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83" r:id="rId2"/>
    <p:sldId id="484" r:id="rId3"/>
    <p:sldId id="391" r:id="rId4"/>
    <p:sldId id="402" r:id="rId5"/>
    <p:sldId id="482" r:id="rId6"/>
    <p:sldId id="488" r:id="rId7"/>
    <p:sldId id="489" r:id="rId8"/>
    <p:sldId id="392" r:id="rId9"/>
    <p:sldId id="416" r:id="rId10"/>
    <p:sldId id="486" r:id="rId11"/>
    <p:sldId id="487" r:id="rId12"/>
    <p:sldId id="48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orient="horz" pos="1774" userDrawn="1">
          <p15:clr>
            <a:srgbClr val="A4A3A4"/>
          </p15:clr>
        </p15:guide>
        <p15:guide id="14" pos="3817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  <p15:guide id="16" pos="4566" userDrawn="1">
          <p15:clr>
            <a:srgbClr val="A4A3A4"/>
          </p15:clr>
        </p15:guide>
        <p15:guide id="17" pos="5586" userDrawn="1">
          <p15:clr>
            <a:srgbClr val="A4A3A4"/>
          </p15:clr>
        </p15:guide>
        <p15:guide id="18" orient="horz" pos="25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崔立斌" initials="崔立斌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57B3FF"/>
    <a:srgbClr val="FF86D8"/>
    <a:srgbClr val="FECC50"/>
    <a:srgbClr val="ED5A00"/>
    <a:srgbClr val="99CB38"/>
    <a:srgbClr val="00AAA2"/>
    <a:srgbClr val="C0C0C0"/>
    <a:srgbClr val="B5CBE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个性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主题样式 2 - 个性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3" autoAdjust="0"/>
    <p:restoredTop sz="94181" autoAdjust="0"/>
  </p:normalViewPr>
  <p:slideViewPr>
    <p:cSldViewPr snapToGrid="0">
      <p:cViewPr varScale="1">
        <p:scale>
          <a:sx n="73" d="100"/>
          <a:sy n="73" d="100"/>
        </p:scale>
        <p:origin x="744" y="60"/>
      </p:cViewPr>
      <p:guideLst>
        <p:guide orient="horz" pos="1774"/>
        <p:guide pos="3817"/>
        <p:guide orient="horz" pos="2160"/>
        <p:guide pos="4566"/>
        <p:guide pos="5586"/>
        <p:guide orient="horz" pos="252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27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D6DD0-9A5C-4599-9E04-DEBF34B401C7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90887-0F54-49CC-ADDB-603F9385E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828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4349-6AA2-4116-8CB2-1F3FFF02AF38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DD7B8-B82E-46E4-9219-A1F90FD9D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36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ABF8-1E8A-BD4E-914F-15000BC412C4}" type="datetime1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2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920C-F89F-714A-BAF9-55F6920A8502}" type="datetime1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92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CFFC-FAFB-9C4B-92BE-EE46C9437286}" type="datetime1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9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0368-53EE-884A-8A5D-376563CC92EB}" type="datetime1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医疗LOGO 标准 色彩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8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70DE-9AC9-3A46-B7FD-25EED87B7694}" type="datetime1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医疗LOGO 标准 色彩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D180-F6FA-494E-9EC2-D2759ED000F5}" type="datetime1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50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0C2A-11AC-FC4B-B5B9-FFA8425F7BBF}" type="datetime1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74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3746-A1C5-6445-ABA9-1C83A9267696}" type="datetime1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45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4AFC-3188-064F-945B-386494B3B3F8}" type="datetime1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25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0777-EBC3-0F40-BAFF-23F1EB79306A}" type="datetime1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3958-A7BB-4C4F-A03D-F130F4D750C5}" type="datetime1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30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5381-8CE6-A746-BB6E-2B325CBA3AC6}" type="datetime1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08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4026" y="160225"/>
            <a:ext cx="9687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、张玉双（项目周报提交日期：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2017-8-13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35775"/>
              </p:ext>
            </p:extLst>
          </p:nvPr>
        </p:nvGraphicFramePr>
        <p:xfrm>
          <a:off x="154027" y="721895"/>
          <a:ext cx="1181893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9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项目名称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6-1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自助机研发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998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397558"/>
              </p:ext>
            </p:extLst>
          </p:nvPr>
        </p:nvGraphicFramePr>
        <p:xfrm>
          <a:off x="154026" y="745000"/>
          <a:ext cx="11818941" cy="2403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9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3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25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质量级别（可以选择中、低、差）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质量问题描述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8269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硬件质量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凭条打印机、报告打印机卡纸严重，增加对接软口，无明细改善。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每天针对问题作出分析，上报厂商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部分更换导纸口，报告单卡导纸口现象减少，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存在纸脱轨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情况，卡纸未根本解决。</a:t>
                      </a:r>
                      <a:endParaRPr lang="en-US" altLang="zh-CN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6-8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721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14742"/>
              </p:ext>
            </p:extLst>
          </p:nvPr>
        </p:nvGraphicFramePr>
        <p:xfrm>
          <a:off x="137981" y="745000"/>
          <a:ext cx="11818941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9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3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25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质量级别（可以选择中、低、差）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质量问题描述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下一批次硬件质量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低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为解决现有硬件质量问题，需要在下一批次自助机中更换配件或更改设计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、更换证卡打印机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型号及证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卡打印机供应商；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、更换凭条打印机为具备防拉、防堵功能的机型；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、更换具备更大纸盒容量的报告打印机；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、修改设计缺陷（如凭条打印机很难对准出纸口、报告打印机导纸口容易因震动导致错位、身份证延长线容易松动、触摸屏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USB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口容易因震动松动等问题），并要求设计方案需要考虑如何应用到现有机型；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、医保卡需要改为吞卡式。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6-8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9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928920"/>
              </p:ext>
            </p:extLst>
          </p:nvPr>
        </p:nvGraphicFramePr>
        <p:xfrm>
          <a:off x="154026" y="745000"/>
          <a:ext cx="11818939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5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56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25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客户类型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满意程度（可以选择满意、一般、不满意、差）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客户满意度反馈描述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银行人员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一般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招行提出未降低医院工作量，同时，反馈问题未跟进解决；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建立有效沟通机制。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召开医院财务与银行三方会议，明确提出相关问题，并给出解决建议；明确沟通机制，指定银行沟通负责人；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医院领导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一般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医院财务针对系统功能，如患者消费明细展示、短信提醒、退款退汇，对账等，提出相关意见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建立问题跟踪表，及时跟进解决问题；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医院信息科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患者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自助机很方便，很好，就诊卡功能强大。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2.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希望有人能够指导，不会操作，不敢操作。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3.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退款太麻烦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、与医院沟通，增加现场引导人员</a:t>
                      </a:r>
                      <a:endParaRPr lang="en-US" altLang="zh-CN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、优化系统，改善操作体验；</a:t>
                      </a:r>
                      <a:endParaRPr lang="en-US" altLang="zh-CN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4026" y="160225"/>
            <a:ext cx="8385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6-9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客户满意度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689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6-1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843556"/>
              </p:ext>
            </p:extLst>
          </p:nvPr>
        </p:nvGraphicFramePr>
        <p:xfrm>
          <a:off x="154025" y="768105"/>
          <a:ext cx="11818938" cy="6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2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1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12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63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项目经理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成本统计日期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合同预算（元）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累计实施成本（元）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完成预算比例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上周人工成本（元）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工作量完成比例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张玉双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2017-8-8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622,100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930,993 </a:t>
                      </a:r>
                      <a:endParaRPr lang="en-US" altLang="zh-CN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  <a:sym typeface="Wingding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157%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＋</a:t>
                      </a: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66674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96%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6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942045"/>
              </p:ext>
            </p:extLst>
          </p:nvPr>
        </p:nvGraphicFramePr>
        <p:xfrm>
          <a:off x="154026" y="749220"/>
          <a:ext cx="11959104" cy="414528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阶段及关键任务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状态指标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状态描述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开始日期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完成日期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准备阶段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100%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2016-12-15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2017-2-19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1-4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昆华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端前置平台开发技术及接口论证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已做初步沟通，下一步详细沟通。初步沟通后，肖允伟及志强了解了更多信息后才做的进一步沟通，最后决定使用温附一正在开发的统一接口平台。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2017-2-10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2017-2-19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研发第一阶段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完成日期延迟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天。调整为本阶段的最晚完成日期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2017-1-3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2017-6-8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2-1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联调硬件接口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老样机硬件不用再联调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2017-1-3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2017-3-15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2-2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功能开发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已完成界面框架、办理就诊卡、自助建档、预约签到、预约医生、预约查询、缴费、预存、缴费、住院相关功能 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2017-1-3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2017-2-20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联调正式上线的自助机硬件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夏纬一、樊扬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真机硬件调试已完成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2017-3-20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2017-4-21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2-4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自助机与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昆华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接口开发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及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联调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张玉双、夏纬一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2017-5-19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图片 6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6-2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64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618090"/>
              </p:ext>
            </p:extLst>
          </p:nvPr>
        </p:nvGraphicFramePr>
        <p:xfrm>
          <a:off x="154026" y="745000"/>
          <a:ext cx="11959104" cy="1767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阶段及关键任务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状态指标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开始日期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完成日期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2-5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各银行接口联调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张玉双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完成日期延迟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天。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、广发退款接口开发完成，已部署上线。招行退款接口开发完成，准备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日晚部署上线。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2017-6-3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2-6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医保接口联调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张玉双、杨富贵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完成日期延迟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天。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、已部署上线运行。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2017-3-10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2017-6-1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图片 6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6-3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0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018247"/>
              </p:ext>
            </p:extLst>
          </p:nvPr>
        </p:nvGraphicFramePr>
        <p:xfrm>
          <a:off x="154026" y="745000"/>
          <a:ext cx="11959104" cy="54254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阶段及关键任务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状态指标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开始日期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完成日期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2-7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昆华集成测试及压力测试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张玉双、夏纬一、樊扬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100%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完成日期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延迟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。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已完成基本测试，部署上线。但测试力度仍然不够，在使用初期可能出现的问题会比较多。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2017-4-20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2017-6-2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2-8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在昆华项目中开始预发卡</a:t>
                      </a: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张玉双、夏纬一、樊扬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开始日期延迟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天，完成日期推迟至整体上线日期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</a:t>
                      </a:r>
                      <a:endParaRPr lang="zh-CN" altLang="en-US" sz="14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研发第二阶段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张玉双、夏纬一、樊扬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30%+8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完成日期延迟</a:t>
                      </a: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20</a:t>
                      </a:r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天。因第一阶段上线问题较多，研发投入资源不足，影响第二阶段完成时间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2017-6-26</a:t>
                      </a:r>
                      <a:endParaRPr lang="zh-CN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2017-9-10</a:t>
                      </a:r>
                      <a:endParaRPr lang="en-US" altLang="zh-CN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3-1</a:t>
                      </a:r>
                      <a:endParaRPr lang="zh-CN" altLang="en-US" sz="1400" dirty="0" smtClean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明细对账及报表展示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张玉双</a:t>
                      </a:r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，刘夕鸣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70%+5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明细对账功能完成，根据对账结果生产新格式对账报表，格式待财务确认。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待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PB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研发组安排人员开发，任务完成日期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2017-6-26</a:t>
                      </a:r>
                      <a:endParaRPr lang="zh-CN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2017-8-20</a:t>
                      </a:r>
                      <a:endParaRPr 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3-2</a:t>
                      </a:r>
                      <a:endParaRPr lang="zh-CN" altLang="en-US" sz="1400" dirty="0" smtClean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退款异常（退汇）处理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张玉双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已开发招行退汇查询接口，广发接口未提供；已通过医院财务与银行沟通，加快接口提供；任务完成日期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+10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2017-6-26</a:t>
                      </a:r>
                      <a:endParaRPr 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2017-8-20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管理、监控</a:t>
                      </a: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、运维</a:t>
                      </a:r>
                      <a:r>
                        <a:rPr lang="zh-CN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功能开发 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夏纬一、张玉双、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40%+5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因自助机功能整体完善改造，管理及监控功能开发延迟，任务完成日期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+25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2017-7-10</a:t>
                      </a:r>
                      <a:endParaRPr lang="zh-CN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2017-9-1</a:t>
                      </a:r>
                      <a:endParaRPr lang="zh-CN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3-4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管理、监控</a:t>
                      </a: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、运维</a:t>
                      </a:r>
                      <a:r>
                        <a:rPr lang="zh-CN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功能集成测试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夏纬一、张玉双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、王晓烩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20%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因自助机功能整体完善改造，管理及监控功能开发延迟。任务完成日期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+25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2017-8-5</a:t>
                      </a:r>
                      <a:endParaRPr lang="zh-CN" altLang="en-US" sz="1400" kern="1200" dirty="0" smtClean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2017-9-10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2326931"/>
                  </a:ext>
                </a:extLst>
              </a:tr>
            </a:tbl>
          </a:graphicData>
        </a:graphic>
      </p:graphicFrame>
      <p:pic>
        <p:nvPicPr>
          <p:cNvPr id="7" name="图片 6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sp>
        <p:nvSpPr>
          <p:cNvPr id="8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1CA2A0D-8587-40D7-86F1-3DFEEBF5C2E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6-4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172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29843"/>
              </p:ext>
            </p:extLst>
          </p:nvPr>
        </p:nvGraphicFramePr>
        <p:xfrm>
          <a:off x="154026" y="797669"/>
          <a:ext cx="11959104" cy="551688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阶段及关键任务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状态指标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开始日期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完成日期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4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云南昆华上线产品完善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张玉双、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夏纬一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80%+5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一、上周硬件平均故障率：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0.07%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二、上周软件平均故障率：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0.01%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三、上周平均总故障率：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0.10%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四、上周解决的硬件问题：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、凭条卡纸现象明显改善。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五、当前硬件主要问题：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、报告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打印机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卡纸依然存在，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具体包括导纸口卡纸和接收指令无响应，更换导纸口无明显改善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、纸币器无法识别纸币现象增多；卡币现象增多；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六、上周解决的软件问题：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、完善系统提醒功能，包括办卡提醒、银行卡支付错误提醒等；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、增加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PICC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及药学部门诊等可预约科室；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、后台预存补录功能；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七、当前软件主要问题：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、对账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报表开发中；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、广发退汇查询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接口，已与广发银行沟通接口事宜；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、存在硬件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接口错误、网络超时等导致现金充值错账，具体原因在跟进；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由于用户选错退款方式或刷错身份证，导致退款失败问题；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2017-5-26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2017-8-15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图片 5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sp>
        <p:nvSpPr>
          <p:cNvPr id="7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1CA2A0D-8587-40D7-86F1-3DFEEBF5C2E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6-5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15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06184"/>
              </p:ext>
            </p:extLst>
          </p:nvPr>
        </p:nvGraphicFramePr>
        <p:xfrm>
          <a:off x="154026" y="1298375"/>
          <a:ext cx="11959104" cy="35052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3179599022"/>
                    </a:ext>
                  </a:extLst>
                </a:gridCol>
                <a:gridCol w="3467012">
                  <a:extLst>
                    <a:ext uri="{9D8B030D-6E8A-4147-A177-3AD203B41FA5}">
                      <a16:colId xmlns:a16="http://schemas.microsoft.com/office/drawing/2014/main" val="2132765065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3306243065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101256340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3236661660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4659129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71249031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5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大庆龙南上线产品完善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张玉双、夏纬一、樊扬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25%+5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rgbClr val="292929"/>
                          </a:solidFill>
                        </a:rPr>
                        <a:t>一、需求确认</a:t>
                      </a:r>
                      <a:endParaRPr lang="en-US" altLang="zh-CN" sz="1400" b="0" i="0" dirty="0" smtClean="0">
                        <a:solidFill>
                          <a:srgbClr val="292929"/>
                        </a:solidFill>
                      </a:endParaRPr>
                    </a:p>
                    <a:p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400" b="0" i="0" dirty="0" smtClean="0">
                          <a:solidFill>
                            <a:schemeClr val="tx1"/>
                          </a:solidFill>
                        </a:rPr>
                        <a:t>、已完成硬件、业务功能确认；</a:t>
                      </a:r>
                      <a:endParaRPr lang="en-US" altLang="zh-CN" sz="14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400" b="0" i="0" dirty="0" smtClean="0">
                          <a:solidFill>
                            <a:schemeClr val="tx1"/>
                          </a:solidFill>
                        </a:rPr>
                        <a:t>、已搭建测试环境，提出生产环境要求；</a:t>
                      </a:r>
                      <a:endParaRPr lang="en-US" altLang="zh-CN" sz="14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1400" b="0" i="0" dirty="0" smtClean="0">
                          <a:solidFill>
                            <a:schemeClr val="tx1"/>
                          </a:solidFill>
                        </a:rPr>
                        <a:t>、医保卡、就诊卡、身份证读卡器厂商已提供硬件接口程序</a:t>
                      </a:r>
                      <a:endParaRPr lang="en-US" altLang="zh-CN" sz="14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1400" b="0" i="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400" b="0" i="0" dirty="0" err="1" smtClean="0">
                          <a:solidFill>
                            <a:schemeClr val="tx1"/>
                          </a:solidFill>
                        </a:rPr>
                        <a:t>Webservice</a:t>
                      </a:r>
                      <a:r>
                        <a:rPr lang="zh-CN" altLang="en-US" sz="1400" b="0" i="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</a:rPr>
                        <a:t>Socket</a:t>
                      </a:r>
                      <a:r>
                        <a:rPr lang="zh-CN" altLang="en-US" sz="1400" b="0" i="0" dirty="0" smtClean="0">
                          <a:solidFill>
                            <a:schemeClr val="tx1"/>
                          </a:solidFill>
                        </a:rPr>
                        <a:t>接口需求已对接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；</a:t>
                      </a:r>
                      <a:endParaRPr lang="en-US" altLang="zh-CN" sz="1400" b="0" i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、建行接口初步确认不可用，与窗口</a:t>
                      </a: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POS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集成商完成业务场景讨论，确认其借款可用，具体方案评审中；</a:t>
                      </a:r>
                      <a:endParaRPr lang="en-US" altLang="zh-CN" sz="1400" b="0" i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二、定制开发</a:t>
                      </a:r>
                      <a:endParaRPr lang="en-US" altLang="zh-CN" sz="1400" b="0" i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、已完成医保卡、就诊卡、身份证读卡器接口开发</a:t>
                      </a:r>
                      <a:endParaRPr lang="en-US" altLang="zh-CN" sz="1400" b="0" i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400" b="0" i="0" dirty="0" err="1" smtClean="0">
                          <a:solidFill>
                            <a:srgbClr val="FF0000"/>
                          </a:solidFill>
                        </a:rPr>
                        <a:t>Webservice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接口调试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中</a:t>
                      </a:r>
                      <a:endParaRPr lang="en-US" altLang="zh-CN" sz="1400" b="0" i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Socket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接口对接调试中</a:t>
                      </a:r>
                      <a:endParaRPr lang="en-US" altLang="zh-CN" sz="1400" b="0" i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、协调</a:t>
                      </a: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LIS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PACS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等第三方系统接口对接中</a:t>
                      </a:r>
                      <a:endParaRPr lang="en-US" altLang="zh-CN" sz="1400" b="0" i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2017-7-10</a:t>
                      </a:r>
                      <a:endParaRPr lang="zh-CN" altLang="en-US" sz="1400" b="0" i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2017-8-31</a:t>
                      </a:r>
                      <a:endParaRPr lang="zh-CN" altLang="en-US" sz="1400" b="0" i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29319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23234"/>
              </p:ext>
            </p:extLst>
          </p:nvPr>
        </p:nvGraphicFramePr>
        <p:xfrm>
          <a:off x="154026" y="993575"/>
          <a:ext cx="11959104" cy="3048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3541447419"/>
                    </a:ext>
                  </a:extLst>
                </a:gridCol>
                <a:gridCol w="3467012">
                  <a:extLst>
                    <a:ext uri="{9D8B030D-6E8A-4147-A177-3AD203B41FA5}">
                      <a16:colId xmlns:a16="http://schemas.microsoft.com/office/drawing/2014/main" val="3764939276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1635159675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97517639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967861786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381649749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544384422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阶段及关键任务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状态指标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开始日期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完成日期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681959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6-5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62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453289"/>
              </p:ext>
            </p:extLst>
          </p:nvPr>
        </p:nvGraphicFramePr>
        <p:xfrm>
          <a:off x="137981" y="745000"/>
          <a:ext cx="11818941" cy="4946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0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9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4611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风险类型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风险级别（可以选择超高、高、中）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风险因素描述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 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 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成本超预算风险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超高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、自助机硬件厂商更换，所有硬件全部重新开发联调；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、与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温附一沟通后在原设计功能基础上增加了几个功能；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由于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昆华本地业务模式导致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及自助机很多功能发生变更；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对账模块功能变更。因温附一支持不够，自助机对账模块把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窗口渠道的对账也纳入了进来。现在的对账模块相当于一个独立的对账系统，负责自助机及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的所有对账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、昆华及大庆项目实施成本未拆分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提交公司审核补充预算计划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补偿预算及大庆龙南医院自助机实施项目已审批通过，后续按新成本计划执行；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操作系统版权风险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现在自助机上全部安装的是盗版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win7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暂行解决方案时由硬件厂商提供注册功能，定期注册。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已对过期系统重新注册。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大庆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建行接口风险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超高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当前建行已提供接口不符合自助机实施要求，对接周期可能会延迟。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与建行相关技术人员具体确认接口内容。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初步确认建行接口不可用，与窗口</a:t>
                      </a: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POS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集成商完成业务场景讨论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，并搭建测试环境，进行场景验证。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26308"/>
                  </a:ext>
                </a:extLst>
              </a:tr>
            </a:tbl>
          </a:graphicData>
        </a:graphic>
      </p:graphicFrame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6-6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6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4816"/>
              </p:ext>
            </p:extLst>
          </p:nvPr>
        </p:nvGraphicFramePr>
        <p:xfrm>
          <a:off x="137981" y="745000"/>
          <a:ext cx="11818941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9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3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25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质量级别（可以选择中、低、差）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质量问题描述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功能质量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低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每天都有统计报告，软件故障率扔在</a:t>
                      </a: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3%</a:t>
                      </a:r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左右，有些问题目前还没有找到根本原因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让张玉双和夏纬一将日常运维工作交接给其他人，尽快查找和修复软件故障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已相关统计工作交接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代码质量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中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保障统一书写规范及代码质量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每周代码回顾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已跟踪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26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硬件质量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联测中发现触摸屏有两次出现反应迟钝，需要插拔触摸屏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usb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插口才能恢复，厂商推测是开关门震动导致的接口松动。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解决方法是为触摸屏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usb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接口打上热熔胶。此方法能否最终解决这个问题，还需要以后密切跟踪。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打上热熔胶已解决此问题。风险解除。下一批机器需从设计上解决此问题。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硬件质量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潘处提出钞箱可能存在隐患，经通过与施健（温附一自助机主要开发人员）沟通，主要隐患如下：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短款，主要因为硬件有时候不能正常返回吞钞状态；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旧钞卡钞；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程序轮询调用钞箱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Dll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导致机器资源耗尽；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临界点吞钞可能出现问题导致短款，即打开入钞口到接近超时时间时塞入钞票，可能出现吞钞而不返回吞钞状态的情况。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加强钞箱压力测试及临界点测试，发现问题及时解决。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暂未出现大量硬件故障，还需继续观察。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6-7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06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35769</TotalTime>
  <Words>2153</Words>
  <Application>Microsoft Office PowerPoint</Application>
  <PresentationFormat>宽屏</PresentationFormat>
  <Paragraphs>337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zyus</cp:lastModifiedBy>
  <cp:revision>4999</cp:revision>
  <dcterms:created xsi:type="dcterms:W3CDTF">2016-08-23T13:58:32Z</dcterms:created>
  <dcterms:modified xsi:type="dcterms:W3CDTF">2017-08-13T05:13:44Z</dcterms:modified>
</cp:coreProperties>
</file>