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86" r:id="rId3"/>
    <p:sldId id="337" r:id="rId4"/>
    <p:sldId id="338" r:id="rId5"/>
    <p:sldId id="339" r:id="rId6"/>
    <p:sldId id="340" r:id="rId7"/>
    <p:sldId id="317" r:id="rId8"/>
    <p:sldId id="285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41" r:id="rId18"/>
    <p:sldId id="342" r:id="rId19"/>
    <p:sldId id="343" r:id="rId20"/>
    <p:sldId id="31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788"/>
    <a:srgbClr val="CACACA"/>
    <a:srgbClr val="0099FF"/>
    <a:srgbClr val="1E1504"/>
    <a:srgbClr val="503920"/>
    <a:srgbClr val="FB69BC"/>
    <a:srgbClr val="FEB9D5"/>
    <a:srgbClr val="E7B7BE"/>
    <a:srgbClr val="D8ACB2"/>
    <a:srgbClr val="F8B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974" autoAdjust="0"/>
  </p:normalViewPr>
  <p:slideViewPr>
    <p:cSldViewPr>
      <p:cViewPr varScale="1">
        <p:scale>
          <a:sx n="78" d="100"/>
          <a:sy n="78" d="100"/>
        </p:scale>
        <p:origin x="168" y="896"/>
      </p:cViewPr>
      <p:guideLst>
        <p:guide orient="horz" pos="1806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7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fld id="{94CAA903-DA4F-4FA4-B5AA-19FA584595BA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fld id="{D4BB3FD0-17F2-488F-8D1B-ABDD566B4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charset="-122"/>
        <a:ea typeface="微软雅黑 Light" panose="020B0502040204020203" charset="-122"/>
        <a:cs typeface="微软雅黑 Light" panose="020B0502040204020203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charset="-122"/>
        <a:ea typeface="微软雅黑 Light" panose="020B0502040204020203" charset="-122"/>
        <a:cs typeface="微软雅黑 Light" panose="020B0502040204020203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charset="-122"/>
        <a:ea typeface="微软雅黑 Light" panose="020B0502040204020203" charset="-122"/>
        <a:cs typeface="微软雅黑 Light" panose="020B0502040204020203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charset="-122"/>
        <a:ea typeface="微软雅黑 Light" panose="020B0502040204020203" charset="-122"/>
        <a:cs typeface="微软雅黑 Light" panose="020B0502040204020203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charset="-122"/>
        <a:ea typeface="微软雅黑 Light" panose="020B0502040204020203" charset="-122"/>
        <a:cs typeface="微软雅黑 Light" panose="020B0502040204020203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64"/>
            <a:ext cx="6858000" cy="179110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142"/>
            <a:ext cx="6858000" cy="12421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94"/>
            <a:ext cx="7886700" cy="21400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878"/>
            <a:ext cx="7886700" cy="11253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529"/>
            <a:ext cx="3886200" cy="32642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529"/>
            <a:ext cx="3886200" cy="32642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06"/>
            <a:ext cx="7886700" cy="9943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3" y="1334131"/>
            <a:ext cx="3655181" cy="61807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3" y="1999488"/>
            <a:ext cx="3655181" cy="2643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131"/>
            <a:ext cx="3673182" cy="61807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488"/>
            <a:ext cx="3673182" cy="2643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79"/>
            <a:ext cx="3124012" cy="12004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79"/>
            <a:ext cx="4629150" cy="405380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400"/>
            <a:ext cx="3124012" cy="2859339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907"/>
            <a:ext cx="1971675" cy="4359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907"/>
            <a:ext cx="5800725" cy="43598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907"/>
            <a:ext cx="7886700" cy="43598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06"/>
            <a:ext cx="7886700" cy="99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529"/>
            <a:ext cx="7886700" cy="326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343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343"/>
            <a:ext cx="30861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343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1pPr>
    </p:titleStyle>
    <p:bodyStyle>
      <a:lvl1pPr marL="171450" indent="-17018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1pPr>
      <a:lvl2pPr marL="5143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2pPr>
      <a:lvl3pPr marL="8572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3pPr>
      <a:lvl4pPr marL="12001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4pPr>
      <a:lvl5pPr marL="15430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 Light" panose="020B0502040204020203" charset="-122"/>
          <a:ea typeface="微软雅黑 Light" panose="020B0502040204020203" charset="-122"/>
          <a:cs typeface="微软雅黑 Light" panose="020B0502040204020203" charset="-122"/>
        </a:defRPr>
      </a:lvl5pPr>
      <a:lvl6pPr marL="18865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07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078"/>
            <a:ext cx="9144000" cy="51435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203598"/>
            <a:ext cx="9144000" cy="1728192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95631" y="1325575"/>
            <a:ext cx="5352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kern="4000" spc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智慧</a:t>
            </a:r>
            <a:r>
              <a:rPr lang="zh-CN" altLang="en-US" sz="1600" kern="4000" spc="15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医疗入口产品线规划思路</a:t>
            </a:r>
            <a:endParaRPr lang="en-US" altLang="zh-CN" sz="1600" kern="4000" spc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D:\新建文件夹 (2)\LOGO\医疗LOGO 标准 色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709825"/>
            <a:ext cx="2206528" cy="7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2838296"/>
            <a:ext cx="9144000" cy="0"/>
          </a:xfrm>
          <a:prstGeom prst="line">
            <a:avLst/>
          </a:prstGeom>
          <a:ln w="25400" cmpd="sng">
            <a:solidFill>
              <a:schemeClr val="bg1">
                <a:lumMod val="8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90139" y="2581828"/>
            <a:ext cx="1098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kern="0" spc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2017.10</a:t>
            </a:r>
          </a:p>
        </p:txBody>
      </p:sp>
    </p:spTree>
    <p:extLst>
      <p:ext uri="{BB962C8B-B14F-4D97-AF65-F5344CB8AC3E}">
        <p14:creationId xmlns:p14="http://schemas.microsoft.com/office/powerpoint/2010/main" val="39107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产品方案创意汇总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8028384" y="-20538"/>
            <a:ext cx="10081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US" altLang="zh-CN" sz="9600" spc="200" dirty="0">
                <a:solidFill>
                  <a:schemeClr val="bg1">
                    <a:lumMod val="50000"/>
                    <a:alpha val="4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B83FB50-E73C-412F-BF20-47F773F4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260236"/>
            <a:ext cx="812999" cy="10081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0F028DC-4248-474E-9D6C-5636F7FCB99F}"/>
              </a:ext>
            </a:extLst>
          </p:cNvPr>
          <p:cNvSpPr/>
          <p:nvPr/>
        </p:nvSpPr>
        <p:spPr>
          <a:xfrm>
            <a:off x="251520" y="1268348"/>
            <a:ext cx="4032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优势劣势</a:t>
            </a:r>
          </a:p>
          <a:p>
            <a:r>
              <a:rPr lang="zh-CN" altLang="en-US" sz="1200" dirty="0"/>
              <a:t>优势：部署便宜</a:t>
            </a:r>
          </a:p>
          <a:p>
            <a:r>
              <a:rPr lang="zh-CN" altLang="en-US" sz="1200" dirty="0"/>
              <a:t>劣势：</a:t>
            </a:r>
            <a:endParaRPr lang="en-US" altLang="zh-CN" sz="1200" dirty="0"/>
          </a:p>
          <a:p>
            <a:r>
              <a:rPr lang="en-US" altLang="zh-CN" sz="1200" dirty="0"/>
              <a:t>           </a:t>
            </a:r>
            <a:r>
              <a:rPr lang="zh-CN" altLang="en-US" sz="1200" dirty="0"/>
              <a:t>操作逻辑不直观，患者学习成本高，</a:t>
            </a:r>
            <a:endParaRPr lang="en-US" altLang="zh-CN" sz="1200" dirty="0"/>
          </a:p>
          <a:p>
            <a:r>
              <a:rPr lang="en-US" altLang="zh-CN" sz="1200" dirty="0"/>
              <a:t>           </a:t>
            </a:r>
            <a:r>
              <a:rPr lang="en-US" altLang="zh-CN" sz="1200" dirty="0" err="1"/>
              <a:t>usb</a:t>
            </a:r>
            <a:r>
              <a:rPr lang="zh-CN" altLang="en-US" sz="1200" dirty="0"/>
              <a:t>线最长有效距离</a:t>
            </a:r>
            <a:r>
              <a:rPr lang="en-US" altLang="zh-CN" sz="1200" dirty="0"/>
              <a:t>5</a:t>
            </a:r>
            <a:r>
              <a:rPr lang="zh-CN" altLang="en-US" sz="1200" dirty="0"/>
              <a:t>米，实际应用局限性很大</a:t>
            </a:r>
          </a:p>
          <a:p>
            <a:endParaRPr lang="zh-CN" altLang="en-US" sz="1200" dirty="0"/>
          </a:p>
          <a:p>
            <a:r>
              <a:rPr lang="zh-CN" altLang="en-US" sz="1200" dirty="0"/>
              <a:t>研发分解</a:t>
            </a:r>
          </a:p>
          <a:p>
            <a:r>
              <a:rPr lang="zh-CN" altLang="en-US" sz="1200" dirty="0"/>
              <a:t>工业设计：触发开关模具设计</a:t>
            </a:r>
          </a:p>
          <a:p>
            <a:r>
              <a:rPr lang="zh-CN" altLang="en-US" sz="1200" dirty="0"/>
              <a:t>硬件：社保卡外接手动触发开关电气线路设计</a:t>
            </a:r>
          </a:p>
          <a:p>
            <a:r>
              <a:rPr lang="zh-CN" altLang="en-US" sz="1200" dirty="0"/>
              <a:t>软件：工控机内应用+手机app改造（HIS和工控机应用及appserver接口）</a:t>
            </a:r>
          </a:p>
          <a:p>
            <a:endParaRPr lang="zh-CN" altLang="en-US" sz="1200" dirty="0"/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研发难点与风险与规避</a:t>
            </a:r>
          </a:p>
          <a:p>
            <a:r>
              <a:rPr lang="zh-CN" altLang="en-US" sz="1200" dirty="0"/>
              <a:t>难点：</a:t>
            </a:r>
          </a:p>
          <a:p>
            <a:r>
              <a:rPr lang="zh-CN" altLang="en-US" sz="1200" dirty="0"/>
              <a:t>硬件：在30元成本内完成开关的模具及</a:t>
            </a:r>
            <a:r>
              <a:rPr lang="zh-CN" altLang="en-US" sz="1200" dirty="0" smtClean="0"/>
              <a:t>电路</a:t>
            </a:r>
            <a:endParaRPr lang="en-US" altLang="zh-CN" sz="1200" dirty="0" smtClean="0"/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多台读卡器如何利用一台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与社保中心通讯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r>
              <a:rPr lang="zh-CN" altLang="en-US" sz="1200" dirty="0"/>
              <a:t>风险与规避：</a:t>
            </a:r>
          </a:p>
          <a:p>
            <a:r>
              <a:rPr lang="zh-CN" altLang="en-US" sz="1200" dirty="0"/>
              <a:t>综合调试风险（研发前先搭建测试外部模拟环境）</a:t>
            </a:r>
          </a:p>
          <a:p>
            <a:r>
              <a:rPr lang="zh-CN" altLang="en-US" sz="1200" dirty="0"/>
              <a:t>硬件很难按照30元成本完成研发（尽量采用公模，避免模具成本增加）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B1846F9-D1A1-4A52-9036-9EAC33EFCDDC}"/>
              </a:ext>
            </a:extLst>
          </p:cNvPr>
          <p:cNvSpPr/>
          <p:nvPr/>
        </p:nvSpPr>
        <p:spPr>
          <a:xfrm>
            <a:off x="4581146" y="1419622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人员需求</a:t>
            </a:r>
          </a:p>
          <a:p>
            <a:r>
              <a:rPr lang="zh-CN" altLang="en-US" sz="1200" dirty="0"/>
              <a:t>工业设计（主要是完成硬件的结构设计）</a:t>
            </a:r>
          </a:p>
          <a:p>
            <a:r>
              <a:rPr lang="zh-CN" altLang="en-US" sz="1200" dirty="0"/>
              <a:t>硬件设计（主要完成硬件元器件的选型，电路设计等工作）</a:t>
            </a:r>
          </a:p>
          <a:p>
            <a:r>
              <a:rPr lang="zh-CN" altLang="en-US" sz="1200" dirty="0"/>
              <a:t>工控机软件工程师（完成内部应用软件研发，推荐c）</a:t>
            </a:r>
          </a:p>
          <a:p>
            <a:r>
              <a:rPr lang="zh-CN" altLang="en-US" sz="1200" dirty="0"/>
              <a:t>工控机接口软件工程师（完成应用软件和HIS，以及社保的接口程序研发）</a:t>
            </a:r>
          </a:p>
          <a:p>
            <a:r>
              <a:rPr lang="zh-CN" altLang="en-US" sz="1200" dirty="0"/>
              <a:t>APP软件工程师（完成手机APP的改造）</a:t>
            </a:r>
          </a:p>
          <a:p>
            <a:r>
              <a:rPr lang="zh-CN" altLang="en-US" sz="1200" dirty="0"/>
              <a:t>APP-server应用软件工程师（完成app server端软件开发工作）</a:t>
            </a:r>
          </a:p>
          <a:p>
            <a:r>
              <a:rPr lang="zh-CN" altLang="en-US" sz="1200" dirty="0"/>
              <a:t>（硬件生产管理及实施管理未计算）</a:t>
            </a:r>
          </a:p>
          <a:p>
            <a:endParaRPr lang="zh-CN" altLang="en-US" sz="1200" dirty="0"/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研发里程碑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10月15日：产品形态确认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10月31日：产品研发团队建立完成并开始技术路线实验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11月31日：技术路线验证完毕，根据调整的技术方案进行原型机设计及软件研发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12月31日：原型机生产完毕，进入实际场景测试。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测试1个月后，产品定型，形成bom单，进入试用型生产</a:t>
            </a:r>
          </a:p>
        </p:txBody>
      </p:sp>
    </p:spTree>
    <p:extLst>
      <p:ext uri="{BB962C8B-B14F-4D97-AF65-F5344CB8AC3E}">
        <p14:creationId xmlns:p14="http://schemas.microsoft.com/office/powerpoint/2010/main" val="28944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产品方案创意汇总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8028384" y="-20538"/>
            <a:ext cx="10081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US" altLang="zh-CN" sz="9600" spc="200" dirty="0">
                <a:solidFill>
                  <a:schemeClr val="bg1">
                    <a:lumMod val="50000"/>
                    <a:alpha val="4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B29A7D0-6C59-4B86-A29A-6CEFDDAA6AF6}"/>
              </a:ext>
            </a:extLst>
          </p:cNvPr>
          <p:cNvSpPr/>
          <p:nvPr/>
        </p:nvSpPr>
        <p:spPr>
          <a:xfrm>
            <a:off x="4067944" y="782693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应用场景描述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（前提：患者需要有一部智能手机，同时患者微信或支付宝账号内有充足余额）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场景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0、患者手动触发开关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1、根据液晶提示文字在在读卡器内放置社保卡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2、患者根据液晶提示文字在密码键盘上输入密码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3、液晶屏内显示需支付金额及支付宝与微信的混合支付二维码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4、患者扫码支付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、液晶显示支付结果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产品形态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开关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密码键盘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单色液晶面板  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嵌入式模块       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模具加辅料      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元（模具需支持社保卡读卡器外挂以及凭条打印与非接触卡读卡器拓展）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（以上成本未涵盖线材等辅料以及读卡器成本）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050" i="1" u="sng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注：为了快速迭代，初期产品形态为社保卡读卡器以</a:t>
            </a:r>
            <a:r>
              <a:rPr lang="en-US" altLang="zh-CN" sz="1050" i="1" u="sng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485</a:t>
            </a:r>
            <a:r>
              <a:rPr lang="zh-CN" altLang="en-US" sz="1050" i="1" u="sng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协议直接通过</a:t>
            </a:r>
            <a:r>
              <a:rPr lang="en-US" altLang="zh-CN" sz="1050" i="1" u="sng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485</a:t>
            </a:r>
            <a:r>
              <a:rPr lang="zh-CN" altLang="en-US" sz="1050" i="1" u="sng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集线器与前置机连接，这样省却了社保卡读卡器嵌入式接口的开发周期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20A0B3A-26FA-40E7-B46C-73800787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82357"/>
            <a:ext cx="3143250" cy="43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产品方案创意汇总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8028384" y="-20538"/>
            <a:ext cx="10081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US" altLang="zh-CN" sz="9600" spc="200" dirty="0">
                <a:solidFill>
                  <a:schemeClr val="bg1">
                    <a:lumMod val="50000"/>
                    <a:alpha val="4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0F028DC-4248-474E-9D6C-5636F7FCB99F}"/>
              </a:ext>
            </a:extLst>
          </p:cNvPr>
          <p:cNvSpPr/>
          <p:nvPr/>
        </p:nvSpPr>
        <p:spPr>
          <a:xfrm>
            <a:off x="251520" y="1173182"/>
            <a:ext cx="4032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优势劣势</a:t>
            </a:r>
          </a:p>
          <a:p>
            <a:r>
              <a:rPr lang="zh-CN" altLang="en-US" sz="1200" dirty="0"/>
              <a:t>优势：部署便宜，操作无支路</a:t>
            </a:r>
          </a:p>
          <a:p>
            <a:r>
              <a:rPr lang="zh-CN" altLang="en-US" sz="1200" dirty="0"/>
              <a:t>劣势：</a:t>
            </a:r>
            <a:endParaRPr lang="en-US" altLang="zh-CN" sz="1200" dirty="0"/>
          </a:p>
          <a:p>
            <a:r>
              <a:rPr lang="en-US" altLang="zh-CN" sz="1200" dirty="0"/>
              <a:t>           485</a:t>
            </a:r>
            <a:r>
              <a:rPr lang="zh-CN" altLang="en-US" sz="1200" dirty="0"/>
              <a:t>布线需要专业培训，且无法利用先用网络</a:t>
            </a:r>
            <a:endParaRPr lang="en-US" altLang="zh-CN" sz="1200" dirty="0"/>
          </a:p>
          <a:p>
            <a:r>
              <a:rPr lang="en-US" altLang="zh-CN" sz="1200" dirty="0"/>
              <a:t>           </a:t>
            </a:r>
            <a:r>
              <a:rPr lang="zh-CN" altLang="en-US" sz="1200" dirty="0"/>
              <a:t>一个设备需要连接网线和</a:t>
            </a:r>
            <a:r>
              <a:rPr lang="en-US" altLang="zh-CN" sz="1200" dirty="0"/>
              <a:t>485</a:t>
            </a:r>
            <a:r>
              <a:rPr lang="zh-CN" altLang="en-US" sz="1200" dirty="0"/>
              <a:t>线，客户教育成本增加</a:t>
            </a:r>
          </a:p>
          <a:p>
            <a:endParaRPr lang="zh-CN" altLang="en-US" sz="1200" dirty="0"/>
          </a:p>
          <a:p>
            <a:r>
              <a:rPr lang="zh-CN" altLang="en-US" sz="1200" dirty="0"/>
              <a:t>研发分解</a:t>
            </a:r>
          </a:p>
          <a:p>
            <a:r>
              <a:rPr lang="zh-CN" altLang="en-US" sz="1200" dirty="0"/>
              <a:t>工业设计：触发开关模具设计</a:t>
            </a:r>
          </a:p>
          <a:p>
            <a:r>
              <a:rPr lang="zh-CN" altLang="en-US" sz="1200" dirty="0"/>
              <a:t>硬件：社保卡外接手动触发开关电气线路设计</a:t>
            </a:r>
          </a:p>
          <a:p>
            <a:r>
              <a:rPr lang="zh-CN" altLang="en-US" sz="1200" dirty="0"/>
              <a:t>软件：工控机内应用+手机app改造（HIS和工控机应用及appserver接口）</a:t>
            </a:r>
            <a:r>
              <a:rPr lang="en-US" altLang="zh-CN" sz="1200" dirty="0"/>
              <a:t>+</a:t>
            </a:r>
            <a:r>
              <a:rPr lang="zh-CN" altLang="en-US" sz="1200" dirty="0"/>
              <a:t>嵌入式软件开发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研发难点与风险与规避</a:t>
            </a:r>
          </a:p>
          <a:p>
            <a:r>
              <a:rPr lang="zh-CN" altLang="en-US" sz="1200" dirty="0"/>
              <a:t>难点：</a:t>
            </a:r>
          </a:p>
          <a:p>
            <a:r>
              <a:rPr lang="zh-CN" altLang="en-US" sz="1200" dirty="0"/>
              <a:t>模具的拓展性以及嵌入式软件与前置机软件的边界</a:t>
            </a:r>
            <a:r>
              <a:rPr lang="zh-CN" altLang="en-US" sz="1200" dirty="0" smtClean="0"/>
              <a:t>定义</a:t>
            </a:r>
            <a:endParaRPr lang="en-US" altLang="zh-CN" sz="1200" dirty="0" smtClean="0"/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多个读卡器如何与社保中心通信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zh-CN" altLang="en-US" sz="1200" dirty="0"/>
          </a:p>
          <a:p>
            <a:r>
              <a:rPr lang="zh-CN" altLang="en-US" sz="1200" dirty="0"/>
              <a:t>风险与规避：</a:t>
            </a:r>
          </a:p>
          <a:p>
            <a:r>
              <a:rPr lang="zh-CN" altLang="en-US" sz="1200" dirty="0"/>
              <a:t>综合调试风险（研发前先搭建测试外部模拟环境）</a:t>
            </a:r>
          </a:p>
          <a:p>
            <a:r>
              <a:rPr lang="zh-CN" altLang="en-US" sz="1200" dirty="0"/>
              <a:t>嵌入式软件的用例测试匮乏造成现场问题很难定位（专业测试外包？）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B1846F9-D1A1-4A52-9036-9EAC33EFCDDC}"/>
              </a:ext>
            </a:extLst>
          </p:cNvPr>
          <p:cNvSpPr/>
          <p:nvPr/>
        </p:nvSpPr>
        <p:spPr>
          <a:xfrm>
            <a:off x="4478542" y="13777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人员需求</a:t>
            </a:r>
          </a:p>
          <a:p>
            <a:r>
              <a:rPr lang="zh-CN" altLang="en-US" sz="1200" dirty="0"/>
              <a:t>工业设计（主要是完成硬件的结构设计）</a:t>
            </a:r>
          </a:p>
          <a:p>
            <a:r>
              <a:rPr lang="zh-CN" altLang="en-US" sz="1200" dirty="0"/>
              <a:t>硬件设计（主要完成硬件元器件的选型，电路设计等工作）</a:t>
            </a:r>
            <a:endParaRPr lang="en-US" altLang="zh-CN" sz="1200" dirty="0"/>
          </a:p>
          <a:p>
            <a:r>
              <a:rPr lang="zh-CN" altLang="en-US" sz="1200" dirty="0"/>
              <a:t>嵌入式软件工程师（完成嵌入式软件的开发）</a:t>
            </a:r>
          </a:p>
          <a:p>
            <a:r>
              <a:rPr lang="zh-CN" altLang="en-US" sz="1200" dirty="0"/>
              <a:t>工控机软件工程师（完成内部应用软件研发，推荐c）</a:t>
            </a:r>
          </a:p>
          <a:p>
            <a:r>
              <a:rPr lang="zh-CN" altLang="en-US" sz="1200" dirty="0"/>
              <a:t>工控机接口软件工程师（完成应用软件和HIS，以及社保的接口程序研发）</a:t>
            </a:r>
          </a:p>
          <a:p>
            <a:r>
              <a:rPr lang="zh-CN" altLang="en-US" sz="1200" dirty="0"/>
              <a:t>APP软件工程师（完成手机APP的改造）</a:t>
            </a:r>
          </a:p>
          <a:p>
            <a:r>
              <a:rPr lang="zh-CN" altLang="en-US" sz="1200" dirty="0"/>
              <a:t>APP-server应用软件工程师（完成app server端软件开发工作）</a:t>
            </a:r>
          </a:p>
          <a:p>
            <a:r>
              <a:rPr lang="zh-CN" altLang="en-US" sz="1200" dirty="0"/>
              <a:t>（硬件生产管理及实施管理未计算）</a:t>
            </a:r>
          </a:p>
          <a:p>
            <a:endParaRPr lang="zh-CN" altLang="en-US" sz="1200" dirty="0"/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研发里程碑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10月15日：产品形态确认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10月31日：产品研发团队建立完成并开始技术路线实验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11月31日：技术路线验证完毕，根据调整的技术方案进行原型机设计及软件研发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12月31日：原型机生产完毕，进入实际场景测试。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测试1个月后，产品定型，形成bom单，进入试用型生产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3978692-4A03-41DB-AD79-23515FBE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05" y="201725"/>
            <a:ext cx="773989" cy="10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产品方案创意汇总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8028384" y="-20538"/>
            <a:ext cx="10081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US" altLang="zh-CN" sz="9600" spc="200" dirty="0">
                <a:solidFill>
                  <a:schemeClr val="bg1">
                    <a:lumMod val="50000"/>
                    <a:alpha val="4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A18D362-CC55-4E6F-96BB-84561637B076}"/>
              </a:ext>
            </a:extLst>
          </p:cNvPr>
          <p:cNvSpPr/>
          <p:nvPr/>
        </p:nvSpPr>
        <p:spPr>
          <a:xfrm>
            <a:off x="4139952" y="76429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应用场景描述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（前提：患者需要有一部智能手机，同时患者微信或支付宝账号内有充足余额）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场景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0、患者手动触发开关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1、根据液晶提示文字在在读卡器内放置社保卡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2、患者根据液晶提示文字在密码键盘上输入密码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3、液晶屏内显示需支付金额及支付宝与微信的混合支付二维码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4、患者扫码支付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、液晶显示支付结果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产品形态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开关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密码键盘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单色液晶面板  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X86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工控主机   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模具加辅料       成本约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200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元（模具需支持社保卡读卡器外挂以及凭条打印与非接触卡读卡器拓展）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（以上成本未涵盖线材等辅料以及读卡器成本）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BF43CF5-68FF-425C-A0DD-AE8AB428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5" y="699542"/>
            <a:ext cx="3143250" cy="41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产品方案创意汇总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8028384" y="-20538"/>
            <a:ext cx="10081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US" altLang="zh-CN" sz="9600" spc="200" dirty="0">
                <a:solidFill>
                  <a:schemeClr val="bg1">
                    <a:lumMod val="50000"/>
                    <a:alpha val="4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0F028DC-4248-474E-9D6C-5636F7FCB99F}"/>
              </a:ext>
            </a:extLst>
          </p:cNvPr>
          <p:cNvSpPr/>
          <p:nvPr/>
        </p:nvSpPr>
        <p:spPr>
          <a:xfrm>
            <a:off x="251520" y="1419622"/>
            <a:ext cx="40324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优势劣势</a:t>
            </a:r>
          </a:p>
          <a:p>
            <a:r>
              <a:rPr lang="zh-CN" altLang="en-US" sz="1200" dirty="0"/>
              <a:t>优势：部署方便，操作无支路，开发资源丰富</a:t>
            </a:r>
          </a:p>
          <a:p>
            <a:r>
              <a:rPr lang="zh-CN" altLang="en-US" sz="1200" dirty="0"/>
              <a:t>劣势：贵！</a:t>
            </a:r>
            <a:endParaRPr lang="en-US" altLang="zh-CN" sz="1200" dirty="0"/>
          </a:p>
          <a:p>
            <a:r>
              <a:rPr lang="en-US" altLang="zh-CN" sz="1200" dirty="0"/>
              <a:t>           </a:t>
            </a:r>
            <a:endParaRPr lang="zh-CN" altLang="en-US" sz="1200" dirty="0"/>
          </a:p>
          <a:p>
            <a:r>
              <a:rPr lang="zh-CN" altLang="en-US" sz="1200" dirty="0"/>
              <a:t>研发分解</a:t>
            </a:r>
          </a:p>
          <a:p>
            <a:r>
              <a:rPr lang="zh-CN" altLang="en-US" sz="1200" dirty="0"/>
              <a:t>工业设计：触发开关模具设计</a:t>
            </a:r>
          </a:p>
          <a:p>
            <a:r>
              <a:rPr lang="zh-CN" altLang="en-US" sz="1200" dirty="0"/>
              <a:t>硬件：社保卡外接手动触发开关电气线路设计</a:t>
            </a:r>
          </a:p>
          <a:p>
            <a:r>
              <a:rPr lang="zh-CN" altLang="en-US" sz="1200" dirty="0"/>
              <a:t>软件：工控机内应用+手机app改造（HIS和工控机应用及appserver接口）</a:t>
            </a:r>
            <a:r>
              <a:rPr lang="en-US" altLang="zh-CN" sz="1200" dirty="0"/>
              <a:t>+X86</a:t>
            </a:r>
            <a:r>
              <a:rPr lang="zh-CN" altLang="en-US" sz="1200" dirty="0"/>
              <a:t>终端机软件开发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研发难点与风险与规避</a:t>
            </a:r>
          </a:p>
          <a:p>
            <a:r>
              <a:rPr lang="zh-CN" altLang="en-US" sz="1200" dirty="0"/>
              <a:t>难点：</a:t>
            </a:r>
          </a:p>
          <a:p>
            <a:r>
              <a:rPr lang="zh-CN" altLang="en-US" sz="1200" dirty="0"/>
              <a:t>无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sz="1200" dirty="0"/>
              <a:t>风险与规避：</a:t>
            </a:r>
          </a:p>
          <a:p>
            <a:r>
              <a:rPr lang="zh-CN" altLang="en-US" sz="1200" dirty="0"/>
              <a:t>综合调试风险（研发前先搭建测试外部模拟环境）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B1846F9-D1A1-4A52-9036-9EAC33EFCDDC}"/>
              </a:ext>
            </a:extLst>
          </p:cNvPr>
          <p:cNvSpPr/>
          <p:nvPr/>
        </p:nvSpPr>
        <p:spPr>
          <a:xfrm>
            <a:off x="4581146" y="1419622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人员需求</a:t>
            </a:r>
          </a:p>
          <a:p>
            <a:r>
              <a:rPr lang="zh-CN" altLang="en-US" sz="1200" dirty="0"/>
              <a:t>工业设计（主要是完成硬件的结构设计）</a:t>
            </a:r>
          </a:p>
          <a:p>
            <a:r>
              <a:rPr lang="zh-CN" altLang="en-US" sz="1200" dirty="0"/>
              <a:t>硬件设计（主要完成硬件元器件的选型，电路设计等工作）</a:t>
            </a:r>
            <a:endParaRPr lang="en-US" altLang="zh-CN" sz="1200" dirty="0"/>
          </a:p>
          <a:p>
            <a:r>
              <a:rPr lang="zh-CN" altLang="en-US" sz="1200" dirty="0"/>
              <a:t>工控机软件工程师（完成内部应用软件研发，推荐c）</a:t>
            </a:r>
          </a:p>
          <a:p>
            <a:r>
              <a:rPr lang="zh-CN" altLang="en-US" sz="1200" dirty="0"/>
              <a:t>工控机接口软件工程师（完成应用软件和HIS，以及社保的接口程序研发）</a:t>
            </a:r>
          </a:p>
          <a:p>
            <a:r>
              <a:rPr lang="zh-CN" altLang="en-US" sz="1200" dirty="0"/>
              <a:t>APP软件工程师（完成手机APP的改造）</a:t>
            </a:r>
          </a:p>
          <a:p>
            <a:r>
              <a:rPr lang="zh-CN" altLang="en-US" sz="1200" dirty="0"/>
              <a:t>APP-server应用软件工程师（完成app server端软件开发工作）</a:t>
            </a:r>
          </a:p>
          <a:p>
            <a:r>
              <a:rPr lang="zh-CN" altLang="en-US" sz="1200" dirty="0"/>
              <a:t>（硬件生产管理及实施管理未计算）</a:t>
            </a:r>
          </a:p>
          <a:p>
            <a:endParaRPr lang="zh-CN" altLang="en-US" sz="1200" dirty="0"/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研发里程碑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10月15日：产品形态确认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10月31日：产品研发团队建立完成并开始技术路线实验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11月31日：技术路线验证完毕，根据调整的技术方案进行原型机设计及软件研发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12月31日：原型机生产完毕，进入实际场景测试。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 dirty="0"/>
              <a:t>测试1个月后，产品定型，形成bom单，进入试用型生产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AF20F96-02EB-4602-93D8-ED44A042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77" y="249424"/>
            <a:ext cx="771907" cy="10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E8B4C20-B844-43C3-A81C-547CABBADCB3}"/>
              </a:ext>
            </a:extLst>
          </p:cNvPr>
          <p:cNvSpPr/>
          <p:nvPr/>
        </p:nvSpPr>
        <p:spPr>
          <a:xfrm>
            <a:off x="2123728" y="2067694"/>
            <a:ext cx="460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总结：</a:t>
            </a:r>
            <a:endParaRPr lang="en-US" altLang="zh-C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若能解决嵌入式系统的开发资源问题，建议就</a:t>
            </a:r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方案进行深化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595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2555776" y="1923678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自助机</a:t>
            </a:r>
            <a:endParaRPr lang="en-US" altLang="zh-CN" sz="28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793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72792"/>
            <a:ext cx="4355976" cy="29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323528" y="19548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研发重点</a:t>
            </a:r>
            <a:endParaRPr lang="en-US" altLang="zh-CN" sz="12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793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779912" y="1203598"/>
            <a:ext cx="1800199" cy="34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业务接口标准化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79912" y="172613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业务功能可配置</a:t>
            </a:r>
            <a:endParaRPr kumimoji="1" lang="en-US" altLang="zh-CN" sz="1600" dirty="0" err="1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02056" y="23092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运维工具</a:t>
            </a:r>
            <a:endParaRPr kumimoji="1" lang="en-US" altLang="zh-CN" sz="1600" dirty="0" err="1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02056" y="28923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硬件接口</a:t>
            </a:r>
            <a:endParaRPr kumimoji="1" lang="en-US" altLang="zh-CN" sz="1600" dirty="0" err="1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372200" y="2172792"/>
            <a:ext cx="1584176" cy="903014"/>
          </a:xfrm>
          <a:prstGeom prst="wedgeRoundRectCallout">
            <a:avLst>
              <a:gd name="adj1" fmla="val -87830"/>
              <a:gd name="adj2" fmla="val -42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还有吗？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是否有重点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323528" y="19548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研发重点</a:t>
            </a:r>
            <a:endParaRPr lang="en-US" altLang="zh-CN" sz="12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793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19359" y="91556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接口类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解耦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66754" y="396700"/>
            <a:ext cx="45977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院内系统复接器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解决院内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his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等接口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支付接口池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解决银联，支付宝，微信等支付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控件管理池       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19359" y="228952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运维工具</a:t>
            </a:r>
            <a:endParaRPr kumimoji="1" lang="en-US" altLang="zh-CN" sz="1600" dirty="0" err="1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9358" y="34097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测试模拟</a:t>
            </a:r>
            <a:endParaRPr kumimoji="1" lang="en-US" altLang="zh-CN" sz="1600" dirty="0" err="1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754" y="2197428"/>
            <a:ext cx="3672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简化安装包与客户端的自动更新与配置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开机自检与显示</a:t>
            </a:r>
            <a:endParaRPr kumimoji="1"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自动对账辅助工具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爆炸形 2 13"/>
          <p:cNvSpPr/>
          <p:nvPr/>
        </p:nvSpPr>
        <p:spPr>
          <a:xfrm>
            <a:off x="-243868" y="1781560"/>
            <a:ext cx="3176480" cy="114414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通过解耦实现分别迭代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52294" y="3406835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根据接口解耦模拟对方系统，确保实施前</a:t>
            </a:r>
            <a:r>
              <a:rPr kumimoji="1"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的测试充分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19358" y="405865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核心系统</a:t>
            </a:r>
            <a:endParaRPr kumimoji="1" lang="en-US" altLang="zh-CN" sz="1600" dirty="0" err="1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1318" y="40432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07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078"/>
            <a:ext cx="9144000" cy="51435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94573" y="2205971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kern="4000" spc="15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THINKS</a:t>
            </a:r>
          </a:p>
        </p:txBody>
      </p:sp>
      <p:sp>
        <p:nvSpPr>
          <p:cNvPr id="7" name="菱形 6"/>
          <p:cNvSpPr/>
          <p:nvPr/>
        </p:nvSpPr>
        <p:spPr>
          <a:xfrm>
            <a:off x="2599765" y="2356013"/>
            <a:ext cx="100027" cy="100027"/>
          </a:xfrm>
          <a:prstGeom prst="diamond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2341707" y="2356013"/>
            <a:ext cx="100027" cy="100027"/>
          </a:xfrm>
          <a:prstGeom prst="diamond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6660232" y="2356013"/>
            <a:ext cx="100027" cy="100027"/>
          </a:xfrm>
          <a:prstGeom prst="diamond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924603" y="2356013"/>
            <a:ext cx="100027" cy="100027"/>
          </a:xfrm>
          <a:prstGeom prst="diamond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9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">
            <a:extLst>
              <a:ext uri="{FF2B5EF4-FFF2-40B4-BE49-F238E27FC236}">
                <a16:creationId xmlns="" xmlns:a16="http://schemas.microsoft.com/office/drawing/2014/main" id="{62353E53-DBEA-4682-BC98-92904EF6B498}"/>
              </a:ext>
            </a:extLst>
          </p:cNvPr>
          <p:cNvSpPr txBox="1"/>
          <p:nvPr/>
        </p:nvSpPr>
        <p:spPr>
          <a:xfrm>
            <a:off x="1403648" y="627534"/>
            <a:ext cx="2006373" cy="8220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2000" dirty="0">
                <a:solidFill>
                  <a:schemeClr val="dk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目  录</a:t>
            </a:r>
            <a:endParaRPr lang="en-US" altLang="zh-CN" sz="2000" dirty="0">
              <a:solidFill>
                <a:schemeClr val="dk2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2000" b="0" i="0" u="none" strike="noStrike" cap="none" dirty="0">
                <a:solidFill>
                  <a:schemeClr val="dk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Content</a:t>
            </a:r>
            <a:endParaRPr lang="en-US" sz="2000" b="0" i="0" u="none" strike="noStrike" cap="none" dirty="0">
              <a:solidFill>
                <a:schemeClr val="dk2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1187624" y="1995686"/>
            <a:ext cx="1358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综述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1D04D25-AC5C-4987-99AC-1A44AA58232A}"/>
              </a:ext>
            </a:extLst>
          </p:cNvPr>
          <p:cNvSpPr/>
          <p:nvPr/>
        </p:nvSpPr>
        <p:spPr>
          <a:xfrm>
            <a:off x="1193262" y="2643758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移动扩展坞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3286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0553990-C2EE-45BA-8641-6F61E05362A4}"/>
              </a:ext>
            </a:extLst>
          </p:cNvPr>
          <p:cNvSpPr/>
          <p:nvPr/>
        </p:nvSpPr>
        <p:spPr>
          <a:xfrm>
            <a:off x="1187624" y="3219822"/>
            <a:ext cx="1576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自助机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2627784" y="1923678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</a:t>
            </a:r>
            <a:r>
              <a:rPr lang="zh-CN" altLang="en-US" sz="28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综述</a:t>
            </a:r>
            <a:endParaRPr lang="en-US" altLang="zh-CN" sz="28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793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323528" y="339502"/>
            <a:ext cx="1056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综述</a:t>
            </a:r>
            <a:endParaRPr lang="en-US" altLang="zh-CN" sz="28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793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911841" y="1464896"/>
            <a:ext cx="72474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以手机</a:t>
            </a:r>
            <a:r>
              <a:rPr lang="en-US" altLang="zh-CN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为外围枢纽，以自助机为重点环境支撑，以移动扩展坞为补充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893656" y="2238755"/>
            <a:ext cx="61286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重点方向：自助支付</a:t>
            </a:r>
            <a:r>
              <a:rPr lang="en-US" altLang="zh-CN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手机支付</a:t>
            </a:r>
            <a:r>
              <a:rPr lang="en-US" altLang="zh-CN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无卡支付为产品主要突破路线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919186" y="2971734"/>
            <a:ext cx="3716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补充方向：自助机和</a:t>
            </a:r>
            <a:r>
              <a:rPr lang="en-US" altLang="zh-CN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HIS</a:t>
            </a:r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的深度互联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971600" y="3614788"/>
            <a:ext cx="23647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愿景：打造</a:t>
            </a:r>
            <a:r>
              <a:rPr lang="zh-CN" altLang="en-US" sz="1100" b="1" spc="6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医院手机通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2555776" y="1923678"/>
            <a:ext cx="365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 spc="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移动扩展坞</a:t>
            </a:r>
            <a:endParaRPr lang="en-US" altLang="zh-CN" sz="28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793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">
            <a:extLst>
              <a:ext uri="{FF2B5EF4-FFF2-40B4-BE49-F238E27FC236}">
                <a16:creationId xmlns="" xmlns:a16="http://schemas.microsoft.com/office/drawing/2014/main" id="{62353E53-DBEA-4682-BC98-92904EF6B498}"/>
              </a:ext>
            </a:extLst>
          </p:cNvPr>
          <p:cNvSpPr txBox="1"/>
          <p:nvPr/>
        </p:nvSpPr>
        <p:spPr>
          <a:xfrm>
            <a:off x="1403648" y="627534"/>
            <a:ext cx="2006373" cy="8220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2000" dirty="0">
                <a:solidFill>
                  <a:schemeClr val="dk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目  录</a:t>
            </a:r>
            <a:endParaRPr lang="en-US" altLang="zh-CN" sz="2000" dirty="0">
              <a:solidFill>
                <a:schemeClr val="dk2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2000" b="0" i="0" u="none" strike="noStrike" cap="none" dirty="0">
                <a:solidFill>
                  <a:schemeClr val="dk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Content</a:t>
            </a:r>
            <a:endParaRPr lang="en-US" sz="2000" b="0" i="0" u="none" strike="noStrike" cap="none" dirty="0">
              <a:solidFill>
                <a:schemeClr val="dk2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F660C8-907B-455E-933E-B9766360ACB1}"/>
              </a:ext>
            </a:extLst>
          </p:cNvPr>
          <p:cNvSpPr/>
          <p:nvPr/>
        </p:nvSpPr>
        <p:spPr>
          <a:xfrm>
            <a:off x="1187624" y="1995686"/>
            <a:ext cx="2666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产品设计的出发点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1D04D25-AC5C-4987-99AC-1A44AA58232A}"/>
              </a:ext>
            </a:extLst>
          </p:cNvPr>
          <p:cNvSpPr/>
          <p:nvPr/>
        </p:nvSpPr>
        <p:spPr>
          <a:xfrm>
            <a:off x="1193262" y="2643758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产品主要功能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D:\新建文件夹 (2)\LOGO\医疗LOGO 标准 色彩.png">
            <a:extLst>
              <a:ext uri="{FF2B5EF4-FFF2-40B4-BE49-F238E27FC236}">
                <a16:creationId xmlns="" xmlns:a16="http://schemas.microsoft.com/office/drawing/2014/main" id="{CE06C4EE-88F4-498B-A756-54CC1BAB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  <a14:imgEffect>
                      <a14:colorTemperature colorTemp="4497"/>
                    </a14:imgEffect>
                    <a14:imgEffect>
                      <a14:saturation sat="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32864"/>
            <a:ext cx="1893612" cy="642942"/>
          </a:xfrm>
          <a:prstGeom prst="rect">
            <a:avLst/>
          </a:prstGeom>
          <a:noFill/>
          <a:effectLst>
            <a:reflection stA="24000" endPos="36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0553990-C2EE-45BA-8641-6F61E05362A4}"/>
              </a:ext>
            </a:extLst>
          </p:cNvPr>
          <p:cNvSpPr/>
          <p:nvPr/>
        </p:nvSpPr>
        <p:spPr>
          <a:xfrm>
            <a:off x="1187624" y="3219822"/>
            <a:ext cx="3102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1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  产品设计方案创意汇总</a:t>
            </a:r>
            <a:endParaRPr lang="en-US" altLang="zh-CN" sz="1100" b="1" spc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产品设计的出发点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9FEE47D-4C56-4CD5-864D-EE1DAE2A5682}"/>
              </a:ext>
            </a:extLst>
          </p:cNvPr>
          <p:cNvSpPr/>
          <p:nvPr/>
        </p:nvSpPr>
        <p:spPr>
          <a:xfrm>
            <a:off x="1619672" y="843558"/>
            <a:ext cx="43524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现状：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自助机太贵，壁挂式自助机也在万元左右，中小医院上不起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纯手机支付无法读取社保卡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医生诊间结算需要流程改造，且医生操作需要时间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1235B87-B332-4ECC-8C53-4EEF517A8142}"/>
              </a:ext>
            </a:extLst>
          </p:cNvPr>
          <p:cNvSpPr/>
          <p:nvPr/>
        </p:nvSpPr>
        <p:spPr>
          <a:xfrm>
            <a:off x="1619672" y="2186526"/>
            <a:ext cx="4994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期望有一种解决方案：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作为纯手机</a:t>
            </a:r>
            <a:r>
              <a:rPr lang="en-US" altLang="zh-CN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</a:t>
            </a: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和自助机的有益补充，以低廉的价格使得中小医院的面积部署成为可能，彻底替代收费窗口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2195736" y="368417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移动支付扩展坞</a:t>
            </a:r>
            <a:endParaRPr lang="en-US" altLang="zh-CN" sz="320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="" xmlns:a16="http://schemas.microsoft.com/office/drawing/2014/main" id="{AF96D21F-D869-4011-9904-9B8787BF565C}"/>
              </a:ext>
            </a:extLst>
          </p:cNvPr>
          <p:cNvSpPr/>
          <p:nvPr/>
        </p:nvSpPr>
        <p:spPr>
          <a:xfrm>
            <a:off x="3540732" y="1693534"/>
            <a:ext cx="576064" cy="4320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="" xmlns:a16="http://schemas.microsoft.com/office/drawing/2014/main" id="{6DABB0EE-7374-4D39-89A3-BC099087BBD9}"/>
              </a:ext>
            </a:extLst>
          </p:cNvPr>
          <p:cNvSpPr/>
          <p:nvPr/>
        </p:nvSpPr>
        <p:spPr>
          <a:xfrm>
            <a:off x="3540732" y="3097446"/>
            <a:ext cx="576064" cy="4320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1723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产品主要功能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9FEE47D-4C56-4CD5-864D-EE1DAE2A5682}"/>
              </a:ext>
            </a:extLst>
          </p:cNvPr>
          <p:cNvSpPr/>
          <p:nvPr/>
        </p:nvSpPr>
        <p:spPr>
          <a:xfrm>
            <a:off x="3115843" y="1634485"/>
            <a:ext cx="2419252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识别社保卡信息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HIS</a:t>
            </a: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通讯获得患者支付信息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和手机配合完成支付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1899789" y="1265747"/>
            <a:ext cx="23762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移动支付扩展坞</a:t>
            </a:r>
            <a:r>
              <a:rPr lang="en-US" altLang="zh-CN" sz="11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11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核心功能</a:t>
            </a:r>
            <a:endParaRPr lang="en-US" altLang="zh-CN" sz="110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10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395B4A4-04C1-4EEA-AF67-7D4935B67AB3}"/>
              </a:ext>
            </a:extLst>
          </p:cNvPr>
          <p:cNvSpPr/>
          <p:nvPr/>
        </p:nvSpPr>
        <p:spPr>
          <a:xfrm>
            <a:off x="1864402" y="2931790"/>
            <a:ext cx="23762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移动支付扩展坞</a:t>
            </a:r>
            <a:r>
              <a:rPr lang="en-US" altLang="zh-CN" sz="11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110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拓展功能</a:t>
            </a:r>
            <a:endParaRPr lang="en-US" altLang="zh-CN" sz="110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10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EDED223-3977-4F77-952A-B9706644597C}"/>
              </a:ext>
            </a:extLst>
          </p:cNvPr>
          <p:cNvSpPr/>
          <p:nvPr/>
        </p:nvSpPr>
        <p:spPr>
          <a:xfrm>
            <a:off x="3087921" y="3305101"/>
            <a:ext cx="244169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识别身份证，院内就诊卡信息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spc="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支付凭条打印功能</a:t>
            </a:r>
            <a:endParaRPr lang="en-US" altLang="zh-CN" sz="1050" spc="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D60EDA4C-DC32-4FBE-B015-C1819608E945}"/>
              </a:ext>
            </a:extLst>
          </p:cNvPr>
          <p:cNvSpPr/>
          <p:nvPr/>
        </p:nvSpPr>
        <p:spPr>
          <a:xfrm>
            <a:off x="251520" y="339502"/>
            <a:ext cx="314233" cy="3142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8554DFB-E3F5-4294-ACC8-2686CF8AB2FA}"/>
              </a:ext>
            </a:extLst>
          </p:cNvPr>
          <p:cNvSpPr/>
          <p:nvPr/>
        </p:nvSpPr>
        <p:spPr>
          <a:xfrm>
            <a:off x="683568" y="345958"/>
            <a:ext cx="2236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产品方案创意汇总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56E484A-AC58-4148-BCEF-B96BD2570420}"/>
              </a:ext>
            </a:extLst>
          </p:cNvPr>
          <p:cNvSpPr/>
          <p:nvPr/>
        </p:nvSpPr>
        <p:spPr>
          <a:xfrm>
            <a:off x="8028384" y="-20538"/>
            <a:ext cx="10081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US" altLang="zh-CN" sz="9600" spc="200" dirty="0">
                <a:solidFill>
                  <a:schemeClr val="bg1">
                    <a:lumMod val="50000"/>
                    <a:alpha val="4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B83FB50-E73C-412F-BF20-47F773F4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43558"/>
            <a:ext cx="3259929" cy="4042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B29A7D0-6C59-4B86-A29A-6CEFDDAA6AF6}"/>
              </a:ext>
            </a:extLst>
          </p:cNvPr>
          <p:cNvSpPr/>
          <p:nvPr/>
        </p:nvSpPr>
        <p:spPr>
          <a:xfrm>
            <a:off x="4283968" y="87954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应用场景描述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（前提：患者需要有一部智能手机，且下载了手机APP，同时患者微信或支付宝账号内有充足余额）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场景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0、患者打开手机APP进入付费界面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1、在读卡器内放置社保卡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2、患者在读卡器手动触发读卡开关（此开关为触发式）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3、在APP内输入社保卡密码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4、根据APP提示的应支付金额进行支付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产品形态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一台工控机（成本1000元内）+USB集线器（20口成本300元）+20个读卡触发开关（单个成本控制在30元以内）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即 当20台社保卡读卡器满载后，单个读卡器增加30+（1000+300）/20=100元成本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若工控机部分由院方采购，则我方提供的产品形态为：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UCB集线器（20口成本300元）+20个读卡触发开关，则单个读卡器只需增加45元成本，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（以上成本未涵盖线材等辅料成本）</a:t>
            </a:r>
          </a:p>
        </p:txBody>
      </p:sp>
    </p:spTree>
    <p:extLst>
      <p:ext uri="{BB962C8B-B14F-4D97-AF65-F5344CB8AC3E}">
        <p14:creationId xmlns:p14="http://schemas.microsoft.com/office/powerpoint/2010/main" val="31324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1786</Words>
  <Application>Microsoft Macintosh PowerPoint</Application>
  <PresentationFormat>全屏显示(16:9)</PresentationFormat>
  <Paragraphs>239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Black</vt:lpstr>
      <vt:lpstr>Calibri</vt:lpstr>
      <vt:lpstr>Microsoft YaHei</vt:lpstr>
      <vt:lpstr>Montserrat</vt:lpstr>
      <vt:lpstr>Wingdings</vt:lpstr>
      <vt:lpstr>宋体</vt:lpstr>
      <vt:lpstr>微软雅黑</vt:lpstr>
      <vt:lpstr>微软雅黑 Light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SHANGHAI  LIMITED EDITION SMART PHONE</dc:title>
  <dc:creator>郑丹娜</dc:creator>
  <cp:lastModifiedBy>Microsoft Office 用户</cp:lastModifiedBy>
  <cp:revision>633</cp:revision>
  <dcterms:created xsi:type="dcterms:W3CDTF">2017-06-01T08:36:00Z</dcterms:created>
  <dcterms:modified xsi:type="dcterms:W3CDTF">2017-10-12T01:53:40Z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