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00" r:id="rId2"/>
    <p:sldId id="335" r:id="rId3"/>
    <p:sldId id="343" r:id="rId4"/>
    <p:sldId id="344" r:id="rId5"/>
    <p:sldId id="320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3">
          <p15:clr>
            <a:srgbClr val="A4A3A4"/>
          </p15:clr>
        </p15:guide>
        <p15:guide id="2" orient="horz" pos="4212">
          <p15:clr>
            <a:srgbClr val="A4A3A4"/>
          </p15:clr>
        </p15:guide>
        <p15:guide id="3" orient="horz" pos="3887">
          <p15:clr>
            <a:srgbClr val="A4A3A4"/>
          </p15:clr>
        </p15:guide>
        <p15:guide id="4" pos="3943">
          <p15:clr>
            <a:srgbClr val="A4A3A4"/>
          </p15:clr>
        </p15:guide>
        <p15:guide id="5" pos="2279">
          <p15:clr>
            <a:srgbClr val="A4A3A4"/>
          </p15:clr>
        </p15:guide>
        <p15:guide id="6" pos="54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FEF"/>
    <a:srgbClr val="BF0000"/>
    <a:srgbClr val="7F7F7F"/>
    <a:srgbClr val="414042"/>
    <a:srgbClr val="1B1B1B"/>
    <a:srgbClr val="FFFFFF"/>
    <a:srgbClr val="5F5F5F"/>
    <a:srgbClr val="000000"/>
    <a:srgbClr val="00B4E5"/>
    <a:srgbClr val="009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4" autoAdjust="0"/>
    <p:restoredTop sz="90283" autoAdjust="0"/>
  </p:normalViewPr>
  <p:slideViewPr>
    <p:cSldViewPr snapToGrid="0" snapToObjects="1">
      <p:cViewPr varScale="1">
        <p:scale>
          <a:sx n="65" d="100"/>
          <a:sy n="65" d="100"/>
        </p:scale>
        <p:origin x="1176" y="78"/>
      </p:cViewPr>
      <p:guideLst>
        <p:guide orient="horz" pos="463"/>
        <p:guide orient="horz" pos="4212"/>
        <p:guide orient="horz" pos="3887"/>
        <p:guide pos="3943"/>
        <p:guide pos="2279"/>
        <p:guide pos="54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AppData\Roaming\Foxmail7\Temp-14520-20170823214517\&#33258;&#21161;&#26426;&#36816;&#32500;&#26085;&#25253;2017.08.2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21103;&#26412;&#33258;&#21161;&#26426;&#36816;&#32500;&#26085;&#25253;2017.08.2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每日业务量统计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Sheet1!$A$14:$F$14</c:f>
              <c:strCache>
                <c:ptCount val="6"/>
                <c:pt idx="0">
                  <c:v>星期六</c:v>
                </c:pt>
                <c:pt idx="1">
                  <c:v>星期天</c:v>
                </c:pt>
                <c:pt idx="2">
                  <c:v>星期一</c:v>
                </c:pt>
                <c:pt idx="3">
                  <c:v>星期二</c:v>
                </c:pt>
                <c:pt idx="4">
                  <c:v>星期三</c:v>
                </c:pt>
                <c:pt idx="5">
                  <c:v>星期四</c:v>
                </c:pt>
              </c:strCache>
            </c:strRef>
          </c:cat>
          <c:val>
            <c:numRef>
              <c:f>Sheet1!$A$15:$F$15</c:f>
              <c:numCache>
                <c:formatCode>General</c:formatCode>
                <c:ptCount val="6"/>
                <c:pt idx="0">
                  <c:v>7340</c:v>
                </c:pt>
                <c:pt idx="1">
                  <c:v>2825</c:v>
                </c:pt>
                <c:pt idx="2">
                  <c:v>24015</c:v>
                </c:pt>
                <c:pt idx="3">
                  <c:v>19159</c:v>
                </c:pt>
                <c:pt idx="4">
                  <c:v>18147</c:v>
                </c:pt>
                <c:pt idx="5">
                  <c:v>18139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B6-40CD-8820-62B31D985A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3189408"/>
        <c:axId val="1096924400"/>
      </c:barChart>
      <c:catAx>
        <c:axId val="106318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96924400"/>
        <c:crosses val="autoZero"/>
        <c:auto val="1"/>
        <c:lblAlgn val="ctr"/>
        <c:lblOffset val="100"/>
        <c:noMultiLvlLbl val="0"/>
      </c:catAx>
      <c:valAx>
        <c:axId val="109692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63189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每日故障率统计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Sheet1!$J$31</c:f>
              <c:strCache>
                <c:ptCount val="1"/>
                <c:pt idx="0">
                  <c:v>总故障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Sheet1!$K$30:$P$30</c:f>
              <c:strCache>
                <c:ptCount val="6"/>
                <c:pt idx="0">
                  <c:v>星期六</c:v>
                </c:pt>
                <c:pt idx="1">
                  <c:v>星期天</c:v>
                </c:pt>
                <c:pt idx="2">
                  <c:v>星期一</c:v>
                </c:pt>
                <c:pt idx="3">
                  <c:v>星期二</c:v>
                </c:pt>
                <c:pt idx="4">
                  <c:v>星期三</c:v>
                </c:pt>
                <c:pt idx="5">
                  <c:v>星期四</c:v>
                </c:pt>
              </c:strCache>
            </c:strRef>
          </c:cat>
          <c:val>
            <c:numRef>
              <c:f>Sheet1!$K$31:$P$31</c:f>
              <c:numCache>
                <c:formatCode>0.00%</c:formatCode>
                <c:ptCount val="6"/>
                <c:pt idx="0">
                  <c:v>2.7247956403269799E-4</c:v>
                </c:pt>
                <c:pt idx="1">
                  <c:v>3.5398230088495597E-4</c:v>
                </c:pt>
                <c:pt idx="2">
                  <c:v>7.9117218405163399E-4</c:v>
                </c:pt>
                <c:pt idx="3">
                  <c:v>5.2194790959862204E-4</c:v>
                </c:pt>
                <c:pt idx="4">
                  <c:v>6.0616079792803204E-4</c:v>
                </c:pt>
                <c:pt idx="5">
                  <c:v>4.9616847676277635E-4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6A-45CA-BE86-78368FEE1930}"/>
            </c:ext>
          </c:extLst>
        </c:ser>
        <c:ser>
          <c:idx val="2"/>
          <c:order val="2"/>
          <c:tx>
            <c:strRef>
              <c:f>Sheet1!$J$33</c:f>
              <c:strCache>
                <c:ptCount val="1"/>
                <c:pt idx="0">
                  <c:v>硬件故障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Sheet1!$K$30:$P$30</c:f>
              <c:strCache>
                <c:ptCount val="6"/>
                <c:pt idx="0">
                  <c:v>星期六</c:v>
                </c:pt>
                <c:pt idx="1">
                  <c:v>星期天</c:v>
                </c:pt>
                <c:pt idx="2">
                  <c:v>星期一</c:v>
                </c:pt>
                <c:pt idx="3">
                  <c:v>星期二</c:v>
                </c:pt>
                <c:pt idx="4">
                  <c:v>星期三</c:v>
                </c:pt>
                <c:pt idx="5">
                  <c:v>星期四</c:v>
                </c:pt>
              </c:strCache>
            </c:strRef>
          </c:cat>
          <c:val>
            <c:numRef>
              <c:f>Sheet1!$K$33:$P$33</c:f>
              <c:numCache>
                <c:formatCode>0.00%</c:formatCode>
                <c:ptCount val="6"/>
                <c:pt idx="0">
                  <c:v>2.7247956403269799E-4</c:v>
                </c:pt>
                <c:pt idx="1">
                  <c:v>3.5398230088495597E-4</c:v>
                </c:pt>
                <c:pt idx="2">
                  <c:v>3.7476577139287898E-4</c:v>
                </c:pt>
                <c:pt idx="3">
                  <c:v>2.6097395479931102E-4</c:v>
                </c:pt>
                <c:pt idx="4">
                  <c:v>4.9594974375929903E-4</c:v>
                </c:pt>
                <c:pt idx="5">
                  <c:v>3.8590881525993716E-4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6A-45CA-BE86-78368FEE1930}"/>
            </c:ext>
          </c:extLst>
        </c:ser>
        <c:ser>
          <c:idx val="3"/>
          <c:order val="3"/>
          <c:tx>
            <c:strRef>
              <c:f>Sheet1!$J$34</c:f>
              <c:strCache>
                <c:ptCount val="1"/>
                <c:pt idx="0">
                  <c:v>软件故障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Sheet1!$K$30:$P$30</c:f>
              <c:strCache>
                <c:ptCount val="6"/>
                <c:pt idx="0">
                  <c:v>星期六</c:v>
                </c:pt>
                <c:pt idx="1">
                  <c:v>星期天</c:v>
                </c:pt>
                <c:pt idx="2">
                  <c:v>星期一</c:v>
                </c:pt>
                <c:pt idx="3">
                  <c:v>星期二</c:v>
                </c:pt>
                <c:pt idx="4">
                  <c:v>星期三</c:v>
                </c:pt>
                <c:pt idx="5">
                  <c:v>星期四</c:v>
                </c:pt>
              </c:strCache>
            </c:strRef>
          </c:cat>
          <c:val>
            <c:numRef>
              <c:f>Sheet1!$K$34:$P$34</c:f>
              <c:numCache>
                <c:formatCode>0.00%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1.2492192379762599E-4</c:v>
                </c:pt>
                <c:pt idx="3">
                  <c:v>1.5658437287958699E-4</c:v>
                </c:pt>
                <c:pt idx="4">
                  <c:v>5.5105527084366599E-5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6A-45CA-BE86-78368FEE1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6923984"/>
        <c:axId val="1096922320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Sheet1!$J$32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Sheet1!$K$30:$P$30</c15:sqref>
                        </c15:formulaRef>
                      </c:ext>
                    </c:extLst>
                    <c:strCache>
                      <c:ptCount val="6"/>
                      <c:pt idx="0">
                        <c:v>星期六</c:v>
                      </c:pt>
                      <c:pt idx="1">
                        <c:v>星期天</c:v>
                      </c:pt>
                      <c:pt idx="2">
                        <c:v>星期一</c:v>
                      </c:pt>
                      <c:pt idx="3">
                        <c:v>星期二</c:v>
                      </c:pt>
                      <c:pt idx="4">
                        <c:v>星期三</c:v>
                      </c:pt>
                      <c:pt idx="5">
                        <c:v>星期四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Sheet1!$K$32:$P$32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016A-45CA-BE86-78368FEE1930}"/>
                  </c:ext>
                </c:extLst>
              </c15:ser>
            </c15:filteredLineSeries>
          </c:ext>
        </c:extLst>
      </c:lineChart>
      <c:catAx>
        <c:axId val="109692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96922320"/>
        <c:crosses val="autoZero"/>
        <c:auto val="1"/>
        <c:lblAlgn val="ctr"/>
        <c:lblOffset val="100"/>
        <c:noMultiLvlLbl val="0"/>
      </c:catAx>
      <c:valAx>
        <c:axId val="109692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9692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itchFamily="34" charset="0"/>
                <a:cs typeface="Arial" pitchFamily="34" charset="0"/>
              </a:rPr>
              <a:pPr/>
              <a:t>8/25/2017</a:t>
            </a:fld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>
                <a:solidFill>
                  <a:srgbClr val="939598"/>
                </a:solidFill>
                <a:latin typeface="Arial" pitchFamily="34" charset="0"/>
                <a:cs typeface="Arial" pitchFamily="34" charset="0"/>
              </a:rPr>
              <a:t>2011 LENOVO CONFIDENTIAL. All rights reserved</a:t>
            </a:r>
            <a:r>
              <a:rPr lang="en-US" sz="800" cap="all" smtClean="0">
                <a:solidFill>
                  <a:srgbClr val="939598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800" cap="all">
              <a:solidFill>
                <a:srgbClr val="93959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5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F23CF275-28B3-497F-9AED-85D5F023BA5C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800" cap="all" smtClean="0">
                <a:solidFill>
                  <a:srgbClr val="939598"/>
                </a:solidFill>
              </a:rPr>
              <a:t>2011 LENOVO CONFIDENTIAL.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4AED87EB-65D7-4500-873C-410831173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jpe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42.png"/><Relationship Id="rId7" Type="http://schemas.openxmlformats.org/officeDocument/2006/relationships/image" Target="../media/image29.png"/><Relationship Id="rId12" Type="http://schemas.openxmlformats.org/officeDocument/2006/relationships/image" Target="../media/image13.png"/><Relationship Id="rId17" Type="http://schemas.openxmlformats.org/officeDocument/2006/relationships/image" Target="../media/image38.png"/><Relationship Id="rId2" Type="http://schemas.openxmlformats.org/officeDocument/2006/relationships/image" Target="../media/image1.jpe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19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42.png"/><Relationship Id="rId7" Type="http://schemas.openxmlformats.org/officeDocument/2006/relationships/image" Target="../media/image29.png"/><Relationship Id="rId12" Type="http://schemas.openxmlformats.org/officeDocument/2006/relationships/image" Target="../media/image13.png"/><Relationship Id="rId17" Type="http://schemas.openxmlformats.org/officeDocument/2006/relationships/image" Target="../media/image38.png"/><Relationship Id="rId2" Type="http://schemas.openxmlformats.org/officeDocument/2006/relationships/image" Target="../media/image1.jpe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19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Relationship Id="rId22" Type="http://schemas.openxmlformats.org/officeDocument/2006/relationships/image" Target="../media/image4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1008" y="407619"/>
            <a:ext cx="2675339" cy="909474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5120" y="3464892"/>
            <a:ext cx="1200544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58288" y="4770438"/>
            <a:ext cx="168910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/>
            </a:lvl1pPr>
            <a:lvl2pPr marL="341313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787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5120" y="4664439"/>
            <a:ext cx="1200544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56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91056"/>
            <a:ext cx="11073384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8640" y="6473952"/>
            <a:ext cx="2413343" cy="15388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16" name="图片 15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7" name="图片 16" descr="医疗LOGO 标准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7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413343" cy="15388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18" name="图片 17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9" name="图片 18" descr="医疗LOGO 标准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5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smtClean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413343" cy="15388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17" name="图片 16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8" name="图片 17" descr="医疗LOGO 标准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谢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893"/>
            <a:ext cx="12190415" cy="6857107"/>
          </a:xfrm>
          <a:prstGeom prst="rect">
            <a:avLst/>
          </a:prstGeom>
        </p:spPr>
      </p:pic>
      <p:grpSp>
        <p:nvGrpSpPr>
          <p:cNvPr id="3" name="Group 3"/>
          <p:cNvGrpSpPr/>
          <p:nvPr userDrawn="1"/>
        </p:nvGrpSpPr>
        <p:grpSpPr bwMode="gray">
          <a:xfrm>
            <a:off x="1828171" y="1519963"/>
            <a:ext cx="8535661" cy="4341743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/>
          </a:p>
        </p:txBody>
      </p:sp>
      <p:grpSp>
        <p:nvGrpSpPr>
          <p:cNvPr id="4" name="Group 8"/>
          <p:cNvGrpSpPr/>
          <p:nvPr userDrawn="1"/>
        </p:nvGrpSpPr>
        <p:grpSpPr bwMode="gray">
          <a:xfrm>
            <a:off x="5853433" y="1260546"/>
            <a:ext cx="485134" cy="485135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5849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2"/>
          <p:cNvGrpSpPr/>
          <p:nvPr userDrawn="1"/>
        </p:nvGrpSpPr>
        <p:grpSpPr>
          <a:xfrm>
            <a:off x="3619913" y="4738255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9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13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4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5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0188" y="2009776"/>
            <a:ext cx="6971627" cy="2231536"/>
          </a:xfrm>
          <a:prstGeom prst="rect">
            <a:avLst/>
          </a:prstGeom>
        </p:spPr>
      </p:pic>
      <p:pic>
        <p:nvPicPr>
          <p:cNvPr id="50" name="图片 49" descr="医疗LOGO 标准 色彩.png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6154" y="477208"/>
            <a:ext cx="2304293" cy="78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smtClean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>
            <a:alphaModFix amt="6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3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170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3433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mtClean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5848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19912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mtClean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0187" y="2009776"/>
            <a:ext cx="6971627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415" y="893"/>
            <a:ext cx="12194239" cy="6857107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-5415" y="0"/>
            <a:ext cx="12197415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 userDrawn="1"/>
        </p:nvSpPr>
        <p:spPr bwMode="black">
          <a:xfrm>
            <a:off x="0" y="6384631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mtClean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 smtClean="0">
                <a:cs typeface="Arial" pitchFamily="34" charset="0"/>
              </a:rPr>
              <a:t>2016 Lenovo Internal. All rights reserved.</a:t>
            </a:r>
            <a:endParaRPr lang="en-US" sz="1000">
              <a:cs typeface="Arial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4792" y="1709928"/>
            <a:ext cx="9582912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section header title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4792" y="4589463"/>
            <a:ext cx="958265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subtitle text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345" y="6329604"/>
            <a:ext cx="118872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mtClean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1990" y="4087549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6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8" name="图片 7" descr="医疗LOGO 方形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1" name="图片 10" descr="医疗LOGO 标准 色彩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pic>
        <p:nvPicPr>
          <p:cNvPr id="8" name="图片 7" descr="医疗LOGO 方形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us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2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8" name="图片 7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1" name="图片 10" descr="医疗LOGO 标准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 - No Background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8" name="图片 7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4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4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413343" cy="15388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5805099" y="6473952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>
                <a:solidFill>
                  <a:schemeClr val="tx1"/>
                </a:solidFill>
              </a:rPr>
              <a:pPr lvl="0" algn="ctr"/>
              <a:t>‹#›</a:t>
            </a:fld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14" name="图片 13" descr="医疗LOGO 方形 色彩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498" y="418195"/>
            <a:ext cx="224443" cy="222633"/>
          </a:xfrm>
          <a:prstGeom prst="rect">
            <a:avLst/>
          </a:prstGeom>
        </p:spPr>
      </p:pic>
      <p:pic>
        <p:nvPicPr>
          <p:cNvPr id="16" name="图片 15" descr="医疗LOGO 标准 色彩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538" y="6196206"/>
            <a:ext cx="1269708" cy="4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1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640" y="6473952"/>
            <a:ext cx="241334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smtClean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2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0" r:id="rId2"/>
    <p:sldLayoutId id="2147483693" r:id="rId3"/>
    <p:sldLayoutId id="2147483695" r:id="rId4"/>
    <p:sldLayoutId id="2147483698" r:id="rId5"/>
    <p:sldLayoutId id="2147483654" r:id="rId6"/>
    <p:sldLayoutId id="2147483696" r:id="rId7"/>
    <p:sldLayoutId id="2147483697" r:id="rId8"/>
    <p:sldLayoutId id="2147483661" r:id="rId9"/>
    <p:sldLayoutId id="2147483673" r:id="rId10"/>
    <p:sldLayoutId id="2147483662" r:id="rId11"/>
    <p:sldLayoutId id="2147483691" r:id="rId12"/>
    <p:sldLayoutId id="2147483694" r:id="rId13"/>
    <p:sldLayoutId id="2147483659" r:id="rId14"/>
    <p:sldLayoutId id="2147483668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48640" y="2048256"/>
            <a:ext cx="10298748" cy="1581912"/>
          </a:xfrm>
        </p:spPr>
        <p:txBody>
          <a:bodyPr/>
          <a:lstStyle/>
          <a:p>
            <a:pPr algn="ctr"/>
            <a:r>
              <a:rPr lang="zh-CN" altLang="en-US" dirty="0"/>
              <a:t>昆</a:t>
            </a:r>
            <a:r>
              <a:rPr lang="zh-CN" altLang="en-US" dirty="0" smtClean="0"/>
              <a:t>华医院</a:t>
            </a:r>
            <a:r>
              <a:rPr lang="en-US" altLang="zh-CN" dirty="0" smtClean="0"/>
              <a:t>-</a:t>
            </a:r>
            <a:r>
              <a:rPr lang="zh-CN" altLang="en-US" dirty="0"/>
              <a:t>自助机系统运行情况</a:t>
            </a:r>
            <a:br>
              <a:rPr lang="zh-CN" altLang="en-US" dirty="0"/>
            </a:br>
            <a:r>
              <a:rPr lang="zh-CN" altLang="en-US" dirty="0" smtClean="0"/>
              <a:t>周报（</a:t>
            </a:r>
            <a:r>
              <a:rPr lang="en-US" altLang="zh-CN" dirty="0" smtClean="0"/>
              <a:t>2017-8-25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25</a:t>
            </a:r>
            <a:r>
              <a:rPr lang="zh-CN" altLang="en-US" dirty="0" smtClean="0"/>
              <a:t>日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@</a:t>
            </a:r>
            <a:r>
              <a:rPr lang="en-US" altLang="zh-CN" err="1" smtClean="0"/>
              <a:t>Lenovo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7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"/>
          <p:cNvSpPr txBox="1">
            <a:spLocks/>
          </p:cNvSpPr>
          <p:nvPr/>
        </p:nvSpPr>
        <p:spPr>
          <a:xfrm>
            <a:off x="548640" y="274319"/>
            <a:ext cx="11073384" cy="743319"/>
          </a:xfrm>
          <a:prstGeom prst="rect">
            <a:avLst/>
          </a:prstGeom>
        </p:spPr>
        <p:txBody>
          <a:bodyPr/>
          <a:lstStyle>
            <a:lvl1pPr algn="ctr" defTabSz="1218987" rtl="0" eaLnBrk="1" latinLnBrk="0" hangingPunct="1">
              <a:spcBef>
                <a:spcPct val="0"/>
              </a:spcBef>
              <a:buNone/>
              <a:defRPr sz="4300" kern="1200" cap="all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kumimoji="1" lang="zh-CN" altLang="en-US" dirty="0" smtClean="0"/>
              <a:t>一、运营情况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8640" y="1017639"/>
            <a:ext cx="112353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本周自助机总体运行平稳，每日平均业务量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14937.5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笔，硬件故障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33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次，故障率</a:t>
            </a: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0.04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%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，软件故障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次，故障率</a:t>
            </a: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0.01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%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，总体故障</a:t>
            </a: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52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次，故障率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0.05% 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。问题主要集中在报告打印和凭条打印卡纸。</a:t>
            </a:r>
            <a:endParaRPr kumimoji="1" lang="zh-CN" alt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1" name="图表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608794"/>
              </p:ext>
            </p:extLst>
          </p:nvPr>
        </p:nvGraphicFramePr>
        <p:xfrm>
          <a:off x="799741" y="3194965"/>
          <a:ext cx="4572000" cy="3049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2" name="图表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053048"/>
              </p:ext>
            </p:extLst>
          </p:nvPr>
        </p:nvGraphicFramePr>
        <p:xfrm>
          <a:off x="6743341" y="3348151"/>
          <a:ext cx="4716156" cy="2896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889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"/>
          <p:cNvSpPr txBox="1">
            <a:spLocks/>
          </p:cNvSpPr>
          <p:nvPr/>
        </p:nvSpPr>
        <p:spPr>
          <a:xfrm>
            <a:off x="548640" y="274319"/>
            <a:ext cx="11073384" cy="831809"/>
          </a:xfrm>
          <a:prstGeom prst="rect">
            <a:avLst/>
          </a:prstGeom>
        </p:spPr>
        <p:txBody>
          <a:bodyPr/>
          <a:lstStyle>
            <a:lvl1pPr algn="ctr" defTabSz="1218987" rtl="0" eaLnBrk="1" latinLnBrk="0" hangingPunct="1">
              <a:spcBef>
                <a:spcPct val="0"/>
              </a:spcBef>
              <a:buNone/>
              <a:defRPr sz="4300" kern="1200" cap="all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kumimoji="1" lang="zh-CN" altLang="en-US" dirty="0"/>
              <a:t>二</a:t>
            </a:r>
            <a:r>
              <a:rPr kumimoji="1" lang="zh-CN" altLang="en-US" dirty="0" smtClean="0"/>
              <a:t>、问题跟踪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8640" y="1017639"/>
            <a:ext cx="1123532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截止当前问题总计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13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个，已解决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个，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个尚未解决</a:t>
            </a: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本周未解决问题，当前剩余包括延后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个，中等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个， 计划</a:t>
            </a: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下周全部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完成。</a:t>
            </a:r>
            <a:endParaRPr kumimoji="1"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针对程序完善内容包括：</a:t>
            </a:r>
            <a:endParaRPr kumimoji="1"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066693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修复医保病人查</a:t>
            </a: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不出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输血报告查询问题；</a:t>
            </a:r>
            <a:endParaRPr kumimoji="1"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066693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增加现金补录维护功能；</a:t>
            </a:r>
            <a:endParaRPr kumimoji="1"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066693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优化自助机菜单布局，便于患者操作；</a:t>
            </a:r>
            <a:endParaRPr kumimoji="1"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066693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kumimoji="1"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685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"/>
          <p:cNvSpPr txBox="1">
            <a:spLocks/>
          </p:cNvSpPr>
          <p:nvPr/>
        </p:nvSpPr>
        <p:spPr>
          <a:xfrm>
            <a:off x="548640" y="274319"/>
            <a:ext cx="11073384" cy="831809"/>
          </a:xfrm>
          <a:prstGeom prst="rect">
            <a:avLst/>
          </a:prstGeom>
        </p:spPr>
        <p:txBody>
          <a:bodyPr/>
          <a:lstStyle>
            <a:lvl1pPr algn="ctr" defTabSz="1218987" rtl="0" eaLnBrk="1" latinLnBrk="0" hangingPunct="1">
              <a:spcBef>
                <a:spcPct val="0"/>
              </a:spcBef>
              <a:buNone/>
              <a:defRPr sz="4300" kern="1200" cap="all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kumimoji="1" lang="zh-CN" altLang="en-US" dirty="0" smtClean="0"/>
              <a:t>三、</a:t>
            </a:r>
            <a:r>
              <a:rPr kumimoji="1" lang="zh-CN" altLang="en-US" dirty="0"/>
              <a:t>重大</a:t>
            </a:r>
            <a:r>
              <a:rPr kumimoji="1" lang="zh-CN" altLang="en-US" dirty="0" smtClean="0"/>
              <a:t>问题说明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8640" y="1017639"/>
            <a:ext cx="1123532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 </a:t>
            </a: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本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周二由于联调短信平台故障，导致短信无法及时发送或发送失败，给患者在自助机上建档及退款造成很大影响；</a:t>
            </a:r>
            <a:endParaRPr kumimoji="1"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2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、已将建档是否收费问题提交医院，等待确认中；</a:t>
            </a:r>
            <a:endParaRPr kumimoji="1"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3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、就自助机退款存在限制，已提议在财务系统中增加自助机（银行卡、微信、支付宝）退款功能；</a:t>
            </a:r>
            <a:endParaRPr kumimoji="1"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4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、对账调节表已开发完成，功能验证中；</a:t>
            </a:r>
            <a:endParaRPr kumimoji="1"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5</a:t>
            </a:r>
            <a:r>
              <a:rPr kumimoji="1"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、农行、交行接口对接开发中；</a:t>
            </a:r>
            <a:endParaRPr kumimoji="1"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58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err="1" smtClean="0">
            <a:solidFill>
              <a:schemeClr val="tx1">
                <a:lumMod val="65000"/>
                <a:lumOff val="35000"/>
              </a:schemeClr>
            </a:solidFill>
            <a:latin typeface="Microsoft YaHei" charset="-122"/>
            <a:ea typeface="Microsoft YaHei" charset="-122"/>
            <a:cs typeface="Microsoft YaHei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12149</TotalTime>
  <Words>281</Words>
  <Application>Microsoft Office PowerPoint</Application>
  <PresentationFormat>自定义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黑体</vt:lpstr>
      <vt:lpstr>微软雅黑</vt:lpstr>
      <vt:lpstr>Arial</vt:lpstr>
      <vt:lpstr>Calibri</vt:lpstr>
      <vt:lpstr>Wingdings</vt:lpstr>
      <vt:lpstr>Lenovo Master</vt:lpstr>
      <vt:lpstr>昆华医院-自助机系统运行情况 周报（2017-8-25）</vt:lpstr>
      <vt:lpstr>PowerPoint 演示文稿</vt:lpstr>
      <vt:lpstr>PowerPoint 演示文稿</vt:lpstr>
      <vt:lpstr>PowerPoint 演示文稿</vt:lpstr>
      <vt:lpstr>PowerPoint 演示文稿</vt:lpstr>
    </vt:vector>
  </TitlesOfParts>
  <Manager/>
  <Company>Lenovo 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自助机方案</dc:title>
  <dc:subject/>
  <dc:creator>Victor</dc:creator>
  <cp:keywords/>
  <dc:description/>
  <cp:lastModifiedBy>zyus</cp:lastModifiedBy>
  <cp:revision>314</cp:revision>
  <dcterms:created xsi:type="dcterms:W3CDTF">2015-04-23T17:39:45Z</dcterms:created>
  <dcterms:modified xsi:type="dcterms:W3CDTF">2017-08-25T14:04:12Z</dcterms:modified>
  <cp:category/>
</cp:coreProperties>
</file>