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77" r:id="rId3"/>
  </p:sldMasterIdLst>
  <p:notesMasterIdLst>
    <p:notesMasterId r:id="rId47"/>
  </p:notesMasterIdLst>
  <p:handoutMasterIdLst>
    <p:handoutMasterId r:id="rId48"/>
  </p:handoutMasterIdLst>
  <p:sldIdLst>
    <p:sldId id="426" r:id="rId4"/>
    <p:sldId id="636" r:id="rId5"/>
    <p:sldId id="619" r:id="rId6"/>
    <p:sldId id="618" r:id="rId7"/>
    <p:sldId id="635" r:id="rId8"/>
    <p:sldId id="617" r:id="rId9"/>
    <p:sldId id="602" r:id="rId10"/>
    <p:sldId id="604" r:id="rId11"/>
    <p:sldId id="634" r:id="rId12"/>
    <p:sldId id="603" r:id="rId13"/>
    <p:sldId id="605" r:id="rId14"/>
    <p:sldId id="609" r:id="rId15"/>
    <p:sldId id="646" r:id="rId16"/>
    <p:sldId id="647" r:id="rId17"/>
    <p:sldId id="607" r:id="rId18"/>
    <p:sldId id="570" r:id="rId19"/>
    <p:sldId id="643" r:id="rId20"/>
    <p:sldId id="588" r:id="rId21"/>
    <p:sldId id="633" r:id="rId22"/>
    <p:sldId id="589" r:id="rId23"/>
    <p:sldId id="612" r:id="rId24"/>
    <p:sldId id="608" r:id="rId25"/>
    <p:sldId id="611" r:id="rId26"/>
    <p:sldId id="616" r:id="rId27"/>
    <p:sldId id="615" r:id="rId28"/>
    <p:sldId id="632" r:id="rId29"/>
    <p:sldId id="613" r:id="rId30"/>
    <p:sldId id="614" r:id="rId31"/>
    <p:sldId id="600" r:id="rId32"/>
    <p:sldId id="594" r:id="rId33"/>
    <p:sldId id="596" r:id="rId34"/>
    <p:sldId id="597" r:id="rId35"/>
    <p:sldId id="598" r:id="rId36"/>
    <p:sldId id="631" r:id="rId37"/>
    <p:sldId id="644" r:id="rId38"/>
    <p:sldId id="645" r:id="rId39"/>
    <p:sldId id="638" r:id="rId40"/>
    <p:sldId id="630" r:id="rId41"/>
    <p:sldId id="639" r:id="rId42"/>
    <p:sldId id="640" r:id="rId43"/>
    <p:sldId id="641" r:id="rId44"/>
    <p:sldId id="642" r:id="rId45"/>
    <p:sldId id="509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320675" indent="136525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641350" indent="273050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963613" indent="407988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284288" indent="544513" algn="ctr" rtl="0" fontAlgn="base">
      <a:spcBef>
        <a:spcPct val="0"/>
      </a:spcBef>
      <a:spcAft>
        <a:spcPct val="0"/>
      </a:spcAft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30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7FF"/>
    <a:srgbClr val="8087FF"/>
    <a:srgbClr val="8187FF"/>
    <a:srgbClr val="8287FF"/>
    <a:srgbClr val="8887FF"/>
    <a:srgbClr val="8B87FF"/>
    <a:srgbClr val="9187FF"/>
    <a:srgbClr val="9E87FF"/>
    <a:srgbClr val="8D87FF"/>
    <a:srgbClr val="86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3" autoAdjust="0"/>
    <p:restoredTop sz="94127" autoAdjust="0"/>
  </p:normalViewPr>
  <p:slideViewPr>
    <p:cSldViewPr>
      <p:cViewPr>
        <p:scale>
          <a:sx n="80" d="100"/>
          <a:sy n="80" d="100"/>
        </p:scale>
        <p:origin x="-1062" y="-144"/>
      </p:cViewPr>
      <p:guideLst>
        <p:guide orient="horz" pos="4319"/>
        <p:guide pos="3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6DDB-2CD6-9A4C-8ECA-310E41E32BD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589FE-CCFD-5148-A37B-1BBBAB45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15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5BBFD159-C304-4847-B54F-E7AC7CC03776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BCA484B0-A9E6-CF48-BD78-D9C46575F0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98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320675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641350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963613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284288" algn="l" defTabSz="320675" rtl="0" eaLnBrk="0" fontAlgn="base" hangingPunct="0">
      <a:spcBef>
        <a:spcPct val="30000"/>
      </a:spcBef>
      <a:spcAft>
        <a:spcPct val="0"/>
      </a:spcAft>
      <a:defRPr kumimoji="1" sz="8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0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 dirty="0">
              <a:latin typeface="Calibri" charset="0"/>
            </a:endParaRPr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fld id="{57AF1637-948F-314A-AA9F-D49749CE0865}" type="slidenum">
              <a:rPr lang="zh-CN" altLang="en-US" sz="1200"/>
              <a:pPr eaLnBrk="1" hangingPunct="1"/>
              <a:t>43</a:t>
            </a:fld>
            <a:endParaRPr lang="zh-CN" altLang="en-US" sz="12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484B0-A9E6-CF48-BD78-D9C46575F01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768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4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5289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10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4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28575"/>
            <a:ext cx="5410200" cy="504000"/>
          </a:xfrm>
          <a:prstGeom prst="rect">
            <a:avLst/>
          </a:prstGeom>
        </p:spPr>
        <p:txBody>
          <a:bodyPr anchor="ctr"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309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747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3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microsoft.com/office/2007/relationships/hdphoto" Target="../media/hdphoto1.wdp"/><Relationship Id="rId4" Type="http://schemas.openxmlformats.org/officeDocument/2006/relationships/theme" Target="../theme/theme3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1700808"/>
            <a:ext cx="9144000" cy="3600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0669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164685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308701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442589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20669" y="299983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586605" y="18842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26" name="Picture 8" descr="http://www.infohold.com.cn/userfiles/image/123/d9fe5292-36f7-483d-9aa2-4cdeede45d7c.jpg"/>
          <p:cNvPicPr>
            <a:picLocks noChangeAspect="1" noChangeArrowheads="1"/>
          </p:cNvPicPr>
          <p:nvPr userDrawn="1"/>
        </p:nvPicPr>
        <p:blipFill>
          <a:blip r:embed="rId5" cstate="print"/>
          <a:srcRect l="6947" t="1046" b="5075"/>
          <a:stretch>
            <a:fillRect/>
          </a:stretch>
        </p:blipFill>
        <p:spPr bwMode="auto">
          <a:xfrm>
            <a:off x="7938879" y="4052354"/>
            <a:ext cx="1066801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 l="22218"/>
          <a:stretch>
            <a:fillRect/>
          </a:stretch>
        </p:blipFill>
        <p:spPr bwMode="auto">
          <a:xfrm>
            <a:off x="7897441" y="1890859"/>
            <a:ext cx="1067047" cy="101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 r="26178"/>
          <a:stretch>
            <a:fillRect/>
          </a:stretch>
        </p:blipFill>
        <p:spPr bwMode="auto">
          <a:xfrm>
            <a:off x="6790238" y="2996952"/>
            <a:ext cx="1074440" cy="108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6" descr="http://www.infohold.com.cn/userfiles/image/123/1440dc28-dbf6-4354-966d-512f6f36199b.jpg"/>
          <p:cNvPicPr>
            <a:picLocks noChangeAspect="1" noChangeArrowheads="1"/>
          </p:cNvPicPr>
          <p:nvPr userDrawn="1"/>
        </p:nvPicPr>
        <p:blipFill>
          <a:blip r:embed="rId8" cstate="print"/>
          <a:srcRect r="6290"/>
          <a:stretch>
            <a:fillRect/>
          </a:stretch>
        </p:blipFill>
        <p:spPr bwMode="auto">
          <a:xfrm>
            <a:off x="5639916" y="1819585"/>
            <a:ext cx="1092324" cy="11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2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0" y="0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660232" y="64595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B18F59D-162A-4520-9BBB-DFA057D05A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 bwMode="auto">
          <a:xfrm>
            <a:off x="395536" y="1124744"/>
            <a:ext cx="8208912" cy="0"/>
          </a:xfrm>
          <a:prstGeom prst="lin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 userDrawn="1"/>
        </p:nvSpPr>
        <p:spPr>
          <a:xfrm>
            <a:off x="93038" y="6381328"/>
            <a:ext cx="1824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医付通项目规划</a:t>
            </a:r>
            <a:r>
              <a:rPr lang="zh-CN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|</a:t>
            </a:r>
            <a:r>
              <a:rPr lang="en-US" altLang="zh-CN" sz="1200" dirty="0" smtClean="0">
                <a:solidFill>
                  <a:schemeClr val="bg1"/>
                </a:solidFill>
              </a:rPr>
              <a:t>  EBP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5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E8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1700808"/>
            <a:ext cx="9144000" cy="36004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0669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164685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08701" y="19401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42589" y="155967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0669" y="299983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586605" y="18842"/>
            <a:ext cx="144016" cy="1440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7" name="Picture 8" descr="http://www.infohold.com.cn/userfiles/image/123/d9fe5292-36f7-483d-9aa2-4cdeede45d7c.jpg"/>
          <p:cNvPicPr>
            <a:picLocks noChangeAspect="1" noChangeArrowheads="1"/>
          </p:cNvPicPr>
          <p:nvPr userDrawn="1"/>
        </p:nvPicPr>
        <p:blipFill>
          <a:blip r:embed="rId5" cstate="print"/>
          <a:srcRect l="6947" t="1046" b="5075"/>
          <a:stretch>
            <a:fillRect/>
          </a:stretch>
        </p:blipFill>
        <p:spPr bwMode="auto">
          <a:xfrm>
            <a:off x="7938879" y="4052354"/>
            <a:ext cx="1066801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 l="22218"/>
          <a:stretch>
            <a:fillRect/>
          </a:stretch>
        </p:blipFill>
        <p:spPr bwMode="auto">
          <a:xfrm>
            <a:off x="7897441" y="1890859"/>
            <a:ext cx="1067047" cy="1011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7"/>
          <p:cNvPicPr>
            <a:picLocks noChangeAspect="1" noChangeArrowheads="1"/>
          </p:cNvPicPr>
          <p:nvPr userDrawn="1"/>
        </p:nvPicPr>
        <p:blipFill>
          <a:blip r:embed="rId7" cstate="print"/>
          <a:srcRect r="26178"/>
          <a:stretch>
            <a:fillRect/>
          </a:stretch>
        </p:blipFill>
        <p:spPr bwMode="auto">
          <a:xfrm>
            <a:off x="6790238" y="2996952"/>
            <a:ext cx="1074440" cy="1080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6" descr="http://www.infohold.com.cn/userfiles/image/123/1440dc28-dbf6-4354-966d-512f6f36199b.jpg"/>
          <p:cNvPicPr>
            <a:picLocks noChangeAspect="1" noChangeArrowheads="1"/>
          </p:cNvPicPr>
          <p:nvPr userDrawn="1"/>
        </p:nvPicPr>
        <p:blipFill>
          <a:blip r:embed="rId8" cstate="print"/>
          <a:srcRect r="6290"/>
          <a:stretch>
            <a:fillRect/>
          </a:stretch>
        </p:blipFill>
        <p:spPr bwMode="auto">
          <a:xfrm>
            <a:off x="5661776" y="1819585"/>
            <a:ext cx="1092324" cy="11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548780" y="3078534"/>
            <a:ext cx="1655068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algn="l"/>
            <a:r>
              <a:rPr lang="zh-CN" altLang="en-US" sz="38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谢谢！</a:t>
            </a:r>
            <a:endParaRPr lang="zh-CN" altLang="en-US" sz="3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</p:txBody>
      </p:sp>
      <p:sp>
        <p:nvSpPr>
          <p:cNvPr id="22" name="矩形 1"/>
          <p:cNvSpPr>
            <a:spLocks noChangeArrowheads="1"/>
          </p:cNvSpPr>
          <p:nvPr userDrawn="1"/>
        </p:nvSpPr>
        <p:spPr bwMode="auto">
          <a:xfrm>
            <a:off x="1475656" y="4765618"/>
            <a:ext cx="4032448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©</a:t>
            </a:r>
            <a:r>
              <a:rPr lang="zh-CN" altLang="en-US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内蒙人社 </a:t>
            </a: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| </a:t>
            </a:r>
            <a:r>
              <a:rPr lang="pl-PL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www.</a:t>
            </a:r>
            <a:r>
              <a:rPr lang="en-US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nm12333</a:t>
            </a:r>
            <a:r>
              <a:rPr lang="pl-PL" altLang="zh-CN" sz="1800" dirty="0" smtClean="0">
                <a:solidFill>
                  <a:srgbClr val="7E87FF"/>
                </a:solidFill>
                <a:latin typeface="Hiragino Sans GB W3"/>
                <a:ea typeface="Hiragino Sans GB W3"/>
                <a:cs typeface="Hiragino Sans GB W3"/>
              </a:rPr>
              <a:t>.cn</a:t>
            </a:r>
            <a:endParaRPr lang="en-US" altLang="zh-CN" sz="1800" dirty="0" smtClean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l" defTabSz="457200">
              <a:spcBef>
                <a:spcPct val="20000"/>
              </a:spcBef>
            </a:pPr>
            <a:endParaRPr lang="en-US" altLang="zh-CN" sz="1800" dirty="0" smtClean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l" defTabSz="457200">
              <a:spcBef>
                <a:spcPct val="20000"/>
              </a:spcBef>
            </a:pPr>
            <a:endParaRPr lang="pl-PL" sz="1050" dirty="0">
              <a:solidFill>
                <a:srgbClr val="7E87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9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07" y="5733256"/>
            <a:ext cx="1007624" cy="67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microsoft.com/office/2007/relationships/hdphoto" Target="../media/hdphoto5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microsoft.com/office/2007/relationships/hdphoto" Target="../media/hdphoto3.wdp"/><Relationship Id="rId9" Type="http://schemas.openxmlformats.org/officeDocument/2006/relationships/image" Target="../media/image17.png"/><Relationship Id="rId1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1307;&#20184;&#36890;&#21151;&#33021;.mma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&#33647;&#24215;&#24635;&#32467;.mmap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&#21307;&#38498;&#24635;&#32467;.mmap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23459;&#20256;&#39029;-&#24320;&#25918;&#32564;&#36153;&#24179;&#21488;.docx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99592" y="2996952"/>
            <a:ext cx="44644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algn="l"/>
            <a:r>
              <a:rPr lang="zh-CN" altLang="en-US" sz="3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医付通民生服务平台</a:t>
            </a:r>
            <a:endParaRPr lang="en-US" altLang="zh-CN" sz="36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  <a:p>
            <a:pPr algn="l"/>
            <a:r>
              <a:rPr lang="zh-CN" altLang="en-US" sz="3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华文细黑" charset="0"/>
              </a:rPr>
              <a:t>项目规划汇报</a:t>
            </a:r>
            <a:endParaRPr lang="en-US" altLang="zh-CN" sz="36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  <a:p>
            <a:pPr algn="l"/>
            <a:endParaRPr lang="zh-CN" altLang="en-US" sz="36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华文细黑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996952"/>
            <a:ext cx="611559" cy="108012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医付通定位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2350891" y="2204862"/>
            <a:ext cx="3618038" cy="5760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5" name="矩形 4"/>
          <p:cNvSpPr/>
          <p:nvPr/>
        </p:nvSpPr>
        <p:spPr>
          <a:xfrm>
            <a:off x="2764350" y="2276870"/>
            <a:ext cx="2877711" cy="393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有效配合社会保障卡医院用卡环境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35896" y="3428998"/>
            <a:ext cx="4654927" cy="5760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7" name="矩形 6"/>
          <p:cNvSpPr/>
          <p:nvPr/>
        </p:nvSpPr>
        <p:spPr>
          <a:xfrm>
            <a:off x="3786390" y="3496013"/>
            <a:ext cx="4314002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社保卡线下就诊支付及医付通线上服务及支付相协同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5616" y="4509119"/>
            <a:ext cx="3618038" cy="5760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9" name="矩形 8"/>
          <p:cNvSpPr/>
          <p:nvPr/>
        </p:nvSpPr>
        <p:spPr>
          <a:xfrm>
            <a:off x="1349532" y="4581127"/>
            <a:ext cx="3236784" cy="393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医保统一管理平台，提升医疗公共服务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79912" y="5445223"/>
            <a:ext cx="3618038" cy="5760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1" name="矩形 10"/>
          <p:cNvSpPr/>
          <p:nvPr/>
        </p:nvSpPr>
        <p:spPr>
          <a:xfrm>
            <a:off x="3995936" y="5517231"/>
            <a:ext cx="3057247" cy="393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为医院提供全面的移动端的解决方案</a:t>
            </a:r>
          </a:p>
        </p:txBody>
      </p:sp>
      <p:cxnSp>
        <p:nvCxnSpPr>
          <p:cNvPr id="12" name="曲线连接符 11"/>
          <p:cNvCxnSpPr/>
          <p:nvPr/>
        </p:nvCxnSpPr>
        <p:spPr>
          <a:xfrm rot="16200000" flipH="1">
            <a:off x="3764054" y="1704042"/>
            <a:ext cx="588688" cy="412955"/>
          </a:xfrm>
          <a:prstGeom prst="curvedConnector3">
            <a:avLst>
              <a:gd name="adj1" fmla="val 50000"/>
            </a:avLst>
          </a:prstGeom>
          <a:ln>
            <a:solidFill>
              <a:srgbClr val="F296F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6200000" flipH="1">
            <a:off x="4312636" y="2896271"/>
            <a:ext cx="576069" cy="489388"/>
          </a:xfrm>
          <a:prstGeom prst="curvedConnector3">
            <a:avLst>
              <a:gd name="adj1" fmla="val 50000"/>
            </a:avLst>
          </a:prstGeom>
          <a:ln>
            <a:solidFill>
              <a:srgbClr val="F296F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>
            <a:off x="4064769" y="3956186"/>
            <a:ext cx="648075" cy="457792"/>
          </a:xfrm>
          <a:prstGeom prst="curvedConnector3">
            <a:avLst>
              <a:gd name="adj1" fmla="val 50000"/>
            </a:avLst>
          </a:prstGeom>
          <a:ln>
            <a:solidFill>
              <a:srgbClr val="F296F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>
            <a:off x="4203207" y="5087682"/>
            <a:ext cx="414493" cy="357541"/>
          </a:xfrm>
          <a:prstGeom prst="curvedConnector3">
            <a:avLst>
              <a:gd name="adj1" fmla="val 50000"/>
            </a:avLst>
          </a:prstGeom>
          <a:ln>
            <a:solidFill>
              <a:srgbClr val="F296F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23141" y="1280425"/>
            <a:ext cx="820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12333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民生服务平台重要构成，提供医疗健康领域民生服务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94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医付通作用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684212" y="1772816"/>
            <a:ext cx="8208268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社保卡信息查询及社保卡购药店及就医过程辅助管理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社保卡购药移动支付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社保卡就医移动支付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个人就医引导、咨询指导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社保卡、健康卡，线上环境通用，提供线上的健康档案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医院移动端综合服务门户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就诊卡跨院应用统一管理平台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医付通产品形式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684212" y="1772816"/>
            <a:ext cx="8208268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嵌入人社</a:t>
            </a:r>
            <a:r>
              <a:rPr lang="en-US" altLang="zh-CN" sz="2400" dirty="0" smtClean="0">
                <a:solidFill>
                  <a:schemeClr val="tx1"/>
                </a:solidFill>
              </a:rPr>
              <a:t>12333</a:t>
            </a:r>
            <a:r>
              <a:rPr lang="zh-CN" altLang="en-US" sz="2400" dirty="0" smtClean="0">
                <a:solidFill>
                  <a:schemeClr val="tx1"/>
                </a:solidFill>
              </a:rPr>
              <a:t>客户端，以医付通频道形式出现，丰富</a:t>
            </a:r>
            <a:r>
              <a:rPr lang="en-US" altLang="zh-CN" sz="2400" dirty="0" smtClean="0">
                <a:solidFill>
                  <a:schemeClr val="tx1"/>
                </a:solidFill>
              </a:rPr>
              <a:t>12333</a:t>
            </a:r>
            <a:r>
              <a:rPr lang="zh-CN" altLang="en-US" sz="2400" dirty="0" smtClean="0">
                <a:solidFill>
                  <a:schemeClr val="tx1"/>
                </a:solidFill>
              </a:rPr>
              <a:t>民生服务，利用</a:t>
            </a:r>
            <a:r>
              <a:rPr lang="en-US" altLang="zh-CN" sz="2400" dirty="0" smtClean="0">
                <a:solidFill>
                  <a:schemeClr val="tx1"/>
                </a:solidFill>
              </a:rPr>
              <a:t>12333</a:t>
            </a:r>
            <a:r>
              <a:rPr lang="zh-CN" altLang="en-US" sz="2400" dirty="0" smtClean="0">
                <a:solidFill>
                  <a:schemeClr val="tx1"/>
                </a:solidFill>
              </a:rPr>
              <a:t>客户端推广。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封装为独立客户端，可自主推广。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医院移动服务门户，提供医院独立</a:t>
            </a:r>
            <a:r>
              <a:rPr lang="en-US" altLang="zh-CN" sz="2400" dirty="0" smtClean="0">
                <a:solidFill>
                  <a:schemeClr val="tx1"/>
                </a:solidFill>
              </a:rPr>
              <a:t>APP</a:t>
            </a:r>
            <a:r>
              <a:rPr lang="zh-CN" altLang="en-US" sz="2400" dirty="0" smtClean="0">
                <a:solidFill>
                  <a:schemeClr val="tx1"/>
                </a:solidFill>
              </a:rPr>
              <a:t>、医院微信公众号、支付宝服务窗等，医院主动推广。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Rectangle 29"/>
          <p:cNvSpPr>
            <a:spLocks/>
          </p:cNvSpPr>
          <p:nvPr/>
        </p:nvSpPr>
        <p:spPr bwMode="auto">
          <a:xfrm>
            <a:off x="971600" y="5013176"/>
            <a:ext cx="719267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统一的功能后台，统一用户体系、统一身份认证体系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78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2659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医付通的系统构成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13163"/>
              </p:ext>
            </p:extLst>
          </p:nvPr>
        </p:nvGraphicFramePr>
        <p:xfrm>
          <a:off x="611560" y="1756897"/>
          <a:ext cx="7920880" cy="376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880320"/>
                <a:gridCol w="2664296"/>
              </a:tblGrid>
              <a:tr h="4716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系统模块或子系统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用户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12333</a:t>
                      </a:r>
                      <a:r>
                        <a:rPr lang="zh-CN" altLang="en-US" sz="2000" dirty="0" smtClean="0"/>
                        <a:t>医付通频道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嵌入</a:t>
                      </a:r>
                      <a:r>
                        <a:rPr lang="en-US" altLang="zh-CN" sz="2000" dirty="0" smtClean="0"/>
                        <a:t>12333</a:t>
                      </a:r>
                      <a:r>
                        <a:rPr lang="zh-CN" altLang="en-US" sz="2000" dirty="0" smtClean="0"/>
                        <a:t>客户端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人社社保卡用户</a:t>
                      </a:r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医付通大众客户端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公司自主运营客户端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全部用户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医院医付通客户端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医院自有移动门户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医院患</a:t>
                      </a:r>
                      <a:r>
                        <a:rPr lang="zh-CN" altLang="en-US" sz="2000" baseline="0" dirty="0" smtClean="0"/>
                        <a:t>者用户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医院管理端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配套医保报销结算和门户维护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医院财务等管理人员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药店医付通客户端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药店自有移动门户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药店消费者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药店管理端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配套药店医保报销结算及</a:t>
                      </a:r>
                      <a:r>
                        <a:rPr lang="en-US" altLang="zh-CN" sz="2000" dirty="0" smtClean="0"/>
                        <a:t>O2O</a:t>
                      </a:r>
                      <a:r>
                        <a:rPr lang="zh-CN" altLang="en-US" sz="2000" dirty="0" smtClean="0"/>
                        <a:t>商城维护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药店财务等管理人员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355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2659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医付通的系统构成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36340"/>
              </p:ext>
            </p:extLst>
          </p:nvPr>
        </p:nvGraphicFramePr>
        <p:xfrm>
          <a:off x="683568" y="1980119"/>
          <a:ext cx="7704856" cy="328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3024336"/>
                <a:gridCol w="2160240"/>
              </a:tblGrid>
              <a:tr h="4716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系统模块或子系统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用户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医付通运营管理端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医付通业务运营管理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公司运营人员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医付通政府管理端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医付通跨院统用业务监管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医保、卫计管理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医付通移动服务平台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医付通整体业务逻辑后台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后台系统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医付通支付结算平台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联接医保、银行、第三方支付的支付结算平台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后台系统</a:t>
                      </a:r>
                      <a:endParaRPr lang="zh-CN" altLang="en-US" sz="2000" dirty="0"/>
                    </a:p>
                  </a:txBody>
                  <a:tcPr/>
                </a:tc>
              </a:tr>
              <a:tr h="471651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医付通院端接口平台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联接医院</a:t>
                      </a:r>
                      <a:r>
                        <a:rPr lang="en-US" altLang="zh-CN" sz="2000" dirty="0" smtClean="0"/>
                        <a:t>HIS</a:t>
                      </a:r>
                      <a:r>
                        <a:rPr lang="zh-CN" altLang="en-US" sz="2000" dirty="0" smtClean="0"/>
                        <a:t>系统的统一平台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外联系统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2145965" y="1772816"/>
            <a:ext cx="2498173" cy="7027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      医院运营管理端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490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医付通系统架构</a:t>
            </a:r>
            <a:r>
              <a:rPr lang="en-US" altLang="zh-CN" sz="2400" b="1" dirty="0" smtClean="0"/>
              <a:t>— </a:t>
            </a:r>
            <a:r>
              <a:rPr lang="zh-CN" altLang="en-US" sz="2400" b="1" dirty="0" smtClean="0"/>
              <a:t>云平台服务模式</a:t>
            </a:r>
            <a:endParaRPr lang="zh-CN" altLang="en-US" sz="2400" b="1" dirty="0"/>
          </a:p>
        </p:txBody>
      </p:sp>
      <p:sp>
        <p:nvSpPr>
          <p:cNvPr id="39" name="圆角矩形 38"/>
          <p:cNvSpPr/>
          <p:nvPr/>
        </p:nvSpPr>
        <p:spPr>
          <a:xfrm>
            <a:off x="2114114" y="4089589"/>
            <a:ext cx="4654858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医付通结算平台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114113" y="2619587"/>
            <a:ext cx="4660812" cy="12961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医付通民生服务平台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1"/>
          <p:cNvSpPr>
            <a:spLocks/>
          </p:cNvSpPr>
          <p:nvPr/>
        </p:nvSpPr>
        <p:spPr bwMode="invGray">
          <a:xfrm rot="10800000" flipV="1">
            <a:off x="755575" y="3845633"/>
            <a:ext cx="383343" cy="375456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67032" y="4221089"/>
            <a:ext cx="1312680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医院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HIS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400">
                        <a14:foregroundMark x1="42400" y1="9600" x2="424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35649"/>
            <a:ext cx="389495" cy="389495"/>
          </a:xfrm>
          <a:prstGeom prst="rect">
            <a:avLst/>
          </a:prstGeom>
        </p:spPr>
      </p:pic>
      <p:sp>
        <p:nvSpPr>
          <p:cNvPr id="49" name="Freeform 21"/>
          <p:cNvSpPr>
            <a:spLocks/>
          </p:cNvSpPr>
          <p:nvPr/>
        </p:nvSpPr>
        <p:spPr bwMode="invGray">
          <a:xfrm rot="10800000" flipV="1">
            <a:off x="2627785" y="4789998"/>
            <a:ext cx="383343" cy="295186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114114" y="5085184"/>
            <a:ext cx="1521782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人社医保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534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00" y="5157192"/>
            <a:ext cx="454961" cy="4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直接箭头连接符 52"/>
          <p:cNvCxnSpPr>
            <a:endCxn id="56" idx="1"/>
          </p:cNvCxnSpPr>
          <p:nvPr/>
        </p:nvCxnSpPr>
        <p:spPr>
          <a:xfrm>
            <a:off x="6774925" y="2888940"/>
            <a:ext cx="720080" cy="0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7495005" y="2276872"/>
            <a:ext cx="626787" cy="1224136"/>
            <a:chOff x="2699792" y="2204864"/>
            <a:chExt cx="1707993" cy="3637119"/>
          </a:xfrm>
        </p:grpSpPr>
        <p:pic>
          <p:nvPicPr>
            <p:cNvPr id="56" name="图片 55" descr="屏幕快照 2012-06-28 上午9.56.36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8" t="671" r="59274" b="10750"/>
            <a:stretch/>
          </p:blipFill>
          <p:spPr>
            <a:xfrm>
              <a:off x="2699792" y="2204864"/>
              <a:ext cx="1707993" cy="3637119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2852936"/>
              <a:ext cx="1440160" cy="2217337"/>
            </a:xfrm>
            <a:prstGeom prst="rect">
              <a:avLst/>
            </a:prstGeom>
            <a:effectLst/>
          </p:spPr>
        </p:pic>
      </p:grpSp>
      <p:sp>
        <p:nvSpPr>
          <p:cNvPr id="24" name="Rectangle 29"/>
          <p:cNvSpPr>
            <a:spLocks/>
          </p:cNvSpPr>
          <p:nvPr/>
        </p:nvSpPr>
        <p:spPr bwMode="auto">
          <a:xfrm>
            <a:off x="6774925" y="2492896"/>
            <a:ext cx="4616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5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挂接</a:t>
            </a:r>
            <a:endParaRPr lang="zh-CN" altLang="en-US" sz="15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06973" y="1700808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12333</a:t>
            </a:r>
          </a:p>
          <a:p>
            <a:r>
              <a:rPr lang="zh-CN" altLang="en-US" sz="1800" dirty="0" smtClean="0"/>
              <a:t>民生客户端</a:t>
            </a:r>
            <a:endParaRPr lang="zh-CN" altLang="en-US" sz="1800" dirty="0"/>
          </a:p>
        </p:txBody>
      </p:sp>
      <p:sp>
        <p:nvSpPr>
          <p:cNvPr id="27" name="圆角矩形 26"/>
          <p:cNvSpPr/>
          <p:nvPr/>
        </p:nvSpPr>
        <p:spPr>
          <a:xfrm>
            <a:off x="667032" y="4653137"/>
            <a:ext cx="1312680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医院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HIS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400">
                        <a14:foregroundMark x1="42400" y1="9600" x2="424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29953"/>
            <a:ext cx="389495" cy="389495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643872" y="5085185"/>
            <a:ext cx="1335840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医院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HIS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400">
                        <a14:foregroundMark x1="42400" y1="9600" x2="424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92591"/>
            <a:ext cx="389495" cy="389495"/>
          </a:xfrm>
          <a:prstGeom prst="rect">
            <a:avLst/>
          </a:prstGeom>
        </p:spPr>
      </p:pic>
      <p:sp>
        <p:nvSpPr>
          <p:cNvPr id="31" name="Freeform 21"/>
          <p:cNvSpPr>
            <a:spLocks/>
          </p:cNvSpPr>
          <p:nvPr/>
        </p:nvSpPr>
        <p:spPr bwMode="invGray">
          <a:xfrm rot="10800000" flipV="1">
            <a:off x="1436755" y="3947784"/>
            <a:ext cx="383343" cy="11374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Freeform 21"/>
          <p:cNvSpPr>
            <a:spLocks/>
          </p:cNvSpPr>
          <p:nvPr/>
        </p:nvSpPr>
        <p:spPr bwMode="invGray">
          <a:xfrm rot="10800000" flipV="1">
            <a:off x="1073061" y="3947783"/>
            <a:ext cx="383343" cy="70535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429000"/>
            <a:ext cx="61654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矩形 67"/>
          <p:cNvSpPr/>
          <p:nvPr/>
        </p:nvSpPr>
        <p:spPr>
          <a:xfrm>
            <a:off x="7236590" y="4581128"/>
            <a:ext cx="1338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民生汇</a:t>
            </a:r>
            <a:endParaRPr lang="en-US" altLang="zh-CN" sz="1800" dirty="0" smtClean="0"/>
          </a:p>
          <a:p>
            <a:r>
              <a:rPr lang="zh-CN" altLang="en-US" sz="1800" dirty="0" smtClean="0"/>
              <a:t>大众客户端</a:t>
            </a:r>
            <a:endParaRPr lang="zh-CN" altLang="en-US" sz="1800" dirty="0"/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92" y="1950361"/>
            <a:ext cx="431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圆角矩形 71"/>
          <p:cNvSpPr/>
          <p:nvPr/>
        </p:nvSpPr>
        <p:spPr>
          <a:xfrm>
            <a:off x="4758701" y="1772816"/>
            <a:ext cx="2010271" cy="7027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      药店管理端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50361"/>
            <a:ext cx="431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直接箭头连接符 34"/>
          <p:cNvCxnSpPr/>
          <p:nvPr/>
        </p:nvCxnSpPr>
        <p:spPr>
          <a:xfrm>
            <a:off x="6804248" y="3717032"/>
            <a:ext cx="720080" cy="0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43872" y="1772816"/>
            <a:ext cx="1335840" cy="2142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院端接口平台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770298" y="5085184"/>
            <a:ext cx="1377766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合作银行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298" y="5181390"/>
            <a:ext cx="420707" cy="3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圆角矩形 37"/>
          <p:cNvSpPr/>
          <p:nvPr/>
        </p:nvSpPr>
        <p:spPr>
          <a:xfrm>
            <a:off x="5291832" y="5085184"/>
            <a:ext cx="1477140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卫计农合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514" b="97917" l="2239" r="100000">
                        <a14:foregroundMark x1="12687" y1="65972" x2="12687" y2="65972"/>
                        <a14:foregroundMark x1="9701" y1="50694" x2="9701" y2="50694"/>
                        <a14:foregroundMark x1="11567" y1="42014" x2="11567" y2="42014"/>
                        <a14:foregroundMark x1="85821" y1="71875" x2="85821" y2="7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36" y="5146468"/>
            <a:ext cx="422000" cy="453493"/>
          </a:xfrm>
          <a:prstGeom prst="rect">
            <a:avLst/>
          </a:prstGeom>
        </p:spPr>
      </p:pic>
      <p:sp>
        <p:nvSpPr>
          <p:cNvPr id="43" name="Freeform 21"/>
          <p:cNvSpPr>
            <a:spLocks/>
          </p:cNvSpPr>
          <p:nvPr/>
        </p:nvSpPr>
        <p:spPr bwMode="invGray">
          <a:xfrm rot="10800000" flipV="1">
            <a:off x="4260665" y="4797152"/>
            <a:ext cx="383343" cy="295186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Freeform 21"/>
          <p:cNvSpPr>
            <a:spLocks/>
          </p:cNvSpPr>
          <p:nvPr/>
        </p:nvSpPr>
        <p:spPr bwMode="invGray">
          <a:xfrm rot="10800000" flipV="1">
            <a:off x="5796137" y="4797152"/>
            <a:ext cx="383343" cy="295186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3895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医付通系统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单一医院角度</a:t>
            </a:r>
            <a:endParaRPr lang="zh-CN" altLang="en-US" sz="2400" b="1" dirty="0"/>
          </a:p>
        </p:txBody>
      </p:sp>
      <p:sp>
        <p:nvSpPr>
          <p:cNvPr id="39" name="圆角矩形 38"/>
          <p:cNvSpPr/>
          <p:nvPr/>
        </p:nvSpPr>
        <p:spPr>
          <a:xfrm>
            <a:off x="1027946" y="3818882"/>
            <a:ext cx="2194220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医付通结算平台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720205" y="1988840"/>
            <a:ext cx="5003923" cy="2694138"/>
          </a:xfrm>
          <a:prstGeom prst="roundRect">
            <a:avLst>
              <a:gd name="adj" fmla="val 9481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rgbClr val="EAEAEA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32201" y="3818882"/>
            <a:ext cx="2160240" cy="7027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院端接口平台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027945" y="3026794"/>
            <a:ext cx="4464495" cy="6691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医付通移动服务平台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027946" y="2162698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服务窗接入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40113" y="2180023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公众号</a:t>
            </a:r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52282" y="2183291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医院移动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服务门户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1"/>
          <p:cNvSpPr>
            <a:spLocks/>
          </p:cNvSpPr>
          <p:nvPr/>
        </p:nvSpPr>
        <p:spPr bwMode="invGray">
          <a:xfrm rot="10800000" flipV="1">
            <a:off x="4196298" y="4478289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51422" y="4941169"/>
            <a:ext cx="1724995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医院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HIS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400">
                        <a14:foregroundMark x1="42400" y1="9600" x2="42400" y2="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16" y="5055729"/>
            <a:ext cx="389495" cy="389495"/>
          </a:xfrm>
          <a:prstGeom prst="rect">
            <a:avLst/>
          </a:prstGeom>
        </p:spPr>
      </p:pic>
      <p:sp>
        <p:nvSpPr>
          <p:cNvPr id="49" name="Freeform 21"/>
          <p:cNvSpPr>
            <a:spLocks/>
          </p:cNvSpPr>
          <p:nvPr/>
        </p:nvSpPr>
        <p:spPr bwMode="invGray">
          <a:xfrm rot="10800000" flipV="1">
            <a:off x="1964050" y="4478289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43969" y="4941169"/>
            <a:ext cx="2016224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医保及银行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534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64" y="5037655"/>
            <a:ext cx="454961" cy="4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37" y="5013176"/>
            <a:ext cx="420707" cy="3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6199191" y="2060848"/>
            <a:ext cx="2520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 smtClean="0"/>
              <a:t>产品策略：</a:t>
            </a:r>
            <a:endParaRPr lang="en-US" altLang="zh-CN" sz="1400" b="1" dirty="0" smtClean="0"/>
          </a:p>
          <a:p>
            <a:pPr algn="l">
              <a:lnSpc>
                <a:spcPct val="150000"/>
              </a:lnSpc>
            </a:pP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1</a:t>
            </a:r>
            <a:r>
              <a:rPr lang="zh-CN" altLang="en-US" sz="1400" dirty="0" smtClean="0"/>
              <a:t>、支持微信公众号和支付宝服务窗功能直接链接；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 smtClean="0"/>
              <a:t>、支持封装为医院独立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，成为医院移动服务门户；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、支持医保报销与自费移动端收银统一处理；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344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483768" y="4941167"/>
            <a:ext cx="1255462" cy="57606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银行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3" y="663079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医付通系统</a:t>
            </a:r>
            <a:r>
              <a:rPr lang="en-US" altLang="zh-CN" sz="2400" b="1" dirty="0" smtClean="0"/>
              <a:t>—</a:t>
            </a:r>
            <a:r>
              <a:rPr lang="zh-CN" altLang="en-US" sz="2400" b="1" dirty="0" smtClean="0"/>
              <a:t>单一药店角度</a:t>
            </a:r>
            <a:endParaRPr lang="zh-CN" altLang="en-US" sz="2400" b="1" dirty="0"/>
          </a:p>
        </p:txBody>
      </p:sp>
      <p:sp>
        <p:nvSpPr>
          <p:cNvPr id="39" name="圆角矩形 38"/>
          <p:cNvSpPr/>
          <p:nvPr/>
        </p:nvSpPr>
        <p:spPr>
          <a:xfrm>
            <a:off x="1027946" y="3818882"/>
            <a:ext cx="4464494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医付通结算平台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720205" y="1988840"/>
            <a:ext cx="5003923" cy="2694138"/>
          </a:xfrm>
          <a:prstGeom prst="roundRect">
            <a:avLst>
              <a:gd name="adj" fmla="val 9481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rgbClr val="EAEAEA"/>
                    </a:gs>
                    <a:gs pos="100000">
                      <a:schemeClr val="bg1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027945" y="3026794"/>
            <a:ext cx="4464495" cy="6691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医付通移动服务平台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027946" y="2162698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服务窗接入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40113" y="2180023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8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公众号</a:t>
            </a:r>
            <a:r>
              <a:rPr lang="zh-CN" altLang="en-US" sz="18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zh-CN" altLang="en-US" sz="18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52282" y="2183291"/>
            <a:ext cx="1440159" cy="7027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药店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移动门户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21"/>
          <p:cNvSpPr>
            <a:spLocks/>
          </p:cNvSpPr>
          <p:nvPr/>
        </p:nvSpPr>
        <p:spPr bwMode="invGray">
          <a:xfrm rot="10800000" flipV="1">
            <a:off x="1763689" y="4478289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043609" y="4941169"/>
            <a:ext cx="1371744" cy="57606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 医保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34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82" y="5037655"/>
            <a:ext cx="454961" cy="4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46" y="5013176"/>
            <a:ext cx="420707" cy="38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reeform 21"/>
          <p:cNvSpPr>
            <a:spLocks/>
          </p:cNvSpPr>
          <p:nvPr/>
        </p:nvSpPr>
        <p:spPr bwMode="invGray">
          <a:xfrm rot="10800000" flipV="1">
            <a:off x="2915817" y="4478289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851921" y="4941167"/>
            <a:ext cx="1640520" cy="57606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shade val="95000"/>
                <a:satMod val="105000"/>
                <a:alpha val="7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第三方支付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invGray">
          <a:xfrm rot="10800000" flipV="1">
            <a:off x="4476689" y="4478289"/>
            <a:ext cx="383343" cy="462878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85" b="93538" l="9884" r="926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40" y="5032384"/>
            <a:ext cx="299928" cy="37781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199191" y="2060848"/>
            <a:ext cx="25202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 smtClean="0"/>
              <a:t>产品策略：</a:t>
            </a:r>
            <a:endParaRPr lang="en-US" altLang="zh-CN" sz="1400" b="1" dirty="0" smtClean="0"/>
          </a:p>
          <a:p>
            <a:pPr algn="l">
              <a:lnSpc>
                <a:spcPct val="150000"/>
              </a:lnSpc>
            </a:pP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/>
              <a:t>、支持微信公众号及支付宝服务窗接入；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、建立药店自有网上药店</a:t>
            </a:r>
            <a:r>
              <a:rPr lang="zh-CN" altLang="en-US" sz="1400" dirty="0" smtClean="0"/>
              <a:t>，引入民交汇电商技术平台，提供</a:t>
            </a:r>
            <a:r>
              <a:rPr lang="en-US" altLang="zh-CN" sz="1400" dirty="0"/>
              <a:t>O2O</a:t>
            </a:r>
            <a:r>
              <a:rPr lang="zh-CN" altLang="en-US" sz="1400" dirty="0"/>
              <a:t>的电商平台，支持</a:t>
            </a:r>
            <a:r>
              <a:rPr lang="en-US" altLang="zh-CN" sz="1400" dirty="0"/>
              <a:t>24</a:t>
            </a:r>
            <a:r>
              <a:rPr lang="zh-CN" altLang="en-US" sz="1400" dirty="0"/>
              <a:t>小时线上药店及送药上门服务；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、为药店提供一站式的互联网收银台；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87181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医付通客户端个人用户功能</a:t>
            </a:r>
            <a:endParaRPr lang="zh-CN" altLang="en-US" sz="2400" b="1" dirty="0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21" y="1701130"/>
            <a:ext cx="55911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13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阶段步骤规划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43014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9494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3292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2849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未来对人社业务系统渗透的可行分析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9108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03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阶段步骤规划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43014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9494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46870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9879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871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未来对人社业务系统渗透的可行分析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9108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812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医付通与异地就医支付结算平台结合点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84212" y="1556792"/>
            <a:ext cx="8208268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医付通医院管理端与异地就医结算医院申报端功能整合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医付通药店管理端与异地就医结算药店申报端功能整合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异地就医支付结算平台争取盟市平台推广，与医院药店直接拨付结算功能相结合。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1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6086" y="663079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医付通方案推广模式设想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1484784"/>
            <a:ext cx="8208268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纳入政府</a:t>
            </a:r>
            <a:r>
              <a:rPr lang="en-US" altLang="zh-CN" sz="2400" dirty="0" smtClean="0">
                <a:solidFill>
                  <a:schemeClr val="tx1"/>
                </a:solidFill>
              </a:rPr>
              <a:t>12333</a:t>
            </a:r>
            <a:r>
              <a:rPr lang="zh-CN" altLang="en-US" sz="2400" dirty="0" smtClean="0">
                <a:solidFill>
                  <a:schemeClr val="tx1"/>
                </a:solidFill>
              </a:rPr>
              <a:t>民生服务平台建设大方案，利用人社医保推动，协调卫计委农保推动。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与社保卡发卡银行合作推广：</a:t>
            </a:r>
            <a:r>
              <a:rPr lang="zh-CN" altLang="en-US" sz="2400" dirty="0">
                <a:solidFill>
                  <a:schemeClr val="tx1"/>
                </a:solidFill>
              </a:rPr>
              <a:t>银行投资社保卡医院用卡环境建设</a:t>
            </a:r>
            <a:r>
              <a:rPr lang="zh-CN" altLang="en-US" sz="2400" dirty="0" smtClean="0">
                <a:solidFill>
                  <a:schemeClr val="tx1"/>
                </a:solidFill>
              </a:rPr>
              <a:t>，手机</a:t>
            </a:r>
            <a:r>
              <a:rPr lang="zh-CN" altLang="en-US" sz="2400" dirty="0">
                <a:solidFill>
                  <a:schemeClr val="tx1"/>
                </a:solidFill>
              </a:rPr>
              <a:t>医付通协同社保卡就医过程，提升用卡</a:t>
            </a:r>
            <a:r>
              <a:rPr lang="zh-CN" altLang="en-US" sz="2400" dirty="0" smtClean="0">
                <a:solidFill>
                  <a:schemeClr val="tx1"/>
                </a:solidFill>
              </a:rPr>
              <a:t>体验，医</a:t>
            </a:r>
            <a:r>
              <a:rPr lang="zh-CN" altLang="en-US" sz="2400" dirty="0">
                <a:solidFill>
                  <a:schemeClr val="tx1"/>
                </a:solidFill>
              </a:rPr>
              <a:t>付通平台负责资金</a:t>
            </a:r>
            <a:r>
              <a:rPr lang="zh-CN" altLang="en-US" sz="2400" dirty="0" smtClean="0">
                <a:solidFill>
                  <a:schemeClr val="tx1"/>
                </a:solidFill>
              </a:rPr>
              <a:t>结算。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自主社会推广，寻找合作定点医院。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84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2068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项目收益分析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827584" y="1916832"/>
            <a:ext cx="7453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、医付通与医保报销结算相结合，绑定医院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后可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按东软服务模式收取接入费及运维费用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4241" y="3246075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、盟市平台推广后，逐步推进控制医院药店医保报销结算账户开户到合作银行，合作银行承担系统费用。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437112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、与银行合作推广医院，可将医院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结算资金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沉淀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合作银行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银行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负担部分医付通建设及运行费用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452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759" y="1556792"/>
            <a:ext cx="7981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未来利益是基于医付通个人客户的运营扩展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7664" y="4725144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、网上购药</a:t>
            </a:r>
            <a:r>
              <a:rPr lang="en-US" altLang="zh-CN" sz="1400" dirty="0" smtClean="0"/>
              <a:t>O2O</a:t>
            </a:r>
            <a:r>
              <a:rPr lang="zh-CN" altLang="en-US" sz="1400" dirty="0" smtClean="0"/>
              <a:t>方面，信息平台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本地药店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自营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、就医痛点：不懂导致盲目就医，急需诊前咨询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诊后服务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、特定病种对医疗咨询有很大需求：生育、慢性病、日常小疾病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、家庭医生的替代解决方式</a:t>
            </a:r>
            <a:endParaRPr lang="en-US" altLang="zh-CN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40" y="2276872"/>
            <a:ext cx="4753160" cy="219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7544" y="62068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项目收益分析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3885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2659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项目重点难点分析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827584" y="3035861"/>
            <a:ext cx="7453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、寻找合适的试点医院、药店，做成样板工程。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4241" y="1988840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、所有支付报销环节，二代社保卡及原医保卡的身份认证绑定依赖东软接口配合。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785558"/>
            <a:ext cx="7453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、推广需人社厅及其下属医保部门、信息中心的充分合作和重视。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、规划如果纳入健康卡及农合，需协调卫生部门合作。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2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3" y="663079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异地就医项目及医付通项目推广商务策略建议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1484784"/>
            <a:ext cx="8208268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异地就医结算中心平台免费，跨省异地等新增需求适当收费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跟据原协议内容，自治区平台免费。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异地就医盟市平台建设免费，收取少量运维费用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盟市平台推广可将医院药店医保报销结算直接纳入系统，将为医付通推广提供基础，需要尽可能全面推广，收取少量运维费用，可打消盟市医保顾虑，可以放心使用盟市平台。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医付通初期推广免费，形成规模和强制性后，采用东软类似面向医院药店的收费策略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</a:rPr>
              <a:t>—</a:t>
            </a:r>
            <a:r>
              <a:rPr lang="zh-CN" altLang="en-US" sz="2400" dirty="0" smtClean="0">
                <a:solidFill>
                  <a:schemeClr val="tx1"/>
                </a:solidFill>
              </a:rPr>
              <a:t>为初期推广减小障碍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8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阶段步骤规划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43014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92995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3292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2849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未来对人社业务系统渗透的可行分析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9108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36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4206601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医付通药店购药应用综合分析</a:t>
            </a:r>
            <a:endParaRPr lang="zh-CN" altLang="en-US" sz="2400" b="1" kern="1200" dirty="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69876"/>
            <a:ext cx="36861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9"/>
          <p:cNvSpPr>
            <a:spLocks/>
          </p:cNvSpPr>
          <p:nvPr/>
        </p:nvSpPr>
        <p:spPr bwMode="auto">
          <a:xfrm>
            <a:off x="1342634" y="2060848"/>
            <a:ext cx="2242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药店购药现状：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3356992"/>
            <a:ext cx="806489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9992" y="3573016"/>
            <a:ext cx="0" cy="25922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5536" y="3789040"/>
            <a:ext cx="403244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药店信息查询及</a:t>
            </a:r>
            <a:r>
              <a:rPr lang="en-US" altLang="zh-CN" sz="1800" dirty="0" smtClean="0">
                <a:solidFill>
                  <a:schemeClr val="tx1"/>
                </a:solidFill>
              </a:rPr>
              <a:t>LBS</a:t>
            </a:r>
            <a:r>
              <a:rPr lang="zh-CN" altLang="en-US" sz="1800" dirty="0" smtClean="0">
                <a:solidFill>
                  <a:schemeClr val="tx1"/>
                </a:solidFill>
              </a:rPr>
              <a:t>服务。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购药消费账单查询。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购药账单报销查询：个人及统筹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购药手机支付：个人自费、医保个人账户、医保统筹账户一次性处理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>
            <a:spLocks/>
          </p:cNvSpPr>
          <p:nvPr/>
        </p:nvSpPr>
        <p:spPr bwMode="auto">
          <a:xfrm>
            <a:off x="539552" y="3558788"/>
            <a:ext cx="318516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医付通</a:t>
            </a:r>
            <a:r>
              <a:rPr lang="en-US" altLang="zh-CN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APP</a:t>
            </a:r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药店应用：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13" name="Rectangle 29"/>
          <p:cNvSpPr>
            <a:spLocks/>
          </p:cNvSpPr>
          <p:nvPr/>
        </p:nvSpPr>
        <p:spPr bwMode="auto">
          <a:xfrm>
            <a:off x="4843217" y="3573016"/>
            <a:ext cx="34801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医付通药店管理端应用：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0032" y="3789040"/>
            <a:ext cx="403244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药店互联网收单。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药店医保报销结算申报对账。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药店移动端门户信息维护。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药店财务及支付结算方面扩展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药店网上售药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O2O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经营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4206601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医付通医院就医应用综合分析</a:t>
            </a:r>
            <a:endParaRPr lang="zh-CN" altLang="en-US" sz="2400" b="1" kern="1200" dirty="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9164"/>
            <a:ext cx="3426718" cy="21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9"/>
          <p:cNvSpPr>
            <a:spLocks/>
          </p:cNvSpPr>
          <p:nvPr/>
        </p:nvSpPr>
        <p:spPr bwMode="auto">
          <a:xfrm>
            <a:off x="1342634" y="2060848"/>
            <a:ext cx="224260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医院就医现状：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7544" y="3356992"/>
            <a:ext cx="806489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99992" y="3573016"/>
            <a:ext cx="0" cy="25922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9552" y="3933056"/>
            <a:ext cx="3600400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医院信息查询及</a:t>
            </a:r>
            <a:r>
              <a:rPr lang="en-US" altLang="zh-CN" sz="1600" dirty="0" smtClean="0">
                <a:solidFill>
                  <a:schemeClr val="tx1"/>
                </a:solidFill>
              </a:rPr>
              <a:t>LBS</a:t>
            </a:r>
            <a:r>
              <a:rPr lang="zh-CN" altLang="en-US" sz="1600" dirty="0" smtClean="0">
                <a:solidFill>
                  <a:schemeClr val="tx1"/>
                </a:solidFill>
              </a:rPr>
              <a:t>服务。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挂号、导诊、信息查询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诊间支付、住院支付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就医账单及报销查询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其它健康服务：体检、病种或出院跟踪等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>
            <a:spLocks/>
          </p:cNvSpPr>
          <p:nvPr/>
        </p:nvSpPr>
        <p:spPr bwMode="auto">
          <a:xfrm>
            <a:off x="539552" y="3558788"/>
            <a:ext cx="318516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医付通</a:t>
            </a:r>
            <a:r>
              <a:rPr lang="en-US" altLang="zh-CN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APP</a:t>
            </a:r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医院应用：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10" name="Rectangle 29"/>
          <p:cNvSpPr>
            <a:spLocks/>
          </p:cNvSpPr>
          <p:nvPr/>
        </p:nvSpPr>
        <p:spPr bwMode="auto">
          <a:xfrm>
            <a:off x="4843217" y="3573016"/>
            <a:ext cx="34801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医付通</a:t>
            </a:r>
            <a:r>
              <a:rPr lang="zh-CN" altLang="en-US" sz="2400" b="1" dirty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医院</a:t>
            </a:r>
            <a:r>
              <a:rPr lang="zh-CN" altLang="en-US" sz="24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管理端应用：</a:t>
            </a:r>
            <a:endParaRPr lang="zh-CN" altLang="en-US" sz="24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0032" y="4077072"/>
            <a:ext cx="4032448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医院移动服务门户管理。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医院医保报销结算申报对账。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医院移动收单查询对账。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社区医院等小型医院统一云管理系统。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财务及支付结算方面扩展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643558" y="2285873"/>
            <a:ext cx="2483838" cy="301533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5751896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医付通移动</a:t>
            </a:r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服务客户端</a:t>
            </a:r>
            <a:r>
              <a:rPr lang="en-US" altLang="zh-CN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—</a:t>
            </a:r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双向多卡种绑定</a:t>
            </a:r>
          </a:p>
        </p:txBody>
      </p:sp>
      <p:pic>
        <p:nvPicPr>
          <p:cNvPr id="1027" name="Picture 3" descr="G:\_BIZ\InfoHoldLocal\02.前期\内蒙社保\资源\就诊卡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73" y="2504727"/>
            <a:ext cx="1789774" cy="11312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_BIZ\InfoHoldLocal\02.前期\内蒙社保\资源\居民健康卡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73" y="3909295"/>
            <a:ext cx="1789774" cy="1121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 rot="17778188">
            <a:off x="2987611" y="2306561"/>
            <a:ext cx="2105676" cy="2043839"/>
            <a:chOff x="0" y="0"/>
            <a:chExt cx="1780032" cy="1353312"/>
          </a:xfrm>
        </p:grpSpPr>
        <p:pic>
          <p:nvPicPr>
            <p:cNvPr id="9" name="Nedadbuet pil 7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80032" cy="1353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rot="365095">
              <a:off x="68225" y="18597"/>
              <a:ext cx="1766435" cy="1257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 eaLnBrk="1" hangingPunct="1"/>
              <a:endParaRPr lang="da-DK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 rot="21305428">
            <a:off x="2939787" y="3601517"/>
            <a:ext cx="2423546" cy="1743456"/>
            <a:chOff x="0" y="0"/>
            <a:chExt cx="1603248" cy="1743456"/>
          </a:xfrm>
        </p:grpSpPr>
        <p:pic>
          <p:nvPicPr>
            <p:cNvPr id="12" name="Nedadbuet pil 7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3248" cy="174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 rot="7350500">
              <a:off x="33258" y="457417"/>
              <a:ext cx="1766247" cy="1257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 eaLnBrk="1" hangingPunct="1"/>
              <a:endParaRPr lang="da-DK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66138" y="3287471"/>
            <a:ext cx="1570844" cy="900100"/>
            <a:chOff x="1151620" y="3654025"/>
            <a:chExt cx="1570844" cy="900100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6" name="圆角矩形 15"/>
            <p:cNvSpPr/>
            <p:nvPr/>
          </p:nvSpPr>
          <p:spPr>
            <a:xfrm>
              <a:off x="1151620" y="3654025"/>
              <a:ext cx="1570844" cy="900100"/>
            </a:xfrm>
            <a:prstGeom prst="round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>
                <a:buNone/>
              </a:pPr>
              <a:r>
                <a:rPr lang="zh-CN" altLang="en-US" sz="2400" dirty="0" smtClean="0">
                  <a:latin typeface="方正姚体" pitchFamily="2" charset="-122"/>
                  <a:ea typeface="方正姚体" pitchFamily="2" charset="-122"/>
                </a:rPr>
                <a:t>移动</a:t>
              </a:r>
              <a:endParaRPr lang="en-US" altLang="zh-CN" sz="2400" dirty="0" smtClean="0">
                <a:latin typeface="方正姚体" pitchFamily="2" charset="-122"/>
                <a:ea typeface="方正姚体" pitchFamily="2" charset="-122"/>
              </a:endParaRPr>
            </a:p>
            <a:p>
              <a:pPr algn="ctr">
                <a:buNone/>
              </a:pPr>
              <a:r>
                <a:rPr lang="zh-CN" altLang="en-US" sz="2400" dirty="0" smtClean="0">
                  <a:latin typeface="方正姚体" pitchFamily="2" charset="-122"/>
                  <a:ea typeface="方正姚体" pitchFamily="2" charset="-122"/>
                </a:rPr>
                <a:t>客户端</a:t>
              </a:r>
              <a:endParaRPr lang="en-US" altLang="zh-CN" sz="2400" dirty="0" smtClean="0">
                <a:latin typeface="方正姚体" pitchFamily="2" charset="-122"/>
                <a:ea typeface="方正姚体" pitchFamily="2" charset="-122"/>
              </a:endParaRPr>
            </a:p>
          </p:txBody>
        </p:sp>
        <p:pic>
          <p:nvPicPr>
            <p:cNvPr id="17" name="Picture 2" descr="G:\_BIZ\InfoHoldLocal\02.前期\内蒙社保\资源\医院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370" y="3685131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G:\_BIZ\InfoHoldLocal\02.前期\内蒙社保\资源\rmb\1639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370" y="4104075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G:\_BIZ\InfoHoldLocal\02.前期\内蒙社保\参考\新一代社保卡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27" y="3409748"/>
            <a:ext cx="1570844" cy="979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21" name="TextBox 26"/>
          <p:cNvSpPr txBox="1"/>
          <p:nvPr/>
        </p:nvSpPr>
        <p:spPr>
          <a:xfrm>
            <a:off x="323528" y="1109062"/>
            <a:ext cx="5178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285750" algn="l">
              <a:lnSpc>
                <a:spcPct val="200000"/>
              </a:lnSpc>
              <a:buFont typeface="Arial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关联管理社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保卡及就诊卡、健康卡，实现一般就医流程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571500" lvl="1" indent="-285750" algn="l">
              <a:lnSpc>
                <a:spcPct val="200000"/>
              </a:lnSpc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关联管理就诊卡储值账户及社保卡金融账户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571500" lvl="1" indent="-285750" algn="l">
              <a:lnSpc>
                <a:spcPct val="200000"/>
              </a:lnSpc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查询管理个人消费支付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marL="571500" lvl="1" indent="-285750" algn="l">
              <a:lnSpc>
                <a:spcPct val="200000"/>
              </a:lnSpc>
              <a:spcAft>
                <a:spcPct val="0"/>
              </a:spcAft>
              <a:buClrTx/>
              <a:buFont typeface="Arial"/>
              <a:buChar char="•"/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配合社保卡及就诊卡使用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56565" y="5445224"/>
            <a:ext cx="7515835" cy="86409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ct val="150000"/>
              </a:lnSpc>
              <a:spcBef>
                <a:spcPts val="1000"/>
              </a:spcBef>
              <a:buClr>
                <a:srgbClr val="7E87FF"/>
              </a:buClr>
              <a:buNone/>
            </a:pPr>
            <a:r>
              <a:rPr lang="zh-CN" altLang="en-US" sz="2000" dirty="0" smtClean="0">
                <a:solidFill>
                  <a:srgbClr val="EC8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医付通系统具备完善的账户记账管理系统和结算支付系统。可以对绑定账户进行记账管理，完成跨机构资金自动清算结算。</a:t>
            </a:r>
            <a:endParaRPr lang="en-US" altLang="zh-CN" sz="2000" dirty="0" smtClean="0">
              <a:solidFill>
                <a:srgbClr val="EC8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医付通项目的启动与民生钱包关系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2483768" y="1455167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？</a:t>
            </a:r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医付通项目启动策略</a:t>
            </a:r>
          </a:p>
        </p:txBody>
      </p:sp>
      <p:sp>
        <p:nvSpPr>
          <p:cNvPr id="6" name="矩形 5"/>
          <p:cNvSpPr/>
          <p:nvPr/>
        </p:nvSpPr>
        <p:spPr>
          <a:xfrm>
            <a:off x="643487" y="2132856"/>
            <a:ext cx="7960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医付通提供医疗健康领域的民生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服务、民生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钱包为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支付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工具，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分析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三种启动方式：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853" y="3140968"/>
            <a:ext cx="73305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直接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重启民生钱包项目，医付通作为民生钱包服务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频道，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原来民生商城和缴费通需替换，银行接口全部重联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最为顺畅的项目方式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绕开民生钱包，建设独立的医付通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APP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，并接入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12333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客户端新增医付通频道，支付采取第三方支付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银行接口全部重联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医付通个人账户与民生钱包个人账户定位重叠，不太合理。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绕开民生钱包，建设独立的医付通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APP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，并接入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12333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客户端新增医付通频道，支付采取第三方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支付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调用民生钱包支付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较为合理，但医付通失去了支付工具的作用，如需调用民生钱包支付，需小付配合开发。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1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3587842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医付通跨院结算功能总结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848872" cy="499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280" y="663079"/>
            <a:ext cx="5525872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诊间结算</a:t>
            </a:r>
            <a:r>
              <a:rPr lang="en-US" altLang="zh-CN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——</a:t>
            </a:r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社保卡</a:t>
            </a:r>
            <a:r>
              <a:rPr lang="en-US" altLang="zh-CN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/</a:t>
            </a:r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就诊</a:t>
            </a:r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卡医付通结算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" y="1373205"/>
            <a:ext cx="7490792" cy="503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61"/>
          <p:cNvSpPr>
            <a:spLocks noChangeArrowheads="1"/>
          </p:cNvSpPr>
          <p:nvPr/>
        </p:nvSpPr>
        <p:spPr bwMode="auto">
          <a:xfrm>
            <a:off x="611560" y="5271591"/>
            <a:ext cx="3147015" cy="634020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bg1"/>
              </a:buClr>
              <a:buChar char="•"/>
            </a:pPr>
            <a:r>
              <a:rPr kumimoji="1" lang="zh-CN" altLang="en-US" sz="1600" dirty="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医付通协同社保卡院端线下结算</a:t>
            </a:r>
            <a:endParaRPr kumimoji="1" lang="en-US" altLang="zh-CN" sz="1600" dirty="0">
              <a:solidFill>
                <a:srgbClr val="0070C0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  <a:p>
            <a:pPr algn="l">
              <a:spcBef>
                <a:spcPct val="20000"/>
              </a:spcBef>
              <a:buClr>
                <a:schemeClr val="bg1"/>
              </a:buClr>
              <a:buChar char="•"/>
            </a:pPr>
            <a:r>
              <a:rPr kumimoji="1" lang="zh-CN" altLang="en-US" sz="1600" dirty="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提供全面信息查询</a:t>
            </a:r>
            <a:endParaRPr kumimoji="1" lang="en-US" altLang="zh-CN" sz="1600" dirty="0">
              <a:solidFill>
                <a:srgbClr val="0070C0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4203395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诊间结算</a:t>
            </a:r>
            <a:r>
              <a:rPr lang="en-US" altLang="zh-CN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——</a:t>
            </a:r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手机医付通结算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5" y="1340768"/>
            <a:ext cx="7934845" cy="500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4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3079"/>
            <a:ext cx="4825360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用户使用体验：充值、支付、提现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7247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</a:t>
            </a:r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阶段步骤规划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5306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92995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3292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2849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25144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未来对人社业务系统渗透的可行分析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9108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743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产品研发工作阶段步骤规划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70304"/>
              </p:ext>
            </p:extLst>
          </p:nvPr>
        </p:nvGraphicFramePr>
        <p:xfrm>
          <a:off x="611560" y="1628800"/>
          <a:ext cx="7776864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456384"/>
                <a:gridCol w="1224136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进度预估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资源预估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初版开发上线</a:t>
                      </a:r>
                      <a:endParaRPr lang="en-US" altLang="zh-CN" dirty="0" smtClean="0"/>
                    </a:p>
                    <a:p>
                      <a:r>
                        <a:rPr lang="zh-CN" altLang="en-US" b="1" dirty="0" smtClean="0"/>
                        <a:t>推出医院医付通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V0.1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挂接</a:t>
                      </a:r>
                      <a:r>
                        <a:rPr lang="en-US" altLang="zh-CN" dirty="0" smtClean="0"/>
                        <a:t>12333</a:t>
                      </a:r>
                      <a:r>
                        <a:rPr lang="zh-CN" altLang="en-US" dirty="0" smtClean="0"/>
                        <a:t>客户端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医院独立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及医院管理端</a:t>
                      </a:r>
                      <a:endParaRPr lang="en-US" altLang="zh-CN" dirty="0" smtClean="0"/>
                    </a:p>
                    <a:p>
                      <a:pPr marL="342900" marR="0" indent="-34290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dirty="0" smtClean="0"/>
                        <a:t>推出医付通独立客户端，以医院药店列表作为功能入口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试点医院接入</a:t>
                      </a:r>
                      <a:r>
                        <a:rPr lang="en-US" altLang="zh-CN" dirty="0" smtClean="0"/>
                        <a:t>HIS</a:t>
                      </a:r>
                      <a:r>
                        <a:rPr lang="zh-CN" altLang="en-US" dirty="0" smtClean="0"/>
                        <a:t>，实现简单挂号、导诊、信息查询及诊间结算支付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接入第三方支付（微信、支付宝、银联支付）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接入医保系统身份认证绑定社保卡，实现社保卡基本信息查询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推出药店医付通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V0.5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mtClean="0"/>
                        <a:t>推出药店管理端</a:t>
                      </a:r>
                      <a:endParaRPr lang="en-US" altLang="zh-CN" smtClean="0"/>
                    </a:p>
                    <a:p>
                      <a:pPr marL="342900" marR="0" indent="-342900" algn="l" defTabSz="3214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mtClean="0"/>
                        <a:t>实现药店自费购药手机收银</a:t>
                      </a:r>
                      <a:endParaRPr lang="en-US" altLang="zh-C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医院全面移动门户</a:t>
                      </a:r>
                      <a:endParaRPr lang="en-US" altLang="zh-CN" b="0" dirty="0" smtClean="0"/>
                    </a:p>
                    <a:p>
                      <a:r>
                        <a:rPr lang="zh-CN" altLang="en-US" b="1" dirty="0" smtClean="0"/>
                        <a:t>实现医保报销结算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V1.0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医院移动服务门户，提供微信公众号及支付宝服务窗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对接东软医保报销系统，实现药店医院，账单自费部分与报销部分统一支付。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26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产品研发工作阶段步骤规划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59010"/>
              </p:ext>
            </p:extLst>
          </p:nvPr>
        </p:nvGraphicFramePr>
        <p:xfrm>
          <a:off x="611560" y="1665952"/>
          <a:ext cx="7776864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240360"/>
                <a:gridCol w="1224136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进度预估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资源预估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实现民生钱包支付</a:t>
                      </a:r>
                      <a:endParaRPr lang="en-US" altLang="zh-CN" b="1" dirty="0" smtClean="0"/>
                    </a:p>
                    <a:p>
                      <a:r>
                        <a:rPr lang="zh-CN" altLang="en-US" dirty="0" smtClean="0"/>
                        <a:t>丰富医付通门诊就医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增加医付通住院模块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重联社保发卡合作银行，实现社会保障卡金融账户支付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丰富医院就医功能，门诊就医功能逐步深入完善。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增加医院住院结算功能及出院跟踪等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推出药店移动服务门户</a:t>
                      </a:r>
                      <a:endParaRPr lang="en-US" altLang="zh-CN" dirty="0" smtClean="0"/>
                    </a:p>
                    <a:p>
                      <a:r>
                        <a:rPr lang="zh-CN" altLang="en-US" b="1" dirty="0" smtClean="0"/>
                        <a:t>增加药店</a:t>
                      </a:r>
                      <a:r>
                        <a:rPr lang="en-US" altLang="zh-CN" b="1" dirty="0" smtClean="0"/>
                        <a:t>O2O</a:t>
                      </a:r>
                      <a:r>
                        <a:rPr lang="zh-CN" altLang="en-US" b="1" dirty="0" smtClean="0"/>
                        <a:t>网上售药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V2.0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推出药店独立</a:t>
                      </a:r>
                      <a:r>
                        <a:rPr lang="en-US" altLang="zh-CN" dirty="0" smtClean="0"/>
                        <a:t>APP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提供药店微信公众号及支付宝服务窗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上线药品电商平台，实现</a:t>
                      </a:r>
                      <a:r>
                        <a:rPr lang="en-US" altLang="zh-CN" dirty="0" smtClean="0"/>
                        <a:t>O2O</a:t>
                      </a:r>
                      <a:r>
                        <a:rPr lang="zh-CN" altLang="en-US" dirty="0" smtClean="0"/>
                        <a:t>网上售药等服务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医付通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增加在线购药模块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医付通运营扩展</a:t>
                      </a:r>
                      <a:endParaRPr lang="en-US" altLang="zh-CN" b="1" dirty="0" smtClean="0"/>
                    </a:p>
                    <a:p>
                      <a:r>
                        <a:rPr lang="en-US" altLang="zh-CN" dirty="0" smtClean="0"/>
                        <a:t>VX.X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线上医疗服务：就医咨询、特定病种跟踪咨询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家庭医生、健康类服务。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与健康相关的基于用户的各类业务合作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140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63079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项目组织建议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43487" y="1484784"/>
            <a:ext cx="7960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作为涉及大量开发、客户协调、商务、推广的综合项目，需要的配合力度、资源等方面都很大，因此建议组成以科电人员为主、北京人员共同支撑的独立联合项目组织。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853" y="2708920"/>
            <a:ext cx="75465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完全项目型组织，项目管理人力，充分人力资源保障，避免人力争用。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在项目下设专人负责客户协调、商务、推广等方面的事务协调，保障研发与客户前端和市场不脱节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作为真正的移动互联网应用项目，为激发积极性，走项目内考核，避免双头管理。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北京团队与科电团队配合定位建议：项目运营由本地人员为主，研发组织本地化，北京团队提供产品规划、技术平台支撑、产品设计支持、研发人员支持。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289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项目组织及工作阶段步骤规划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5306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92995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3292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2849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7321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未来对人社业务系统延伸分析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13141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350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7" y="663079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人社业务系统延伸分析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643487" y="1196752"/>
            <a:ext cx="7960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目前我们在人社的任何软件类型项目都会直接依赖东软，而东软对竞争的防范，使所有软件项目设计目标举步为艰，针对人社业务系统，分析如下：</a:t>
            </a:r>
            <a:endParaRPr lang="en-US" altLang="zh-CN" sz="20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901" y="2748984"/>
            <a:ext cx="75465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人社业务系统与银行系统非常类似，本质上是一个账户管理、账务核算的交易系统，存在多机构多账套管理，以及机构间资金清算等问题。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人社系统是以管理系统设计思路，与银行交易系统设计思路相比，在系统架构和交易事务处理机制上较为落后。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内蒙人社系统数据集中实为物理集中，未逻辑集中，导致无法充分发挥数据价值，如异地就医系统就面临与各盟市系统的对接问题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东软系统为综合性大系统，导致问题频出、升级修改不易，目前银行系统架构的发展是医保系统发展的方向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即分布式子系统，以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ESB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架构将服务整合提供，提供了最大的扩展性和系统间的低偶合性。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276872"/>
            <a:ext cx="3787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一、人社业务系统缺陷分析：</a:t>
            </a:r>
            <a:endParaRPr lang="en-US" altLang="zh-CN" sz="1800" b="1" dirty="0">
              <a:solidFill>
                <a:schemeClr val="accent2">
                  <a:lumMod val="60000"/>
                  <a:lumOff val="4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999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7839" y="663079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项目关键问题点决策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771800" y="159918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？</a:t>
            </a:r>
            <a:r>
              <a:rPr lang="zh-CN" altLang="en-US" sz="2400" dirty="0" smtClean="0">
                <a:solidFill>
                  <a:srgbClr val="3674BE"/>
                </a:solidFill>
                <a:latin typeface="微软雅黑"/>
                <a:ea typeface="微软雅黑"/>
                <a:cs typeface="微软雅黑"/>
              </a:rPr>
              <a:t>关键问题点决策</a:t>
            </a:r>
            <a:endParaRPr lang="zh-CN" altLang="en-US" sz="2400" dirty="0">
              <a:solidFill>
                <a:srgbClr val="3674B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487" y="2341329"/>
            <a:ext cx="7960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医院药店移动服务领域竞争激烈，利用政府资源，实现与二代社保卡的验证绑定及移动支付直通医保报销系统，是我们可依赖的最大差异化竞争优势。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853" y="3762906"/>
            <a:ext cx="7330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需要从人社上层直接推动东软提供医保报销系统接口，以及卡的身份验证绑定接口。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只解决个人自费部分移动支付，也具备一定价值，推动医院接入移动云服务门户，可通过卫计委等方面推动医疗移动服务，具备本地化推广优势</a:t>
            </a:r>
            <a:r>
              <a:rPr lang="zh-CN" altLang="en-US" sz="1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1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278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人社业务系统延伸分析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134076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、借鉴银行先进经验，人社新型系统架构分析：</a:t>
            </a:r>
            <a:endParaRPr lang="en-US" altLang="zh-CN" sz="1800" b="1" dirty="0">
              <a:solidFill>
                <a:schemeClr val="accent2">
                  <a:lumMod val="60000"/>
                  <a:lumOff val="4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901" y="1844824"/>
            <a:ext cx="73305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分拆为几个层面的系统，以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ESB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总线式架构部署。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第一个层面：前端系统，包括医保社保业务操作端、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12333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门户、网上经办系统、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12333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移动客户端、渠道接入系统（自助设备）、各类网上业务系统等。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第二个层面：实时业务系统，包括城保、城居、新农保等业务系统、社保医保账户管理系统、医保报销系统（支持异地就医）、支付结算平台、外联业务平台等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第三个层面：非实时业务系统，社医保基金财务核算系统、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OA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系统、档案管理系统等。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第四个层面：数据仓库及数据利用类管理系统，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ODS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数据总线、数据仓库、社保医保审计系统、业务稽核系统、统计报表系统（综合查询、业务统计、绩效统计、决策分析）。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8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278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人社业务系统延伸分析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134076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三、我们的劣势及障碍：</a:t>
            </a:r>
            <a:endParaRPr lang="en-US" altLang="zh-CN" sz="1800" b="1" dirty="0">
              <a:solidFill>
                <a:schemeClr val="accent2">
                  <a:lumMod val="60000"/>
                  <a:lumOff val="4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9893" y="2100912"/>
            <a:ext cx="7690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对社保和医保业务不精通，只了解表面，尚不具备深层次的知识储备。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招录相关社医保行业人才，组织深度的业务调研和学习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对内蒙人社现有系统了解有限，需要加强调研分析。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招录东软内蒙项目组人员，通过公司运维团队收集，进行调研分析。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东软与内蒙人社的深度合作关系。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收集东软系统缺陷信息，以咨询项目转变人社领导层对业务系统的意识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从上层强力推动打破东软对核心业务的垄断。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可能存在的资质及政策性障碍。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调查研究人社信息系统建设的政策和管理方面，或曲线与合作公司配合。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077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278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人社业务系统延伸分析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四、其它的可能方</a:t>
            </a:r>
            <a:r>
              <a:rPr lang="zh-CN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</a:t>
            </a:r>
            <a:r>
              <a:rPr lang="zh-CN" altLang="en-US" sz="1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1800" b="1" dirty="0">
              <a:solidFill>
                <a:schemeClr val="accent2">
                  <a:lumMod val="60000"/>
                  <a:lumOff val="4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9893" y="2354599"/>
            <a:ext cx="7690579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对社区医院等小型医院提供云</a:t>
            </a:r>
            <a:r>
              <a:rPr lang="en-US" altLang="zh-CN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HIS</a:t>
            </a: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管理系统，与医付通项目形成合力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对相关领域比较陌生，需要进行情况调研、业务学习、需求调研分析。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3458324"/>
            <a:ext cx="769057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12333</a:t>
            </a:r>
            <a:r>
              <a:rPr lang="zh-CN" altLang="en-US" sz="1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客户端缴费通频道建设运营</a:t>
            </a:r>
            <a:endParaRPr lang="en-US" altLang="zh-CN" sz="1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  <a:hlinkClick r:id="rId3" action="ppaction://hlinkfile"/>
              </a:rPr>
              <a:t>城市开放缴费平台</a:t>
            </a:r>
            <a:r>
              <a:rPr lang="zh-CN" altLang="en-US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，除了争取接入传统生活缴费，重点是社会性自助注册费种类。</a:t>
            </a:r>
            <a:endParaRPr lang="en-US" altLang="zh-CN" sz="1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560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15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阶段步骤规划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43014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9494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46870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9879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871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未来对人社业务系统渗透的可行分析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9108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7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5536" y="663079"/>
            <a:ext cx="3310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医付通分析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人社角度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225077" y="1700808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紧密结合社保卡应用环境建设需要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541615" cy="267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998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789" y="663079"/>
            <a:ext cx="2969083" cy="461665"/>
          </a:xfrm>
        </p:spPr>
        <p:txBody>
          <a:bodyPr wrap="none">
            <a:spAutoFit/>
          </a:bodyPr>
          <a:lstStyle/>
          <a:p>
            <a:r>
              <a:rPr lang="zh-CN" altLang="en-US" sz="2400" b="1" kern="1200" dirty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社</a:t>
            </a:r>
            <a:r>
              <a:rPr lang="zh-CN" altLang="en-US" sz="2400" b="1" kern="1200" dirty="0" smtClean="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</a:rPr>
              <a:t>保卡院端应用分析</a:t>
            </a:r>
            <a:endParaRPr lang="zh-CN" altLang="en-US" sz="2400" b="1" kern="1200" dirty="0">
              <a:solidFill>
                <a:srgbClr val="000000"/>
              </a:solidFill>
              <a:latin typeface="Gill Sans" charset="0"/>
              <a:ea typeface="Heiti SC Light" charset="0"/>
              <a:cs typeface="Heiti SC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540" y="3604954"/>
            <a:ext cx="463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社保卡就医信息用户不能实时了解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0" y="4088329"/>
            <a:ext cx="310358" cy="3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541" y="4080207"/>
            <a:ext cx="423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dirty="0" smtClean="0"/>
              <a:t>外地无社保卡用户</a:t>
            </a:r>
            <a:r>
              <a:rPr lang="zh-CN" altLang="en-US" dirty="0"/>
              <a:t>就医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05875"/>
            <a:ext cx="310358" cy="3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0541" y="5030713"/>
            <a:ext cx="465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dirty="0" smtClean="0"/>
              <a:t>社区医院偏远就医点设施布放不全</a:t>
            </a:r>
            <a:endParaRPr lang="zh-CN" altLang="en-US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53237"/>
            <a:ext cx="310358" cy="3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5545" y="5505966"/>
            <a:ext cx="4320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dirty="0" smtClean="0"/>
              <a:t>银行网点分布有限，卡使用受限</a:t>
            </a:r>
            <a:endParaRPr lang="zh-CN" altLang="en-US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35691"/>
            <a:ext cx="310358" cy="3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3"/>
          <p:cNvSpPr>
            <a:spLocks/>
          </p:cNvSpPr>
          <p:nvPr/>
        </p:nvSpPr>
        <p:spPr bwMode="gray">
          <a:xfrm rot="16200000">
            <a:off x="4988290" y="5539217"/>
            <a:ext cx="1252154" cy="344089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4"/>
          <p:cNvSpPr>
            <a:spLocks/>
          </p:cNvSpPr>
          <p:nvPr/>
        </p:nvSpPr>
        <p:spPr bwMode="gray">
          <a:xfrm rot="16200000">
            <a:off x="5518093" y="4821623"/>
            <a:ext cx="211990" cy="315132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3"/>
          <p:cNvSpPr>
            <a:spLocks/>
          </p:cNvSpPr>
          <p:nvPr/>
        </p:nvSpPr>
        <p:spPr bwMode="gray">
          <a:xfrm rot="16200000" flipH="1">
            <a:off x="5085603" y="4086619"/>
            <a:ext cx="1076976" cy="344089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gray">
          <a:xfrm>
            <a:off x="5877247" y="4077072"/>
            <a:ext cx="2943225" cy="1600200"/>
          </a:xfrm>
          <a:prstGeom prst="roundRect">
            <a:avLst>
              <a:gd name="adj" fmla="val 12699"/>
            </a:avLst>
          </a:prstGeom>
          <a:solidFill>
            <a:srgbClr val="8688F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gray">
          <a:xfrm>
            <a:off x="5945510" y="4525144"/>
            <a:ext cx="2778125" cy="1069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28398" dir="14606097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white">
          <a:xfrm>
            <a:off x="6532885" y="4077072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20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方案需求</a:t>
            </a:r>
            <a:endParaRPr lang="en-US" altLang="zh-CN" sz="20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gray">
          <a:xfrm>
            <a:off x="5922942" y="4581128"/>
            <a:ext cx="2819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>
              <a:buNone/>
            </a:pPr>
            <a:r>
              <a:rPr lang="en-US" altLang="zh-CN" sz="1400" b="1" dirty="0" smtClean="0">
                <a:ea typeface="宋体" charset="-122"/>
                <a:cs typeface="Arial" charset="0"/>
              </a:rPr>
              <a:t>1</a:t>
            </a:r>
            <a:r>
              <a:rPr lang="zh-CN" altLang="en-US" sz="1400" b="1" dirty="0" smtClean="0">
                <a:ea typeface="宋体" charset="-122"/>
                <a:cs typeface="Arial" charset="0"/>
              </a:rPr>
              <a:t>、建立线上服务管理社保卡就医</a:t>
            </a:r>
            <a:endParaRPr lang="en-US" altLang="zh-CN" sz="1400" b="1" dirty="0" smtClean="0">
              <a:ea typeface="宋体" charset="-122"/>
              <a:cs typeface="Arial" charset="0"/>
            </a:endParaRPr>
          </a:p>
          <a:p>
            <a:pPr algn="l" eaLnBrk="0" hangingPunct="0">
              <a:buNone/>
            </a:pPr>
            <a:r>
              <a:rPr lang="en-US" altLang="zh-CN" sz="1400" b="1" dirty="0" smtClean="0">
                <a:ea typeface="宋体" charset="-122"/>
                <a:cs typeface="Arial" charset="0"/>
              </a:rPr>
              <a:t>2</a:t>
            </a:r>
            <a:r>
              <a:rPr lang="zh-CN" altLang="en-US" sz="1400" b="1" dirty="0" smtClean="0">
                <a:ea typeface="宋体" charset="-122"/>
                <a:cs typeface="Arial" charset="0"/>
              </a:rPr>
              <a:t>、构建先进性的完整支付方案</a:t>
            </a:r>
            <a:endParaRPr lang="en-US" altLang="zh-CN" sz="1400" b="1" dirty="0" smtClean="0">
              <a:ea typeface="宋体" charset="-122"/>
              <a:cs typeface="Arial" charset="0"/>
            </a:endParaRPr>
          </a:p>
          <a:p>
            <a:pPr algn="l" eaLnBrk="0" hangingPunct="0">
              <a:buNone/>
            </a:pPr>
            <a:r>
              <a:rPr lang="en-US" altLang="zh-CN" sz="1400" b="1" dirty="0" smtClean="0">
                <a:ea typeface="宋体" charset="-122"/>
                <a:cs typeface="Arial" charset="0"/>
              </a:rPr>
              <a:t>3</a:t>
            </a:r>
            <a:r>
              <a:rPr lang="zh-CN" altLang="en-US" sz="1400" b="1" dirty="0" smtClean="0">
                <a:ea typeface="宋体" charset="-122"/>
                <a:cs typeface="Arial" charset="0"/>
              </a:rPr>
              <a:t>、需要</a:t>
            </a:r>
            <a:r>
              <a:rPr lang="zh-CN" altLang="en-US" sz="1400" b="1" dirty="0">
                <a:ea typeface="宋体" charset="-122"/>
                <a:cs typeface="Arial" charset="0"/>
              </a:rPr>
              <a:t>保留就诊卡，配合社</a:t>
            </a:r>
            <a:r>
              <a:rPr lang="zh-CN" altLang="en-US" sz="1400" b="1" dirty="0" smtClean="0">
                <a:ea typeface="宋体" charset="-122"/>
                <a:cs typeface="Arial" charset="0"/>
              </a:rPr>
              <a:t>保卡</a:t>
            </a:r>
            <a:r>
              <a:rPr lang="en-US" altLang="zh-CN" sz="1400" b="1" dirty="0">
                <a:ea typeface="宋体" charset="-122"/>
                <a:cs typeface="Arial" charset="0"/>
              </a:rPr>
              <a:t>4</a:t>
            </a:r>
            <a:r>
              <a:rPr lang="zh-CN" altLang="en-US" sz="1400" b="1" dirty="0" smtClean="0">
                <a:ea typeface="宋体" charset="-122"/>
                <a:cs typeface="Arial" charset="0"/>
              </a:rPr>
              <a:t>、解决就诊</a:t>
            </a:r>
            <a:r>
              <a:rPr lang="zh-CN" altLang="en-US" sz="1400" b="1" dirty="0">
                <a:ea typeface="宋体" charset="-122"/>
                <a:cs typeface="Arial" charset="0"/>
              </a:rPr>
              <a:t>卡跨院统</a:t>
            </a:r>
            <a:r>
              <a:rPr lang="zh-CN" altLang="en-US" sz="1400" b="1" dirty="0" smtClean="0">
                <a:ea typeface="宋体" charset="-122"/>
                <a:cs typeface="Arial" charset="0"/>
              </a:rPr>
              <a:t>用</a:t>
            </a:r>
            <a:endParaRPr lang="en-US" altLang="zh-CN" sz="1400" b="1" dirty="0">
              <a:ea typeface="宋体" charset="-122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56565" y="2924944"/>
            <a:ext cx="7515835" cy="54006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lnSpc>
                <a:spcPct val="150000"/>
              </a:lnSpc>
              <a:spcBef>
                <a:spcPts val="1000"/>
              </a:spcBef>
              <a:buClr>
                <a:srgbClr val="7E87FF"/>
              </a:buClr>
              <a:buNone/>
            </a:pPr>
            <a:r>
              <a:rPr lang="zh-CN" altLang="en-US" sz="2000" dirty="0" smtClean="0">
                <a:solidFill>
                  <a:srgbClr val="EC8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社保卡院端应用中同时存在如下待解决问题：</a:t>
            </a:r>
            <a:endParaRPr lang="en-US" altLang="zh-CN" sz="2000" dirty="0" smtClean="0">
              <a:solidFill>
                <a:srgbClr val="EC8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0541" y="4555460"/>
            <a:ext cx="423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dirty="0"/>
              <a:t>紧急未</a:t>
            </a:r>
            <a:r>
              <a:rPr lang="zh-CN" altLang="en-US" dirty="0" smtClean="0"/>
              <a:t>带社保卡</a:t>
            </a:r>
            <a:r>
              <a:rPr lang="zh-CN" altLang="en-US" dirty="0"/>
              <a:t>用户就医</a:t>
            </a: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70783"/>
            <a:ext cx="310358" cy="3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85545" y="5981218"/>
            <a:ext cx="562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2pPr lvl="1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1"/>
            <a:r>
              <a:rPr lang="zh-CN" altLang="en-US" dirty="0" smtClean="0"/>
              <a:t>未能提供医院就医及支付全面解决方案</a:t>
            </a:r>
            <a:endParaRPr lang="zh-CN" altLang="en-US" dirty="0"/>
          </a:p>
        </p:txBody>
      </p:sp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18143"/>
            <a:ext cx="310358" cy="3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56565" y="1556792"/>
            <a:ext cx="6795755" cy="1224136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l">
              <a:spcBef>
                <a:spcPts val="1000"/>
              </a:spcBef>
              <a:buClr>
                <a:srgbClr val="7E87FF"/>
              </a:buClr>
              <a:buNone/>
            </a:pPr>
            <a:r>
              <a:rPr lang="zh-CN" altLang="en-US" sz="2000" dirty="0" smtClean="0">
                <a:solidFill>
                  <a:srgbClr val="EC85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社保卡院端线下应用以就诊身份标识和支付为重点：</a:t>
            </a:r>
            <a:endParaRPr lang="en-US" altLang="zh-CN" sz="2000" dirty="0" smtClean="0">
              <a:solidFill>
                <a:srgbClr val="EC85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1000"/>
              </a:spcBef>
              <a:buClr>
                <a:srgbClr val="7E87FF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、挂号就医各环节社保卡读卡并作身份识别。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1000"/>
              </a:spcBef>
              <a:buClr>
                <a:srgbClr val="7E87FF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、使用社保卡刷卡购药及支付医疗费用。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382" y="663079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医付通分析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医院角度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430265" y="1700808"/>
            <a:ext cx="5929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医院的基础移动互联网服务平台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20" y="2276872"/>
            <a:ext cx="46482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号 3"/>
          <p:cNvSpPr/>
          <p:nvPr/>
        </p:nvSpPr>
        <p:spPr bwMode="auto">
          <a:xfrm>
            <a:off x="5220072" y="2780928"/>
            <a:ext cx="288032" cy="1872208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Rectangle 29"/>
          <p:cNvSpPr>
            <a:spLocks/>
          </p:cNvSpPr>
          <p:nvPr/>
        </p:nvSpPr>
        <p:spPr bwMode="auto">
          <a:xfrm>
            <a:off x="5652120" y="3561159"/>
            <a:ext cx="2385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500" b="1" dirty="0" smtClean="0">
                <a:solidFill>
                  <a:srgbClr val="3674BE"/>
                </a:solidFill>
                <a:latin typeface="Arial Bold" charset="0"/>
                <a:ea typeface="Heiti SC Medium" charset="0"/>
                <a:cs typeface="Heiti SC Medium" charset="0"/>
                <a:sym typeface="Arial Bold" charset="0"/>
              </a:rPr>
              <a:t>平台负责院端公共接口处理</a:t>
            </a:r>
            <a:endParaRPr lang="zh-CN" altLang="en-US" sz="1500" b="1" dirty="0">
              <a:solidFill>
                <a:srgbClr val="3674BE"/>
              </a:solidFill>
              <a:latin typeface="Arial Bold" charset="0"/>
              <a:ea typeface="Heiti SC Medium" charset="0"/>
              <a:cs typeface="Heiti SC Medium" charset="0"/>
              <a:sym typeface="Arial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26823" y="5157192"/>
            <a:ext cx="70567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、与支付宝协作化解竞争找差异重点（支付宝重其应用环境，其它为附属工作，医付通定位为医院自身的平台）</a:t>
            </a:r>
            <a:endParaRPr lang="en-US" altLang="zh-CN" sz="1400" dirty="0" smtClean="0"/>
          </a:p>
          <a:p>
            <a:pPr algn="l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、支付宝及微信作为支付渠道服务于医院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323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18F59D-162A-4520-9BBB-DFA057D05AD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4915" y="663079"/>
            <a:ext cx="803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目录</a:t>
            </a:r>
            <a:endParaRPr lang="zh-CN" altLang="en-US" sz="2400" b="1" dirty="0"/>
          </a:p>
        </p:txBody>
      </p:sp>
      <p:sp>
        <p:nvSpPr>
          <p:cNvPr id="6" name="矩形 61"/>
          <p:cNvSpPr>
            <a:spLocks noChangeArrowheads="1"/>
          </p:cNvSpPr>
          <p:nvPr/>
        </p:nvSpPr>
        <p:spPr bwMode="auto">
          <a:xfrm>
            <a:off x="2900715" y="156337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项目关键问题讨论决策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8" name="矩形 61"/>
          <p:cNvSpPr>
            <a:spLocks noChangeArrowheads="1"/>
          </p:cNvSpPr>
          <p:nvPr/>
        </p:nvSpPr>
        <p:spPr bwMode="auto">
          <a:xfrm>
            <a:off x="2900715" y="222344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项目规划分析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0" name="矩形 61"/>
          <p:cNvSpPr>
            <a:spLocks noChangeArrowheads="1"/>
          </p:cNvSpPr>
          <p:nvPr/>
        </p:nvSpPr>
        <p:spPr bwMode="auto">
          <a:xfrm>
            <a:off x="2900715" y="2883516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3674BE"/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定位、作用、产品架构及功能</a:t>
            </a:r>
            <a:endParaRPr lang="en-US" altLang="zh-CN" sz="2400" dirty="0">
              <a:solidFill>
                <a:srgbClr val="3674BE"/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2" name="矩形 61"/>
          <p:cNvSpPr>
            <a:spLocks noChangeArrowheads="1"/>
          </p:cNvSpPr>
          <p:nvPr/>
        </p:nvSpPr>
        <p:spPr bwMode="auto">
          <a:xfrm>
            <a:off x="2900715" y="3543589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项目推广、收益、模式、策略分析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sp>
        <p:nvSpPr>
          <p:cNvPr id="15" name="矩形 61"/>
          <p:cNvSpPr>
            <a:spLocks noChangeArrowheads="1"/>
          </p:cNvSpPr>
          <p:nvPr/>
        </p:nvSpPr>
        <p:spPr bwMode="auto">
          <a:xfrm>
            <a:off x="2900715" y="4863735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项目组织及工作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阶段步骤规划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43014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61"/>
          <p:cNvSpPr>
            <a:spLocks noChangeArrowheads="1"/>
          </p:cNvSpPr>
          <p:nvPr/>
        </p:nvSpPr>
        <p:spPr bwMode="auto">
          <a:xfrm>
            <a:off x="2900715" y="4203662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平台关键功能及机制说明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94942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46870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2849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277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61"/>
          <p:cNvSpPr>
            <a:spLocks noChangeArrowheads="1"/>
          </p:cNvSpPr>
          <p:nvPr/>
        </p:nvSpPr>
        <p:spPr bwMode="auto">
          <a:xfrm>
            <a:off x="2900715" y="5523810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/>
                <a:ea typeface="微软雅黑"/>
                <a:cs typeface="微软雅黑"/>
                <a:sym typeface="Hiragino Sans GB W3" charset="0"/>
              </a:rPr>
              <a:t>未来对人社业务系统渗透的可行分析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/>
              <a:ea typeface="微软雅黑"/>
              <a:cs typeface="微软雅黑"/>
              <a:sym typeface="Hiragino Sans GB W3" charset="0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5758" l="9929" r="89362">
                        <a14:foregroundMark x1="43262" y1="71515" x2="43262" y2="71515"/>
                      </a14:backgroundRemoval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91086"/>
            <a:ext cx="600070" cy="7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970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首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结束页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16541</TotalTime>
  <Pages>0</Pages>
  <Words>3605</Words>
  <Characters>0</Characters>
  <Application>Microsoft Office PowerPoint</Application>
  <PresentationFormat>全屏显示(4:3)</PresentationFormat>
  <Lines>0</Lines>
  <Paragraphs>440</Paragraphs>
  <Slides>43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首页</vt:lpstr>
      <vt:lpstr>内容页</vt:lpstr>
      <vt:lpstr>结束页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社保卡院端应用分析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医付通药店购药应用综合分析</vt:lpstr>
      <vt:lpstr>医付通医院就医应用综合分析</vt:lpstr>
      <vt:lpstr>医付通移动服务客户端—双向多卡种绑定</vt:lpstr>
      <vt:lpstr>医付通跨院结算功能总结</vt:lpstr>
      <vt:lpstr>诊间结算——社保卡/就诊卡医付通结算</vt:lpstr>
      <vt:lpstr>诊间结算——手机医付通结算</vt:lpstr>
      <vt:lpstr>用户使用体验：充值、支付、提现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智控金融服务产品介绍</dc:title>
  <dc:creator>LIU</dc:creator>
  <cp:lastModifiedBy>pc</cp:lastModifiedBy>
  <cp:revision>1662</cp:revision>
  <dcterms:modified xsi:type="dcterms:W3CDTF">2016-04-27T03:49:52Z</dcterms:modified>
</cp:coreProperties>
</file>