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70" r:id="rId3"/>
    <p:sldId id="271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87563" autoAdjust="0"/>
  </p:normalViewPr>
  <p:slideViewPr>
    <p:cSldViewPr snapToGrid="0" snapToObjects="1">
      <p:cViewPr varScale="1">
        <p:scale>
          <a:sx n="74" d="100"/>
          <a:sy n="74" d="100"/>
        </p:scale>
        <p:origin x="11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8769-8F70-E548-A94B-F3B18CBA8779}" type="datetimeFigureOut">
              <a:t>2016/5/19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B2F-C66A-4B4B-946B-227EC08BED0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536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8769-8F70-E548-A94B-F3B18CBA8779}" type="datetimeFigureOut">
              <a:t>2016/5/19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B2F-C66A-4B4B-946B-227EC08BED0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414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8769-8F70-E548-A94B-F3B18CBA8779}" type="datetimeFigureOut">
              <a:t>2016/5/19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B2F-C66A-4B4B-946B-227EC08BED0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51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8769-8F70-E548-A94B-F3B18CBA8779}" type="datetimeFigureOut">
              <a:t>2016/5/19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B2F-C66A-4B4B-946B-227EC08BED0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171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8769-8F70-E548-A94B-F3B18CBA8779}" type="datetimeFigureOut">
              <a:t>2016/5/19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B2F-C66A-4B4B-946B-227EC08BED0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54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8769-8F70-E548-A94B-F3B18CBA8779}" type="datetimeFigureOut">
              <a:t>2016/5/19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B2F-C66A-4B4B-946B-227EC08BED0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352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8769-8F70-E548-A94B-F3B18CBA8779}" type="datetimeFigureOut">
              <a:t>2016/5/19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B2F-C66A-4B4B-946B-227EC08BED0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546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8769-8F70-E548-A94B-F3B18CBA8779}" type="datetimeFigureOut">
              <a:t>2016/5/19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B2F-C66A-4B4B-946B-227EC08BED0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79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8769-8F70-E548-A94B-F3B18CBA8779}" type="datetimeFigureOut">
              <a:t>2016/5/19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B2F-C66A-4B4B-946B-227EC08BED0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38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8769-8F70-E548-A94B-F3B18CBA8779}" type="datetimeFigureOut">
              <a:t>2016/5/19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B2F-C66A-4B4B-946B-227EC08BED0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431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8769-8F70-E548-A94B-F3B18CBA8779}" type="datetimeFigureOut">
              <a:t>2016/5/19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B2F-C66A-4B4B-946B-227EC08BED0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578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28769-8F70-E548-A94B-F3B18CBA8779}" type="datetimeFigureOut">
              <a:t>2016/5/19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E1B2F-C66A-4B4B-946B-227EC08BED0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601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圆角矩形 117"/>
          <p:cNvSpPr/>
          <p:nvPr/>
        </p:nvSpPr>
        <p:spPr>
          <a:xfrm>
            <a:off x="112830" y="3453172"/>
            <a:ext cx="3611937" cy="1986176"/>
          </a:xfrm>
          <a:prstGeom prst="roundRect">
            <a:avLst>
              <a:gd name="adj" fmla="val 9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后台应用集群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190798" y="3952448"/>
            <a:ext cx="3456000" cy="3404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安全中心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3646798" y="401329"/>
            <a:ext cx="2906371" cy="10477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en-US" altLang="zh-CN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-1571656" y="401329"/>
            <a:ext cx="5041187" cy="10477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r>
              <a:rPr lang="en-US" altLang="zh-CN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管理端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779195" y="791121"/>
            <a:ext cx="815326" cy="5158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易民生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4692548" y="791121"/>
            <a:ext cx="815326" cy="5158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医院移动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门户</a:t>
            </a:r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1781572" y="766576"/>
            <a:ext cx="730111" cy="51581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医院公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众号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-1431712" y="766576"/>
            <a:ext cx="730111" cy="51581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运营管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理平台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-628391" y="766576"/>
            <a:ext cx="730111" cy="51581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易健康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管理端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174930" y="766576"/>
            <a:ext cx="730111" cy="51581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易薪宝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管理端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978251" y="766576"/>
            <a:ext cx="730111" cy="51581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易缴费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管理端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-1571656" y="1868179"/>
            <a:ext cx="812482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统一接入平台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-1571657" y="3453172"/>
            <a:ext cx="1412689" cy="198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</a:p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界面工厂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圆柱形 130"/>
          <p:cNvSpPr/>
          <p:nvPr/>
        </p:nvSpPr>
        <p:spPr>
          <a:xfrm>
            <a:off x="-1571657" y="5854056"/>
            <a:ext cx="8124825" cy="747906"/>
          </a:xfrm>
          <a:prstGeom prst="can">
            <a:avLst>
              <a:gd name="adj" fmla="val 43989"/>
            </a:avLst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bIns="0"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925332" y="4373475"/>
            <a:ext cx="507896" cy="53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Ins="72000" rtlCol="0" anchor="ctr"/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易薪宝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圆角矩形 132"/>
          <p:cNvSpPr/>
          <p:nvPr/>
        </p:nvSpPr>
        <p:spPr>
          <a:xfrm>
            <a:off x="1664363" y="4373475"/>
            <a:ext cx="507896" cy="53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Ins="72000" rtlCol="0" anchor="ctr"/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易健康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圆角矩形 133"/>
          <p:cNvSpPr/>
          <p:nvPr/>
        </p:nvSpPr>
        <p:spPr>
          <a:xfrm>
            <a:off x="3142424" y="4373475"/>
            <a:ext cx="507896" cy="53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tIns="18000" rIns="72000" rtlCol="0" anchor="ctr"/>
          <a:lstStyle/>
          <a:p>
            <a:pPr algn="ctr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下箭头 134"/>
          <p:cNvSpPr/>
          <p:nvPr/>
        </p:nvSpPr>
        <p:spPr>
          <a:xfrm>
            <a:off x="-1133386" y="1509712"/>
            <a:ext cx="341194" cy="29783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下箭头 135"/>
          <p:cNvSpPr/>
          <p:nvPr/>
        </p:nvSpPr>
        <p:spPr>
          <a:xfrm>
            <a:off x="2326754" y="1509712"/>
            <a:ext cx="341194" cy="29783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下箭头 136"/>
          <p:cNvSpPr/>
          <p:nvPr/>
        </p:nvSpPr>
        <p:spPr>
          <a:xfrm>
            <a:off x="5786894" y="1509712"/>
            <a:ext cx="341194" cy="29783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圆角矩形 137"/>
          <p:cNvSpPr/>
          <p:nvPr/>
        </p:nvSpPr>
        <p:spPr>
          <a:xfrm>
            <a:off x="186301" y="4373475"/>
            <a:ext cx="507896" cy="53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Ins="72000" rtlCol="0" anchor="ctr"/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公共</a:t>
            </a:r>
            <a:endParaRPr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下箭头 138"/>
          <p:cNvSpPr/>
          <p:nvPr/>
        </p:nvSpPr>
        <p:spPr>
          <a:xfrm>
            <a:off x="-1035910" y="2500312"/>
            <a:ext cx="341194" cy="78617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下箭头 139"/>
          <p:cNvSpPr/>
          <p:nvPr/>
        </p:nvSpPr>
        <p:spPr>
          <a:xfrm>
            <a:off x="1748201" y="2500312"/>
            <a:ext cx="341194" cy="78617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圆角矩形 140"/>
          <p:cNvSpPr/>
          <p:nvPr/>
        </p:nvSpPr>
        <p:spPr>
          <a:xfrm>
            <a:off x="-1466763" y="2621573"/>
            <a:ext cx="1202899" cy="392524"/>
          </a:xfrm>
          <a:prstGeom prst="roundRect">
            <a:avLst/>
          </a:prstGeom>
          <a:solidFill>
            <a:schemeClr val="accent1">
              <a:alpha val="83000"/>
            </a:schemeClr>
          </a:solidFill>
          <a:ln>
            <a:solidFill>
              <a:schemeClr val="accent1">
                <a:shade val="5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页面请求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圆角矩形 141"/>
          <p:cNvSpPr/>
          <p:nvPr/>
        </p:nvSpPr>
        <p:spPr>
          <a:xfrm>
            <a:off x="1317348" y="2621573"/>
            <a:ext cx="1202899" cy="392524"/>
          </a:xfrm>
          <a:prstGeom prst="roundRect">
            <a:avLst/>
          </a:prstGeom>
          <a:solidFill>
            <a:schemeClr val="accent1">
              <a:alpha val="83000"/>
            </a:schemeClr>
          </a:solidFill>
          <a:ln>
            <a:solidFill>
              <a:schemeClr val="accent1">
                <a:shade val="5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数据请求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圆角矩形 142"/>
          <p:cNvSpPr/>
          <p:nvPr/>
        </p:nvSpPr>
        <p:spPr>
          <a:xfrm>
            <a:off x="4248118" y="3447063"/>
            <a:ext cx="2305049" cy="1992285"/>
          </a:xfrm>
          <a:prstGeom prst="roundRect">
            <a:avLst>
              <a:gd name="adj" fmla="val 9108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账务支撑集群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4" name="直接连接符 143"/>
          <p:cNvCxnSpPr/>
          <p:nvPr/>
        </p:nvCxnSpPr>
        <p:spPr>
          <a:xfrm>
            <a:off x="4248118" y="3952448"/>
            <a:ext cx="2304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4957852" y="3952448"/>
            <a:ext cx="0" cy="14869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5785862" y="3952448"/>
            <a:ext cx="0" cy="14869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/>
          <p:cNvSpPr txBox="1"/>
          <p:nvPr/>
        </p:nvSpPr>
        <p:spPr>
          <a:xfrm>
            <a:off x="4328392" y="441701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账务</a:t>
            </a:r>
            <a:endParaRPr lang="en-US" altLang="zh-CN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5133837" y="441701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账单</a:t>
            </a:r>
            <a:endParaRPr lang="en-US" altLang="zh-CN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5786876" y="441701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endParaRPr lang="en-US" altLang="zh-CN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收银台</a:t>
            </a:r>
            <a:endParaRPr lang="en-US" altLang="zh-CN" sz="1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6888053" y="1868179"/>
            <a:ext cx="600502" cy="2084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圆角右箭头 150"/>
          <p:cNvSpPr/>
          <p:nvPr/>
        </p:nvSpPr>
        <p:spPr>
          <a:xfrm>
            <a:off x="3237145" y="2821039"/>
            <a:ext cx="3441415" cy="626024"/>
          </a:xfrm>
          <a:prstGeom prst="bentArrow">
            <a:avLst>
              <a:gd name="adj1" fmla="val 34055"/>
              <a:gd name="adj2" fmla="val 25000"/>
              <a:gd name="adj3" fmla="val 45373"/>
              <a:gd name="adj4" fmla="val 4375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2" name="下箭头 151"/>
          <p:cNvSpPr/>
          <p:nvPr/>
        </p:nvSpPr>
        <p:spPr>
          <a:xfrm rot="16200000">
            <a:off x="3833012" y="4225950"/>
            <a:ext cx="341194" cy="38212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下箭头 152"/>
          <p:cNvSpPr/>
          <p:nvPr/>
        </p:nvSpPr>
        <p:spPr>
          <a:xfrm>
            <a:off x="1748201" y="5501890"/>
            <a:ext cx="341194" cy="29783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下箭头 153"/>
          <p:cNvSpPr/>
          <p:nvPr/>
        </p:nvSpPr>
        <p:spPr>
          <a:xfrm>
            <a:off x="5230045" y="5493680"/>
            <a:ext cx="341194" cy="29783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图文框 154"/>
          <p:cNvSpPr/>
          <p:nvPr/>
        </p:nvSpPr>
        <p:spPr>
          <a:xfrm>
            <a:off x="8407415" y="1868179"/>
            <a:ext cx="1091820" cy="382064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医保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图文框 155"/>
          <p:cNvSpPr/>
          <p:nvPr/>
        </p:nvSpPr>
        <p:spPr>
          <a:xfrm>
            <a:off x="8407415" y="2719281"/>
            <a:ext cx="1091820" cy="382064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图文框 156"/>
          <p:cNvSpPr/>
          <p:nvPr/>
        </p:nvSpPr>
        <p:spPr>
          <a:xfrm>
            <a:off x="8407415" y="3144832"/>
            <a:ext cx="1091820" cy="382064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医院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图文框 157"/>
          <p:cNvSpPr/>
          <p:nvPr/>
        </p:nvSpPr>
        <p:spPr>
          <a:xfrm>
            <a:off x="8407415" y="3570384"/>
            <a:ext cx="1091820" cy="382064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药店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左右箭头 158"/>
          <p:cNvSpPr/>
          <p:nvPr/>
        </p:nvSpPr>
        <p:spPr>
          <a:xfrm>
            <a:off x="7590399" y="2005430"/>
            <a:ext cx="715172" cy="1075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左右箭头 159"/>
          <p:cNvSpPr/>
          <p:nvPr/>
        </p:nvSpPr>
        <p:spPr>
          <a:xfrm>
            <a:off x="7590399" y="2856532"/>
            <a:ext cx="715172" cy="1075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左右箭头 160"/>
          <p:cNvSpPr/>
          <p:nvPr/>
        </p:nvSpPr>
        <p:spPr>
          <a:xfrm>
            <a:off x="7590399" y="3282083"/>
            <a:ext cx="715172" cy="1075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左右箭头 161"/>
          <p:cNvSpPr/>
          <p:nvPr/>
        </p:nvSpPr>
        <p:spPr>
          <a:xfrm>
            <a:off x="7590399" y="3707635"/>
            <a:ext cx="715172" cy="1075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3" name="图片 1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" b="9187"/>
          <a:stretch/>
        </p:blipFill>
        <p:spPr>
          <a:xfrm>
            <a:off x="7894835" y="4240591"/>
            <a:ext cx="821472" cy="519919"/>
          </a:xfrm>
          <a:prstGeom prst="rect">
            <a:avLst/>
          </a:prstGeom>
        </p:spPr>
      </p:pic>
      <p:pic>
        <p:nvPicPr>
          <p:cNvPr id="164" name="图片 16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" r="4343" b="15744"/>
          <a:stretch/>
        </p:blipFill>
        <p:spPr>
          <a:xfrm>
            <a:off x="7894835" y="4980467"/>
            <a:ext cx="889515" cy="332298"/>
          </a:xfrm>
          <a:prstGeom prst="rect">
            <a:avLst/>
          </a:prstGeom>
        </p:spPr>
      </p:pic>
      <p:pic>
        <p:nvPicPr>
          <p:cNvPr id="165" name="图片 16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0" t="36211" r="19745" b="7530"/>
          <a:stretch/>
        </p:blipFill>
        <p:spPr>
          <a:xfrm>
            <a:off x="7894835" y="5532722"/>
            <a:ext cx="751933" cy="787984"/>
          </a:xfrm>
          <a:prstGeom prst="rect">
            <a:avLst/>
          </a:prstGeom>
        </p:spPr>
      </p:pic>
      <p:cxnSp>
        <p:nvCxnSpPr>
          <p:cNvPr id="166" name="肘形连接符 165"/>
          <p:cNvCxnSpPr>
            <a:stCxn id="149" idx="3"/>
            <a:endCxn id="163" idx="1"/>
          </p:cNvCxnSpPr>
          <p:nvPr/>
        </p:nvCxnSpPr>
        <p:spPr>
          <a:xfrm flipV="1">
            <a:off x="6510151" y="4500551"/>
            <a:ext cx="1384684" cy="178073"/>
          </a:xfrm>
          <a:prstGeom prst="bentConnector3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连接符 166"/>
          <p:cNvCxnSpPr>
            <a:stCxn id="149" idx="3"/>
            <a:endCxn id="164" idx="1"/>
          </p:cNvCxnSpPr>
          <p:nvPr/>
        </p:nvCxnSpPr>
        <p:spPr>
          <a:xfrm>
            <a:off x="6510151" y="4678624"/>
            <a:ext cx="1384684" cy="467992"/>
          </a:xfrm>
          <a:prstGeom prst="bentConnector3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stCxn id="149" idx="3"/>
            <a:endCxn id="165" idx="1"/>
          </p:cNvCxnSpPr>
          <p:nvPr/>
        </p:nvCxnSpPr>
        <p:spPr>
          <a:xfrm>
            <a:off x="6510151" y="4678624"/>
            <a:ext cx="1384684" cy="1248090"/>
          </a:xfrm>
          <a:prstGeom prst="bentConnector3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圆角矩形 168"/>
          <p:cNvSpPr/>
          <p:nvPr/>
        </p:nvSpPr>
        <p:spPr>
          <a:xfrm>
            <a:off x="190798" y="5000379"/>
            <a:ext cx="3456000" cy="34296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统一用户认证中心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图文框 169"/>
          <p:cNvSpPr/>
          <p:nvPr/>
        </p:nvSpPr>
        <p:spPr>
          <a:xfrm>
            <a:off x="8407415" y="2293730"/>
            <a:ext cx="1091820" cy="382064"/>
          </a:xfrm>
          <a:prstGeom prst="fram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卫生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左右箭头 170"/>
          <p:cNvSpPr/>
          <p:nvPr/>
        </p:nvSpPr>
        <p:spPr>
          <a:xfrm>
            <a:off x="7590399" y="2430981"/>
            <a:ext cx="715172" cy="1075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圆角矩形 171"/>
          <p:cNvSpPr/>
          <p:nvPr/>
        </p:nvSpPr>
        <p:spPr>
          <a:xfrm>
            <a:off x="2403394" y="4373475"/>
            <a:ext cx="507896" cy="53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Ins="72000" rtlCol="0" anchor="ctr"/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易缴费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圆角矩形 172"/>
          <p:cNvSpPr/>
          <p:nvPr/>
        </p:nvSpPr>
        <p:spPr>
          <a:xfrm>
            <a:off x="2584895" y="766576"/>
            <a:ext cx="730111" cy="51581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圆角矩形 173"/>
          <p:cNvSpPr/>
          <p:nvPr/>
        </p:nvSpPr>
        <p:spPr>
          <a:xfrm>
            <a:off x="5605900" y="791121"/>
            <a:ext cx="815326" cy="5158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27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625019" y="2856392"/>
            <a:ext cx="1346200" cy="2426808"/>
            <a:chOff x="203200" y="1252406"/>
            <a:chExt cx="1346200" cy="2938594"/>
          </a:xfrm>
        </p:grpSpPr>
        <p:sp>
          <p:nvSpPr>
            <p:cNvPr id="10" name="圆角矩形 9"/>
            <p:cNvSpPr/>
            <p:nvPr/>
          </p:nvSpPr>
          <p:spPr>
            <a:xfrm>
              <a:off x="203200" y="1473200"/>
              <a:ext cx="1346200" cy="2717800"/>
            </a:xfrm>
            <a:prstGeom prst="roundRect">
              <a:avLst>
                <a:gd name="adj" fmla="val 10063"/>
              </a:avLst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ea typeface="微软雅黑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42900" y="1252406"/>
              <a:ext cx="1054050" cy="31994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 smtClean="0">
                  <a:ea typeface="微软雅黑"/>
                </a:rPr>
                <a:t>易健康机构端</a:t>
              </a:r>
              <a:endParaRPr kumimoji="1" lang="zh-CN" altLang="en-US" sz="1000" dirty="0">
                <a:ea typeface="微软雅黑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3200" y="1631434"/>
              <a:ext cx="1346200" cy="255956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首页</a:t>
              </a:r>
              <a:endParaRPr kumimoji="1" lang="en-US" altLang="zh-CN" sz="1100" dirty="0" smtClean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医院信息维护</a:t>
              </a:r>
              <a:endParaRPr kumimoji="1" lang="en-US" altLang="zh-CN" sz="1100" dirty="0" smtClean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移动门户维护</a:t>
              </a:r>
              <a:endParaRPr kumimoji="1" lang="en-US" altLang="zh-CN" sz="1100" dirty="0" smtClean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患者管理</a:t>
              </a:r>
              <a:endParaRPr kumimoji="1" lang="en-US" altLang="zh-CN" sz="1100" dirty="0" smtClean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业务管理</a:t>
              </a:r>
              <a:endParaRPr kumimoji="1" lang="en-US" altLang="zh-CN" sz="1100" dirty="0" smtClean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结算管理</a:t>
              </a:r>
              <a:endParaRPr kumimoji="1" lang="en-US" altLang="zh-CN" sz="1100" dirty="0" smtClean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统计报表</a:t>
              </a:r>
              <a:endParaRPr kumimoji="1" lang="en-US" altLang="zh-CN" sz="1100" dirty="0" smtClean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系统设置</a:t>
              </a:r>
              <a:endParaRPr kumimoji="1" lang="zh-CN" altLang="en-US" sz="1100" dirty="0"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770473" y="2856392"/>
            <a:ext cx="1346200" cy="2426808"/>
            <a:chOff x="1689100" y="1252406"/>
            <a:chExt cx="1346200" cy="2938594"/>
          </a:xfrm>
        </p:grpSpPr>
        <p:sp>
          <p:nvSpPr>
            <p:cNvPr id="11" name="圆角矩形 10"/>
            <p:cNvSpPr/>
            <p:nvPr/>
          </p:nvSpPr>
          <p:spPr>
            <a:xfrm>
              <a:off x="1689100" y="1473200"/>
              <a:ext cx="1346200" cy="2717800"/>
            </a:xfrm>
            <a:prstGeom prst="roundRect">
              <a:avLst>
                <a:gd name="adj" fmla="val 10063"/>
              </a:avLst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ea typeface="微软雅黑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816110" y="1252406"/>
              <a:ext cx="1054049" cy="31994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 smtClean="0">
                  <a:ea typeface="微软雅黑"/>
                </a:rPr>
                <a:t>综合运营</a:t>
              </a:r>
              <a:endParaRPr kumimoji="1" lang="zh-CN" altLang="en-US" sz="1000" dirty="0">
                <a:ea typeface="微软雅黑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89100" y="1631434"/>
              <a:ext cx="1346200" cy="255956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首页</a:t>
              </a:r>
              <a:endParaRPr kumimoji="1" lang="en-US" altLang="zh-CN" sz="1100" dirty="0" smtClean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用户管理</a:t>
              </a:r>
              <a:endParaRPr kumimoji="1" lang="en-US" altLang="zh-CN" sz="1100" dirty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运营统计</a:t>
              </a:r>
              <a:endParaRPr kumimoji="1" lang="en-US" altLang="zh-CN" sz="1100" dirty="0" smtClean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消息公告</a:t>
              </a:r>
              <a:endParaRPr kumimoji="1" lang="en-US" altLang="zh-CN" sz="1100" dirty="0" smtClean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组织机构</a:t>
              </a:r>
              <a:endParaRPr kumimoji="1" lang="en-US" altLang="zh-CN" sz="1100" dirty="0" smtClean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权限授权</a:t>
              </a:r>
              <a:endParaRPr kumimoji="1" lang="en-US" altLang="zh-CN" sz="1100" dirty="0" smtClean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系统设置</a:t>
              </a:r>
              <a:endParaRPr kumimoji="1" lang="zh-CN" altLang="en-US" sz="1100" dirty="0"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4006837" y="2856392"/>
            <a:ext cx="1346200" cy="2426808"/>
            <a:chOff x="3136900" y="1252406"/>
            <a:chExt cx="1346200" cy="2938594"/>
          </a:xfrm>
        </p:grpSpPr>
        <p:sp>
          <p:nvSpPr>
            <p:cNvPr id="12" name="圆角矩形 11"/>
            <p:cNvSpPr/>
            <p:nvPr/>
          </p:nvSpPr>
          <p:spPr>
            <a:xfrm>
              <a:off x="3136900" y="1473200"/>
              <a:ext cx="1346200" cy="2717800"/>
            </a:xfrm>
            <a:prstGeom prst="roundRect">
              <a:avLst>
                <a:gd name="adj" fmla="val 10063"/>
              </a:avLst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ea typeface="微软雅黑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289320" y="1252406"/>
              <a:ext cx="1054049" cy="31994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ea typeface="微软雅黑"/>
                </a:rPr>
                <a:t>易薪</a:t>
              </a:r>
              <a:r>
                <a:rPr kumimoji="1" lang="zh-CN" altLang="en-US" sz="1000" dirty="0" smtClean="0">
                  <a:ea typeface="微软雅黑"/>
                </a:rPr>
                <a:t>宝运营端</a:t>
              </a:r>
              <a:endParaRPr kumimoji="1" lang="zh-CN" altLang="en-US" sz="1000" dirty="0">
                <a:ea typeface="微软雅黑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136900" y="1631434"/>
              <a:ext cx="1346200" cy="255956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首页</a:t>
              </a:r>
              <a:endParaRPr kumimoji="1" lang="en-US" altLang="zh-CN" sz="1100" dirty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机构管理</a:t>
              </a:r>
              <a:endParaRPr kumimoji="1" lang="en-US" altLang="zh-CN" sz="1100" dirty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业务监控</a:t>
              </a:r>
              <a:endParaRPr kumimoji="1" lang="en-US" altLang="zh-CN" sz="1100" dirty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业务统计</a:t>
              </a:r>
              <a:endParaRPr kumimoji="1" lang="en-US" altLang="zh-CN" sz="1100" dirty="0"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2388655" y="2856392"/>
            <a:ext cx="1346200" cy="2426808"/>
            <a:chOff x="6845300" y="1252406"/>
            <a:chExt cx="1346200" cy="2938594"/>
          </a:xfrm>
        </p:grpSpPr>
        <p:sp>
          <p:nvSpPr>
            <p:cNvPr id="13" name="圆角矩形 12"/>
            <p:cNvSpPr/>
            <p:nvPr/>
          </p:nvSpPr>
          <p:spPr>
            <a:xfrm>
              <a:off x="6845300" y="1473200"/>
              <a:ext cx="1346200" cy="2717800"/>
            </a:xfrm>
            <a:prstGeom prst="roundRect">
              <a:avLst>
                <a:gd name="adj" fmla="val 10063"/>
              </a:avLst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ea typeface="微软雅黑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997730" y="1252406"/>
              <a:ext cx="1054049" cy="31994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 smtClean="0">
                  <a:ea typeface="微软雅黑"/>
                </a:rPr>
                <a:t>易薪宝机构端</a:t>
              </a:r>
              <a:endParaRPr kumimoji="1" lang="zh-CN" altLang="en-US" sz="1000" dirty="0">
                <a:ea typeface="微软雅黑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845300" y="1631434"/>
              <a:ext cx="1346200" cy="255956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>
                  <a:latin typeface="微软雅黑"/>
                  <a:ea typeface="微软雅黑"/>
                  <a:cs typeface="微软雅黑"/>
                </a:rPr>
                <a:t>首页</a:t>
              </a:r>
              <a:endParaRPr kumimoji="1" lang="en-US" altLang="zh-CN" sz="1100" dirty="0" smtClean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人员管理</a:t>
              </a:r>
              <a:endParaRPr kumimoji="1" lang="en-US" altLang="zh-CN" sz="1100" dirty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>
                  <a:latin typeface="微软雅黑"/>
                  <a:ea typeface="微软雅黑"/>
                  <a:cs typeface="微软雅黑"/>
                </a:rPr>
                <a:t>代</a:t>
              </a: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发明细</a:t>
              </a:r>
              <a:endParaRPr kumimoji="1" lang="en-US" altLang="zh-CN" sz="1100" dirty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工作明细</a:t>
              </a:r>
              <a:endParaRPr kumimoji="1" lang="en-US" altLang="zh-CN" sz="1100" dirty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工资模板</a:t>
              </a:r>
              <a:endParaRPr kumimoji="1" lang="en-US" altLang="zh-CN" sz="1100" dirty="0" smtClean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数据统计</a:t>
              </a:r>
              <a:endParaRPr kumimoji="1" lang="en-US" altLang="zh-CN" sz="1100" dirty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系统设置</a:t>
              </a:r>
              <a:endParaRPr kumimoji="1" lang="en-US" altLang="zh-CN" sz="1100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749310" y="812799"/>
            <a:ext cx="7848590" cy="11924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000" dirty="0">
                <a:ea typeface="微软雅黑"/>
              </a:rPr>
              <a:t>易民生</a:t>
            </a:r>
            <a:r>
              <a:rPr kumimoji="1" lang="en-US" altLang="zh-CN" sz="1000" dirty="0" smtClean="0">
                <a:ea typeface="微软雅黑"/>
              </a:rPr>
              <a:t>APP</a:t>
            </a:r>
            <a:endParaRPr kumimoji="1" lang="zh-CN" altLang="en-US" sz="1000" dirty="0">
              <a:ea typeface="微软雅黑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83454" y="1102928"/>
            <a:ext cx="1346200" cy="7766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>
              <a:lnSpc>
                <a:spcPct val="130000"/>
              </a:lnSpc>
              <a:buFont typeface="Wingdings" charset="2"/>
              <a:buChar char=""/>
            </a:pPr>
            <a:r>
              <a:rPr kumimoji="1" lang="zh-CN" altLang="en-US" sz="11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工资</a:t>
            </a:r>
            <a:endParaRPr kumimoji="1" lang="en-US" altLang="zh-CN" sz="11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49310" y="2184400"/>
            <a:ext cx="7848590" cy="4928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>
                <a:ea typeface="微软雅黑"/>
              </a:rPr>
              <a:t>服务</a:t>
            </a:r>
            <a:r>
              <a:rPr kumimoji="1" lang="zh-CN" altLang="en-US" sz="1000" dirty="0">
                <a:ea typeface="微软雅黑"/>
              </a:rPr>
              <a:t>接口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749310" y="5448300"/>
            <a:ext cx="7848590" cy="4928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ea typeface="微软雅黑"/>
              </a:rPr>
              <a:t>外联服务接口</a:t>
            </a:r>
          </a:p>
        </p:txBody>
      </p:sp>
      <p:sp>
        <p:nvSpPr>
          <p:cNvPr id="30" name="上箭头 29"/>
          <p:cNvSpPr/>
          <p:nvPr/>
        </p:nvSpPr>
        <p:spPr>
          <a:xfrm>
            <a:off x="1866835" y="2209800"/>
            <a:ext cx="152450" cy="304800"/>
          </a:xfrm>
          <a:prstGeom prst="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上箭头 30"/>
          <p:cNvSpPr/>
          <p:nvPr/>
        </p:nvSpPr>
        <p:spPr>
          <a:xfrm>
            <a:off x="3687192" y="2209800"/>
            <a:ext cx="152450" cy="304800"/>
          </a:xfrm>
          <a:prstGeom prst="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上箭头 31"/>
          <p:cNvSpPr/>
          <p:nvPr/>
        </p:nvSpPr>
        <p:spPr>
          <a:xfrm>
            <a:off x="5507549" y="2209800"/>
            <a:ext cx="152450" cy="304800"/>
          </a:xfrm>
          <a:prstGeom prst="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上箭头 32"/>
          <p:cNvSpPr/>
          <p:nvPr/>
        </p:nvSpPr>
        <p:spPr>
          <a:xfrm>
            <a:off x="7327905" y="2209800"/>
            <a:ext cx="152450" cy="304800"/>
          </a:xfrm>
          <a:prstGeom prst="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上箭头 33"/>
          <p:cNvSpPr/>
          <p:nvPr/>
        </p:nvSpPr>
        <p:spPr>
          <a:xfrm flipV="1">
            <a:off x="1879565" y="5638800"/>
            <a:ext cx="152450" cy="304800"/>
          </a:xfrm>
          <a:prstGeom prst="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上箭头 34"/>
          <p:cNvSpPr/>
          <p:nvPr/>
        </p:nvSpPr>
        <p:spPr>
          <a:xfrm flipV="1">
            <a:off x="3699922" y="5638800"/>
            <a:ext cx="152450" cy="304800"/>
          </a:xfrm>
          <a:prstGeom prst="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上箭头 35"/>
          <p:cNvSpPr/>
          <p:nvPr/>
        </p:nvSpPr>
        <p:spPr>
          <a:xfrm flipV="1">
            <a:off x="5520279" y="5638800"/>
            <a:ext cx="152450" cy="304800"/>
          </a:xfrm>
          <a:prstGeom prst="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上箭头 36"/>
          <p:cNvSpPr/>
          <p:nvPr/>
        </p:nvSpPr>
        <p:spPr>
          <a:xfrm flipV="1">
            <a:off x="7340635" y="5638800"/>
            <a:ext cx="152450" cy="304800"/>
          </a:xfrm>
          <a:prstGeom prst="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081093" y="1102928"/>
            <a:ext cx="1346200" cy="7766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>
              <a:lnSpc>
                <a:spcPct val="130000"/>
              </a:lnSpc>
              <a:buFont typeface="Wingdings" charset="2"/>
              <a:buChar char=""/>
            </a:pPr>
            <a:r>
              <a:rPr kumimoji="1" lang="zh-CN" altLang="en-US" sz="11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挂号</a:t>
            </a:r>
            <a:endParaRPr kumimoji="1" lang="en-US" altLang="zh-CN" sz="11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30000"/>
              </a:lnSpc>
              <a:buFont typeface="Wingdings" charset="2"/>
              <a:buChar char=""/>
            </a:pPr>
            <a:r>
              <a:rPr kumimoji="1" lang="zh-CN" altLang="en-US" sz="11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就医</a:t>
            </a:r>
            <a:endParaRPr kumimoji="1" lang="en-US" altLang="zh-CN" sz="11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30000"/>
              </a:lnSpc>
              <a:buFont typeface="Wingdings" charset="2"/>
              <a:buChar char=""/>
            </a:pPr>
            <a:r>
              <a:rPr kumimoji="1" lang="zh-CN" altLang="en-US" sz="11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医保</a:t>
            </a:r>
            <a:endParaRPr kumimoji="1" lang="en-US" altLang="zh-CN" sz="11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30000"/>
              </a:lnSpc>
              <a:buFont typeface="Wingdings" charset="2"/>
              <a:buChar char=""/>
            </a:pPr>
            <a:r>
              <a:rPr kumimoji="1" lang="zh-CN" altLang="en-US" sz="11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用药</a:t>
            </a:r>
            <a:endParaRPr kumimoji="1" lang="en-US" altLang="zh-CN" sz="11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78732" y="1102928"/>
            <a:ext cx="1346200" cy="7766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>
              <a:lnSpc>
                <a:spcPct val="130000"/>
              </a:lnSpc>
              <a:buFont typeface="Wingdings" charset="2"/>
              <a:buChar char=""/>
            </a:pPr>
            <a:r>
              <a:rPr kumimoji="1" lang="zh-CN" altLang="en-US" sz="11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缴费</a:t>
            </a:r>
            <a:endParaRPr kumimoji="1" lang="en-US" altLang="zh-CN" sz="11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30000"/>
              </a:lnSpc>
              <a:buFont typeface="Wingdings" charset="2"/>
              <a:buChar char=""/>
            </a:pPr>
            <a:endParaRPr kumimoji="1" lang="en-US" altLang="zh-CN" sz="11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41" name="组 1"/>
          <p:cNvGrpSpPr/>
          <p:nvPr/>
        </p:nvGrpSpPr>
        <p:grpSpPr>
          <a:xfrm>
            <a:off x="7243203" y="2856392"/>
            <a:ext cx="1346200" cy="2426808"/>
            <a:chOff x="203200" y="1252406"/>
            <a:chExt cx="1346200" cy="2938594"/>
          </a:xfrm>
        </p:grpSpPr>
        <p:sp>
          <p:nvSpPr>
            <p:cNvPr id="42" name="圆角矩形 41"/>
            <p:cNvSpPr/>
            <p:nvPr/>
          </p:nvSpPr>
          <p:spPr>
            <a:xfrm>
              <a:off x="203200" y="1473200"/>
              <a:ext cx="1346200" cy="2717800"/>
            </a:xfrm>
            <a:prstGeom prst="roundRect">
              <a:avLst>
                <a:gd name="adj" fmla="val 10063"/>
              </a:avLst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ea typeface="微软雅黑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342900" y="1252406"/>
              <a:ext cx="1054050" cy="31994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 smtClean="0">
                  <a:ea typeface="微软雅黑"/>
                </a:rPr>
                <a:t>易健康运营端</a:t>
              </a:r>
              <a:endParaRPr kumimoji="1" lang="zh-CN" altLang="en-US" sz="1000" dirty="0">
                <a:ea typeface="微软雅黑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03200" y="1631434"/>
              <a:ext cx="1346200" cy="255956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首页</a:t>
              </a:r>
              <a:endParaRPr kumimoji="1" lang="en-US" altLang="zh-CN" sz="1100" dirty="0" smtClean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医院管理</a:t>
              </a:r>
              <a:endParaRPr kumimoji="1" lang="en-US" altLang="zh-CN" sz="1100" dirty="0" smtClean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患者查询</a:t>
              </a:r>
              <a:endParaRPr kumimoji="1" lang="en-US" altLang="zh-CN" sz="1100" dirty="0" smtClean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业务跟踪</a:t>
              </a:r>
              <a:endParaRPr kumimoji="1" lang="en-US" altLang="zh-CN" sz="1100" dirty="0" smtClean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账单查询</a:t>
              </a:r>
              <a:endParaRPr kumimoji="1" lang="en-US" altLang="zh-CN" sz="1100" dirty="0" smtClean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>
                  <a:latin typeface="微软雅黑"/>
                  <a:ea typeface="微软雅黑"/>
                  <a:cs typeface="微软雅黑"/>
                </a:rPr>
                <a:t>对</a:t>
              </a: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账结算</a:t>
              </a:r>
              <a:endParaRPr kumimoji="1" lang="en-US" altLang="zh-CN" sz="1100" dirty="0" smtClean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结算统计</a:t>
              </a:r>
              <a:endParaRPr kumimoji="1" lang="en-US" altLang="zh-CN" sz="1100" dirty="0" smtClean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运营统计</a:t>
              </a:r>
              <a:endParaRPr kumimoji="1" lang="en-US" altLang="zh-CN" sz="1100" dirty="0" smtClean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lnSpc>
                  <a:spcPct val="130000"/>
                </a:lnSpc>
                <a:buFont typeface="Wingdings" charset="2"/>
                <a:buChar char=""/>
              </a:pPr>
              <a:r>
                <a:rPr kumimoji="1" lang="zh-CN" altLang="en-US" sz="1100" dirty="0" smtClean="0">
                  <a:latin typeface="微软雅黑"/>
                  <a:ea typeface="微软雅黑"/>
                  <a:cs typeface="微软雅黑"/>
                </a:rPr>
                <a:t>定点医院维护</a:t>
              </a:r>
              <a:endParaRPr kumimoji="1" lang="en-US" altLang="zh-CN" sz="1100" dirty="0" smtClean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7476371" y="1102928"/>
            <a:ext cx="960582" cy="7766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>
              <a:lnSpc>
                <a:spcPct val="130000"/>
              </a:lnSpc>
              <a:buFont typeface="Wingdings" charset="2"/>
              <a:buChar char=""/>
            </a:pPr>
            <a:r>
              <a:rPr kumimoji="1" lang="zh-CN" altLang="en-US" sz="11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账单</a:t>
            </a:r>
            <a:endParaRPr kumimoji="1" lang="en-US" altLang="zh-CN" sz="11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30000"/>
              </a:lnSpc>
              <a:buFont typeface="Wingdings" charset="2"/>
              <a:buChar char=""/>
            </a:pPr>
            <a:r>
              <a:rPr kumimoji="1" lang="zh-CN" altLang="en-US" sz="11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卡</a:t>
            </a:r>
            <a:endParaRPr kumimoji="1" lang="en-US" altLang="zh-CN" sz="11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30000"/>
              </a:lnSpc>
              <a:buFont typeface="Wingdings" charset="2"/>
              <a:buChar char=""/>
            </a:pPr>
            <a:r>
              <a:rPr kumimoji="1" lang="zh-CN" altLang="en-US" sz="11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我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的</a:t>
            </a:r>
            <a:endParaRPr kumimoji="1" lang="en-US" altLang="zh-CN" sz="11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30000"/>
              </a:lnSpc>
              <a:buFont typeface="Wingdings" charset="2"/>
              <a:buChar char=""/>
            </a:pPr>
            <a:endParaRPr kumimoji="1" lang="en-US" altLang="zh-CN" sz="11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97483" y="1102928"/>
            <a:ext cx="1134532" cy="7766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>
              <a:lnSpc>
                <a:spcPct val="130000"/>
              </a:lnSpc>
              <a:buFont typeface="Wingdings" charset="2"/>
              <a:buChar char=""/>
            </a:pPr>
            <a:r>
              <a:rPr kumimoji="1" lang="zh-CN" altLang="en-US" sz="11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首页</a:t>
            </a:r>
            <a:endParaRPr kumimoji="1" lang="en-US" altLang="zh-CN" sz="11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30000"/>
              </a:lnSpc>
              <a:buFont typeface="Wingdings" charset="2"/>
              <a:buChar char=""/>
            </a:pPr>
            <a:r>
              <a:rPr kumimoji="1" lang="zh-CN" altLang="en-US" sz="11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扫一扫</a:t>
            </a:r>
            <a:endParaRPr kumimoji="1" lang="en-US" altLang="zh-CN" sz="11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marL="171450" indent="-171450">
              <a:lnSpc>
                <a:spcPct val="130000"/>
              </a:lnSpc>
              <a:buFont typeface="Wingdings" charset="2"/>
              <a:buChar char=""/>
            </a:pPr>
            <a:r>
              <a:rPr kumimoji="1" lang="zh-CN" altLang="en-US" sz="11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消息中心</a:t>
            </a:r>
            <a:endParaRPr kumimoji="1" lang="en-US" altLang="zh-CN" sz="1100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8384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72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</TotalTime>
  <Words>204</Words>
  <Application>Microsoft Office PowerPoint</Application>
  <PresentationFormat>全屏显示(4:3)</PresentationFormat>
  <Paragraphs>105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</vt:vector>
  </TitlesOfParts>
  <Company>infohold .inc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 yang</dc:creator>
  <cp:lastModifiedBy>Zyus</cp:lastModifiedBy>
  <cp:revision>69</cp:revision>
  <dcterms:created xsi:type="dcterms:W3CDTF">2016-03-19T07:58:15Z</dcterms:created>
  <dcterms:modified xsi:type="dcterms:W3CDTF">2016-05-19T01:51:09Z</dcterms:modified>
</cp:coreProperties>
</file>