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ochajs/mocha" TargetMode="External"/><Relationship Id="rId3" Type="http://schemas.openxmlformats.org/officeDocument/2006/relationships/hyperlink" Target="https://github.com/tj/should.js" TargetMode="External"/><Relationship Id="rId4" Type="http://schemas.openxmlformats.org/officeDocument/2006/relationships/hyperlink" Target="https://github.com/visionmedia/supertest" TargetMode="External"/><Relationship Id="rId5" Type="http://schemas.openxmlformats.org/officeDocument/2006/relationships/hyperlink" Target="https://github.com/gotwarlost/istanbul" TargetMode="External"/><Relationship Id="rId6" Type="http://schemas.openxmlformats.org/officeDocument/2006/relationships/hyperlink" Target="http://sailsjs.org/#!/documentation/concepts/Testing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calhost:1337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ailsjs.org" TargetMode="External"/><Relationship Id="rId3" Type="http://schemas.openxmlformats.org/officeDocument/2006/relationships/hyperlink" Target="https://cnodejs.org/topic/553c7b4a1a6e36a27780ee65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一起来Sails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187950"/>
            <a:ext cx="10464800" cy="1460500"/>
          </a:xfrm>
          <a:prstGeom prst="rect">
            <a:avLst/>
          </a:prstGeom>
        </p:spPr>
        <p:txBody>
          <a:bodyPr/>
          <a:lstStyle/>
          <a:p>
            <a:pPr/>
            <a:r>
              <a:t>Sails.js进阶篇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ORM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  <a:r>
              <a:t>开发了Sails的团队Balderdash，还开发了一套ORM框架：Waterline。</a:t>
            </a: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  <a:r>
              <a:t>Waterline在Sails主要的舞台是在/api/models目录里，在这里定义的模型文件，在Sails启动的时候，都要经由Waterline的洗礼。</a:t>
            </a: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  <a:r>
              <a:t>Waterline 是通过Adapter关联数据库的，不同的Adapter关联不同的数据库。</a:t>
            </a: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</a:p>
          <a:p>
            <a:pPr marL="281940" indent="-281940" defTabSz="350520">
              <a:spcBef>
                <a:spcPts val="1800"/>
              </a:spcBef>
              <a:buBlip>
                <a:blip r:embed="rId2"/>
              </a:buBlip>
              <a:defRPr sz="2280"/>
            </a:pPr>
            <a:r>
              <a:t>Waterline 能适配绝对部分数据库，大致分类两类，一类是官方团队开发的 Adapter适配的，一类是民间开发者开发的Adapter适配的：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sz="quarter" idx="1"/>
          </p:nvPr>
        </p:nvSpPr>
        <p:spPr>
          <a:xfrm>
            <a:off x="1270000" y="1168400"/>
            <a:ext cx="3178275" cy="7416800"/>
          </a:xfrm>
          <a:prstGeom prst="rect">
            <a:avLst/>
          </a:prstGeom>
        </p:spPr>
        <p:txBody>
          <a:bodyPr/>
          <a:lstStyle/>
          <a:p>
            <a:pPr marL="0" indent="0" defTabSz="560831">
              <a:spcBef>
                <a:spcPts val="2800"/>
              </a:spcBef>
              <a:buSzTx/>
              <a:buNone/>
              <a:defRPr sz="3648"/>
            </a:pPr>
            <a:r>
              <a:t>官方支持的: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PostgreSQL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MySQL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MongoDB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Redis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Disk</a:t>
            </a:r>
          </a:p>
          <a:p>
            <a:pPr marL="451104" indent="-451104" defTabSz="560831">
              <a:spcBef>
                <a:spcPts val="2800"/>
              </a:spcBef>
              <a:buBlip>
                <a:blip r:embed="rId2"/>
              </a:buBlip>
              <a:defRPr sz="3648"/>
            </a:pPr>
            <a:r>
              <a:t>Memory</a:t>
            </a:r>
          </a:p>
        </p:txBody>
      </p:sp>
      <p:sp>
        <p:nvSpPr>
          <p:cNvPr id="150" name="Shape 150"/>
          <p:cNvSpPr/>
          <p:nvPr/>
        </p:nvSpPr>
        <p:spPr>
          <a:xfrm>
            <a:off x="6540500" y="1168400"/>
            <a:ext cx="3178275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000"/>
              </a:spcBef>
              <a:defRPr sz="3800"/>
            </a:pPr>
            <a:r>
              <a:t>民间开发的：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SQLServer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OrientDB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Oracle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800"/>
            </a:pPr>
            <a:r>
              <a:t>Cassandra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于Waterline的更多信息可以关注：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github:waterline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github:waterline-docs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MVC的实现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Model层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模型文件定义到/api/models中，由Waterline驱动，所有model都能全局访问。Sails提供命令行创建model的命令：$ sails generate model MODEL_NAME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View层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实现在/views中，除了默认提供的ejs模版引擎之外，还能更换成jade、handlebars等模版引擎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Controller层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在/api/controller目录里，Sails中提供创建controller的命令：$ sails generate controller CONTROLLER_NAME。Sails也提供同时创建model和对应的Controller的命令：$ sails generate api API_NAME。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Service层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在/api/services目录里，存放自定义的服务，所有service都能够全局访问，Sails官方的建议是把逻辑处理都放在该层中，Controller层只做路由的分发和轻逻辑的处理。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Policy层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在/api/policies目录里，存放自定义的过滤器。该层是一条请求在到达Controller之前根据需求过滤请求的中间层。在/api/policies目录中定义的文件，还需要在config/policies.js文件中为需求应用到某一过滤器的Action配置。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路由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Sails中要理解路由，首先要记得这个名词blueprint，中文翻译为：蓝图。我不知道官方是否解释过为什么要用个单词，但以我的理解，Sails的blueprint是负责指挥每一条客户端请求应该分配到服务器端的哪个Action去，所以叫蓝图吧。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520"/>
            </a:pPr>
            <a:r>
              <a:t>blueprint主要分为三种：RESTful routes、Shortcut routes、Action routes。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RESTful routes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520"/>
            </a:pPr>
            <a:r>
              <a:t>当路径诸如：/:modelIdentity 或者 /:modelIdentity/:id的时候，blueprint会根据HTTP的动作（GET、POST、DELETE、PUT等）来分配到相应的Controller下相应的Action来处理。例如一个POST请求/user会创建一个用户，一个DELETE请求/user/123会删除id为123的用户。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Shortcut routes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520"/>
            </a:pPr>
            <a:r>
              <a:t>这种路由主要是方便开发，请求的参数可以直接写在请求路径中，例如/user/create?name=joe会创建一个新的用户，/user/update/1?name=mike会更新id为1的用户的名字。shortcut routes在开发环境很便利，但是在生产环境下需要关闭。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Action routes</a:t>
            </a:r>
          </a:p>
          <a:p>
            <a:pPr marL="0" indent="0" defTabSz="233679">
              <a:spcBef>
                <a:spcPts val="1200"/>
              </a:spcBef>
              <a:buSzTx/>
              <a:buNone/>
              <a:defRPr sz="1520"/>
            </a:pPr>
            <a:r>
              <a:t>这种路由会自动的为Controller层的每一个Action创建一个路由，例如你的Controller层有一个FooController.js，里面有一个Actionbar，那么请求/foo/bar就会分配到barAction。</a:t>
            </a: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</a:p>
          <a:p>
            <a:pPr marL="187960" indent="-187960" defTabSz="233679">
              <a:spcBef>
                <a:spcPts val="1200"/>
              </a:spcBef>
              <a:buBlip>
                <a:blip r:embed="rId2"/>
              </a:buBlip>
              <a:defRPr sz="1520"/>
            </a:pPr>
            <a:r>
              <a:t>当然Sails也会提供自定义的路由，用户可以在config/routes.js和config/polices.js这两个配置文件中选择关闭或者打开blueprint提供的路由，和定义自己的路由。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512" indent="-413512" defTabSz="514095">
              <a:spcBef>
                <a:spcPts val="2600"/>
              </a:spcBef>
              <a:buBlip>
                <a:blip r:embed="rId2"/>
              </a:buBlip>
              <a:defRPr sz="3343"/>
            </a:pPr>
            <a:r>
              <a:t>要确保产品的安全性，要对几种常见的攻击和安全策略了如指掌，诸如CORS、CSRF、DDOS、XSS等。Sails对于常见的安全策略都有提供支持，且只需要通过相关的配置文件就可以控制安全策略的等级。深入探讨Web的安全策略，并不在本文的范畴内，日后我会以这个为题写一篇文章聊聊Web的安全。</a:t>
            </a:r>
          </a:p>
          <a:p>
            <a:pPr marL="413512" indent="-413512" defTabSz="514095">
              <a:spcBef>
                <a:spcPts val="2600"/>
              </a:spcBef>
              <a:buBlip>
                <a:blip r:embed="rId2"/>
              </a:buBlip>
              <a:defRPr sz="3343"/>
            </a:pPr>
            <a:r>
              <a:t>想要了解更多Sails的安全策略可以看看这里：sails: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153150" y="2721074"/>
            <a:ext cx="6159500" cy="3785047"/>
          </a:xfrm>
          <a:prstGeom prst="rect">
            <a:avLst/>
          </a:prstGeom>
        </p:spPr>
      </p:pic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日志</a:t>
            </a:r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7786" indent="-327786" defTabSz="519937">
              <a:spcBef>
                <a:spcPts val="2400"/>
              </a:spcBef>
              <a:buBlip>
                <a:blip r:embed="rId3"/>
              </a:buBlip>
              <a:defRPr sz="2670"/>
            </a:pPr>
            <a:r>
              <a:t>Sails提供了一个全局对象</a:t>
            </a:r>
            <a:r>
              <a:rPr sz="1068">
                <a:latin typeface="Monaco"/>
                <a:ea typeface="Monaco"/>
                <a:cs typeface="Monaco"/>
                <a:sym typeface="Monaco"/>
              </a:rPr>
              <a:t>sails.log</a:t>
            </a:r>
            <a:r>
              <a:t>用来处理日志信息的输出，日志是分level的，在</a:t>
            </a:r>
            <a:r>
              <a:rPr sz="1068">
                <a:latin typeface="Monaco"/>
                <a:ea typeface="Monaco"/>
                <a:cs typeface="Monaco"/>
                <a:sym typeface="Monaco"/>
              </a:rPr>
              <a:t>config/log.js</a:t>
            </a:r>
            <a:r>
              <a:t>中配置日志输出的level</a:t>
            </a:r>
          </a:p>
          <a:p>
            <a:pPr marL="330166" indent="-330166" defTabSz="519937">
              <a:spcBef>
                <a:spcPts val="2400"/>
              </a:spcBef>
              <a:buSzPct val="125000"/>
              <a:buChar char="•"/>
              <a:defRPr sz="2670"/>
            </a:pPr>
            <a:r>
              <a:t>Sails的日志管理默认是info层的，既会输出.info(), .debug(), .warn(), .error()的信息。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单元测试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  <a:solidFill>
            <a:srgbClr val="F7F7F7"/>
          </a:solidFill>
        </p:spPr>
        <p:txBody>
          <a:bodyPr/>
          <a:lstStyle/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Sails使用了mocha进行单元测试，在新建Sails项目的时候，没有创建单元测试的文件夹，需要自己手动构造单元测试目录，官方建议的目录是这样的：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6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api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assets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6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...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test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unit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controllers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146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└──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UsersController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test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js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models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146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rPr>
                <a:solidFill>
                  <a:srgbClr val="666600"/>
                </a:solidFill>
              </a:rPr>
              <a:t>└──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Users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test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js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6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t>└──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...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fixtures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666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</a:t>
            </a:r>
            <a:r>
              <a:rPr>
                <a:solidFill>
                  <a:srgbClr val="323333"/>
                </a:solidFill>
              </a:rPr>
              <a:t>  </a:t>
            </a:r>
            <a:r>
              <a:t>├──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...</a:t>
            </a:r>
            <a:endParaRPr>
              <a:solidFill>
                <a:srgbClr val="323333"/>
              </a:solidFill>
            </a:endParaRP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bootstrap</a:t>
            </a:r>
            <a:r>
              <a:rPr>
                <a:solidFill>
                  <a:srgbClr val="666600"/>
                </a:solidFill>
              </a:rPr>
              <a:t>.</a:t>
            </a:r>
            <a:r>
              <a:t>test</a:t>
            </a:r>
            <a:r>
              <a:rPr>
                <a:solidFill>
                  <a:srgbClr val="666600"/>
                </a:solidFill>
              </a:rPr>
              <a:t>.</a:t>
            </a:r>
            <a:r>
              <a:t>js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  </a:t>
            </a:r>
            <a:r>
              <a:rPr>
                <a:solidFill>
                  <a:srgbClr val="666600"/>
                </a:solidFill>
              </a:rPr>
              <a:t>└──</a:t>
            </a:r>
            <a:r>
              <a:t> mocha</a:t>
            </a:r>
            <a:r>
              <a:rPr>
                <a:solidFill>
                  <a:srgbClr val="666600"/>
                </a:solidFill>
              </a:rPr>
              <a:t>.</a:t>
            </a:r>
            <a:r>
              <a:t>opts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666600"/>
                </a:solidFill>
              </a:rPr>
              <a:t>└──</a:t>
            </a:r>
            <a:r>
              <a:t> views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而我在单元测试常用的组合是：</a:t>
            </a:r>
            <a:r>
              <a:rPr>
                <a:solidFill>
                  <a:srgbClr val="778087"/>
                </a:solidFill>
                <a:hlinkClick r:id="rId2" invalidUrl="" action="" tgtFrame="" tooltip="" history="1" highlightClick="0" endSnd="0"/>
              </a:rPr>
              <a:t>mocha</a:t>
            </a:r>
            <a:r>
              <a:t>、</a:t>
            </a:r>
            <a:r>
              <a:rPr>
                <a:solidFill>
                  <a:srgbClr val="778087"/>
                </a:solidFill>
                <a:hlinkClick r:id="rId3" invalidUrl="" action="" tgtFrame="" tooltip="" history="1" highlightClick="0" endSnd="0"/>
              </a:rPr>
              <a:t>should</a:t>
            </a:r>
            <a:r>
              <a:t>、</a:t>
            </a:r>
            <a:r>
              <a:rPr>
                <a:solidFill>
                  <a:srgbClr val="778087"/>
                </a:solidFill>
                <a:hlinkClick r:id="rId4" invalidUrl="" action="" tgtFrame="" tooltip="" history="1" highlightClick="0" endSnd="0"/>
              </a:rPr>
              <a:t>supertest</a:t>
            </a:r>
            <a:r>
              <a:t>、 </a:t>
            </a:r>
            <a:r>
              <a:rPr>
                <a:solidFill>
                  <a:srgbClr val="778087"/>
                </a:solidFill>
                <a:hlinkClick r:id="rId5" invalidUrl="" action="" tgtFrame="" tooltip="" history="1" highlightClick="0" endSnd="0"/>
              </a:rPr>
              <a:t>istanbul</a:t>
            </a:r>
            <a:r>
              <a:t> 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其中should是提供断言，supertest是用于测试Controller层的时候伪造http请求的，而istanbul则是提供测试代码覆盖率的。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1547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关于怎么在Sails中编写测试代码，可以参考 </a:t>
            </a:r>
            <a:r>
              <a:rPr>
                <a:solidFill>
                  <a:srgbClr val="778087"/>
                </a:solidFill>
                <a:hlinkClick r:id="rId6" invalidUrl="" action="" tgtFrame="" tooltip="" history="1" highlightClick="0" endSnd="0"/>
              </a:rPr>
              <a:t>sails:testing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WebSocket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  <a:solidFill>
            <a:srgbClr val="F7F7F7"/>
          </a:solidFill>
        </p:spPr>
        <p:txBody>
          <a:bodyPr/>
          <a:lstStyle/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对于有即时性通讯需求的Web应用，我们会用Socket，Sails也为这方面提供了支持。在客户端提供js文件：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sails.io.js</a:t>
            </a:r>
            <a:r>
              <a:t>，而在服务器端提供全局对象：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sails.sockets</a:t>
            </a:r>
            <a:r>
              <a:t>。通过这两个对象，就可以进行客户端和服务器端即时性通讯的开发了。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Sails默认会启动WebSocket功能，在客户端访问服务器端的时候，会自动尝试在同域名下连接socket。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值得注意的是，这样会对AngularJS、EmberJS等前端MVVC开发产生一些障碍。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比如进行AngularJS开发的时候，我们在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http://localhost:9000</a:t>
            </a:r>
            <a:r>
              <a:t>跑AngularJS项目，而服务器端却跑在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http://localhost:1337</a:t>
            </a:r>
            <a:r>
              <a:t>。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当访问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http://localhost:9000</a:t>
            </a:r>
            <a:r>
              <a:t>的时候，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sails.io.js</a:t>
            </a:r>
            <a:r>
              <a:t>会尝试于当前路径下进行socket连接，也就是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http://localhost:9000</a:t>
            </a:r>
            <a:r>
              <a:t>，这时会出错，因为服务器是跑在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http://localhost:1337</a:t>
            </a:r>
            <a:r>
              <a:t>的。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在开发的时候要解决这样的问题的时候，我们只需要在AngularJS这边引入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sails.io.js</a:t>
            </a:r>
            <a:r>
              <a:t>之后定义连接路径就行了：</a:t>
            </a: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0088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11688"/>
                </a:solidFill>
              </a:rPr>
              <a:t>&lt;script</a:t>
            </a:r>
            <a:r>
              <a:rPr>
                <a:solidFill>
                  <a:srgbClr val="323333"/>
                </a:solidFill>
              </a:rPr>
              <a:t> </a:t>
            </a:r>
            <a:r>
              <a:rPr>
                <a:solidFill>
                  <a:srgbClr val="661466"/>
                </a:solidFill>
              </a:rPr>
              <a:t>src</a:t>
            </a:r>
            <a:r>
              <a:rPr>
                <a:solidFill>
                  <a:srgbClr val="666600"/>
                </a:solidFill>
              </a:rPr>
              <a:t>=</a:t>
            </a:r>
            <a:r>
              <a:t>"scripts/lib/sails.io.js"</a:t>
            </a:r>
            <a:r>
              <a:rPr>
                <a:solidFill>
                  <a:srgbClr val="011688"/>
                </a:solidFill>
              </a:rPr>
              <a:t>&gt;&lt;/script&gt;</a:t>
            </a:r>
            <a:endParaRPr>
              <a:solidFill>
                <a:srgbClr val="323333"/>
              </a:solidFill>
            </a:endParaRPr>
          </a:p>
          <a:p>
            <a:pPr marL="0" indent="0" defTabSz="438911">
              <a:spcBef>
                <a:spcPts val="0"/>
              </a:spcBef>
              <a:buSzTx/>
              <a:buNone/>
              <a:defRPr sz="2112">
                <a:solidFill>
                  <a:srgbClr val="0088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11688"/>
                </a:solidFill>
              </a:rPr>
              <a:t>&lt;script&gt;</a:t>
            </a:r>
            <a:r>
              <a:rPr>
                <a:solidFill>
                  <a:srgbClr val="323333"/>
                </a:solidFill>
              </a:rPr>
              <a:t>io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sails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url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323333"/>
                </a:solidFill>
              </a:rPr>
              <a:t> </a:t>
            </a:r>
            <a:r>
              <a:t>"</a:t>
            </a:r>
            <a:r>
              <a:rPr u="sng">
                <a:hlinkClick r:id="rId2" invalidUrl="" action="" tgtFrame="" tooltip="" history="1" highlightClick="0" endSnd="0"/>
              </a:rPr>
              <a:t>http://localhost:1337</a:t>
            </a:r>
            <a:r>
              <a:t>"</a:t>
            </a:r>
            <a:r>
              <a:rPr>
                <a:solidFill>
                  <a:srgbClr val="666600"/>
                </a:solidFill>
              </a:rPr>
              <a:t>;</a:t>
            </a:r>
            <a:r>
              <a:rPr>
                <a:solidFill>
                  <a:srgbClr val="011688"/>
                </a:solidFill>
              </a:rPr>
              <a:t>&lt;/script&gt;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174" name="Shape 17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打完收工，有问题请百度。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270000" y="1295400"/>
            <a:ext cx="10464800" cy="3175000"/>
          </a:xfrm>
          <a:prstGeom prst="rect">
            <a:avLst/>
          </a:prstGeom>
        </p:spPr>
        <p:txBody>
          <a:bodyPr/>
          <a:lstStyle/>
          <a:p>
            <a:pPr/>
            <a:r>
              <a:t>向他们学习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800" y="5696148"/>
            <a:ext cx="10464800" cy="18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68731">
              <a:defRPr sz="3312"/>
            </a:pPr>
            <a:r>
              <a:rPr u="sng">
                <a:hlinkClick r:id="rId2" invalidUrl="" action="" tgtFrame="" tooltip="" history="1" highlightClick="0" endSnd="0"/>
              </a:rPr>
              <a:t>http://www.sailsjs.org</a:t>
            </a:r>
          </a:p>
          <a:p>
            <a:pPr algn="l" defTabSz="268731">
              <a:defRPr sz="3312"/>
            </a:pPr>
            <a:r>
              <a:rPr u="sng">
                <a:hlinkClick r:id="rId3" invalidUrl="" action="" tgtFrame="" tooltip="" history="1" highlightClick="0" endSnd="0"/>
              </a:rPr>
              <a:t>https://cnodejs.org/topic/553c7b4a1a6e36a27780ee65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项目结构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  <a:solidFill>
            <a:srgbClr val="F7F7F7"/>
          </a:solidFill>
        </p:spPr>
        <p:txBody>
          <a:bodyPr/>
          <a:lstStyle/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666600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.</a:t>
            </a:r>
            <a:endParaRPr>
              <a:solidFill>
                <a:srgbClr val="323333"/>
              </a:solidFill>
            </a:endParaRP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api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  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controllers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  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models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  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policies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   </a:t>
            </a:r>
            <a:r>
              <a:rPr>
                <a:solidFill>
                  <a:srgbClr val="666600"/>
                </a:solidFill>
              </a:rPr>
              <a:t>├──</a:t>
            </a:r>
            <a:r>
              <a:t> responses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│</a:t>
            </a:r>
            <a:r>
              <a:t>   </a:t>
            </a:r>
            <a:r>
              <a:rPr>
                <a:solidFill>
                  <a:srgbClr val="666600"/>
                </a:solidFill>
              </a:rPr>
              <a:t>└──</a:t>
            </a:r>
            <a:r>
              <a:t> services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views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assets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config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tasks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node_modules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011688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package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json</a:t>
            </a:r>
            <a:endParaRPr>
              <a:solidFill>
                <a:srgbClr val="323333"/>
              </a:solidFill>
            </a:endParaRP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661466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rPr>
                <a:solidFill>
                  <a:srgbClr val="323333"/>
                </a:solidFill>
              </a:rPr>
              <a:t> </a:t>
            </a:r>
            <a:r>
              <a:t>Gruntfile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323333"/>
                </a:solidFill>
              </a:rPr>
              <a:t>js</a:t>
            </a:r>
            <a:endParaRPr>
              <a:solidFill>
                <a:srgbClr val="323333"/>
              </a:solidFill>
            </a:endParaRP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├──</a:t>
            </a:r>
            <a:r>
              <a:t> README</a:t>
            </a:r>
            <a:r>
              <a:rPr>
                <a:solidFill>
                  <a:srgbClr val="666600"/>
                </a:solidFill>
              </a:rPr>
              <a:t>.</a:t>
            </a:r>
            <a:r>
              <a:t>md</a:t>
            </a:r>
          </a:p>
          <a:p>
            <a:pPr marL="0" indent="0" defTabSz="370331">
              <a:spcBef>
                <a:spcPts val="0"/>
              </a:spcBef>
              <a:buSzTx/>
              <a:buNone/>
              <a:defRPr sz="2025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>
                <a:solidFill>
                  <a:srgbClr val="666600"/>
                </a:solidFill>
              </a:rPr>
              <a:t>└──</a:t>
            </a:r>
            <a:r>
              <a:t> app</a:t>
            </a:r>
            <a:r>
              <a:rPr>
                <a:solidFill>
                  <a:srgbClr val="666600"/>
                </a:solidFill>
              </a:rPr>
              <a:t>.</a:t>
            </a:r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api/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270000" y="2819400"/>
            <a:ext cx="10464800" cy="5709295"/>
          </a:xfrm>
          <a:prstGeom prst="rect">
            <a:avLst/>
          </a:prstGeom>
          <a:solidFill>
            <a:srgbClr val="F7F7F7"/>
          </a:solidFill>
        </p:spPr>
        <p:txBody>
          <a:bodyPr/>
          <a:lstStyle/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</a:t>
            </a:r>
            <a:r>
              <a:t> 目录下是你要构建应用的核心所在，常说的MVC的设计结构就体现在这里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api/controllers</a:t>
            </a:r>
            <a:r>
              <a:t> ：控制层，该层是Http请求的入口。Sails官方建议该层只处理请求的转发和页面的渲染，具体的逻辑实现应该交给Service层。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api/models</a:t>
            </a:r>
            <a:r>
              <a:t>：模型层，在Sails中，对于Model采用的是充血模型，除了可以在模型中定于属性之外，还可以定义包含逻辑处理的函数。在Sails中，所有Model都可以全局性访问。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api/policies</a:t>
            </a:r>
            <a:r>
              <a:t>：过滤层，该层在Controller层之前对Http请求做处理，在这一层中，可以定于一些规则来过滤Http请求，比如身份认证什么的。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api/responses</a:t>
            </a:r>
            <a:r>
              <a:t>：http响应的方法都放这里，例如服务器错误、请求错误、404错误等，定义在responses文件夹里面的方法，都会赋值到controller层的req对象中。</a:t>
            </a: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</a:p>
          <a:p>
            <a:pPr marL="0" indent="0" defTabSz="416052">
              <a:spcBef>
                <a:spcPts val="0"/>
              </a:spcBef>
              <a:buSzTx/>
              <a:buNone/>
              <a:defRPr sz="2093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api/services</a:t>
            </a:r>
            <a:r>
              <a:t>：服务层，该层包含逻辑处理的方法，在Sails中，所有Service都可以全局性访问。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views/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1270000" y="2819400"/>
            <a:ext cx="10464800" cy="5709295"/>
          </a:xfrm>
          <a:prstGeom prst="rect">
            <a:avLst/>
          </a:prstGeom>
          <a:solidFill>
            <a:srgbClr val="F7F7F7"/>
          </a:solidFill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视图层，存放视图模版文件的地方，Sails默认是提供ejs模版引擎的，如果你愿意，你可以换成jade、handlebars或者任何你喜欢的模版引擎。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assets/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270000" y="2819400"/>
            <a:ext cx="10464800" cy="5709295"/>
          </a:xfrm>
          <a:prstGeom prst="rect">
            <a:avLst/>
          </a:prstGeom>
          <a:solidFill>
            <a:srgbClr val="F7F7F7"/>
          </a:solidFill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资源文件夹，在Sails启动的时候，会启动某一个Grunt任务，把assets文件夹里的内容或压缩或编译或复制到根目录下的.tmp目录，这是前端可以直接通过路由访问的资源，HTML、JS、CSS以及图片等静态资源都放在这里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config/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1270000" y="2885752"/>
            <a:ext cx="10464800" cy="5709296"/>
          </a:xfrm>
          <a:prstGeom prst="rect">
            <a:avLst/>
          </a:prstGeom>
          <a:solidFill>
            <a:srgbClr val="F7F7F7"/>
          </a:solidFill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配置文件夹，在Sails启动的时候，会加载该文件夹里的文件，并赋值在全局对象sails.config中，所以能够在任何一个地方都能用到。在用Sails开发，会经常跟这个文件夹里的文件打交道，从config的构成很容易知道Sails都提供哪方面的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tasks/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1270000" y="2819400"/>
            <a:ext cx="10464800" cy="5709295"/>
          </a:xfrm>
          <a:prstGeom prst="rect">
            <a:avLst/>
          </a:prstGeom>
          <a:solidFill>
            <a:srgbClr val="F7F7F7"/>
          </a:solidFill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Sails自带的项目自动化工具是Grunt，而Grunt的配置和任务注册都放在这个文件夹里了。这里已经提供了通常会用到的CSS编译、JS压缩、文件合并，更改检测等等任务，当然如果没有自己需要的，还能扩展。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app.js/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1270000" y="2819400"/>
            <a:ext cx="10464800" cy="5709295"/>
          </a:xfrm>
          <a:prstGeom prst="rect">
            <a:avLst/>
          </a:prstGeom>
          <a:solidFill>
            <a:srgbClr val="F7F7F7"/>
          </a:solidFill>
        </p:spPr>
        <p:txBody>
          <a:bodyPr anchor="t"/>
          <a:lstStyle>
            <a:lvl1pPr marL="0" indent="0" defTabSz="457200">
              <a:spcBef>
                <a:spcPts val="0"/>
              </a:spcBef>
              <a:buSzTx/>
              <a:buNone/>
              <a:defRPr sz="2300">
                <a:solidFill>
                  <a:srgbClr val="323333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Sails的启动文件，无论是$ sails lift命令或者$ npm start命令都会运行该文件。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