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77" r:id="rId3"/>
  </p:sldMasterIdLst>
  <p:notesMasterIdLst>
    <p:notesMasterId r:id="rId12"/>
  </p:notesMasterIdLst>
  <p:handoutMasterIdLst>
    <p:handoutMasterId r:id="rId13"/>
  </p:handoutMasterIdLst>
  <p:sldIdLst>
    <p:sldId id="426" r:id="rId4"/>
    <p:sldId id="514" r:id="rId5"/>
    <p:sldId id="577" r:id="rId6"/>
    <p:sldId id="578" r:id="rId7"/>
    <p:sldId id="570" r:id="rId8"/>
    <p:sldId id="569" r:id="rId9"/>
    <p:sldId id="579" r:id="rId10"/>
    <p:sldId id="509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320675" indent="136525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641350" indent="27305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963613" indent="407988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284288" indent="544513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7FF"/>
    <a:srgbClr val="8087FF"/>
    <a:srgbClr val="8187FF"/>
    <a:srgbClr val="8287FF"/>
    <a:srgbClr val="8887FF"/>
    <a:srgbClr val="8B87FF"/>
    <a:srgbClr val="9187FF"/>
    <a:srgbClr val="9E87FF"/>
    <a:srgbClr val="8D87FF"/>
    <a:srgbClr val="86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3" autoAdjust="0"/>
    <p:restoredTop sz="94127" autoAdjust="0"/>
  </p:normalViewPr>
  <p:slideViewPr>
    <p:cSldViewPr>
      <p:cViewPr>
        <p:scale>
          <a:sx n="120" d="100"/>
          <a:sy n="120" d="100"/>
        </p:scale>
        <p:origin x="-72" y="72"/>
      </p:cViewPr>
      <p:guideLst>
        <p:guide orient="horz" pos="4319"/>
        <p:guide pos="3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6DDB-2CD6-9A4C-8ECA-310E41E32BD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589FE-CCFD-5148-A37B-1BBBAB45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15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5BBFD159-C304-4847-B54F-E7AC7CC03776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BCA484B0-A9E6-CF48-BD78-D9C46575F0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98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320675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2pPr>
    <a:lvl3pPr marL="641350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3pPr>
    <a:lvl4pPr marL="963613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4pPr>
    <a:lvl5pPr marL="1284288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5pPr>
    <a:lvl6pPr marL="1607287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0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Calibri" charset="0"/>
            </a:endParaRPr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fld id="{57AF1637-948F-314A-AA9F-D49749CE0865}" type="slidenum">
              <a:rPr lang="zh-CN" altLang="en-US" sz="1200"/>
              <a:pPr eaLnBrk="1" hangingPunct="1"/>
              <a:t>8</a:t>
            </a:fld>
            <a:endParaRPr lang="zh-CN" altLang="en-US" sz="12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84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5289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10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4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9747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93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276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microsoft.com/office/2007/relationships/hdphoto" Target="../media/hdphoto1.wdp"/><Relationship Id="rId4" Type="http://schemas.openxmlformats.org/officeDocument/2006/relationships/theme" Target="../theme/theme3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1700808"/>
            <a:ext cx="9144000" cy="36004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0669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164685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308701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442589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20669" y="299983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6" name="矩形 15"/>
          <p:cNvSpPr/>
          <p:nvPr userDrawn="1"/>
        </p:nvSpPr>
        <p:spPr bwMode="auto">
          <a:xfrm>
            <a:off x="586605" y="18842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26" name="Picture 8" descr="http://www.infohold.com.cn/userfiles/image/123/d9fe5292-36f7-483d-9aa2-4cdeede45d7c.jpg"/>
          <p:cNvPicPr>
            <a:picLocks noChangeAspect="1" noChangeArrowheads="1"/>
          </p:cNvPicPr>
          <p:nvPr userDrawn="1"/>
        </p:nvPicPr>
        <p:blipFill>
          <a:blip r:embed="rId5" cstate="print"/>
          <a:srcRect l="6947" t="1046" b="5075"/>
          <a:stretch>
            <a:fillRect/>
          </a:stretch>
        </p:blipFill>
        <p:spPr bwMode="auto">
          <a:xfrm>
            <a:off x="7938879" y="4052354"/>
            <a:ext cx="1066801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 l="22218"/>
          <a:stretch>
            <a:fillRect/>
          </a:stretch>
        </p:blipFill>
        <p:spPr bwMode="auto">
          <a:xfrm>
            <a:off x="7897441" y="1890859"/>
            <a:ext cx="1067047" cy="1011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7"/>
          <p:cNvPicPr>
            <a:picLocks noChangeAspect="1" noChangeArrowheads="1"/>
          </p:cNvPicPr>
          <p:nvPr userDrawn="1"/>
        </p:nvPicPr>
        <p:blipFill>
          <a:blip r:embed="rId7" cstate="print"/>
          <a:srcRect r="26178"/>
          <a:stretch>
            <a:fillRect/>
          </a:stretch>
        </p:blipFill>
        <p:spPr bwMode="auto">
          <a:xfrm>
            <a:off x="6790238" y="2996952"/>
            <a:ext cx="1074440" cy="1080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6" descr="http://www.infohold.com.cn/userfiles/image/123/1440dc28-dbf6-4354-966d-512f6f36199b.jpg"/>
          <p:cNvPicPr>
            <a:picLocks noChangeAspect="1" noChangeArrowheads="1"/>
          </p:cNvPicPr>
          <p:nvPr userDrawn="1"/>
        </p:nvPicPr>
        <p:blipFill>
          <a:blip r:embed="rId8" cstate="print"/>
          <a:srcRect r="6290"/>
          <a:stretch>
            <a:fillRect/>
          </a:stretch>
        </p:blipFill>
        <p:spPr bwMode="auto">
          <a:xfrm>
            <a:off x="5639916" y="1819585"/>
            <a:ext cx="1092324" cy="11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2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0" y="0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 bwMode="auto">
          <a:xfrm>
            <a:off x="395536" y="1124744"/>
            <a:ext cx="8208912" cy="0"/>
          </a:xfrm>
          <a:prstGeom prst="lin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 userDrawn="1"/>
        </p:nvSpPr>
        <p:spPr>
          <a:xfrm>
            <a:off x="179512" y="6381328"/>
            <a:ext cx="1824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医付通内部分析</a:t>
            </a:r>
            <a:r>
              <a:rPr lang="zh-CN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|</a:t>
            </a:r>
            <a:r>
              <a:rPr lang="en-US" altLang="zh-CN" sz="1200" dirty="0" smtClean="0">
                <a:solidFill>
                  <a:schemeClr val="bg1"/>
                </a:solidFill>
              </a:rPr>
              <a:t>  EBP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5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E8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1700808"/>
            <a:ext cx="9144000" cy="36004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0669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164685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08701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42589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0669" y="299983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586605" y="18842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7" name="Picture 8" descr="http://www.infohold.com.cn/userfiles/image/123/d9fe5292-36f7-483d-9aa2-4cdeede45d7c.jpg"/>
          <p:cNvPicPr>
            <a:picLocks noChangeAspect="1" noChangeArrowheads="1"/>
          </p:cNvPicPr>
          <p:nvPr userDrawn="1"/>
        </p:nvPicPr>
        <p:blipFill>
          <a:blip r:embed="rId5" cstate="print"/>
          <a:srcRect l="6947" t="1046" b="5075"/>
          <a:stretch>
            <a:fillRect/>
          </a:stretch>
        </p:blipFill>
        <p:spPr bwMode="auto">
          <a:xfrm>
            <a:off x="7938879" y="4052354"/>
            <a:ext cx="1066801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 l="22218"/>
          <a:stretch>
            <a:fillRect/>
          </a:stretch>
        </p:blipFill>
        <p:spPr bwMode="auto">
          <a:xfrm>
            <a:off x="7897441" y="1890859"/>
            <a:ext cx="1067047" cy="1011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7"/>
          <p:cNvPicPr>
            <a:picLocks noChangeAspect="1" noChangeArrowheads="1"/>
          </p:cNvPicPr>
          <p:nvPr userDrawn="1"/>
        </p:nvPicPr>
        <p:blipFill>
          <a:blip r:embed="rId7" cstate="print"/>
          <a:srcRect r="26178"/>
          <a:stretch>
            <a:fillRect/>
          </a:stretch>
        </p:blipFill>
        <p:spPr bwMode="auto">
          <a:xfrm>
            <a:off x="6790238" y="2996952"/>
            <a:ext cx="1074440" cy="1080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6" descr="http://www.infohold.com.cn/userfiles/image/123/1440dc28-dbf6-4354-966d-512f6f36199b.jpg"/>
          <p:cNvPicPr>
            <a:picLocks noChangeAspect="1" noChangeArrowheads="1"/>
          </p:cNvPicPr>
          <p:nvPr userDrawn="1"/>
        </p:nvPicPr>
        <p:blipFill>
          <a:blip r:embed="rId8" cstate="print"/>
          <a:srcRect r="6290"/>
          <a:stretch>
            <a:fillRect/>
          </a:stretch>
        </p:blipFill>
        <p:spPr bwMode="auto">
          <a:xfrm>
            <a:off x="5661776" y="1819585"/>
            <a:ext cx="1092324" cy="11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548780" y="3078534"/>
            <a:ext cx="1655068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algn="l"/>
            <a:r>
              <a:rPr lang="zh-CN" altLang="en-US" sz="38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细黑" charset="0"/>
              </a:rPr>
              <a:t>谢谢！</a:t>
            </a:r>
            <a:endParaRPr lang="zh-CN" altLang="en-US" sz="38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</p:txBody>
      </p:sp>
      <p:sp>
        <p:nvSpPr>
          <p:cNvPr id="22" name="矩形 1"/>
          <p:cNvSpPr>
            <a:spLocks noChangeArrowheads="1"/>
          </p:cNvSpPr>
          <p:nvPr userDrawn="1"/>
        </p:nvSpPr>
        <p:spPr bwMode="auto">
          <a:xfrm>
            <a:off x="1475656" y="4765618"/>
            <a:ext cx="4032448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©</a:t>
            </a:r>
            <a:r>
              <a:rPr lang="zh-CN" altLang="en-US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内蒙人社 </a:t>
            </a:r>
            <a:r>
              <a:rPr lang="en-US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| </a:t>
            </a:r>
            <a:r>
              <a:rPr lang="pl-PL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www.</a:t>
            </a:r>
            <a:r>
              <a:rPr lang="en-US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nm12333</a:t>
            </a:r>
            <a:r>
              <a:rPr lang="pl-PL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.cn</a:t>
            </a:r>
            <a:endParaRPr lang="en-US" altLang="zh-CN" sz="1800" dirty="0" smtClean="0">
              <a:solidFill>
                <a:srgbClr val="7E87FF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l" defTabSz="457200">
              <a:spcBef>
                <a:spcPct val="20000"/>
              </a:spcBef>
            </a:pPr>
            <a:endParaRPr lang="en-US" altLang="zh-CN" sz="1800" dirty="0" smtClean="0">
              <a:solidFill>
                <a:srgbClr val="7E87FF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l" defTabSz="457200">
              <a:spcBef>
                <a:spcPct val="20000"/>
              </a:spcBef>
            </a:pPr>
            <a:endParaRPr lang="pl-PL" sz="1050" dirty="0">
              <a:solidFill>
                <a:srgbClr val="7E87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9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07" y="5733256"/>
            <a:ext cx="1007624" cy="67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10" Type="http://schemas.openxmlformats.org/officeDocument/2006/relationships/image" Target="../media/image16.jpg"/><Relationship Id="rId4" Type="http://schemas.microsoft.com/office/2007/relationships/hdphoto" Target="../media/hdphoto2.wdp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3568" y="3212976"/>
            <a:ext cx="61915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algn="l"/>
            <a:r>
              <a:rPr lang="zh-CN" altLang="en-US" sz="3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细黑" charset="0"/>
              </a:rPr>
              <a:t>医付通内部分析</a:t>
            </a:r>
            <a:endParaRPr lang="en-US" altLang="zh-CN" sz="36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  <a:p>
            <a:pPr algn="l"/>
            <a:endParaRPr lang="zh-CN" altLang="en-US" sz="3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996952"/>
            <a:ext cx="611559" cy="108012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7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5778" y="620688"/>
            <a:ext cx="3086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整体分析 </a:t>
            </a:r>
            <a:r>
              <a:rPr lang="en-US" altLang="zh-CN" sz="2400" b="1" dirty="0" smtClean="0"/>
              <a:t>– </a:t>
            </a:r>
            <a:r>
              <a:rPr lang="zh-CN" altLang="en-US" sz="2400" b="1" dirty="0" smtClean="0"/>
              <a:t>人社角度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225077" y="1700808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紧密结合社保卡应用环境建设需要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65" y="2708920"/>
            <a:ext cx="6013723" cy="28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82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8729" y="620688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整体分析 </a:t>
            </a:r>
            <a:r>
              <a:rPr lang="en-US" altLang="zh-CN" sz="2400" b="1" dirty="0" smtClean="0"/>
              <a:t>– </a:t>
            </a:r>
            <a:r>
              <a:rPr lang="zh-CN" altLang="en-US" sz="2400" b="1" dirty="0" smtClean="0"/>
              <a:t>医院角度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430265" y="1700808"/>
            <a:ext cx="5929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医院的基础移动互联网服务平台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20" y="2276872"/>
            <a:ext cx="46482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大括号 3"/>
          <p:cNvSpPr/>
          <p:nvPr/>
        </p:nvSpPr>
        <p:spPr bwMode="auto">
          <a:xfrm>
            <a:off x="5220072" y="2780928"/>
            <a:ext cx="288032" cy="1872208"/>
          </a:xfrm>
          <a:prstGeom prst="rightBrac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6" name="Rectangle 29"/>
          <p:cNvSpPr>
            <a:spLocks/>
          </p:cNvSpPr>
          <p:nvPr/>
        </p:nvSpPr>
        <p:spPr bwMode="auto">
          <a:xfrm>
            <a:off x="5652120" y="3561159"/>
            <a:ext cx="23852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5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平台负责院端公共接口处理</a:t>
            </a:r>
            <a:endParaRPr lang="zh-CN" altLang="en-US" sz="15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26823" y="5301208"/>
            <a:ext cx="70567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、与支付宝协作化解竞争找差异重点（支付宝重其应用环境，其它为附属工作，医付通定位为医院自身的平台）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、支付宝及微信作为支付渠道服务于医院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427034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8729" y="620688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整体分析 </a:t>
            </a:r>
            <a:r>
              <a:rPr lang="en-US" altLang="zh-CN" sz="2400" b="1" dirty="0" smtClean="0"/>
              <a:t>– </a:t>
            </a:r>
            <a:r>
              <a:rPr lang="zh-CN" altLang="en-US" sz="2400" b="1" dirty="0"/>
              <a:t>公司</a:t>
            </a:r>
            <a:r>
              <a:rPr lang="zh-CN" altLang="en-US" sz="2400" b="1" dirty="0" smtClean="0"/>
              <a:t>角度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635451" y="1700808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公司利益在于医付通运营扩展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26823" y="4869160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、网上购药</a:t>
            </a:r>
            <a:r>
              <a:rPr lang="en-US" altLang="zh-CN" sz="1400" dirty="0" smtClean="0"/>
              <a:t>O2O</a:t>
            </a:r>
            <a:r>
              <a:rPr lang="zh-CN" altLang="en-US" sz="1400" dirty="0" smtClean="0"/>
              <a:t>方面，信息平台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本地药店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自营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、就医痛点：不懂导致盲目就医，急需诊前咨询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诊后服务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、特定病种对医疗咨询有很大需求：生育、慢性病、日常小疾病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、家庭医生的替代解决方式</a:t>
            </a:r>
            <a:endParaRPr lang="en-US" altLang="zh-CN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40" y="2420888"/>
            <a:ext cx="4753160" cy="219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132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20688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系统</a:t>
            </a:r>
            <a:r>
              <a:rPr lang="zh-CN" altLang="en-US" sz="2400" b="1" dirty="0" smtClean="0"/>
              <a:t>架构分析</a:t>
            </a:r>
            <a:endParaRPr lang="zh-CN" altLang="en-US" sz="2400" b="1" dirty="0"/>
          </a:p>
        </p:txBody>
      </p:sp>
      <p:sp>
        <p:nvSpPr>
          <p:cNvPr id="39" name="圆角矩形 38"/>
          <p:cNvSpPr/>
          <p:nvPr/>
        </p:nvSpPr>
        <p:spPr>
          <a:xfrm>
            <a:off x="991309" y="3242818"/>
            <a:ext cx="2194220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医付通结算平台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683568" y="1412776"/>
            <a:ext cx="5003923" cy="2694138"/>
          </a:xfrm>
          <a:prstGeom prst="roundRect">
            <a:avLst>
              <a:gd name="adj" fmla="val 9481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rgbClr val="EAEAEA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295564" y="3242818"/>
            <a:ext cx="2160240" cy="7027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院端接口平台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91308" y="2450730"/>
            <a:ext cx="4464495" cy="6691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医付通移动服务平台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91309" y="1586634"/>
            <a:ext cx="1440159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服务窗接入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03476" y="1603959"/>
            <a:ext cx="1440159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公众号</a:t>
            </a:r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015645" y="1607227"/>
            <a:ext cx="1440159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医院移动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服务门户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21"/>
          <p:cNvSpPr>
            <a:spLocks/>
          </p:cNvSpPr>
          <p:nvPr/>
        </p:nvSpPr>
        <p:spPr bwMode="invGray">
          <a:xfrm rot="10800000" flipV="1">
            <a:off x="4159661" y="3902225"/>
            <a:ext cx="383343" cy="462878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14785" y="4365105"/>
            <a:ext cx="1724995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医院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HIS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400">
                        <a14:foregroundMark x1="42400" y1="9600" x2="42400" y2="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79" y="4479665"/>
            <a:ext cx="389495" cy="389495"/>
          </a:xfrm>
          <a:prstGeom prst="rect">
            <a:avLst/>
          </a:prstGeom>
        </p:spPr>
      </p:pic>
      <p:sp>
        <p:nvSpPr>
          <p:cNvPr id="49" name="Freeform 21"/>
          <p:cNvSpPr>
            <a:spLocks/>
          </p:cNvSpPr>
          <p:nvPr/>
        </p:nvSpPr>
        <p:spPr bwMode="invGray">
          <a:xfrm rot="10800000" flipV="1">
            <a:off x="1927413" y="3902225"/>
            <a:ext cx="383343" cy="462878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207332" y="4365105"/>
            <a:ext cx="2016224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医保及银行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534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27" y="4461591"/>
            <a:ext cx="454961" cy="40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00" y="4437112"/>
            <a:ext cx="420707" cy="38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直接箭头连接符 52"/>
          <p:cNvCxnSpPr/>
          <p:nvPr/>
        </p:nvCxnSpPr>
        <p:spPr>
          <a:xfrm>
            <a:off x="5481746" y="2785297"/>
            <a:ext cx="1054178" cy="8662"/>
          </a:xfrm>
          <a:prstGeom prst="straightConnector1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6535924" y="1283681"/>
            <a:ext cx="1440160" cy="2952328"/>
            <a:chOff x="2699792" y="2204864"/>
            <a:chExt cx="1707993" cy="3637119"/>
          </a:xfrm>
        </p:grpSpPr>
        <p:pic>
          <p:nvPicPr>
            <p:cNvPr id="56" name="图片 55" descr="屏幕快照 2012-06-28 上午9.56.36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8" t="671" r="59274" b="10750"/>
            <a:stretch/>
          </p:blipFill>
          <p:spPr>
            <a:xfrm>
              <a:off x="2699792" y="2204864"/>
              <a:ext cx="1707993" cy="3637119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2852936"/>
              <a:ext cx="1440160" cy="2217337"/>
            </a:xfrm>
            <a:prstGeom prst="rect">
              <a:avLst/>
            </a:prstGeom>
            <a:effectLst/>
          </p:spPr>
        </p:pic>
      </p:grpSp>
      <p:sp>
        <p:nvSpPr>
          <p:cNvPr id="58" name="Rectangle 29"/>
          <p:cNvSpPr>
            <a:spLocks/>
          </p:cNvSpPr>
          <p:nvPr/>
        </p:nvSpPr>
        <p:spPr bwMode="auto">
          <a:xfrm>
            <a:off x="5743836" y="2401143"/>
            <a:ext cx="4616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5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直接</a:t>
            </a:r>
            <a:endParaRPr lang="zh-CN" altLang="en-US" sz="15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24" name="Rectangle 29"/>
          <p:cNvSpPr>
            <a:spLocks/>
          </p:cNvSpPr>
          <p:nvPr/>
        </p:nvSpPr>
        <p:spPr bwMode="auto">
          <a:xfrm>
            <a:off x="5743836" y="2852936"/>
            <a:ext cx="4616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5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挂接</a:t>
            </a:r>
            <a:endParaRPr lang="zh-CN" altLang="en-US" sz="15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56018" y="407707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民生钱包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026823" y="5068341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/>
              <a:t>技术方向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混合模式：</a:t>
            </a:r>
            <a:r>
              <a:rPr lang="en-US" altLang="zh-CN" sz="1400" dirty="0" smtClean="0"/>
              <a:t>Html5+</a:t>
            </a:r>
            <a:r>
              <a:rPr lang="zh-CN" altLang="en-US" sz="1400" dirty="0" smtClean="0"/>
              <a:t>客户端封装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 smtClean="0"/>
              <a:t>、支持微信公众号功能直接链接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 smtClean="0"/>
              <a:t>、支持封装为医院独立</a:t>
            </a:r>
            <a:r>
              <a:rPr lang="en-US" altLang="zh-CN" sz="1400" dirty="0" smtClean="0"/>
              <a:t>APP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、支持民生钱包直接链接调用功能模块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344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2068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医付通一期功能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734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156" y="62068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医付通部署运营模式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2689641" y="3100136"/>
            <a:ext cx="498245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大型医院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定制的</a:t>
            </a:r>
            <a:endParaRPr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小型医院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225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158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首页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页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结束页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14130</TotalTime>
  <Pages>0</Pages>
  <Words>274</Words>
  <Characters>0</Characters>
  <Application>Microsoft Office PowerPoint</Application>
  <PresentationFormat>全屏显示(4:3)</PresentationFormat>
  <Lines>0</Lines>
  <Paragraphs>51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首页</vt:lpstr>
      <vt:lpstr>内容页</vt:lpstr>
      <vt:lpstr>结束页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智控金融服务产品介绍</dc:title>
  <dc:creator>LIU</dc:creator>
  <cp:lastModifiedBy>pc</cp:lastModifiedBy>
  <cp:revision>1473</cp:revision>
  <dcterms:modified xsi:type="dcterms:W3CDTF">2015-03-03T01:37:40Z</dcterms:modified>
</cp:coreProperties>
</file>