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315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F926639-01E6-4AC8-ABD6-9611F0A50D7F}">
          <p14:sldIdLst>
            <p14:sldId id="259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7" autoAdjust="0"/>
    <p:restoredTop sz="94660"/>
  </p:normalViewPr>
  <p:slideViewPr>
    <p:cSldViewPr>
      <p:cViewPr varScale="1">
        <p:scale>
          <a:sx n="74" d="100"/>
          <a:sy n="74" d="100"/>
        </p:scale>
        <p:origin x="13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72984-2544-46A8-BC90-5F3453D3177C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C19B5-F5A7-4D09-9773-4B53A8CB2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08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C19B5-F5A7-4D09-9773-4B53A8CB2F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0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E75079-65F4-4DA0-9264-9BE873F317E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2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7606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620688"/>
            <a:ext cx="8640960" cy="2889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 smtClean="0"/>
              <a:t>Sub Title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53110"/>
            <a:ext cx="2843213" cy="287239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fld id="{A367C1CA-D1D0-4576-A152-C1FCD75412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5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配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8024" y="1052736"/>
            <a:ext cx="4104456" cy="5544616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27000">
                <a:schemeClr val="accent4">
                  <a:lumMod val="20000"/>
                  <a:lumOff val="80000"/>
                </a:schemeClr>
              </a:gs>
              <a:gs pos="59000">
                <a:schemeClr val="bg1"/>
              </a:gs>
            </a:gsLst>
            <a:lin ang="5400000" scaled="0"/>
          </a:gradFill>
          <a:effectLst>
            <a:outerShdw blurRad="101600" dist="76200" dir="18900000" algn="bl" rotWithShape="0">
              <a:prstClr val="black">
                <a:alpha val="40000"/>
              </a:prstClr>
            </a:outerShdw>
          </a:effectLst>
        </p:spPr>
        <p:txBody>
          <a:bodyPr tIns="216000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76064"/>
          </a:xfrm>
        </p:spPr>
        <p:txBody>
          <a:bodyPr>
            <a:normAutofit/>
          </a:bodyPr>
          <a:lstStyle>
            <a:lvl1pPr>
              <a:defRPr sz="2800" spc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620688"/>
            <a:ext cx="8640960" cy="2889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 smtClean="0"/>
              <a:t>Sub Title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53110"/>
            <a:ext cx="2843213" cy="287239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>
          <a:xfrm>
            <a:off x="179388" y="1600200"/>
            <a:ext cx="4176588" cy="4997152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367C1CA-D1D0-4576-A152-C1FCD75412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7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7606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620688"/>
            <a:ext cx="8640960" cy="2889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 smtClean="0"/>
              <a:t>Sub Title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7C1CA-D1D0-4576-A152-C1FCD75412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7C1CA-D1D0-4576-A152-C1FCD75412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列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圆角矩形 2"/>
          <p:cNvSpPr/>
          <p:nvPr userDrawn="1"/>
        </p:nvSpPr>
        <p:spPr>
          <a:xfrm>
            <a:off x="251521" y="929218"/>
            <a:ext cx="264595" cy="23314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 userDrawn="1"/>
        </p:nvSpPr>
        <p:spPr>
          <a:xfrm>
            <a:off x="251521" y="1351447"/>
            <a:ext cx="264595" cy="23314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251521" y="1773678"/>
            <a:ext cx="264595" cy="23314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251521" y="2195907"/>
            <a:ext cx="264595" cy="2331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 userDrawn="1"/>
        </p:nvSpPr>
        <p:spPr>
          <a:xfrm>
            <a:off x="251521" y="2618137"/>
            <a:ext cx="264595" cy="2331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251521" y="3040367"/>
            <a:ext cx="264595" cy="2331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 userDrawn="1"/>
        </p:nvSpPr>
        <p:spPr>
          <a:xfrm>
            <a:off x="251521" y="3462598"/>
            <a:ext cx="264595" cy="23314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653818" y="86578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653818" y="128801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653818" y="171024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23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653818" y="213247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24" name="文本占位符 17"/>
          <p:cNvSpPr>
            <a:spLocks noGrp="1"/>
          </p:cNvSpPr>
          <p:nvPr>
            <p:ph type="body" sz="quarter" idx="14" hasCustomPrompt="1"/>
          </p:nvPr>
        </p:nvSpPr>
        <p:spPr>
          <a:xfrm>
            <a:off x="653818" y="255470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25" name="文本占位符 17"/>
          <p:cNvSpPr>
            <a:spLocks noGrp="1"/>
          </p:cNvSpPr>
          <p:nvPr>
            <p:ph type="body" sz="quarter" idx="15" hasCustomPrompt="1"/>
          </p:nvPr>
        </p:nvSpPr>
        <p:spPr>
          <a:xfrm>
            <a:off x="653818" y="297693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26" name="文本占位符 17"/>
          <p:cNvSpPr>
            <a:spLocks noGrp="1"/>
          </p:cNvSpPr>
          <p:nvPr>
            <p:ph type="body" sz="quarter" idx="16" hasCustomPrompt="1"/>
          </p:nvPr>
        </p:nvSpPr>
        <p:spPr>
          <a:xfrm>
            <a:off x="653818" y="339916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27" name="圆角矩形 26"/>
          <p:cNvSpPr/>
          <p:nvPr userDrawn="1"/>
        </p:nvSpPr>
        <p:spPr>
          <a:xfrm>
            <a:off x="4817776" y="929218"/>
            <a:ext cx="264595" cy="23314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 userDrawn="1"/>
        </p:nvSpPr>
        <p:spPr>
          <a:xfrm>
            <a:off x="4817776" y="1351447"/>
            <a:ext cx="264595" cy="2331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28"/>
          <p:cNvSpPr/>
          <p:nvPr userDrawn="1"/>
        </p:nvSpPr>
        <p:spPr>
          <a:xfrm>
            <a:off x="4817776" y="1773678"/>
            <a:ext cx="264595" cy="2331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 userDrawn="1"/>
        </p:nvSpPr>
        <p:spPr>
          <a:xfrm>
            <a:off x="4817776" y="2195907"/>
            <a:ext cx="264595" cy="2331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 userDrawn="1"/>
        </p:nvSpPr>
        <p:spPr>
          <a:xfrm>
            <a:off x="4817776" y="2618137"/>
            <a:ext cx="264595" cy="23314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 userDrawn="1"/>
        </p:nvSpPr>
        <p:spPr>
          <a:xfrm>
            <a:off x="4817776" y="3040367"/>
            <a:ext cx="264595" cy="23314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 userDrawn="1"/>
        </p:nvSpPr>
        <p:spPr>
          <a:xfrm>
            <a:off x="4817776" y="3462598"/>
            <a:ext cx="264595" cy="23314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0" smtClean="0"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400" spc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占位符 17"/>
          <p:cNvSpPr>
            <a:spLocks noGrp="1"/>
          </p:cNvSpPr>
          <p:nvPr>
            <p:ph type="body" sz="quarter" idx="17" hasCustomPrompt="1"/>
          </p:nvPr>
        </p:nvSpPr>
        <p:spPr>
          <a:xfrm>
            <a:off x="5220072" y="86578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35" name="文本占位符 17"/>
          <p:cNvSpPr>
            <a:spLocks noGrp="1"/>
          </p:cNvSpPr>
          <p:nvPr>
            <p:ph type="body" sz="quarter" idx="18" hasCustomPrompt="1"/>
          </p:nvPr>
        </p:nvSpPr>
        <p:spPr>
          <a:xfrm>
            <a:off x="5220072" y="128801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36" name="文本占位符 17"/>
          <p:cNvSpPr>
            <a:spLocks noGrp="1"/>
          </p:cNvSpPr>
          <p:nvPr>
            <p:ph type="body" sz="quarter" idx="19" hasCustomPrompt="1"/>
          </p:nvPr>
        </p:nvSpPr>
        <p:spPr>
          <a:xfrm>
            <a:off x="5220072" y="171024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37" name="文本占位符 17"/>
          <p:cNvSpPr>
            <a:spLocks noGrp="1"/>
          </p:cNvSpPr>
          <p:nvPr>
            <p:ph type="body" sz="quarter" idx="20" hasCustomPrompt="1"/>
          </p:nvPr>
        </p:nvSpPr>
        <p:spPr>
          <a:xfrm>
            <a:off x="5220072" y="213247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38" name="文本占位符 17"/>
          <p:cNvSpPr>
            <a:spLocks noGrp="1"/>
          </p:cNvSpPr>
          <p:nvPr>
            <p:ph type="body" sz="quarter" idx="21" hasCustomPrompt="1"/>
          </p:nvPr>
        </p:nvSpPr>
        <p:spPr>
          <a:xfrm>
            <a:off x="5220072" y="255470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39" name="文本占位符 17"/>
          <p:cNvSpPr>
            <a:spLocks noGrp="1"/>
          </p:cNvSpPr>
          <p:nvPr>
            <p:ph type="body" sz="quarter" idx="22" hasCustomPrompt="1"/>
          </p:nvPr>
        </p:nvSpPr>
        <p:spPr>
          <a:xfrm>
            <a:off x="5220072" y="297693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sp>
        <p:nvSpPr>
          <p:cNvPr id="40" name="文本占位符 17"/>
          <p:cNvSpPr>
            <a:spLocks noGrp="1"/>
          </p:cNvSpPr>
          <p:nvPr>
            <p:ph type="body" sz="quarter" idx="23" hasCustomPrompt="1"/>
          </p:nvPr>
        </p:nvSpPr>
        <p:spPr>
          <a:xfrm>
            <a:off x="5220072" y="3399167"/>
            <a:ext cx="3816350" cy="360000"/>
          </a:xfrm>
        </p:spPr>
        <p:txBody>
          <a:bodyPr>
            <a:noAutofit/>
          </a:bodyPr>
          <a:lstStyle>
            <a:lvl5pPr marL="0" indent="0">
              <a:buNone/>
              <a:defRPr sz="2000" baseline="0"/>
            </a:lvl5pPr>
          </a:lstStyle>
          <a:p>
            <a:pPr lvl="4"/>
            <a:r>
              <a:rPr lang="zh-CN" altLang="en-US" smtClean="0"/>
              <a:t>小标题</a:t>
            </a:r>
            <a:endParaRPr lang="zh-CN" altLang="en-US"/>
          </a:p>
        </p:txBody>
      </p:sp>
      <p:cxnSp>
        <p:nvCxnSpPr>
          <p:cNvPr id="44" name="直接连接符 43"/>
          <p:cNvCxnSpPr/>
          <p:nvPr userDrawn="1"/>
        </p:nvCxnSpPr>
        <p:spPr>
          <a:xfrm>
            <a:off x="653818" y="122578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53818" y="164801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653818" y="207024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653818" y="249247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653818" y="291470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653818" y="333693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 userDrawn="1"/>
        </p:nvCxnSpPr>
        <p:spPr>
          <a:xfrm>
            <a:off x="653818" y="375916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5220072" y="122578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 userDrawn="1"/>
        </p:nvCxnSpPr>
        <p:spPr>
          <a:xfrm>
            <a:off x="5220072" y="164801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 userDrawn="1"/>
        </p:nvCxnSpPr>
        <p:spPr>
          <a:xfrm>
            <a:off x="5220072" y="207024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5220072" y="249247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 userDrawn="1"/>
        </p:nvCxnSpPr>
        <p:spPr>
          <a:xfrm>
            <a:off x="5220072" y="291470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5220072" y="333693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 userDrawn="1"/>
        </p:nvCxnSpPr>
        <p:spPr>
          <a:xfrm>
            <a:off x="5220072" y="3759167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367C1CA-D1D0-4576-A152-C1FCD75412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30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88E3E-6F44-4DBF-BE52-1FEDE1AC575A}" type="datetimeFigureOut">
              <a:rPr lang="zh-CN" altLang="en-US"/>
              <a:pPr>
                <a:defRPr/>
              </a:pPr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385CE-AA26-46C0-845C-5034CC702B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1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3397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2" y="6480495"/>
            <a:ext cx="792088" cy="3557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0400" y="6682549"/>
            <a:ext cx="20951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800" b="0" i="0" kern="1200" smtClean="0">
                <a:solidFill>
                  <a:schemeClr val="tx1"/>
                </a:solidFill>
                <a:effectLst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©2013 INFOHOLD Group. ALL Rights Reserved.</a:t>
            </a:r>
            <a:endParaRPr lang="zh-CN" altLang="en-US" sz="800">
              <a:effectLst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6779" y="6682549"/>
            <a:ext cx="42505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 b="0">
                <a:solidFill>
                  <a:schemeClr val="accent6">
                    <a:lumMod val="75000"/>
                  </a:schemeClr>
                </a:solidFill>
                <a:effectLst/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fld id="{A367C1CA-D1D0-4576-A152-C1FCD75412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0" r:id="rId3"/>
    <p:sldLayoutId id="2147483649" r:id="rId4"/>
    <p:sldLayoutId id="2147483652" r:id="rId5"/>
    <p:sldLayoutId id="2147483654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spc="0">
          <a:solidFill>
            <a:schemeClr val="tx2">
              <a:lumMod val="60000"/>
              <a:lumOff val="40000"/>
            </a:schemeClr>
          </a:solidFill>
          <a:effectLst/>
          <a:latin typeface="+mn-ea"/>
          <a:ea typeface="+mn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351" y="0"/>
            <a:ext cx="4680649" cy="31021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0157" y="2412178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EBP-</a:t>
            </a: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支付系统</a:t>
            </a:r>
            <a:endParaRPr lang="en-US" altLang="zh-CN" sz="32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系统架构图设计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7C1CA-D1D0-4576-A152-C1FCD75412E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45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33313" y="5024586"/>
            <a:ext cx="6379047" cy="14287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28083" y="5096024"/>
            <a:ext cx="1976124" cy="1285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 smtClean="0"/>
              <a:t>银行接口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433313" y="5545112"/>
            <a:ext cx="928688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数据存储、外部</a:t>
            </a:r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接口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433313" y="3842176"/>
            <a:ext cx="6379047" cy="11277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TextBox 28"/>
          <p:cNvSpPr txBox="1">
            <a:spLocks noChangeArrowheads="1"/>
          </p:cNvSpPr>
          <p:nvPr/>
        </p:nvSpPr>
        <p:spPr bwMode="auto">
          <a:xfrm>
            <a:off x="1453955" y="4256216"/>
            <a:ext cx="7232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逻辑</a:t>
            </a:r>
            <a:r>
              <a:rPr lang="zh-CN" altLang="en-US" sz="1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层</a:t>
            </a:r>
            <a:endParaRPr lang="zh-CN" altLang="en-US" sz="1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433313" y="3300160"/>
            <a:ext cx="6379047" cy="5000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14"/>
          <p:cNvSpPr/>
          <p:nvPr/>
        </p:nvSpPr>
        <p:spPr bwMode="auto">
          <a:xfrm>
            <a:off x="3998892" y="3363652"/>
            <a:ext cx="576000" cy="36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000" dirty="0" smtClean="0"/>
              <a:t>退款</a:t>
            </a:r>
            <a:endParaRPr lang="zh-CN" altLang="en-US" sz="1000" dirty="0"/>
          </a:p>
        </p:txBody>
      </p:sp>
      <p:sp>
        <p:nvSpPr>
          <p:cNvPr id="28" name="矩形 27"/>
          <p:cNvSpPr/>
          <p:nvPr/>
        </p:nvSpPr>
        <p:spPr bwMode="auto">
          <a:xfrm>
            <a:off x="5575606" y="3363652"/>
            <a:ext cx="720000" cy="36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000" dirty="0"/>
              <a:t>调账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2422178" y="3363652"/>
            <a:ext cx="576000" cy="36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/>
              <a:t>支付</a:t>
            </a:r>
            <a:endParaRPr lang="zh-CN" altLang="en-US" sz="1000" dirty="0"/>
          </a:p>
        </p:txBody>
      </p:sp>
      <p:sp>
        <p:nvSpPr>
          <p:cNvPr id="31" name="TextBox 51"/>
          <p:cNvSpPr txBox="1">
            <a:spLocks noChangeArrowheads="1"/>
          </p:cNvSpPr>
          <p:nvPr/>
        </p:nvSpPr>
        <p:spPr bwMode="auto">
          <a:xfrm>
            <a:off x="1453888" y="3420436"/>
            <a:ext cx="7200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业务</a:t>
            </a:r>
            <a:r>
              <a:rPr lang="zh-CN" altLang="en-US" sz="1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层</a:t>
            </a:r>
            <a:endParaRPr lang="zh-CN" altLang="en-US" sz="1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24" name="组合 52"/>
          <p:cNvGrpSpPr>
            <a:grpSpLocks/>
          </p:cNvGrpSpPr>
          <p:nvPr/>
        </p:nvGrpSpPr>
        <p:grpSpPr bwMode="auto">
          <a:xfrm>
            <a:off x="1433314" y="2081385"/>
            <a:ext cx="6379046" cy="1167863"/>
            <a:chOff x="857224" y="1500160"/>
            <a:chExt cx="7572428" cy="1167872"/>
          </a:xfrm>
        </p:grpSpPr>
        <p:sp>
          <p:nvSpPr>
            <p:cNvPr id="33" name="矩形 32"/>
            <p:cNvSpPr/>
            <p:nvPr/>
          </p:nvSpPr>
          <p:spPr>
            <a:xfrm>
              <a:off x="857224" y="1500160"/>
              <a:ext cx="7572428" cy="11678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41" name="TextBox 61"/>
            <p:cNvSpPr txBox="1">
              <a:spLocks noChangeArrowheads="1"/>
            </p:cNvSpPr>
            <p:nvPr/>
          </p:nvSpPr>
          <p:spPr bwMode="auto">
            <a:xfrm>
              <a:off x="861674" y="2052614"/>
              <a:ext cx="8572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dirty="0" smtClean="0">
                  <a:latin typeface="华文行楷" panose="02010800040101010101" pitchFamily="2" charset="-122"/>
                  <a:ea typeface="华文行楷" panose="02010800040101010101" pitchFamily="2" charset="-122"/>
                </a:rPr>
                <a:t>应用层</a:t>
              </a:r>
              <a:endPara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231959" y="2169981"/>
            <a:ext cx="1980000" cy="1008000"/>
            <a:chOff x="428596" y="1214422"/>
            <a:chExt cx="2853438" cy="1015534"/>
          </a:xfrm>
        </p:grpSpPr>
        <p:sp>
          <p:nvSpPr>
            <p:cNvPr id="65" name="矩形 64"/>
            <p:cNvSpPr/>
            <p:nvPr/>
          </p:nvSpPr>
          <p:spPr>
            <a:xfrm>
              <a:off x="428596" y="1214422"/>
              <a:ext cx="2853438" cy="10155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zh-CN" alt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应用系统</a:t>
              </a:r>
            </a:p>
          </p:txBody>
        </p:sp>
        <p:sp>
          <p:nvSpPr>
            <p:cNvPr id="66" name="TextBox 77"/>
            <p:cNvSpPr txBox="1"/>
            <p:nvPr/>
          </p:nvSpPr>
          <p:spPr>
            <a:xfrm>
              <a:off x="563884" y="1571848"/>
              <a:ext cx="1193256" cy="471498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anchor="ctr" anchorCtr="0">
              <a:noAutofit/>
            </a:bodyPr>
            <a:lstStyle>
              <a:defPPr>
                <a:defRPr lang="zh-CN"/>
              </a:defPPr>
              <a:lvl1pPr algn="ctr">
                <a:defRPr sz="1200" b="1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 smtClean="0"/>
                <a:t>在线接口</a:t>
              </a:r>
              <a:endParaRPr lang="en-US" altLang="zh-CN" dirty="0"/>
            </a:p>
          </p:txBody>
        </p:sp>
        <p:sp>
          <p:nvSpPr>
            <p:cNvPr id="67" name="TextBox 77"/>
            <p:cNvSpPr txBox="1"/>
            <p:nvPr/>
          </p:nvSpPr>
          <p:spPr>
            <a:xfrm>
              <a:off x="1928929" y="1571848"/>
              <a:ext cx="1193256" cy="471498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anchor="ctr" anchorCtr="0">
              <a:noAutofit/>
            </a:bodyPr>
            <a:lstStyle>
              <a:defPPr>
                <a:defRPr lang="zh-CN"/>
              </a:defPPr>
              <a:lvl1pPr algn="ctr">
                <a:defRPr sz="1200" b="1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 smtClean="0"/>
                <a:t>移动接口</a:t>
              </a:r>
              <a:endParaRPr lang="en-US" altLang="zh-CN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353288" y="2169981"/>
            <a:ext cx="1980000" cy="1008000"/>
            <a:chOff x="3440345" y="1237038"/>
            <a:chExt cx="2193467" cy="1008000"/>
          </a:xfrm>
        </p:grpSpPr>
        <p:sp>
          <p:nvSpPr>
            <p:cNvPr id="69" name="矩形 68"/>
            <p:cNvSpPr/>
            <p:nvPr/>
          </p:nvSpPr>
          <p:spPr>
            <a:xfrm>
              <a:off x="3440345" y="1237038"/>
              <a:ext cx="2193467" cy="1008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zh-CN" altLang="en-US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运营</a:t>
              </a:r>
              <a:r>
                <a:rPr lang="zh-CN" alt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系统</a:t>
              </a:r>
            </a:p>
          </p:txBody>
        </p:sp>
        <p:sp>
          <p:nvSpPr>
            <p:cNvPr id="70" name="TextBox 77"/>
            <p:cNvSpPr txBox="1"/>
            <p:nvPr/>
          </p:nvSpPr>
          <p:spPr>
            <a:xfrm>
              <a:off x="4631719" y="1285807"/>
              <a:ext cx="917268" cy="288000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anchor="ctr" anchorCtr="0">
              <a:noAutofit/>
            </a:bodyPr>
            <a:lstStyle>
              <a:defPPr>
                <a:defRPr lang="zh-CN"/>
              </a:defPPr>
              <a:lvl1pPr algn="ctr">
                <a:defRPr sz="1200" b="1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 smtClean="0"/>
                <a:t>交易记录</a:t>
              </a:r>
              <a:endParaRPr lang="en-US" altLang="zh-CN" dirty="0"/>
            </a:p>
          </p:txBody>
        </p:sp>
        <p:sp>
          <p:nvSpPr>
            <p:cNvPr id="71" name="TextBox 77"/>
            <p:cNvSpPr txBox="1"/>
            <p:nvPr/>
          </p:nvSpPr>
          <p:spPr>
            <a:xfrm>
              <a:off x="4631719" y="1905248"/>
              <a:ext cx="917268" cy="288000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anchor="ctr" anchorCtr="0">
              <a:noAutofit/>
            </a:bodyPr>
            <a:lstStyle>
              <a:defPPr>
                <a:defRPr lang="zh-CN"/>
              </a:defPPr>
              <a:lvl1pPr algn="ctr">
                <a:defRPr sz="1200" b="1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 smtClean="0"/>
                <a:t>差错处理</a:t>
              </a:r>
              <a:endParaRPr lang="en-US" altLang="zh-CN" dirty="0"/>
            </a:p>
          </p:txBody>
        </p:sp>
        <p:sp>
          <p:nvSpPr>
            <p:cNvPr id="72" name="TextBox 77"/>
            <p:cNvSpPr txBox="1"/>
            <p:nvPr/>
          </p:nvSpPr>
          <p:spPr>
            <a:xfrm>
              <a:off x="4631719" y="1595528"/>
              <a:ext cx="917268" cy="288000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anchor="ctr" anchorCtr="0">
              <a:noAutofit/>
            </a:bodyPr>
            <a:lstStyle>
              <a:defPPr>
                <a:defRPr lang="zh-CN"/>
              </a:defPPr>
              <a:lvl1pPr algn="ctr">
                <a:defRPr sz="1200" b="1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 smtClean="0"/>
                <a:t>交易对账</a:t>
              </a:r>
              <a:endParaRPr lang="en-US" altLang="zh-CN" dirty="0"/>
            </a:p>
          </p:txBody>
        </p:sp>
        <p:sp>
          <p:nvSpPr>
            <p:cNvPr id="73" name="TextBox 77"/>
            <p:cNvSpPr txBox="1"/>
            <p:nvPr/>
          </p:nvSpPr>
          <p:spPr>
            <a:xfrm>
              <a:off x="3561870" y="1563928"/>
              <a:ext cx="917268" cy="305286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anchor="ctr" anchorCtr="0">
              <a:noAutofit/>
            </a:bodyPr>
            <a:lstStyle>
              <a:defPPr>
                <a:defRPr lang="zh-CN"/>
              </a:defPPr>
              <a:lvl1pPr algn="ctr">
                <a:defRPr sz="1200" b="1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 smtClean="0"/>
                <a:t>渠道接入</a:t>
              </a:r>
              <a:endParaRPr lang="en-US" altLang="zh-CN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444207" y="2169981"/>
            <a:ext cx="1260000" cy="1008000"/>
            <a:chOff x="5870768" y="1232729"/>
            <a:chExt cx="1152000" cy="1008000"/>
          </a:xfrm>
        </p:grpSpPr>
        <p:sp>
          <p:nvSpPr>
            <p:cNvPr id="75" name="矩形 74"/>
            <p:cNvSpPr/>
            <p:nvPr/>
          </p:nvSpPr>
          <p:spPr>
            <a:xfrm>
              <a:off x="5870768" y="1232729"/>
              <a:ext cx="1152000" cy="1008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zh-CN" alt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银行</a:t>
              </a:r>
            </a:p>
          </p:txBody>
        </p:sp>
        <p:sp>
          <p:nvSpPr>
            <p:cNvPr id="76" name="TextBox 77"/>
            <p:cNvSpPr txBox="1"/>
            <p:nvPr/>
          </p:nvSpPr>
          <p:spPr>
            <a:xfrm>
              <a:off x="5970513" y="1521360"/>
              <a:ext cx="953367" cy="288000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anchor="ctr" anchorCtr="0">
              <a:noAutofit/>
            </a:bodyPr>
            <a:lstStyle>
              <a:defPPr>
                <a:defRPr lang="zh-CN"/>
              </a:defPPr>
              <a:lvl1pPr algn="ctr">
                <a:defRPr sz="1200" b="1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/>
                <a:t>移动客户端</a:t>
              </a:r>
              <a:endParaRPr lang="en-US" altLang="zh-CN" dirty="0"/>
            </a:p>
          </p:txBody>
        </p:sp>
        <p:sp>
          <p:nvSpPr>
            <p:cNvPr id="77" name="TextBox 77"/>
            <p:cNvSpPr txBox="1"/>
            <p:nvPr/>
          </p:nvSpPr>
          <p:spPr>
            <a:xfrm>
              <a:off x="5970513" y="1860196"/>
              <a:ext cx="953367" cy="288000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anchor="ctr" anchorCtr="0">
              <a:noAutofit/>
            </a:bodyPr>
            <a:lstStyle>
              <a:defPPr>
                <a:defRPr lang="zh-CN"/>
              </a:defPPr>
              <a:lvl1pPr algn="ctr">
                <a:defRPr sz="1200" b="1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/>
                <a:t>在线客户端</a:t>
              </a:r>
              <a:endParaRPr lang="en-US" altLang="zh-CN" dirty="0"/>
            </a:p>
          </p:txBody>
        </p:sp>
      </p:grpSp>
      <p:sp>
        <p:nvSpPr>
          <p:cNvPr id="78" name="左右箭头 77"/>
          <p:cNvSpPr/>
          <p:nvPr/>
        </p:nvSpPr>
        <p:spPr>
          <a:xfrm>
            <a:off x="2130760" y="4685884"/>
            <a:ext cx="5577352" cy="162138"/>
          </a:xfrm>
          <a:prstGeom prst="leftRightArrow">
            <a:avLst>
              <a:gd name="adj1" fmla="val 56275"/>
              <a:gd name="adj2" fmla="val 175392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14"/>
          <p:cNvSpPr/>
          <p:nvPr/>
        </p:nvSpPr>
        <p:spPr bwMode="auto">
          <a:xfrm>
            <a:off x="4787249" y="3363652"/>
            <a:ext cx="576000" cy="36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000" dirty="0" smtClean="0"/>
              <a:t>对账</a:t>
            </a:r>
            <a:endParaRPr lang="zh-CN" altLang="en-US" sz="1000" dirty="0"/>
          </a:p>
        </p:txBody>
      </p:sp>
      <p:sp>
        <p:nvSpPr>
          <p:cNvPr id="81" name="矩形 14"/>
          <p:cNvSpPr/>
          <p:nvPr/>
        </p:nvSpPr>
        <p:spPr bwMode="auto">
          <a:xfrm>
            <a:off x="6507964" y="3363652"/>
            <a:ext cx="880598" cy="36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000" dirty="0" smtClean="0"/>
              <a:t>异常处理</a:t>
            </a:r>
            <a:endParaRPr lang="zh-CN" altLang="en-US" sz="1000" dirty="0"/>
          </a:p>
        </p:txBody>
      </p:sp>
      <p:sp>
        <p:nvSpPr>
          <p:cNvPr id="82" name="矩形 81"/>
          <p:cNvSpPr/>
          <p:nvPr/>
        </p:nvSpPr>
        <p:spPr bwMode="auto">
          <a:xfrm>
            <a:off x="3210535" y="3363652"/>
            <a:ext cx="576000" cy="36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000" dirty="0"/>
              <a:t>查询</a:t>
            </a:r>
          </a:p>
        </p:txBody>
      </p:sp>
      <p:sp>
        <p:nvSpPr>
          <p:cNvPr id="172" name="圆柱形 171"/>
          <p:cNvSpPr/>
          <p:nvPr/>
        </p:nvSpPr>
        <p:spPr>
          <a:xfrm>
            <a:off x="2173985" y="3966339"/>
            <a:ext cx="5530222" cy="652622"/>
          </a:xfrm>
          <a:prstGeom prst="can">
            <a:avLst>
              <a:gd name="adj" fmla="val 2116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3656525" y="4151896"/>
            <a:ext cx="5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/>
              <a:t>报文组装</a:t>
            </a:r>
            <a:endParaRPr lang="zh-CN" altLang="en-US" sz="1000" dirty="0"/>
          </a:p>
        </p:txBody>
      </p:sp>
      <p:sp>
        <p:nvSpPr>
          <p:cNvPr id="84" name="矩形 83"/>
          <p:cNvSpPr/>
          <p:nvPr/>
        </p:nvSpPr>
        <p:spPr bwMode="auto">
          <a:xfrm>
            <a:off x="2339831" y="4151896"/>
            <a:ext cx="5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/>
              <a:t>数据校验</a:t>
            </a:r>
            <a:endParaRPr lang="zh-CN" altLang="en-US" sz="1000" dirty="0"/>
          </a:p>
        </p:txBody>
      </p:sp>
      <p:sp>
        <p:nvSpPr>
          <p:cNvPr id="85" name="矩形 84"/>
          <p:cNvSpPr/>
          <p:nvPr/>
        </p:nvSpPr>
        <p:spPr bwMode="auto">
          <a:xfrm>
            <a:off x="5631566" y="4151896"/>
            <a:ext cx="5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/>
              <a:t>数据处理</a:t>
            </a:r>
            <a:endParaRPr lang="zh-CN" altLang="en-US" sz="1000" dirty="0"/>
          </a:p>
        </p:txBody>
      </p:sp>
      <p:sp>
        <p:nvSpPr>
          <p:cNvPr id="86" name="矩形 85"/>
          <p:cNvSpPr/>
          <p:nvPr/>
        </p:nvSpPr>
        <p:spPr bwMode="auto">
          <a:xfrm>
            <a:off x="4973219" y="4151896"/>
            <a:ext cx="5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/>
              <a:t>报文解析</a:t>
            </a:r>
            <a:endParaRPr lang="zh-CN" altLang="en-US" sz="1000" dirty="0"/>
          </a:p>
        </p:txBody>
      </p:sp>
      <p:sp>
        <p:nvSpPr>
          <p:cNvPr id="87" name="矩形 86"/>
          <p:cNvSpPr/>
          <p:nvPr/>
        </p:nvSpPr>
        <p:spPr bwMode="auto">
          <a:xfrm>
            <a:off x="4314872" y="4151896"/>
            <a:ext cx="5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/>
              <a:t>通信</a:t>
            </a:r>
            <a:endParaRPr lang="zh-CN" altLang="en-US" sz="1000" dirty="0"/>
          </a:p>
        </p:txBody>
      </p:sp>
      <p:sp>
        <p:nvSpPr>
          <p:cNvPr id="88" name="矩形 87"/>
          <p:cNvSpPr/>
          <p:nvPr/>
        </p:nvSpPr>
        <p:spPr bwMode="auto">
          <a:xfrm>
            <a:off x="2998178" y="4151896"/>
            <a:ext cx="5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/>
              <a:t>数据签名</a:t>
            </a:r>
            <a:endParaRPr lang="zh-CN" altLang="en-US" sz="1000" dirty="0"/>
          </a:p>
        </p:txBody>
      </p:sp>
      <p:sp>
        <p:nvSpPr>
          <p:cNvPr id="89" name="矩形 88"/>
          <p:cNvSpPr/>
          <p:nvPr/>
        </p:nvSpPr>
        <p:spPr bwMode="auto">
          <a:xfrm>
            <a:off x="6289913" y="4151896"/>
            <a:ext cx="5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/>
              <a:t>结果通知</a:t>
            </a:r>
            <a:endParaRPr lang="zh-CN" altLang="en-US" sz="1000" dirty="0"/>
          </a:p>
        </p:txBody>
      </p:sp>
      <p:sp>
        <p:nvSpPr>
          <p:cNvPr id="90" name="矩形 89"/>
          <p:cNvSpPr/>
          <p:nvPr/>
        </p:nvSpPr>
        <p:spPr bwMode="auto">
          <a:xfrm>
            <a:off x="6948263" y="4151896"/>
            <a:ext cx="5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/>
              <a:t>操作记录</a:t>
            </a:r>
            <a:endParaRPr lang="zh-CN" altLang="en-US" sz="1000" dirty="0"/>
          </a:p>
        </p:txBody>
      </p:sp>
      <p:grpSp>
        <p:nvGrpSpPr>
          <p:cNvPr id="196" name="组合 195"/>
          <p:cNvGrpSpPr/>
          <p:nvPr/>
        </p:nvGrpSpPr>
        <p:grpSpPr>
          <a:xfrm>
            <a:off x="4576563" y="5096024"/>
            <a:ext cx="972000" cy="1285875"/>
            <a:chOff x="4000500" y="4472335"/>
            <a:chExt cx="972000" cy="1285875"/>
          </a:xfrm>
        </p:grpSpPr>
        <p:sp>
          <p:nvSpPr>
            <p:cNvPr id="55" name="矩形 54"/>
            <p:cNvSpPr/>
            <p:nvPr/>
          </p:nvSpPr>
          <p:spPr bwMode="auto">
            <a:xfrm>
              <a:off x="4000500" y="4472335"/>
              <a:ext cx="972000" cy="1285875"/>
            </a:xfrm>
            <a:prstGeom prst="rect">
              <a:avLst/>
            </a:prstGeom>
            <a:ln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 sz="1200" dirty="0"/>
            </a:p>
            <a:p>
              <a:pPr algn="ctr">
                <a:defRPr/>
              </a:pPr>
              <a:endParaRPr lang="en-US" altLang="zh-CN" sz="1200" dirty="0"/>
            </a:p>
            <a:p>
              <a:pPr algn="ctr">
                <a:defRPr/>
              </a:pPr>
              <a:endParaRPr lang="en-US" altLang="zh-CN" sz="1200" dirty="0"/>
            </a:p>
            <a:p>
              <a:pPr algn="ctr">
                <a:defRPr/>
              </a:pPr>
              <a:endParaRPr lang="en-US" altLang="zh-CN" sz="1200" dirty="0"/>
            </a:p>
            <a:p>
              <a:pPr algn="ctr">
                <a:defRPr/>
              </a:pPr>
              <a:endParaRPr lang="en-US" altLang="zh-CN" sz="1200" dirty="0"/>
            </a:p>
            <a:p>
              <a:pPr algn="ctr">
                <a:defRPr/>
              </a:pPr>
              <a:endParaRPr lang="zh-CN" altLang="en-US" sz="1200" dirty="0"/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060503" y="4504085"/>
              <a:ext cx="852487" cy="714375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 sz="800" dirty="0"/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4062413" y="5269260"/>
              <a:ext cx="854075" cy="428625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800" dirty="0" smtClean="0"/>
                <a:t>财务记账</a:t>
              </a:r>
              <a:endParaRPr lang="en-US" altLang="zh-CN" sz="800" dirty="0"/>
            </a:p>
          </p:txBody>
        </p:sp>
        <p:sp>
          <p:nvSpPr>
            <p:cNvPr id="174" name="流程图: 磁盘 173"/>
            <p:cNvSpPr/>
            <p:nvPr/>
          </p:nvSpPr>
          <p:spPr bwMode="auto">
            <a:xfrm>
              <a:off x="4438672" y="4615929"/>
              <a:ext cx="432000" cy="357188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800" dirty="0"/>
                <a:t>DB</a:t>
              </a:r>
              <a:endParaRPr lang="zh-CN" altLang="en-US" sz="800" dirty="0"/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4081484" y="4546079"/>
              <a:ext cx="458581" cy="2857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800" dirty="0"/>
                <a:t>分录</a:t>
              </a:r>
              <a:endParaRPr lang="en-US" altLang="zh-CN" sz="800" dirty="0"/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4081484" y="4865167"/>
              <a:ext cx="458581" cy="2857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800" dirty="0"/>
                <a:t>分录</a:t>
              </a:r>
              <a:endParaRPr lang="en-US" altLang="zh-CN" sz="800" dirty="0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3425043" y="5096024"/>
            <a:ext cx="972000" cy="1285875"/>
            <a:chOff x="3127830" y="4569172"/>
            <a:chExt cx="972000" cy="1285875"/>
          </a:xfrm>
        </p:grpSpPr>
        <p:grpSp>
          <p:nvGrpSpPr>
            <p:cNvPr id="193" name="组合 192"/>
            <p:cNvGrpSpPr/>
            <p:nvPr/>
          </p:nvGrpSpPr>
          <p:grpSpPr>
            <a:xfrm>
              <a:off x="3127830" y="4569172"/>
              <a:ext cx="972000" cy="1285875"/>
              <a:chOff x="1718950" y="4464747"/>
              <a:chExt cx="972000" cy="1285875"/>
            </a:xfrm>
          </p:grpSpPr>
          <p:sp>
            <p:nvSpPr>
              <p:cNvPr id="178" name="矩形 177"/>
              <p:cNvSpPr/>
              <p:nvPr/>
            </p:nvSpPr>
            <p:spPr bwMode="auto">
              <a:xfrm>
                <a:off x="1718950" y="4464747"/>
                <a:ext cx="972000" cy="128587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sz="1000" dirty="0"/>
              </a:p>
              <a:p>
                <a:pPr algn="ctr">
                  <a:defRPr/>
                </a:pPr>
                <a:endParaRPr lang="en-US" altLang="zh-CN" sz="1000" dirty="0"/>
              </a:p>
              <a:p>
                <a:pPr algn="ctr">
                  <a:defRPr/>
                </a:pPr>
                <a:endParaRPr lang="en-US" altLang="zh-CN" sz="1000" dirty="0"/>
              </a:p>
              <a:p>
                <a:pPr algn="ctr">
                  <a:defRPr/>
                </a:pPr>
                <a:endParaRPr lang="en-US" altLang="zh-CN" sz="1000" dirty="0"/>
              </a:p>
              <a:p>
                <a:pPr algn="ctr">
                  <a:defRPr/>
                </a:pPr>
                <a:endParaRPr lang="en-US" altLang="zh-CN" sz="1000" dirty="0"/>
              </a:p>
              <a:p>
                <a:pPr algn="ctr">
                  <a:defRPr/>
                </a:pPr>
                <a:endParaRPr lang="en-US" altLang="zh-CN" sz="1000" dirty="0"/>
              </a:p>
              <a:p>
                <a:pPr algn="ctr">
                  <a:defRPr/>
                </a:pPr>
                <a:endParaRPr lang="zh-CN" altLang="en-US" sz="1000" dirty="0"/>
              </a:p>
            </p:txBody>
          </p:sp>
          <p:sp>
            <p:nvSpPr>
              <p:cNvPr id="183" name="矩形 182"/>
              <p:cNvSpPr/>
              <p:nvPr/>
            </p:nvSpPr>
            <p:spPr bwMode="auto">
              <a:xfrm>
                <a:off x="1782584" y="4504085"/>
                <a:ext cx="852487" cy="714375"/>
              </a:xfrm>
              <a:prstGeom prst="rect">
                <a:avLst/>
              </a:prstGeom>
              <a:ln>
                <a:prstDash val="dash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sz="800" dirty="0"/>
              </a:p>
            </p:txBody>
          </p:sp>
          <p:sp>
            <p:nvSpPr>
              <p:cNvPr id="182" name="流程图: 磁盘 181"/>
              <p:cNvSpPr/>
              <p:nvPr/>
            </p:nvSpPr>
            <p:spPr bwMode="auto">
              <a:xfrm>
                <a:off x="2157684" y="4655988"/>
                <a:ext cx="432000" cy="357188"/>
              </a:xfrm>
              <a:prstGeom prst="flowChartMagneticDisk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800" dirty="0"/>
                  <a:t>DB</a:t>
                </a:r>
                <a:endParaRPr lang="zh-CN" altLang="en-US" sz="800" dirty="0"/>
              </a:p>
            </p:txBody>
          </p:sp>
          <p:grpSp>
            <p:nvGrpSpPr>
              <p:cNvPr id="184" name="组合 183"/>
              <p:cNvGrpSpPr/>
              <p:nvPr/>
            </p:nvGrpSpPr>
            <p:grpSpPr>
              <a:xfrm>
                <a:off x="1819374" y="4583980"/>
                <a:ext cx="520330" cy="570360"/>
                <a:chOff x="1763688" y="4583980"/>
                <a:chExt cx="520330" cy="570360"/>
              </a:xfrm>
            </p:grpSpPr>
            <p:sp>
              <p:nvSpPr>
                <p:cNvPr id="50" name="流程图: 文档 49"/>
                <p:cNvSpPr/>
                <p:nvPr/>
              </p:nvSpPr>
              <p:spPr bwMode="auto">
                <a:xfrm>
                  <a:off x="1835696" y="4583980"/>
                  <a:ext cx="428625" cy="357188"/>
                </a:xfrm>
                <a:prstGeom prst="flowChartDocumen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r>
                    <a:rPr lang="zh-CN" altLang="en-US" sz="800" dirty="0"/>
                    <a:t>账单</a:t>
                  </a:r>
                </a:p>
              </p:txBody>
            </p:sp>
            <p:sp>
              <p:nvSpPr>
                <p:cNvPr id="51" name="流程图: 文档 50"/>
                <p:cNvSpPr/>
                <p:nvPr/>
              </p:nvSpPr>
              <p:spPr bwMode="auto">
                <a:xfrm>
                  <a:off x="1763688" y="4672186"/>
                  <a:ext cx="428625" cy="357188"/>
                </a:xfrm>
                <a:prstGeom prst="flowChartDocumen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r>
                    <a:rPr lang="zh-CN" altLang="en-US" sz="800" dirty="0"/>
                    <a:t>账单</a:t>
                  </a:r>
                </a:p>
              </p:txBody>
            </p:sp>
            <p:sp>
              <p:nvSpPr>
                <p:cNvPr id="53" name="流程图: 文档 52"/>
                <p:cNvSpPr/>
                <p:nvPr/>
              </p:nvSpPr>
              <p:spPr bwMode="auto">
                <a:xfrm>
                  <a:off x="1852018" y="4797152"/>
                  <a:ext cx="432000" cy="357188"/>
                </a:xfrm>
                <a:prstGeom prst="flowChartDocumen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r>
                    <a:rPr lang="zh-CN" altLang="en-US" sz="800" dirty="0"/>
                    <a:t>账单</a:t>
                  </a:r>
                </a:p>
              </p:txBody>
            </p:sp>
          </p:grpSp>
        </p:grpSp>
        <p:sp>
          <p:nvSpPr>
            <p:cNvPr id="185" name="矩形 184"/>
            <p:cNvSpPr/>
            <p:nvPr/>
          </p:nvSpPr>
          <p:spPr bwMode="auto">
            <a:xfrm>
              <a:off x="3194819" y="5386382"/>
              <a:ext cx="854075" cy="428625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800" dirty="0" smtClean="0"/>
                <a:t>交易记录</a:t>
              </a:r>
              <a:endParaRPr lang="en-US" altLang="zh-CN" sz="800" dirty="0"/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2273523" y="5096024"/>
            <a:ext cx="972000" cy="1285875"/>
            <a:chOff x="2928938" y="4472335"/>
            <a:chExt cx="972000" cy="1285875"/>
          </a:xfrm>
        </p:grpSpPr>
        <p:sp>
          <p:nvSpPr>
            <p:cNvPr id="44" name="矩形 43"/>
            <p:cNvSpPr/>
            <p:nvPr/>
          </p:nvSpPr>
          <p:spPr bwMode="auto">
            <a:xfrm>
              <a:off x="2928938" y="4472335"/>
              <a:ext cx="972000" cy="12858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 sz="1000" dirty="0"/>
            </a:p>
            <a:p>
              <a:pPr algn="ctr">
                <a:defRPr/>
              </a:pPr>
              <a:endParaRPr lang="en-US" altLang="zh-CN" sz="1000" dirty="0"/>
            </a:p>
            <a:p>
              <a:pPr algn="ctr">
                <a:defRPr/>
              </a:pPr>
              <a:endParaRPr lang="en-US" altLang="zh-CN" sz="1000" dirty="0"/>
            </a:p>
            <a:p>
              <a:pPr algn="ctr">
                <a:defRPr/>
              </a:pPr>
              <a:endParaRPr lang="en-US" altLang="zh-CN" sz="1000" dirty="0"/>
            </a:p>
            <a:p>
              <a:pPr algn="ctr">
                <a:defRPr/>
              </a:pPr>
              <a:endParaRPr lang="en-US" altLang="zh-CN" sz="1000" dirty="0"/>
            </a:p>
            <a:p>
              <a:pPr algn="ctr">
                <a:defRPr/>
              </a:pPr>
              <a:endParaRPr lang="en-US" altLang="zh-CN" sz="1000" dirty="0"/>
            </a:p>
            <a:p>
              <a:pPr algn="ctr">
                <a:defRPr/>
              </a:pPr>
              <a:endParaRPr lang="zh-CN" altLang="en-US" sz="1000" dirty="0"/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2987824" y="4531805"/>
              <a:ext cx="852487" cy="714375"/>
              <a:chOff x="3029185" y="4531805"/>
              <a:chExt cx="852487" cy="714375"/>
            </a:xfrm>
          </p:grpSpPr>
          <p:sp>
            <p:nvSpPr>
              <p:cNvPr id="189" name="矩形 188"/>
              <p:cNvSpPr/>
              <p:nvPr/>
            </p:nvSpPr>
            <p:spPr bwMode="auto">
              <a:xfrm>
                <a:off x="3029185" y="4531805"/>
                <a:ext cx="852487" cy="714375"/>
              </a:xfrm>
              <a:prstGeom prst="rect">
                <a:avLst/>
              </a:prstGeom>
              <a:ln>
                <a:prstDash val="dash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endParaRPr lang="en-US" altLang="zh-CN" sz="800" dirty="0"/>
              </a:p>
            </p:txBody>
          </p:sp>
          <p:sp>
            <p:nvSpPr>
              <p:cNvPr id="45" name="流程图: 磁盘 44"/>
              <p:cNvSpPr/>
              <p:nvPr/>
            </p:nvSpPr>
            <p:spPr bwMode="auto">
              <a:xfrm>
                <a:off x="3413656" y="4653136"/>
                <a:ext cx="432000" cy="357188"/>
              </a:xfrm>
              <a:prstGeom prst="flowChartMagneticDisk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800" dirty="0"/>
                  <a:t>DB</a:t>
                </a:r>
                <a:endParaRPr lang="zh-CN" altLang="en-US" sz="800" dirty="0"/>
              </a:p>
            </p:txBody>
          </p:sp>
          <p:sp>
            <p:nvSpPr>
              <p:cNvPr id="46" name="矩形 45"/>
              <p:cNvSpPr/>
              <p:nvPr/>
            </p:nvSpPr>
            <p:spPr bwMode="auto">
              <a:xfrm>
                <a:off x="3057408" y="4582740"/>
                <a:ext cx="500063" cy="2857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zh-CN" altLang="en-US" sz="800" dirty="0"/>
                  <a:t>日志</a:t>
                </a:r>
                <a:endParaRPr lang="en-US" altLang="zh-CN" sz="800" dirty="0"/>
              </a:p>
            </p:txBody>
          </p:sp>
          <p:sp>
            <p:nvSpPr>
              <p:cNvPr id="47" name="矩形 46"/>
              <p:cNvSpPr/>
              <p:nvPr/>
            </p:nvSpPr>
            <p:spPr bwMode="auto">
              <a:xfrm>
                <a:off x="3050409" y="4898579"/>
                <a:ext cx="500063" cy="2857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zh-CN" altLang="en-US" sz="800" dirty="0"/>
                  <a:t>日志</a:t>
                </a:r>
                <a:endParaRPr lang="en-US" altLang="zh-CN" sz="800" dirty="0"/>
              </a:p>
            </p:txBody>
          </p:sp>
        </p:grpSp>
        <p:sp>
          <p:nvSpPr>
            <p:cNvPr id="191" name="矩形 190"/>
            <p:cNvSpPr/>
            <p:nvPr/>
          </p:nvSpPr>
          <p:spPr bwMode="auto">
            <a:xfrm>
              <a:off x="2989366" y="5297872"/>
              <a:ext cx="854075" cy="428625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800" dirty="0" smtClean="0"/>
                <a:t>日志记录</a:t>
              </a:r>
              <a:endParaRPr lang="en-US" altLang="zh-CN" sz="800" dirty="0"/>
            </a:p>
          </p:txBody>
        </p:sp>
      </p:grpSp>
      <p:sp>
        <p:nvSpPr>
          <p:cNvPr id="198" name="标题 1"/>
          <p:cNvSpPr txBox="1">
            <a:spLocks/>
          </p:cNvSpPr>
          <p:nvPr/>
        </p:nvSpPr>
        <p:spPr bwMode="auto">
          <a:xfrm>
            <a:off x="771347" y="565338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支付系统</a:t>
            </a:r>
            <a:r>
              <a:rPr lang="en-US" altLang="zh-CN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1800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系统架构</a:t>
            </a:r>
            <a:r>
              <a:rPr lang="zh-CN" altLang="en-US" sz="1800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设计</a:t>
            </a:r>
            <a:endParaRPr lang="zh-CN" altLang="en-US" sz="2000" dirty="0" smtClean="0">
              <a:solidFill>
                <a:srgbClr val="00B0F0"/>
              </a:solidFill>
            </a:endParaRPr>
          </a:p>
        </p:txBody>
      </p:sp>
      <p:sp>
        <p:nvSpPr>
          <p:cNvPr id="91" name="TextBox 77"/>
          <p:cNvSpPr txBox="1"/>
          <p:nvPr/>
        </p:nvSpPr>
        <p:spPr>
          <a:xfrm>
            <a:off x="4461012" y="2833903"/>
            <a:ext cx="828000" cy="288000"/>
          </a:xfrm>
          <a:prstGeom prst="rect">
            <a:avLst/>
          </a:prstGeom>
          <a:solidFill>
            <a:srgbClr val="9966FF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anchor="ctr" anchorCtr="0">
            <a:noAutofit/>
          </a:bodyPr>
          <a:lstStyle>
            <a:defPPr>
              <a:defRPr lang="zh-CN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商户接入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73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幻灯片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幻灯片模板</Template>
  <TotalTime>339</TotalTime>
  <Words>85</Words>
  <Application>Microsoft Office PowerPoint</Application>
  <PresentationFormat>全屏显示(4:3)</PresentationFormat>
  <Paragraphs>64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黑体</vt:lpstr>
      <vt:lpstr>华文行楷</vt:lpstr>
      <vt:lpstr>宋体</vt:lpstr>
      <vt:lpstr>微软雅黑</vt:lpstr>
      <vt:lpstr>Arial</vt:lpstr>
      <vt:lpstr>Calibri</vt:lpstr>
      <vt:lpstr>Times New Roman</vt:lpstr>
      <vt:lpstr>幻灯片模板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黄勇</dc:creator>
  <cp:lastModifiedBy>Zyus</cp:lastModifiedBy>
  <cp:revision>35</cp:revision>
  <dcterms:created xsi:type="dcterms:W3CDTF">2013-12-25T03:22:15Z</dcterms:created>
  <dcterms:modified xsi:type="dcterms:W3CDTF">2015-10-22T06:17:38Z</dcterms:modified>
</cp:coreProperties>
</file>