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316" r:id="rId3"/>
    <p:sldId id="317" r:id="rId4"/>
    <p:sldId id="318" r:id="rId5"/>
    <p:sldId id="319" r:id="rId6"/>
    <p:sldId id="320" r:id="rId7"/>
    <p:sldId id="315" r:id="rId8"/>
    <p:sldId id="321" r:id="rId9"/>
    <p:sldId id="325" r:id="rId10"/>
    <p:sldId id="323" r:id="rId11"/>
    <p:sldId id="32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F926639-01E6-4AC8-ABD6-9611F0A50D7F}">
          <p14:sldIdLst>
            <p14:sldId id="259"/>
            <p14:sldId id="316"/>
            <p14:sldId id="317"/>
            <p14:sldId id="318"/>
            <p14:sldId id="319"/>
            <p14:sldId id="320"/>
            <p14:sldId id="315"/>
            <p14:sldId id="321"/>
            <p14:sldId id="325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7" autoAdjust="0"/>
    <p:restoredTop sz="94660"/>
  </p:normalViewPr>
  <p:slideViewPr>
    <p:cSldViewPr>
      <p:cViewPr>
        <p:scale>
          <a:sx n="110" d="100"/>
          <a:sy n="110" d="100"/>
        </p:scale>
        <p:origin x="90" y="-12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72984-2544-46A8-BC90-5F3453D3177C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C19B5-F5A7-4D09-9773-4B53A8CB2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08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C19B5-F5A7-4D09-9773-4B53A8CB2F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04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E75079-65F4-4DA0-9264-9BE873F317E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752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E75079-65F4-4DA0-9264-9BE873F317E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366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E75079-65F4-4DA0-9264-9BE873F317E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66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E75079-65F4-4DA0-9264-9BE873F317E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573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E75079-65F4-4DA0-9264-9BE873F317E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21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E75079-65F4-4DA0-9264-9BE873F317E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5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E75079-65F4-4DA0-9264-9BE873F317E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850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E75079-65F4-4DA0-9264-9BE873F317E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20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E75079-65F4-4DA0-9264-9BE873F317E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063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E75079-65F4-4DA0-9264-9BE873F317E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27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7606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620688"/>
            <a:ext cx="8640960" cy="2889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 smtClean="0"/>
              <a:t>Sub Title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53110"/>
            <a:ext cx="2843213" cy="287239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fld id="{A367C1CA-D1D0-4576-A152-C1FCD75412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5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配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8024" y="1052736"/>
            <a:ext cx="4104456" cy="5544616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27000">
                <a:schemeClr val="accent4">
                  <a:lumMod val="20000"/>
                  <a:lumOff val="80000"/>
                </a:schemeClr>
              </a:gs>
              <a:gs pos="59000">
                <a:schemeClr val="bg1"/>
              </a:gs>
            </a:gsLst>
            <a:lin ang="5400000" scaled="0"/>
          </a:gradFill>
          <a:effectLst>
            <a:outerShdw blurRad="101600" dist="76200" dir="18900000" algn="bl" rotWithShape="0">
              <a:prstClr val="black">
                <a:alpha val="40000"/>
              </a:prstClr>
            </a:outerShdw>
          </a:effectLst>
        </p:spPr>
        <p:txBody>
          <a:bodyPr tIns="216000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76064"/>
          </a:xfrm>
        </p:spPr>
        <p:txBody>
          <a:bodyPr>
            <a:normAutofit/>
          </a:bodyPr>
          <a:lstStyle>
            <a:lvl1pPr>
              <a:defRPr sz="2800" spc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620688"/>
            <a:ext cx="8640960" cy="2889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 smtClean="0"/>
              <a:t>Sub Title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53110"/>
            <a:ext cx="2843213" cy="287239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>
          <a:xfrm>
            <a:off x="179388" y="1600200"/>
            <a:ext cx="4176588" cy="4997152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367C1CA-D1D0-4576-A152-C1FCD75412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7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7606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620688"/>
            <a:ext cx="8640960" cy="2889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 smtClean="0"/>
              <a:t>Sub Title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7C1CA-D1D0-4576-A152-C1FCD75412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7C1CA-D1D0-4576-A152-C1FCD75412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列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圆角矩形 2"/>
          <p:cNvSpPr/>
          <p:nvPr userDrawn="1"/>
        </p:nvSpPr>
        <p:spPr>
          <a:xfrm>
            <a:off x="251521" y="929218"/>
            <a:ext cx="264595" cy="23314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 userDrawn="1"/>
        </p:nvSpPr>
        <p:spPr>
          <a:xfrm>
            <a:off x="251521" y="1351447"/>
            <a:ext cx="264595" cy="23314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251521" y="1773678"/>
            <a:ext cx="264595" cy="23314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251521" y="2195907"/>
            <a:ext cx="264595" cy="2331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 userDrawn="1"/>
        </p:nvSpPr>
        <p:spPr>
          <a:xfrm>
            <a:off x="251521" y="2618137"/>
            <a:ext cx="264595" cy="2331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251521" y="3040367"/>
            <a:ext cx="264595" cy="2331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 userDrawn="1"/>
        </p:nvSpPr>
        <p:spPr>
          <a:xfrm>
            <a:off x="251521" y="3462598"/>
            <a:ext cx="264595" cy="23314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653818" y="86578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653818" y="128801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653818" y="171024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23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653818" y="213247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24" name="文本占位符 17"/>
          <p:cNvSpPr>
            <a:spLocks noGrp="1"/>
          </p:cNvSpPr>
          <p:nvPr>
            <p:ph type="body" sz="quarter" idx="14" hasCustomPrompt="1"/>
          </p:nvPr>
        </p:nvSpPr>
        <p:spPr>
          <a:xfrm>
            <a:off x="653818" y="255470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25" name="文本占位符 17"/>
          <p:cNvSpPr>
            <a:spLocks noGrp="1"/>
          </p:cNvSpPr>
          <p:nvPr>
            <p:ph type="body" sz="quarter" idx="15" hasCustomPrompt="1"/>
          </p:nvPr>
        </p:nvSpPr>
        <p:spPr>
          <a:xfrm>
            <a:off x="653818" y="297693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26" name="文本占位符 17"/>
          <p:cNvSpPr>
            <a:spLocks noGrp="1"/>
          </p:cNvSpPr>
          <p:nvPr>
            <p:ph type="body" sz="quarter" idx="16" hasCustomPrompt="1"/>
          </p:nvPr>
        </p:nvSpPr>
        <p:spPr>
          <a:xfrm>
            <a:off x="653818" y="339916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27" name="圆角矩形 26"/>
          <p:cNvSpPr/>
          <p:nvPr userDrawn="1"/>
        </p:nvSpPr>
        <p:spPr>
          <a:xfrm>
            <a:off x="4817776" y="929218"/>
            <a:ext cx="264595" cy="23314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 userDrawn="1"/>
        </p:nvSpPr>
        <p:spPr>
          <a:xfrm>
            <a:off x="4817776" y="1351447"/>
            <a:ext cx="264595" cy="2331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28"/>
          <p:cNvSpPr/>
          <p:nvPr userDrawn="1"/>
        </p:nvSpPr>
        <p:spPr>
          <a:xfrm>
            <a:off x="4817776" y="1773678"/>
            <a:ext cx="264595" cy="2331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 userDrawn="1"/>
        </p:nvSpPr>
        <p:spPr>
          <a:xfrm>
            <a:off x="4817776" y="2195907"/>
            <a:ext cx="264595" cy="2331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 userDrawn="1"/>
        </p:nvSpPr>
        <p:spPr>
          <a:xfrm>
            <a:off x="4817776" y="2618137"/>
            <a:ext cx="264595" cy="23314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 userDrawn="1"/>
        </p:nvSpPr>
        <p:spPr>
          <a:xfrm>
            <a:off x="4817776" y="3040367"/>
            <a:ext cx="264595" cy="23314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 userDrawn="1"/>
        </p:nvSpPr>
        <p:spPr>
          <a:xfrm>
            <a:off x="4817776" y="3462598"/>
            <a:ext cx="264595" cy="23314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占位符 17"/>
          <p:cNvSpPr>
            <a:spLocks noGrp="1"/>
          </p:cNvSpPr>
          <p:nvPr>
            <p:ph type="body" sz="quarter" idx="17" hasCustomPrompt="1"/>
          </p:nvPr>
        </p:nvSpPr>
        <p:spPr>
          <a:xfrm>
            <a:off x="5220072" y="86578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35" name="文本占位符 17"/>
          <p:cNvSpPr>
            <a:spLocks noGrp="1"/>
          </p:cNvSpPr>
          <p:nvPr>
            <p:ph type="body" sz="quarter" idx="18" hasCustomPrompt="1"/>
          </p:nvPr>
        </p:nvSpPr>
        <p:spPr>
          <a:xfrm>
            <a:off x="5220072" y="128801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36" name="文本占位符 17"/>
          <p:cNvSpPr>
            <a:spLocks noGrp="1"/>
          </p:cNvSpPr>
          <p:nvPr>
            <p:ph type="body" sz="quarter" idx="19" hasCustomPrompt="1"/>
          </p:nvPr>
        </p:nvSpPr>
        <p:spPr>
          <a:xfrm>
            <a:off x="5220072" y="171024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37" name="文本占位符 17"/>
          <p:cNvSpPr>
            <a:spLocks noGrp="1"/>
          </p:cNvSpPr>
          <p:nvPr>
            <p:ph type="body" sz="quarter" idx="20" hasCustomPrompt="1"/>
          </p:nvPr>
        </p:nvSpPr>
        <p:spPr>
          <a:xfrm>
            <a:off x="5220072" y="213247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38" name="文本占位符 17"/>
          <p:cNvSpPr>
            <a:spLocks noGrp="1"/>
          </p:cNvSpPr>
          <p:nvPr>
            <p:ph type="body" sz="quarter" idx="21" hasCustomPrompt="1"/>
          </p:nvPr>
        </p:nvSpPr>
        <p:spPr>
          <a:xfrm>
            <a:off x="5220072" y="255470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39" name="文本占位符 17"/>
          <p:cNvSpPr>
            <a:spLocks noGrp="1"/>
          </p:cNvSpPr>
          <p:nvPr>
            <p:ph type="body" sz="quarter" idx="22" hasCustomPrompt="1"/>
          </p:nvPr>
        </p:nvSpPr>
        <p:spPr>
          <a:xfrm>
            <a:off x="5220072" y="297693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40" name="文本占位符 17"/>
          <p:cNvSpPr>
            <a:spLocks noGrp="1"/>
          </p:cNvSpPr>
          <p:nvPr>
            <p:ph type="body" sz="quarter" idx="23" hasCustomPrompt="1"/>
          </p:nvPr>
        </p:nvSpPr>
        <p:spPr>
          <a:xfrm>
            <a:off x="5220072" y="339916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cxnSp>
        <p:nvCxnSpPr>
          <p:cNvPr id="44" name="直接连接符 43"/>
          <p:cNvCxnSpPr/>
          <p:nvPr userDrawn="1"/>
        </p:nvCxnSpPr>
        <p:spPr>
          <a:xfrm>
            <a:off x="653818" y="122578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53818" y="164801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653818" y="207024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653818" y="249247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653818" y="291470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653818" y="333693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 userDrawn="1"/>
        </p:nvCxnSpPr>
        <p:spPr>
          <a:xfrm>
            <a:off x="653818" y="375916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5220072" y="122578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 userDrawn="1"/>
        </p:nvCxnSpPr>
        <p:spPr>
          <a:xfrm>
            <a:off x="5220072" y="164801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 userDrawn="1"/>
        </p:nvCxnSpPr>
        <p:spPr>
          <a:xfrm>
            <a:off x="5220072" y="207024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5220072" y="249247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 userDrawn="1"/>
        </p:nvCxnSpPr>
        <p:spPr>
          <a:xfrm>
            <a:off x="5220072" y="291470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5220072" y="333693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 userDrawn="1"/>
        </p:nvCxnSpPr>
        <p:spPr>
          <a:xfrm>
            <a:off x="5220072" y="375916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367C1CA-D1D0-4576-A152-C1FCD75412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30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88E3E-6F44-4DBF-BE52-1FEDE1AC575A}" type="datetimeFigureOut">
              <a:rPr lang="zh-CN" altLang="en-US"/>
              <a:pPr>
                <a:defRPr/>
              </a:pPr>
              <a:t>2014/4/4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385CE-AA26-46C0-845C-5034CC702B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1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3397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2" y="6480495"/>
            <a:ext cx="792088" cy="3557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0400" y="6682549"/>
            <a:ext cx="20951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800" b="0" i="0" kern="1200" smtClean="0">
                <a:solidFill>
                  <a:schemeClr val="tx1"/>
                </a:solidFill>
                <a:effectLst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©2013 INFOHOLD Group. ALL Rights Reserved.</a:t>
            </a:r>
            <a:endParaRPr lang="zh-CN" altLang="en-US" sz="800">
              <a:effectLst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6779" y="6682549"/>
            <a:ext cx="42505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 b="0">
                <a:solidFill>
                  <a:schemeClr val="accent6">
                    <a:lumMod val="75000"/>
                  </a:schemeClr>
                </a:solidFill>
                <a:effectLst/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fld id="{A367C1CA-D1D0-4576-A152-C1FCD75412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0" r:id="rId3"/>
    <p:sldLayoutId id="2147483649" r:id="rId4"/>
    <p:sldLayoutId id="2147483652" r:id="rId5"/>
    <p:sldLayoutId id="2147483654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spc="0">
          <a:solidFill>
            <a:schemeClr val="tx2">
              <a:lumMod val="60000"/>
              <a:lumOff val="40000"/>
            </a:schemeClr>
          </a:solidFill>
          <a:effectLst/>
          <a:latin typeface="+mn-ea"/>
          <a:ea typeface="+mn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351" y="0"/>
            <a:ext cx="4680649" cy="31021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0157" y="241217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EBP-</a:t>
            </a: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支付结算平台系统简介</a:t>
            </a:r>
            <a:endParaRPr lang="en-US" altLang="zh-CN" sz="32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7C1CA-D1D0-4576-A152-C1FCD75412E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45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标题 1"/>
          <p:cNvSpPr txBox="1">
            <a:spLocks/>
          </p:cNvSpPr>
          <p:nvPr/>
        </p:nvSpPr>
        <p:spPr bwMode="auto">
          <a:xfrm>
            <a:off x="728663" y="785813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支付结算</a:t>
            </a:r>
            <a:r>
              <a:rPr lang="zh-CN" altLang="en-US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平台</a:t>
            </a:r>
            <a:r>
              <a:rPr lang="en-US" altLang="zh-CN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1800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系统</a:t>
            </a:r>
            <a:r>
              <a:rPr lang="zh-CN" altLang="en-US" sz="1800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演示</a:t>
            </a:r>
            <a:endParaRPr lang="zh-CN" altLang="en-US" sz="20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4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标题 1"/>
          <p:cNvSpPr txBox="1">
            <a:spLocks/>
          </p:cNvSpPr>
          <p:nvPr/>
        </p:nvSpPr>
        <p:spPr bwMode="auto">
          <a:xfrm>
            <a:off x="728663" y="785813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支付结算</a:t>
            </a:r>
            <a:r>
              <a:rPr lang="zh-CN" altLang="en-US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平台</a:t>
            </a:r>
            <a:r>
              <a:rPr lang="en-US" altLang="zh-CN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1800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问题</a:t>
            </a:r>
            <a:endParaRPr lang="zh-CN" altLang="en-US" sz="2000" dirty="0" smtClean="0">
              <a:solidFill>
                <a:srgbClr val="00B0F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9632" y="2780928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、系统安全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、异常业务处理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、银行对账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smtClean="0"/>
              <a:t>、管理端功能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1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标题 1"/>
          <p:cNvSpPr txBox="1">
            <a:spLocks/>
          </p:cNvSpPr>
          <p:nvPr/>
        </p:nvSpPr>
        <p:spPr bwMode="auto">
          <a:xfrm>
            <a:off x="685800" y="776478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支付结算平台</a:t>
            </a:r>
            <a:r>
              <a:rPr lang="en-US" altLang="zh-CN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800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目录</a:t>
            </a:r>
            <a:endParaRPr lang="zh-CN" altLang="en-US" sz="2800" dirty="0" smtClean="0">
              <a:solidFill>
                <a:srgbClr val="00B0F0"/>
              </a:solidFill>
            </a:endParaRPr>
          </a:p>
        </p:txBody>
      </p:sp>
      <p:sp>
        <p:nvSpPr>
          <p:cNvPr id="92" name="内容占位符 7"/>
          <p:cNvSpPr>
            <a:spLocks noGrp="1"/>
          </p:cNvSpPr>
          <p:nvPr>
            <p:ph idx="1"/>
          </p:nvPr>
        </p:nvSpPr>
        <p:spPr>
          <a:xfrm>
            <a:off x="1403646" y="2564904"/>
            <a:ext cx="3096345" cy="3816846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70C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概述</a:t>
            </a:r>
            <a:endParaRPr lang="en-US" altLang="zh-CN" b="1" dirty="0" smtClean="0">
              <a:solidFill>
                <a:srgbClr val="0070C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70C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功能需求</a:t>
            </a:r>
            <a:endParaRPr lang="en-US" altLang="zh-CN" b="1" dirty="0" smtClean="0">
              <a:solidFill>
                <a:srgbClr val="0070C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70C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系统原型</a:t>
            </a:r>
            <a:endParaRPr lang="en-US" altLang="zh-CN" b="1" dirty="0" smtClean="0">
              <a:solidFill>
                <a:srgbClr val="0070C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70C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系统结构</a:t>
            </a:r>
            <a:endParaRPr lang="en-US" altLang="zh-CN" b="1" dirty="0" smtClean="0">
              <a:solidFill>
                <a:srgbClr val="0070C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70C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数据库结构</a:t>
            </a:r>
            <a:endParaRPr lang="en-US" altLang="zh-CN" b="1" dirty="0" smtClean="0">
              <a:solidFill>
                <a:srgbClr val="0070C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" name="内容占位符 7"/>
          <p:cNvSpPr txBox="1">
            <a:spLocks/>
          </p:cNvSpPr>
          <p:nvPr/>
        </p:nvSpPr>
        <p:spPr>
          <a:xfrm>
            <a:off x="4499991" y="2567200"/>
            <a:ext cx="3096345" cy="3816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70C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详细设计</a:t>
            </a:r>
            <a:endParaRPr lang="en-US" altLang="zh-CN" b="1" dirty="0">
              <a:solidFill>
                <a:srgbClr val="0070C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70C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系统应用</a:t>
            </a:r>
            <a:endParaRPr lang="en-US" altLang="zh-CN" b="1" dirty="0" smtClean="0">
              <a:solidFill>
                <a:srgbClr val="0070C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70C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实例演示</a:t>
            </a:r>
            <a:endParaRPr lang="en-US" altLang="zh-CN" b="1" dirty="0" smtClean="0">
              <a:solidFill>
                <a:srgbClr val="0070C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70C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问题</a:t>
            </a:r>
            <a:endParaRPr lang="en-US" altLang="zh-CN" b="1" dirty="0">
              <a:solidFill>
                <a:srgbClr val="0070C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1" dirty="0" smtClean="0">
              <a:solidFill>
                <a:srgbClr val="0070C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66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标题 1"/>
          <p:cNvSpPr txBox="1">
            <a:spLocks/>
          </p:cNvSpPr>
          <p:nvPr/>
        </p:nvSpPr>
        <p:spPr bwMode="auto">
          <a:xfrm>
            <a:off x="685800" y="776478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支付结算平台</a:t>
            </a:r>
            <a:r>
              <a:rPr lang="en-US" altLang="zh-CN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800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概述</a:t>
            </a:r>
            <a:endParaRPr lang="zh-CN" altLang="en-US" sz="2800" dirty="0">
              <a:solidFill>
                <a:srgbClr val="00B0F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0192" y="3140968"/>
            <a:ext cx="1152128" cy="792088"/>
          </a:xfrm>
          <a:prstGeom prst="roundRect">
            <a:avLst/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b="1" dirty="0"/>
              <a:t>银行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635896" y="2492896"/>
            <a:ext cx="0" cy="34563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96136" y="2492896"/>
            <a:ext cx="0" cy="34563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2051720" y="3140968"/>
            <a:ext cx="1152128" cy="2259561"/>
            <a:chOff x="1547664" y="3140968"/>
            <a:chExt cx="1152128" cy="2259561"/>
          </a:xfrm>
        </p:grpSpPr>
        <p:sp>
          <p:nvSpPr>
            <p:cNvPr id="2" name="圆角矩形 1"/>
            <p:cNvSpPr/>
            <p:nvPr/>
          </p:nvSpPr>
          <p:spPr>
            <a:xfrm>
              <a:off x="1547664" y="3140968"/>
              <a:ext cx="1152128" cy="792088"/>
            </a:xfrm>
            <a:prstGeom prst="roundRect">
              <a:avLst/>
            </a:prstGeom>
            <a:solidFill>
              <a:srgbClr val="99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anchor="ctr" anchorCtr="0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</a:rPr>
                <a:t>业务系统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547664" y="4608441"/>
              <a:ext cx="1152128" cy="792088"/>
            </a:xfrm>
            <a:prstGeom prst="roundRect">
              <a:avLst/>
            </a:prstGeom>
            <a:solidFill>
              <a:srgbClr val="99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anchor="ctr" anchorCtr="0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</a:rPr>
                <a:t>第三方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/>
              </a:r>
              <a:br>
                <a:rPr lang="en-US" altLang="zh-CN" sz="1600" b="1" dirty="0" smtClean="0">
                  <a:solidFill>
                    <a:schemeClr val="bg1"/>
                  </a:solidFill>
                </a:rPr>
              </a:br>
              <a:r>
                <a:rPr lang="zh-CN" altLang="en-US" sz="1600" b="1" dirty="0" smtClean="0">
                  <a:solidFill>
                    <a:schemeClr val="bg1"/>
                  </a:solidFill>
                </a:rPr>
                <a:t>应用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1884644" y="4045078"/>
              <a:ext cx="180000" cy="451340"/>
            </a:xfrm>
            <a:prstGeom prst="downArrow">
              <a:avLst/>
            </a:prstGeom>
            <a:solidFill>
              <a:srgbClr val="9966FF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anchor="ctr" anchorCtr="0">
              <a:noAutofit/>
            </a:bodyPr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0" name="上箭头 19"/>
            <p:cNvSpPr/>
            <p:nvPr/>
          </p:nvSpPr>
          <p:spPr>
            <a:xfrm>
              <a:off x="2267744" y="4045078"/>
              <a:ext cx="180000" cy="451340"/>
            </a:xfrm>
            <a:prstGeom prst="upArrow">
              <a:avLst/>
            </a:prstGeom>
            <a:solidFill>
              <a:srgbClr val="9966FF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anchor="ctr" anchorCtr="0">
              <a:noAutofit/>
            </a:bodyPr>
            <a:lstStyle/>
            <a:p>
              <a:pPr algn="ctr"/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139952" y="3140968"/>
            <a:ext cx="1152128" cy="2259561"/>
            <a:chOff x="3635896" y="3140968"/>
            <a:chExt cx="1152128" cy="2259561"/>
          </a:xfrm>
        </p:grpSpPr>
        <p:sp>
          <p:nvSpPr>
            <p:cNvPr id="5" name="圆角矩形 4"/>
            <p:cNvSpPr/>
            <p:nvPr/>
          </p:nvSpPr>
          <p:spPr>
            <a:xfrm>
              <a:off x="3635896" y="3140968"/>
              <a:ext cx="1152128" cy="792088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 smtClean="0"/>
                <a:t>支付系统</a:t>
              </a:r>
              <a:endParaRPr lang="zh-CN" altLang="en-US" sz="1600" b="1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635896" y="4608441"/>
              <a:ext cx="1152128" cy="792088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 smtClean="0"/>
                <a:t>记账系统</a:t>
              </a:r>
              <a:endParaRPr lang="zh-CN" altLang="en-US" sz="1600" b="1" dirty="0"/>
            </a:p>
          </p:txBody>
        </p:sp>
        <p:sp>
          <p:nvSpPr>
            <p:cNvPr id="25" name="下箭头 24"/>
            <p:cNvSpPr/>
            <p:nvPr/>
          </p:nvSpPr>
          <p:spPr>
            <a:xfrm>
              <a:off x="3972875" y="4045078"/>
              <a:ext cx="180000" cy="451340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600" b="1">
                <a:solidFill>
                  <a:schemeClr val="lt1"/>
                </a:solidFill>
              </a:endParaRPr>
            </a:p>
          </p:txBody>
        </p:sp>
        <p:sp>
          <p:nvSpPr>
            <p:cNvPr id="26" name="上箭头 25"/>
            <p:cNvSpPr/>
            <p:nvPr/>
          </p:nvSpPr>
          <p:spPr>
            <a:xfrm>
              <a:off x="4355975" y="4045078"/>
              <a:ext cx="180000" cy="451340"/>
            </a:xfrm>
            <a:prstGeom prst="upArrow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600" b="1">
                <a:solidFill>
                  <a:schemeClr val="lt1"/>
                </a:solidFill>
              </a:endParaRPr>
            </a:p>
          </p:txBody>
        </p:sp>
      </p:grpSp>
      <p:sp>
        <p:nvSpPr>
          <p:cNvPr id="21" name="右箭头 20"/>
          <p:cNvSpPr/>
          <p:nvPr/>
        </p:nvSpPr>
        <p:spPr>
          <a:xfrm>
            <a:off x="3347864" y="3357031"/>
            <a:ext cx="576065" cy="1800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10800000">
            <a:off x="3347865" y="3609039"/>
            <a:ext cx="587072" cy="17438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5489644" y="3357031"/>
            <a:ext cx="594524" cy="1800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10800000">
            <a:off x="5500652" y="3609039"/>
            <a:ext cx="583516" cy="17438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1907704" y="2917496"/>
            <a:ext cx="5616624" cy="4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123728" y="25556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业务应用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099780" y="25556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支付结算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156176" y="25556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银行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7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标题 1"/>
          <p:cNvSpPr txBox="1">
            <a:spLocks/>
          </p:cNvSpPr>
          <p:nvPr/>
        </p:nvSpPr>
        <p:spPr bwMode="auto">
          <a:xfrm>
            <a:off x="685800" y="776478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支付结算平台</a:t>
            </a:r>
            <a:r>
              <a:rPr lang="en-US" altLang="zh-CN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800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功能需求</a:t>
            </a:r>
            <a:endParaRPr lang="zh-CN" altLang="en-US" sz="2800" dirty="0">
              <a:solidFill>
                <a:srgbClr val="00B0F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1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标题 1"/>
          <p:cNvSpPr txBox="1">
            <a:spLocks/>
          </p:cNvSpPr>
          <p:nvPr/>
        </p:nvSpPr>
        <p:spPr bwMode="auto">
          <a:xfrm>
            <a:off x="685800" y="776478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支付结算平台</a:t>
            </a:r>
            <a:r>
              <a:rPr lang="en-US" altLang="zh-CN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800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原型设计</a:t>
            </a:r>
            <a:endParaRPr lang="zh-CN" altLang="en-US" sz="2800" dirty="0">
              <a:solidFill>
                <a:srgbClr val="00B0F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2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33313" y="5024586"/>
            <a:ext cx="6379047" cy="14287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28083" y="5096024"/>
            <a:ext cx="1976124" cy="1285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 smtClean="0"/>
              <a:t>银行接口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433313" y="5545112"/>
            <a:ext cx="928688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数据存储、外部</a:t>
            </a:r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接口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433313" y="4068428"/>
            <a:ext cx="6379047" cy="8958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TextBox 28"/>
          <p:cNvSpPr txBox="1">
            <a:spLocks noChangeArrowheads="1"/>
          </p:cNvSpPr>
          <p:nvPr/>
        </p:nvSpPr>
        <p:spPr bwMode="auto">
          <a:xfrm>
            <a:off x="1442263" y="4395036"/>
            <a:ext cx="7232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逻辑</a:t>
            </a:r>
            <a:r>
              <a:rPr lang="zh-CN" altLang="en-US" sz="1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层</a:t>
            </a:r>
            <a:endParaRPr lang="zh-CN" altLang="en-US" sz="1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433313" y="3526411"/>
            <a:ext cx="6379047" cy="5000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14"/>
          <p:cNvSpPr/>
          <p:nvPr/>
        </p:nvSpPr>
        <p:spPr bwMode="auto">
          <a:xfrm>
            <a:off x="3615371" y="3589903"/>
            <a:ext cx="576000" cy="36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000" dirty="0"/>
              <a:t>签约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4890927" y="3589903"/>
            <a:ext cx="720000" cy="36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000" dirty="0"/>
              <a:t>运行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6948263" y="3589903"/>
            <a:ext cx="576000" cy="36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000" dirty="0"/>
              <a:t>对</a:t>
            </a:r>
            <a:r>
              <a:rPr lang="zh-CN" altLang="en-US" sz="1000" dirty="0" smtClean="0"/>
              <a:t>账</a:t>
            </a:r>
            <a:endParaRPr lang="zh-CN" altLang="en-US" sz="1000" dirty="0"/>
          </a:p>
        </p:txBody>
      </p:sp>
      <p:sp>
        <p:nvSpPr>
          <p:cNvPr id="30" name="矩形 29"/>
          <p:cNvSpPr/>
          <p:nvPr/>
        </p:nvSpPr>
        <p:spPr bwMode="auto">
          <a:xfrm>
            <a:off x="2339815" y="3589903"/>
            <a:ext cx="576000" cy="36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/>
              <a:t>注册</a:t>
            </a:r>
            <a:endParaRPr lang="zh-CN" altLang="en-US" sz="1000" dirty="0"/>
          </a:p>
        </p:txBody>
      </p:sp>
      <p:sp>
        <p:nvSpPr>
          <p:cNvPr id="31" name="TextBox 51"/>
          <p:cNvSpPr txBox="1">
            <a:spLocks noChangeArrowheads="1"/>
          </p:cNvSpPr>
          <p:nvPr/>
        </p:nvSpPr>
        <p:spPr bwMode="auto">
          <a:xfrm>
            <a:off x="1453888" y="3646687"/>
            <a:ext cx="7200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业务</a:t>
            </a:r>
            <a:r>
              <a:rPr lang="zh-CN" altLang="en-US" sz="1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层</a:t>
            </a:r>
            <a:endParaRPr lang="zh-CN" altLang="en-US" sz="1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24" name="组合 52"/>
          <p:cNvGrpSpPr>
            <a:grpSpLocks/>
          </p:cNvGrpSpPr>
          <p:nvPr/>
        </p:nvGrpSpPr>
        <p:grpSpPr bwMode="auto">
          <a:xfrm>
            <a:off x="1433314" y="2108473"/>
            <a:ext cx="6379046" cy="1357325"/>
            <a:chOff x="857224" y="1500160"/>
            <a:chExt cx="7572428" cy="1357336"/>
          </a:xfrm>
        </p:grpSpPr>
        <p:sp>
          <p:nvSpPr>
            <p:cNvPr id="33" name="矩形 32"/>
            <p:cNvSpPr/>
            <p:nvPr/>
          </p:nvSpPr>
          <p:spPr>
            <a:xfrm>
              <a:off x="857224" y="1500160"/>
              <a:ext cx="7572428" cy="135733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41" name="TextBox 61"/>
            <p:cNvSpPr txBox="1">
              <a:spLocks noChangeArrowheads="1"/>
            </p:cNvSpPr>
            <p:nvPr/>
          </p:nvSpPr>
          <p:spPr bwMode="auto">
            <a:xfrm>
              <a:off x="861674" y="2052614"/>
              <a:ext cx="8572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dirty="0" smtClean="0">
                  <a:latin typeface="华文行楷" panose="02010800040101010101" pitchFamily="2" charset="-122"/>
                  <a:ea typeface="华文行楷" panose="02010800040101010101" pitchFamily="2" charset="-122"/>
                </a:rPr>
                <a:t>应用层</a:t>
              </a:r>
              <a:endPara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231959" y="2158433"/>
            <a:ext cx="1980000" cy="1008000"/>
            <a:chOff x="428596" y="1214422"/>
            <a:chExt cx="2853438" cy="1015534"/>
          </a:xfrm>
        </p:grpSpPr>
        <p:sp>
          <p:nvSpPr>
            <p:cNvPr id="65" name="矩形 64"/>
            <p:cNvSpPr/>
            <p:nvPr/>
          </p:nvSpPr>
          <p:spPr>
            <a:xfrm>
              <a:off x="428596" y="1214422"/>
              <a:ext cx="2853438" cy="10155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zh-CN" alt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应用系统</a:t>
              </a:r>
            </a:p>
          </p:txBody>
        </p:sp>
        <p:sp>
          <p:nvSpPr>
            <p:cNvPr id="66" name="TextBox 77"/>
            <p:cNvSpPr txBox="1"/>
            <p:nvPr/>
          </p:nvSpPr>
          <p:spPr>
            <a:xfrm>
              <a:off x="563884" y="1571848"/>
              <a:ext cx="1193256" cy="471498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anchor="ctr" anchorCtr="0">
              <a:noAutofit/>
            </a:bodyPr>
            <a:lstStyle>
              <a:defPPr>
                <a:defRPr lang="zh-CN"/>
              </a:defPPr>
              <a:lvl1pPr algn="ctr">
                <a:defRPr sz="1200" b="1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/>
                <a:t>在线应用</a:t>
              </a:r>
              <a:endParaRPr lang="en-US" altLang="zh-CN" dirty="0"/>
            </a:p>
          </p:txBody>
        </p:sp>
        <p:sp>
          <p:nvSpPr>
            <p:cNvPr id="67" name="TextBox 77"/>
            <p:cNvSpPr txBox="1"/>
            <p:nvPr/>
          </p:nvSpPr>
          <p:spPr>
            <a:xfrm>
              <a:off x="1928929" y="1571848"/>
              <a:ext cx="1193256" cy="471498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anchor="ctr" anchorCtr="0">
              <a:noAutofit/>
            </a:bodyPr>
            <a:lstStyle>
              <a:defPPr>
                <a:defRPr lang="zh-CN"/>
              </a:defPPr>
              <a:lvl1pPr algn="ctr">
                <a:defRPr sz="1200" b="1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/>
                <a:t>移动应用</a:t>
              </a:r>
              <a:endParaRPr lang="en-US" altLang="zh-CN" dirty="0"/>
            </a:p>
          </p:txBody>
        </p:sp>
      </p:grpSp>
      <p:sp>
        <p:nvSpPr>
          <p:cNvPr id="69" name="矩形 68"/>
          <p:cNvSpPr/>
          <p:nvPr/>
        </p:nvSpPr>
        <p:spPr>
          <a:xfrm>
            <a:off x="4283967" y="2158433"/>
            <a:ext cx="1980000" cy="100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支付结算</a:t>
            </a:r>
            <a:endParaRPr lang="zh-CN" altLang="en-US" sz="1400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TextBox 77"/>
          <p:cNvSpPr txBox="1"/>
          <p:nvPr/>
        </p:nvSpPr>
        <p:spPr>
          <a:xfrm>
            <a:off x="5359397" y="2207202"/>
            <a:ext cx="828000" cy="288000"/>
          </a:xfrm>
          <a:prstGeom prst="rect">
            <a:avLst/>
          </a:prstGeom>
          <a:solidFill>
            <a:srgbClr val="9966FF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首页</a:t>
            </a:r>
            <a:endParaRPr lang="en-US" altLang="zh-CN" dirty="0"/>
          </a:p>
        </p:txBody>
      </p:sp>
      <p:sp>
        <p:nvSpPr>
          <p:cNvPr id="71" name="TextBox 77"/>
          <p:cNvSpPr txBox="1"/>
          <p:nvPr/>
        </p:nvSpPr>
        <p:spPr>
          <a:xfrm>
            <a:off x="5359397" y="2826643"/>
            <a:ext cx="828000" cy="288000"/>
          </a:xfrm>
          <a:prstGeom prst="rect">
            <a:avLst/>
          </a:prstGeom>
          <a:solidFill>
            <a:srgbClr val="9966FF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交易记录</a:t>
            </a:r>
            <a:endParaRPr lang="en-US" altLang="zh-CN" dirty="0"/>
          </a:p>
        </p:txBody>
      </p:sp>
      <p:sp>
        <p:nvSpPr>
          <p:cNvPr id="72" name="TextBox 77"/>
          <p:cNvSpPr txBox="1"/>
          <p:nvPr/>
        </p:nvSpPr>
        <p:spPr>
          <a:xfrm>
            <a:off x="5359397" y="2516923"/>
            <a:ext cx="828000" cy="288000"/>
          </a:xfrm>
          <a:prstGeom prst="rect">
            <a:avLst/>
          </a:prstGeom>
          <a:solidFill>
            <a:srgbClr val="9966FF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账号管理</a:t>
            </a:r>
            <a:endParaRPr lang="en-US" altLang="zh-CN" dirty="0"/>
          </a:p>
        </p:txBody>
      </p:sp>
      <p:sp>
        <p:nvSpPr>
          <p:cNvPr id="73" name="TextBox 77"/>
          <p:cNvSpPr txBox="1"/>
          <p:nvPr/>
        </p:nvSpPr>
        <p:spPr>
          <a:xfrm>
            <a:off x="4384356" y="2475642"/>
            <a:ext cx="828000" cy="305286"/>
          </a:xfrm>
          <a:prstGeom prst="rect">
            <a:avLst/>
          </a:prstGeom>
          <a:solidFill>
            <a:srgbClr val="9966FF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支付中心</a:t>
            </a:r>
            <a:endParaRPr lang="en-US" altLang="zh-CN" dirty="0"/>
          </a:p>
        </p:txBody>
      </p:sp>
      <p:grpSp>
        <p:nvGrpSpPr>
          <p:cNvPr id="74" name="组合 73"/>
          <p:cNvGrpSpPr/>
          <p:nvPr/>
        </p:nvGrpSpPr>
        <p:grpSpPr>
          <a:xfrm>
            <a:off x="6444207" y="2158433"/>
            <a:ext cx="1260000" cy="1008000"/>
            <a:chOff x="5870768" y="1232729"/>
            <a:chExt cx="1152000" cy="1008000"/>
          </a:xfrm>
        </p:grpSpPr>
        <p:sp>
          <p:nvSpPr>
            <p:cNvPr id="75" name="矩形 74"/>
            <p:cNvSpPr/>
            <p:nvPr/>
          </p:nvSpPr>
          <p:spPr>
            <a:xfrm>
              <a:off x="5870768" y="1232729"/>
              <a:ext cx="1152000" cy="1008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zh-CN" alt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银行</a:t>
              </a:r>
            </a:p>
          </p:txBody>
        </p:sp>
        <p:sp>
          <p:nvSpPr>
            <p:cNvPr id="76" name="TextBox 77"/>
            <p:cNvSpPr txBox="1"/>
            <p:nvPr/>
          </p:nvSpPr>
          <p:spPr>
            <a:xfrm>
              <a:off x="5970513" y="1521360"/>
              <a:ext cx="953367" cy="288000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anchor="ctr" anchorCtr="0">
              <a:noAutofit/>
            </a:bodyPr>
            <a:lstStyle>
              <a:defPPr>
                <a:defRPr lang="zh-CN"/>
              </a:defPPr>
              <a:lvl1pPr algn="ctr">
                <a:defRPr sz="1200" b="1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/>
                <a:t>移动客户端</a:t>
              </a:r>
              <a:endParaRPr lang="en-US" altLang="zh-CN" dirty="0"/>
            </a:p>
          </p:txBody>
        </p:sp>
        <p:sp>
          <p:nvSpPr>
            <p:cNvPr id="77" name="TextBox 77"/>
            <p:cNvSpPr txBox="1"/>
            <p:nvPr/>
          </p:nvSpPr>
          <p:spPr>
            <a:xfrm>
              <a:off x="5970513" y="1860196"/>
              <a:ext cx="953367" cy="288000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anchor="ctr" anchorCtr="0">
              <a:noAutofit/>
            </a:bodyPr>
            <a:lstStyle>
              <a:defPPr>
                <a:defRPr lang="zh-CN"/>
              </a:defPPr>
              <a:lvl1pPr algn="ctr">
                <a:defRPr sz="1200" b="1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/>
                <a:t>在线客户端</a:t>
              </a:r>
              <a:endParaRPr lang="en-US" altLang="zh-CN" dirty="0"/>
            </a:p>
          </p:txBody>
        </p:sp>
      </p:grpSp>
      <p:sp>
        <p:nvSpPr>
          <p:cNvPr id="78" name="左右箭头 77"/>
          <p:cNvSpPr/>
          <p:nvPr/>
        </p:nvSpPr>
        <p:spPr>
          <a:xfrm>
            <a:off x="2126855" y="3245211"/>
            <a:ext cx="5577352" cy="162138"/>
          </a:xfrm>
          <a:prstGeom prst="leftRightArrow">
            <a:avLst>
              <a:gd name="adj1" fmla="val 56275"/>
              <a:gd name="adj2" fmla="val 175392"/>
            </a:avLst>
          </a:prstGeom>
          <a:solidFill>
            <a:srgbClr val="7030A0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14"/>
          <p:cNvSpPr/>
          <p:nvPr/>
        </p:nvSpPr>
        <p:spPr bwMode="auto">
          <a:xfrm>
            <a:off x="4253149" y="3589903"/>
            <a:ext cx="576000" cy="36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000" dirty="0"/>
              <a:t>支付</a:t>
            </a:r>
          </a:p>
        </p:txBody>
      </p:sp>
      <p:sp>
        <p:nvSpPr>
          <p:cNvPr id="80" name="矩形 14"/>
          <p:cNvSpPr/>
          <p:nvPr/>
        </p:nvSpPr>
        <p:spPr bwMode="auto">
          <a:xfrm>
            <a:off x="6310483" y="3589903"/>
            <a:ext cx="576000" cy="36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000" dirty="0"/>
              <a:t>退款</a:t>
            </a:r>
          </a:p>
        </p:txBody>
      </p:sp>
      <p:sp>
        <p:nvSpPr>
          <p:cNvPr id="81" name="矩形 14"/>
          <p:cNvSpPr/>
          <p:nvPr/>
        </p:nvSpPr>
        <p:spPr bwMode="auto">
          <a:xfrm>
            <a:off x="5672705" y="3589903"/>
            <a:ext cx="576000" cy="36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000" dirty="0"/>
              <a:t>查询</a:t>
            </a:r>
          </a:p>
        </p:txBody>
      </p:sp>
      <p:sp>
        <p:nvSpPr>
          <p:cNvPr id="82" name="矩形 81"/>
          <p:cNvSpPr/>
          <p:nvPr/>
        </p:nvSpPr>
        <p:spPr bwMode="auto">
          <a:xfrm>
            <a:off x="2977593" y="3589903"/>
            <a:ext cx="576000" cy="36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000" dirty="0"/>
              <a:t>登录</a:t>
            </a:r>
          </a:p>
        </p:txBody>
      </p:sp>
      <p:sp>
        <p:nvSpPr>
          <p:cNvPr id="172" name="圆柱形 171"/>
          <p:cNvSpPr/>
          <p:nvPr/>
        </p:nvSpPr>
        <p:spPr>
          <a:xfrm>
            <a:off x="2173985" y="4192590"/>
            <a:ext cx="5530222" cy="652622"/>
          </a:xfrm>
          <a:prstGeom prst="can">
            <a:avLst>
              <a:gd name="adj" fmla="val 2116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3656525" y="4378147"/>
            <a:ext cx="5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/>
              <a:t>报文组装</a:t>
            </a:r>
            <a:endParaRPr lang="zh-CN" altLang="en-US" sz="1000" dirty="0"/>
          </a:p>
        </p:txBody>
      </p:sp>
      <p:sp>
        <p:nvSpPr>
          <p:cNvPr id="84" name="矩形 83"/>
          <p:cNvSpPr/>
          <p:nvPr/>
        </p:nvSpPr>
        <p:spPr bwMode="auto">
          <a:xfrm>
            <a:off x="2339831" y="4378147"/>
            <a:ext cx="5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/>
              <a:t>数据校验</a:t>
            </a:r>
            <a:endParaRPr lang="zh-CN" altLang="en-US" sz="1000" dirty="0"/>
          </a:p>
        </p:txBody>
      </p:sp>
      <p:sp>
        <p:nvSpPr>
          <p:cNvPr id="85" name="矩形 84"/>
          <p:cNvSpPr/>
          <p:nvPr/>
        </p:nvSpPr>
        <p:spPr bwMode="auto">
          <a:xfrm>
            <a:off x="5631566" y="4378147"/>
            <a:ext cx="5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/>
              <a:t>支付通知</a:t>
            </a:r>
            <a:endParaRPr lang="zh-CN" altLang="en-US" sz="1000" dirty="0"/>
          </a:p>
        </p:txBody>
      </p:sp>
      <p:sp>
        <p:nvSpPr>
          <p:cNvPr id="86" name="矩形 85"/>
          <p:cNvSpPr/>
          <p:nvPr/>
        </p:nvSpPr>
        <p:spPr bwMode="auto">
          <a:xfrm>
            <a:off x="4973219" y="4378147"/>
            <a:ext cx="5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/>
              <a:t>报文解析</a:t>
            </a:r>
            <a:endParaRPr lang="zh-CN" altLang="en-US" sz="1000" dirty="0"/>
          </a:p>
        </p:txBody>
      </p:sp>
      <p:sp>
        <p:nvSpPr>
          <p:cNvPr id="87" name="矩形 86"/>
          <p:cNvSpPr/>
          <p:nvPr/>
        </p:nvSpPr>
        <p:spPr bwMode="auto">
          <a:xfrm>
            <a:off x="4314872" y="4378147"/>
            <a:ext cx="5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/>
              <a:t>通信</a:t>
            </a:r>
            <a:endParaRPr lang="zh-CN" altLang="en-US" sz="1000" dirty="0"/>
          </a:p>
        </p:txBody>
      </p:sp>
      <p:sp>
        <p:nvSpPr>
          <p:cNvPr id="88" name="矩形 87"/>
          <p:cNvSpPr/>
          <p:nvPr/>
        </p:nvSpPr>
        <p:spPr bwMode="auto">
          <a:xfrm>
            <a:off x="2998178" y="4378147"/>
            <a:ext cx="5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/>
              <a:t>数据签名</a:t>
            </a:r>
            <a:endParaRPr lang="zh-CN" altLang="en-US" sz="1000" dirty="0"/>
          </a:p>
        </p:txBody>
      </p:sp>
      <p:sp>
        <p:nvSpPr>
          <p:cNvPr id="89" name="矩形 88"/>
          <p:cNvSpPr/>
          <p:nvPr/>
        </p:nvSpPr>
        <p:spPr bwMode="auto">
          <a:xfrm>
            <a:off x="6289913" y="4378147"/>
            <a:ext cx="5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/>
              <a:t>数据存储</a:t>
            </a:r>
            <a:endParaRPr lang="zh-CN" altLang="en-US" sz="1000" dirty="0"/>
          </a:p>
        </p:txBody>
      </p:sp>
      <p:sp>
        <p:nvSpPr>
          <p:cNvPr id="90" name="矩形 89"/>
          <p:cNvSpPr/>
          <p:nvPr/>
        </p:nvSpPr>
        <p:spPr bwMode="auto">
          <a:xfrm>
            <a:off x="6948263" y="4378147"/>
            <a:ext cx="5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/>
              <a:t>操作记录</a:t>
            </a:r>
            <a:endParaRPr lang="zh-CN" altLang="en-US" sz="1000" dirty="0"/>
          </a:p>
        </p:txBody>
      </p:sp>
      <p:grpSp>
        <p:nvGrpSpPr>
          <p:cNvPr id="196" name="组合 195"/>
          <p:cNvGrpSpPr/>
          <p:nvPr/>
        </p:nvGrpSpPr>
        <p:grpSpPr>
          <a:xfrm>
            <a:off x="4576563" y="5096024"/>
            <a:ext cx="972000" cy="1285875"/>
            <a:chOff x="4000500" y="4472335"/>
            <a:chExt cx="972000" cy="1285875"/>
          </a:xfrm>
        </p:grpSpPr>
        <p:sp>
          <p:nvSpPr>
            <p:cNvPr id="55" name="矩形 54"/>
            <p:cNvSpPr/>
            <p:nvPr/>
          </p:nvSpPr>
          <p:spPr bwMode="auto">
            <a:xfrm>
              <a:off x="4000500" y="4472335"/>
              <a:ext cx="972000" cy="1285875"/>
            </a:xfrm>
            <a:prstGeom prst="rect">
              <a:avLst/>
            </a:prstGeom>
            <a:ln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 sz="1200" dirty="0"/>
            </a:p>
            <a:p>
              <a:pPr algn="ctr">
                <a:defRPr/>
              </a:pPr>
              <a:endParaRPr lang="en-US" altLang="zh-CN" sz="1200" dirty="0"/>
            </a:p>
            <a:p>
              <a:pPr algn="ctr">
                <a:defRPr/>
              </a:pPr>
              <a:endParaRPr lang="en-US" altLang="zh-CN" sz="1200" dirty="0"/>
            </a:p>
            <a:p>
              <a:pPr algn="ctr">
                <a:defRPr/>
              </a:pPr>
              <a:endParaRPr lang="en-US" altLang="zh-CN" sz="1200" dirty="0"/>
            </a:p>
            <a:p>
              <a:pPr algn="ctr">
                <a:defRPr/>
              </a:pPr>
              <a:endParaRPr lang="en-US" altLang="zh-CN" sz="1200" dirty="0"/>
            </a:p>
            <a:p>
              <a:pPr algn="ctr">
                <a:defRPr/>
              </a:pPr>
              <a:endParaRPr lang="zh-CN" altLang="en-US" sz="1200" dirty="0"/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060503" y="4504085"/>
              <a:ext cx="852487" cy="714375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 sz="800" dirty="0"/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4062413" y="5269260"/>
              <a:ext cx="854075" cy="428625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800" dirty="0" smtClean="0"/>
                <a:t>财务记账</a:t>
              </a:r>
              <a:endParaRPr lang="en-US" altLang="zh-CN" sz="800" dirty="0"/>
            </a:p>
          </p:txBody>
        </p:sp>
        <p:sp>
          <p:nvSpPr>
            <p:cNvPr id="174" name="流程图: 磁盘 173"/>
            <p:cNvSpPr/>
            <p:nvPr/>
          </p:nvSpPr>
          <p:spPr bwMode="auto">
            <a:xfrm>
              <a:off x="4438672" y="4615929"/>
              <a:ext cx="432000" cy="357188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800" dirty="0"/>
                <a:t>DB</a:t>
              </a:r>
              <a:endParaRPr lang="zh-CN" altLang="en-US" sz="800" dirty="0"/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4081484" y="4546079"/>
              <a:ext cx="458581" cy="2857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800" dirty="0"/>
                <a:t>分录</a:t>
              </a:r>
              <a:endParaRPr lang="en-US" altLang="zh-CN" sz="800" dirty="0"/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4081484" y="4865167"/>
              <a:ext cx="458581" cy="2857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800" dirty="0"/>
                <a:t>分录</a:t>
              </a:r>
              <a:endParaRPr lang="en-US" altLang="zh-CN" sz="800" dirty="0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3425043" y="5096024"/>
            <a:ext cx="972000" cy="1285875"/>
            <a:chOff x="3127830" y="4569172"/>
            <a:chExt cx="972000" cy="1285875"/>
          </a:xfrm>
        </p:grpSpPr>
        <p:grpSp>
          <p:nvGrpSpPr>
            <p:cNvPr id="193" name="组合 192"/>
            <p:cNvGrpSpPr/>
            <p:nvPr/>
          </p:nvGrpSpPr>
          <p:grpSpPr>
            <a:xfrm>
              <a:off x="3127830" y="4569172"/>
              <a:ext cx="972000" cy="1285875"/>
              <a:chOff x="1718950" y="4464747"/>
              <a:chExt cx="972000" cy="1285875"/>
            </a:xfrm>
          </p:grpSpPr>
          <p:sp>
            <p:nvSpPr>
              <p:cNvPr id="178" name="矩形 177"/>
              <p:cNvSpPr/>
              <p:nvPr/>
            </p:nvSpPr>
            <p:spPr bwMode="auto">
              <a:xfrm>
                <a:off x="1718950" y="4464747"/>
                <a:ext cx="972000" cy="128587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sz="1000" dirty="0"/>
              </a:p>
              <a:p>
                <a:pPr algn="ctr">
                  <a:defRPr/>
                </a:pPr>
                <a:endParaRPr lang="en-US" altLang="zh-CN" sz="1000" dirty="0"/>
              </a:p>
              <a:p>
                <a:pPr algn="ctr">
                  <a:defRPr/>
                </a:pPr>
                <a:endParaRPr lang="en-US" altLang="zh-CN" sz="1000" dirty="0"/>
              </a:p>
              <a:p>
                <a:pPr algn="ctr">
                  <a:defRPr/>
                </a:pPr>
                <a:endParaRPr lang="en-US" altLang="zh-CN" sz="1000" dirty="0"/>
              </a:p>
              <a:p>
                <a:pPr algn="ctr">
                  <a:defRPr/>
                </a:pPr>
                <a:endParaRPr lang="en-US" altLang="zh-CN" sz="1000" dirty="0"/>
              </a:p>
              <a:p>
                <a:pPr algn="ctr">
                  <a:defRPr/>
                </a:pPr>
                <a:endParaRPr lang="en-US" altLang="zh-CN" sz="1000" dirty="0"/>
              </a:p>
              <a:p>
                <a:pPr algn="ctr">
                  <a:defRPr/>
                </a:pPr>
                <a:endParaRPr lang="zh-CN" altLang="en-US" sz="1000" dirty="0"/>
              </a:p>
            </p:txBody>
          </p:sp>
          <p:sp>
            <p:nvSpPr>
              <p:cNvPr id="183" name="矩形 182"/>
              <p:cNvSpPr/>
              <p:nvPr/>
            </p:nvSpPr>
            <p:spPr bwMode="auto">
              <a:xfrm>
                <a:off x="1782584" y="4504085"/>
                <a:ext cx="852487" cy="714375"/>
              </a:xfrm>
              <a:prstGeom prst="rect">
                <a:avLst/>
              </a:prstGeom>
              <a:ln>
                <a:prstDash val="dash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sz="800" dirty="0"/>
              </a:p>
            </p:txBody>
          </p:sp>
          <p:sp>
            <p:nvSpPr>
              <p:cNvPr id="182" name="流程图: 磁盘 181"/>
              <p:cNvSpPr/>
              <p:nvPr/>
            </p:nvSpPr>
            <p:spPr bwMode="auto">
              <a:xfrm>
                <a:off x="2157684" y="4655988"/>
                <a:ext cx="432000" cy="357188"/>
              </a:xfrm>
              <a:prstGeom prst="flowChartMagneticDisk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800" dirty="0"/>
                  <a:t>DB</a:t>
                </a:r>
                <a:endParaRPr lang="zh-CN" altLang="en-US" sz="800" dirty="0"/>
              </a:p>
            </p:txBody>
          </p:sp>
          <p:grpSp>
            <p:nvGrpSpPr>
              <p:cNvPr id="184" name="组合 183"/>
              <p:cNvGrpSpPr/>
              <p:nvPr/>
            </p:nvGrpSpPr>
            <p:grpSpPr>
              <a:xfrm>
                <a:off x="1819374" y="4583980"/>
                <a:ext cx="520330" cy="570360"/>
                <a:chOff x="1763688" y="4583980"/>
                <a:chExt cx="520330" cy="570360"/>
              </a:xfrm>
            </p:grpSpPr>
            <p:sp>
              <p:nvSpPr>
                <p:cNvPr id="50" name="流程图: 文档 49"/>
                <p:cNvSpPr/>
                <p:nvPr/>
              </p:nvSpPr>
              <p:spPr bwMode="auto">
                <a:xfrm>
                  <a:off x="1835696" y="4583980"/>
                  <a:ext cx="428625" cy="357188"/>
                </a:xfrm>
                <a:prstGeom prst="flowChartDocumen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r>
                    <a:rPr lang="zh-CN" altLang="en-US" sz="800" dirty="0"/>
                    <a:t>账单</a:t>
                  </a:r>
                </a:p>
              </p:txBody>
            </p:sp>
            <p:sp>
              <p:nvSpPr>
                <p:cNvPr id="51" name="流程图: 文档 50"/>
                <p:cNvSpPr/>
                <p:nvPr/>
              </p:nvSpPr>
              <p:spPr bwMode="auto">
                <a:xfrm>
                  <a:off x="1763688" y="4672186"/>
                  <a:ext cx="428625" cy="357188"/>
                </a:xfrm>
                <a:prstGeom prst="flowChartDocumen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r>
                    <a:rPr lang="zh-CN" altLang="en-US" sz="800" dirty="0"/>
                    <a:t>账单</a:t>
                  </a:r>
                </a:p>
              </p:txBody>
            </p:sp>
            <p:sp>
              <p:nvSpPr>
                <p:cNvPr id="53" name="流程图: 文档 52"/>
                <p:cNvSpPr/>
                <p:nvPr/>
              </p:nvSpPr>
              <p:spPr bwMode="auto">
                <a:xfrm>
                  <a:off x="1852018" y="4797152"/>
                  <a:ext cx="432000" cy="357188"/>
                </a:xfrm>
                <a:prstGeom prst="flowChartDocumen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r>
                    <a:rPr lang="zh-CN" altLang="en-US" sz="800" dirty="0"/>
                    <a:t>账单</a:t>
                  </a:r>
                </a:p>
              </p:txBody>
            </p:sp>
          </p:grpSp>
        </p:grpSp>
        <p:sp>
          <p:nvSpPr>
            <p:cNvPr id="185" name="矩形 184"/>
            <p:cNvSpPr/>
            <p:nvPr/>
          </p:nvSpPr>
          <p:spPr bwMode="auto">
            <a:xfrm>
              <a:off x="3194819" y="5386382"/>
              <a:ext cx="854075" cy="428625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800" dirty="0" smtClean="0"/>
                <a:t>交易记录</a:t>
              </a:r>
              <a:endParaRPr lang="en-US" altLang="zh-CN" sz="800" dirty="0"/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2273523" y="5096024"/>
            <a:ext cx="972000" cy="1285875"/>
            <a:chOff x="2928938" y="4472335"/>
            <a:chExt cx="972000" cy="1285875"/>
          </a:xfrm>
        </p:grpSpPr>
        <p:sp>
          <p:nvSpPr>
            <p:cNvPr id="44" name="矩形 43"/>
            <p:cNvSpPr/>
            <p:nvPr/>
          </p:nvSpPr>
          <p:spPr bwMode="auto">
            <a:xfrm>
              <a:off x="2928938" y="4472335"/>
              <a:ext cx="972000" cy="12858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 sz="1000" dirty="0"/>
            </a:p>
            <a:p>
              <a:pPr algn="ctr">
                <a:defRPr/>
              </a:pPr>
              <a:endParaRPr lang="en-US" altLang="zh-CN" sz="1000" dirty="0"/>
            </a:p>
            <a:p>
              <a:pPr algn="ctr">
                <a:defRPr/>
              </a:pPr>
              <a:endParaRPr lang="en-US" altLang="zh-CN" sz="1000" dirty="0"/>
            </a:p>
            <a:p>
              <a:pPr algn="ctr">
                <a:defRPr/>
              </a:pPr>
              <a:endParaRPr lang="en-US" altLang="zh-CN" sz="1000" dirty="0"/>
            </a:p>
            <a:p>
              <a:pPr algn="ctr">
                <a:defRPr/>
              </a:pPr>
              <a:endParaRPr lang="en-US" altLang="zh-CN" sz="1000" dirty="0"/>
            </a:p>
            <a:p>
              <a:pPr algn="ctr">
                <a:defRPr/>
              </a:pPr>
              <a:endParaRPr lang="en-US" altLang="zh-CN" sz="1000" dirty="0"/>
            </a:p>
            <a:p>
              <a:pPr algn="ctr">
                <a:defRPr/>
              </a:pPr>
              <a:endParaRPr lang="zh-CN" altLang="en-US" sz="1000" dirty="0"/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2987824" y="4531805"/>
              <a:ext cx="852487" cy="714375"/>
              <a:chOff x="3029185" y="4531805"/>
              <a:chExt cx="852487" cy="714375"/>
            </a:xfrm>
          </p:grpSpPr>
          <p:sp>
            <p:nvSpPr>
              <p:cNvPr id="189" name="矩形 188"/>
              <p:cNvSpPr/>
              <p:nvPr/>
            </p:nvSpPr>
            <p:spPr bwMode="auto">
              <a:xfrm>
                <a:off x="3029185" y="4531805"/>
                <a:ext cx="852487" cy="714375"/>
              </a:xfrm>
              <a:prstGeom prst="rect">
                <a:avLst/>
              </a:prstGeom>
              <a:ln>
                <a:prstDash val="dash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endParaRPr lang="en-US" altLang="zh-CN" sz="800" dirty="0"/>
              </a:p>
            </p:txBody>
          </p:sp>
          <p:sp>
            <p:nvSpPr>
              <p:cNvPr id="45" name="流程图: 磁盘 44"/>
              <p:cNvSpPr/>
              <p:nvPr/>
            </p:nvSpPr>
            <p:spPr bwMode="auto">
              <a:xfrm>
                <a:off x="3413656" y="4653136"/>
                <a:ext cx="432000" cy="357188"/>
              </a:xfrm>
              <a:prstGeom prst="flowChartMagneticDisk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800" dirty="0"/>
                  <a:t>DB</a:t>
                </a:r>
                <a:endParaRPr lang="zh-CN" altLang="en-US" sz="800" dirty="0"/>
              </a:p>
            </p:txBody>
          </p:sp>
          <p:sp>
            <p:nvSpPr>
              <p:cNvPr id="46" name="矩形 45"/>
              <p:cNvSpPr/>
              <p:nvPr/>
            </p:nvSpPr>
            <p:spPr bwMode="auto">
              <a:xfrm>
                <a:off x="3057408" y="4582740"/>
                <a:ext cx="500063" cy="2857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zh-CN" altLang="en-US" sz="800" dirty="0"/>
                  <a:t>日志</a:t>
                </a:r>
                <a:endParaRPr lang="en-US" altLang="zh-CN" sz="800" dirty="0"/>
              </a:p>
            </p:txBody>
          </p:sp>
          <p:sp>
            <p:nvSpPr>
              <p:cNvPr id="47" name="矩形 46"/>
              <p:cNvSpPr/>
              <p:nvPr/>
            </p:nvSpPr>
            <p:spPr bwMode="auto">
              <a:xfrm>
                <a:off x="3050409" y="4898579"/>
                <a:ext cx="500063" cy="2857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zh-CN" altLang="en-US" sz="800" dirty="0"/>
                  <a:t>日志</a:t>
                </a:r>
                <a:endParaRPr lang="en-US" altLang="zh-CN" sz="800" dirty="0"/>
              </a:p>
            </p:txBody>
          </p:sp>
        </p:grpSp>
        <p:sp>
          <p:nvSpPr>
            <p:cNvPr id="191" name="矩形 190"/>
            <p:cNvSpPr/>
            <p:nvPr/>
          </p:nvSpPr>
          <p:spPr bwMode="auto">
            <a:xfrm>
              <a:off x="2989366" y="5297872"/>
              <a:ext cx="854075" cy="428625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800" dirty="0" smtClean="0"/>
                <a:t>日志记录</a:t>
              </a:r>
              <a:endParaRPr lang="en-US" altLang="zh-CN" sz="800" dirty="0"/>
            </a:p>
          </p:txBody>
        </p:sp>
      </p:grpSp>
      <p:sp>
        <p:nvSpPr>
          <p:cNvPr id="198" name="标题 1"/>
          <p:cNvSpPr txBox="1">
            <a:spLocks/>
          </p:cNvSpPr>
          <p:nvPr/>
        </p:nvSpPr>
        <p:spPr bwMode="auto">
          <a:xfrm>
            <a:off x="728663" y="785813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支付结算</a:t>
            </a:r>
            <a:r>
              <a:rPr lang="zh-CN" altLang="en-US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平台</a:t>
            </a:r>
            <a:r>
              <a:rPr lang="en-US" altLang="zh-CN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1800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系统</a:t>
            </a:r>
            <a:r>
              <a:rPr lang="zh-CN" altLang="en-US" sz="1800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架构</a:t>
            </a:r>
            <a:endParaRPr lang="zh-CN" altLang="en-US" sz="2000" dirty="0" smtClean="0">
              <a:solidFill>
                <a:srgbClr val="00B0F0"/>
              </a:solidFill>
            </a:endParaRPr>
          </a:p>
        </p:txBody>
      </p:sp>
      <p:sp>
        <p:nvSpPr>
          <p:cNvPr id="91" name="TextBox 77"/>
          <p:cNvSpPr txBox="1"/>
          <p:nvPr/>
        </p:nvSpPr>
        <p:spPr>
          <a:xfrm>
            <a:off x="4391408" y="2799106"/>
            <a:ext cx="828000" cy="305286"/>
          </a:xfrm>
          <a:prstGeom prst="rect">
            <a:avLst/>
          </a:prstGeom>
          <a:solidFill>
            <a:srgbClr val="9966FF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结算中心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02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标题 1"/>
          <p:cNvSpPr txBox="1">
            <a:spLocks/>
          </p:cNvSpPr>
          <p:nvPr/>
        </p:nvSpPr>
        <p:spPr bwMode="auto">
          <a:xfrm>
            <a:off x="728663" y="785813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支付结算</a:t>
            </a:r>
            <a:r>
              <a:rPr lang="zh-CN" altLang="en-US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平台</a:t>
            </a:r>
            <a:r>
              <a:rPr lang="en-US" altLang="zh-CN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1800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数据库</a:t>
            </a:r>
            <a:r>
              <a:rPr lang="zh-CN" altLang="en-US" sz="1800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结构</a:t>
            </a:r>
            <a:endParaRPr lang="zh-CN" altLang="en-US" sz="20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3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标题 1"/>
          <p:cNvSpPr txBox="1">
            <a:spLocks/>
          </p:cNvSpPr>
          <p:nvPr/>
        </p:nvSpPr>
        <p:spPr bwMode="auto">
          <a:xfrm>
            <a:off x="728663" y="785813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支付结算</a:t>
            </a:r>
            <a:r>
              <a:rPr lang="zh-CN" altLang="en-US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平台</a:t>
            </a:r>
            <a:r>
              <a:rPr lang="en-US" altLang="zh-CN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1800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详细设计</a:t>
            </a:r>
            <a:endParaRPr lang="zh-CN" altLang="en-US" sz="20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4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标题 1"/>
          <p:cNvSpPr txBox="1">
            <a:spLocks/>
          </p:cNvSpPr>
          <p:nvPr/>
        </p:nvSpPr>
        <p:spPr bwMode="auto">
          <a:xfrm>
            <a:off x="728663" y="785813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支付结算</a:t>
            </a:r>
            <a:r>
              <a:rPr lang="zh-CN" altLang="en-US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平台</a:t>
            </a:r>
            <a:r>
              <a:rPr lang="en-US" altLang="zh-CN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1800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系统应用</a:t>
            </a:r>
            <a:endParaRPr lang="zh-CN" altLang="en-US" sz="20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53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幻灯片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幻灯片模板</Template>
  <TotalTime>432</TotalTime>
  <Words>167</Words>
  <Application>Microsoft Office PowerPoint</Application>
  <PresentationFormat>全屏显示(4:3)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黑体</vt:lpstr>
      <vt:lpstr>华文行楷</vt:lpstr>
      <vt:lpstr>宋体</vt:lpstr>
      <vt:lpstr>微软雅黑</vt:lpstr>
      <vt:lpstr>Arial</vt:lpstr>
      <vt:lpstr>Calibri</vt:lpstr>
      <vt:lpstr>Times New Roman</vt:lpstr>
      <vt:lpstr>Wingdings</vt:lpstr>
      <vt:lpstr>幻灯片模板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黄勇</dc:creator>
  <cp:lastModifiedBy>zyus</cp:lastModifiedBy>
  <cp:revision>44</cp:revision>
  <dcterms:created xsi:type="dcterms:W3CDTF">2013-12-25T03:22:15Z</dcterms:created>
  <dcterms:modified xsi:type="dcterms:W3CDTF">2014-04-04T06:41:23Z</dcterms:modified>
</cp:coreProperties>
</file>