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00" r:id="rId2"/>
    <p:sldId id="321" r:id="rId3"/>
    <p:sldId id="322" r:id="rId4"/>
    <p:sldId id="323" r:id="rId5"/>
    <p:sldId id="324" r:id="rId6"/>
    <p:sldId id="325" r:id="rId7"/>
    <p:sldId id="326" r:id="rId8"/>
    <p:sldId id="320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63">
          <p15:clr>
            <a:srgbClr val="A4A3A4"/>
          </p15:clr>
        </p15:guide>
        <p15:guide id="2" orient="horz" pos="4212">
          <p15:clr>
            <a:srgbClr val="A4A3A4"/>
          </p15:clr>
        </p15:guide>
        <p15:guide id="3" orient="horz" pos="3887">
          <p15:clr>
            <a:srgbClr val="A4A3A4"/>
          </p15:clr>
        </p15:guide>
        <p15:guide id="4" pos="3943">
          <p15:clr>
            <a:srgbClr val="A4A3A4"/>
          </p15:clr>
        </p15:guide>
        <p15:guide id="5" pos="2279">
          <p15:clr>
            <a:srgbClr val="A4A3A4"/>
          </p15:clr>
        </p15:guide>
        <p15:guide id="6" pos="54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FEF"/>
    <a:srgbClr val="BF0000"/>
    <a:srgbClr val="7F7F7F"/>
    <a:srgbClr val="414042"/>
    <a:srgbClr val="1B1B1B"/>
    <a:srgbClr val="FFFFFF"/>
    <a:srgbClr val="5F5F5F"/>
    <a:srgbClr val="000000"/>
    <a:srgbClr val="00B4E5"/>
    <a:srgbClr val="0094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0283" autoAdjust="0"/>
  </p:normalViewPr>
  <p:slideViewPr>
    <p:cSldViewPr snapToGrid="0" snapToObjects="1">
      <p:cViewPr varScale="1">
        <p:scale>
          <a:sx n="116" d="100"/>
          <a:sy n="116" d="100"/>
        </p:scale>
        <p:origin x="390" y="102"/>
      </p:cViewPr>
      <p:guideLst>
        <p:guide orient="horz" pos="463"/>
        <p:guide orient="horz" pos="4212"/>
        <p:guide orient="horz" pos="3887"/>
        <p:guide pos="3943"/>
        <p:guide pos="2279"/>
        <p:guide pos="54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6" d="100"/>
          <a:sy n="86" d="100"/>
        </p:scale>
        <p:origin x="-309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C0EDC-3B04-4D43-AC98-A606493C474D}" type="datetimeFigureOut">
              <a:rPr lang="en-US" sz="1000" smtClean="0">
                <a:latin typeface="Arial" pitchFamily="34" charset="0"/>
                <a:cs typeface="Arial" pitchFamily="34" charset="0"/>
              </a:rPr>
              <a:pPr/>
              <a:t>8/31/2017</a:t>
            </a:fld>
            <a:endParaRPr lang="en-US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r>
              <a:rPr lang="en-US" sz="800" cap="all">
                <a:solidFill>
                  <a:srgbClr val="939598"/>
                </a:solidFill>
                <a:latin typeface="Arial" pitchFamily="34" charset="0"/>
                <a:cs typeface="Arial" pitchFamily="34" charset="0"/>
              </a:rPr>
              <a:t>2011 LENOVO CONFIDENTIAL. All rights reserved</a:t>
            </a:r>
            <a:r>
              <a:rPr lang="en-US" sz="800" cap="all" smtClean="0">
                <a:solidFill>
                  <a:srgbClr val="939598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800" cap="all">
              <a:solidFill>
                <a:srgbClr val="939598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F3538-DD9D-4F25-8311-592750C50641}" type="slidenum">
              <a:rPr lang="en-US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sz="8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15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F23CF275-28B3-497F-9AED-85D5F023BA5C}" type="datetimeFigureOut">
              <a:rPr lang="en-US" smtClean="0"/>
              <a:pPr/>
              <a:t>8/31/2017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z="800" cap="all" smtClean="0">
                <a:solidFill>
                  <a:srgbClr val="939598"/>
                </a:solidFill>
              </a:rPr>
              <a:t>2011 LENOVO CONFIDENTIAL.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latin typeface="Arial" pitchFamily="34" charset="0"/>
                <a:cs typeface="Arial" pitchFamily="34" charset="0"/>
              </a:defRPr>
            </a:lvl1pPr>
          </a:lstStyle>
          <a:p>
            <a:fld id="{4AED87EB-65D7-4500-873C-410831173A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1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jpe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4.png"/><Relationship Id="rId21" Type="http://schemas.openxmlformats.org/officeDocument/2006/relationships/image" Target="../media/image42.png"/><Relationship Id="rId7" Type="http://schemas.openxmlformats.org/officeDocument/2006/relationships/image" Target="../media/image29.png"/><Relationship Id="rId12" Type="http://schemas.openxmlformats.org/officeDocument/2006/relationships/image" Target="../media/image13.png"/><Relationship Id="rId17" Type="http://schemas.openxmlformats.org/officeDocument/2006/relationships/image" Target="../media/image38.png"/><Relationship Id="rId2" Type="http://schemas.openxmlformats.org/officeDocument/2006/relationships/image" Target="../media/image1.jpe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6.png"/><Relationship Id="rId10" Type="http://schemas.openxmlformats.org/officeDocument/2006/relationships/image" Target="../media/image32.png"/><Relationship Id="rId19" Type="http://schemas.openxmlformats.org/officeDocument/2006/relationships/image" Target="../media/image40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4.png"/><Relationship Id="rId21" Type="http://schemas.openxmlformats.org/officeDocument/2006/relationships/image" Target="../media/image42.png"/><Relationship Id="rId7" Type="http://schemas.openxmlformats.org/officeDocument/2006/relationships/image" Target="../media/image29.png"/><Relationship Id="rId12" Type="http://schemas.openxmlformats.org/officeDocument/2006/relationships/image" Target="../media/image13.png"/><Relationship Id="rId17" Type="http://schemas.openxmlformats.org/officeDocument/2006/relationships/image" Target="../media/image38.png"/><Relationship Id="rId2" Type="http://schemas.openxmlformats.org/officeDocument/2006/relationships/image" Target="../media/image1.jpe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6.png"/><Relationship Id="rId10" Type="http://schemas.openxmlformats.org/officeDocument/2006/relationships/image" Target="../media/image32.png"/><Relationship Id="rId19" Type="http://schemas.openxmlformats.org/officeDocument/2006/relationships/image" Target="../media/image40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5.png"/><Relationship Id="rId22" Type="http://schemas.openxmlformats.org/officeDocument/2006/relationships/image" Target="../media/image4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893"/>
            <a:ext cx="12190415" cy="6857107"/>
          </a:xfrm>
          <a:prstGeom prst="rect">
            <a:avLst/>
          </a:prstGeom>
        </p:spPr>
      </p:pic>
      <p:sp>
        <p:nvSpPr>
          <p:cNvPr id="5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048256"/>
            <a:ext cx="8723376" cy="1581912"/>
          </a:xfrm>
          <a:prstGeom prst="rect">
            <a:avLst/>
          </a:prstGeom>
        </p:spPr>
        <p:txBody>
          <a:bodyPr lIns="0" tIns="60949" rIns="121899" bIns="60949" anchor="b" anchorCtr="0"/>
          <a:lstStyle>
            <a:lvl1pPr marL="0" algn="l" defTabSz="1218987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en-US" sz="6000" b="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text, two lines maximum</a:t>
            </a:r>
            <a:endParaRPr lang="en-US" dirty="0"/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3860800" cy="153888"/>
          </a:xfrm>
        </p:spPr>
        <p:txBody>
          <a:bodyPr lIns="0"/>
          <a:lstStyle>
            <a:lvl1pPr>
              <a:defRPr cap="none"/>
            </a:lvl1pPr>
          </a:lstStyle>
          <a:p>
            <a:r>
              <a:rPr lang="en-US" sz="1000" smtClean="0">
                <a:solidFill>
                  <a:srgbClr val="939598"/>
                </a:solidFill>
                <a:cs typeface="Arial" pitchFamily="34" charset="0"/>
              </a:rPr>
              <a:t>2016 Lenovo Internal. All rights reserved.</a:t>
            </a:r>
            <a:endParaRPr lang="en-US" sz="100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48640" y="4059936"/>
            <a:ext cx="8714232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 placeholder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48640" y="4800600"/>
            <a:ext cx="6409944" cy="5120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pic>
        <p:nvPicPr>
          <p:cNvPr id="23" name="Picture 2" descr="C:\Users\kathyp\Documents\00_Brand-Resources\Multimode Elements\Multimode Icons\PNG\Multimode-Icon_HANG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6040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kathyp\Documents\00_Brand-Resources\Multimode Elements\Multimode Icons\PNG\Multimode-Icon_HOLD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09824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kathyp\Documents\00_Brand-Resources\Multimode Elements\Multimode Icons\PNG\Multimode-Icon_LAPTOP.png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67211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kathyp\Documents\00_Brand-Resources\Multimode Elements\Multimode Icons\PNG\Multimode-Icon_STAND.png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37392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C:\Users\kathyp\Documents\00_Brand-Resources\Multimode Elements\Multimode Icons\PNG\Multimode-Icon_STAND-Tablet.png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51176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7" descr="C:\Users\kathyp\Documents\00_Brand-Resources\Multimode Elements\Multimode Icons\PNG\Multimode-Icon_TABLE.png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08563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kathyp\Documents\00_Brand-Resources\Multimode Elements\Multimode Icons\PNG\Multimode-Icon_TABLET.png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950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9" descr="C:\Users\kathyp\Documents\00_Brand-Resources\Multimode Elements\Multimode Icons\PNG\Multimode-Icon_TENT.png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92528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C:\Users\kathyp\Documents\00_Brand-Resources\Multimode Elements\Multimode Icons\PNG\Multimode-Icon_TILT.png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06312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1" descr="C:\Users\kathyp\Documents\00_Brand-Resources\Multimode Elements\Multimode Icons\PNG\Multimode-Icon_TV.png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63707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 userDrawn="1"/>
        </p:nvGrpSpPr>
        <p:grpSpPr>
          <a:xfrm>
            <a:off x="2024598" y="5468108"/>
            <a:ext cx="310896" cy="310896"/>
            <a:chOff x="2024598" y="5468108"/>
            <a:chExt cx="310896" cy="310896"/>
          </a:xfrm>
        </p:grpSpPr>
        <p:sp>
          <p:nvSpPr>
            <p:cNvPr id="34" name="Oval 33"/>
            <p:cNvSpPr/>
            <p:nvPr userDrawn="1"/>
          </p:nvSpPr>
          <p:spPr>
            <a:xfrm>
              <a:off x="2024598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mtClean="0"/>
            </a:p>
          </p:txBody>
        </p:sp>
        <p:pic>
          <p:nvPicPr>
            <p:cNvPr id="35" name="Picture 34"/>
            <p:cNvPicPr>
              <a:picLocks noChangeAspect="1"/>
            </p:cNvPicPr>
            <p:nvPr userDrawn="1"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18814" y="5509256"/>
              <a:ext cx="122464" cy="228600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 userDrawn="1"/>
        </p:nvGrpSpPr>
        <p:grpSpPr>
          <a:xfrm>
            <a:off x="3094779" y="5468108"/>
            <a:ext cx="310896" cy="310896"/>
            <a:chOff x="3094779" y="5468108"/>
            <a:chExt cx="310896" cy="310896"/>
          </a:xfrm>
        </p:grpSpPr>
        <p:sp>
          <p:nvSpPr>
            <p:cNvPr id="37" name="Oval 36"/>
            <p:cNvSpPr/>
            <p:nvPr userDrawn="1"/>
          </p:nvSpPr>
          <p:spPr>
            <a:xfrm>
              <a:off x="3094779" y="5468108"/>
              <a:ext cx="310896" cy="3108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mtClean="0"/>
            </a:p>
          </p:txBody>
        </p:sp>
        <p:pic>
          <p:nvPicPr>
            <p:cNvPr id="38" name="Picture 9" descr="C:\Users\yhwang\Desktop\WW Design\Multimode Icons\twitter-01.png"/>
            <p:cNvPicPr>
              <a:picLocks noChangeAspect="1" noChangeArrowheads="1"/>
            </p:cNvPicPr>
            <p:nvPr userDrawn="1"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779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39" name="Group 38"/>
          <p:cNvGrpSpPr/>
          <p:nvPr userDrawn="1"/>
        </p:nvGrpSpPr>
        <p:grpSpPr>
          <a:xfrm>
            <a:off x="953427" y="5468108"/>
            <a:ext cx="310896" cy="310896"/>
            <a:chOff x="953427" y="5468108"/>
            <a:chExt cx="310896" cy="310896"/>
          </a:xfrm>
        </p:grpSpPr>
        <p:sp>
          <p:nvSpPr>
            <p:cNvPr id="40" name="Oval 39"/>
            <p:cNvSpPr/>
            <p:nvPr userDrawn="1"/>
          </p:nvSpPr>
          <p:spPr>
            <a:xfrm>
              <a:off x="953427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mtClean="0"/>
            </a:p>
          </p:txBody>
        </p:sp>
        <p:pic>
          <p:nvPicPr>
            <p:cNvPr id="41" name="Picture 5" descr="C:\Users\yhwang\Desktop\WW Design\Multimode Icons\globe-01.png"/>
            <p:cNvPicPr>
              <a:picLocks noChangeAspect="1" noChangeArrowheads="1"/>
            </p:cNvPicPr>
            <p:nvPr userDrawn="1"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859" y="5495540"/>
              <a:ext cx="256032" cy="256032"/>
            </a:xfrm>
            <a:prstGeom prst="rect">
              <a:avLst/>
            </a:prstGeom>
            <a:noFill/>
          </p:spPr>
        </p:pic>
      </p:grpSp>
      <p:grpSp>
        <p:nvGrpSpPr>
          <p:cNvPr id="42" name="Group 41"/>
          <p:cNvGrpSpPr/>
          <p:nvPr userDrawn="1"/>
        </p:nvGrpSpPr>
        <p:grpSpPr>
          <a:xfrm>
            <a:off x="2355828" y="5442941"/>
            <a:ext cx="365760" cy="365760"/>
            <a:chOff x="2355828" y="5442941"/>
            <a:chExt cx="365760" cy="365760"/>
          </a:xfrm>
        </p:grpSpPr>
        <p:sp>
          <p:nvSpPr>
            <p:cNvPr id="43" name="Oval 42"/>
            <p:cNvSpPr/>
            <p:nvPr userDrawn="1"/>
          </p:nvSpPr>
          <p:spPr>
            <a:xfrm>
              <a:off x="2380995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mtClean="0"/>
            </a:p>
          </p:txBody>
        </p:sp>
        <p:pic>
          <p:nvPicPr>
            <p:cNvPr id="44" name="Picture 2" descr="C:\Users\yhwang\Desktop\WW Design\Multimode Icons\chain-01.png"/>
            <p:cNvPicPr>
              <a:picLocks noChangeAspect="1" noChangeArrowheads="1"/>
            </p:cNvPicPr>
            <p:nvPr userDrawn="1"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5828" y="5442941"/>
              <a:ext cx="365760" cy="365760"/>
            </a:xfrm>
            <a:prstGeom prst="rect">
              <a:avLst/>
            </a:prstGeom>
            <a:noFill/>
          </p:spPr>
        </p:pic>
      </p:grpSp>
      <p:grpSp>
        <p:nvGrpSpPr>
          <p:cNvPr id="45" name="Group 44"/>
          <p:cNvGrpSpPr/>
          <p:nvPr userDrawn="1"/>
        </p:nvGrpSpPr>
        <p:grpSpPr>
          <a:xfrm>
            <a:off x="5236131" y="5468108"/>
            <a:ext cx="310896" cy="310896"/>
            <a:chOff x="5236131" y="5468108"/>
            <a:chExt cx="310896" cy="310896"/>
          </a:xfrm>
        </p:grpSpPr>
        <p:sp>
          <p:nvSpPr>
            <p:cNvPr id="46" name="Oval 45"/>
            <p:cNvSpPr/>
            <p:nvPr userDrawn="1"/>
          </p:nvSpPr>
          <p:spPr>
            <a:xfrm>
              <a:off x="5236131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mtClean="0"/>
            </a:p>
          </p:txBody>
        </p:sp>
        <p:pic>
          <p:nvPicPr>
            <p:cNvPr id="47" name="Picture 46" descr="C:\Users\yhwang\Desktop\WW Design\Multimode Icons\facebook-01.png"/>
            <p:cNvPicPr>
              <a:picLocks noChangeAspect="1" noChangeArrowheads="1"/>
            </p:cNvPicPr>
            <p:nvPr userDrawn="1"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6131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48" name="Group 47"/>
          <p:cNvGrpSpPr/>
          <p:nvPr userDrawn="1"/>
        </p:nvGrpSpPr>
        <p:grpSpPr>
          <a:xfrm>
            <a:off x="4523337" y="5468108"/>
            <a:ext cx="310896" cy="310896"/>
            <a:chOff x="4523337" y="5468108"/>
            <a:chExt cx="310896" cy="310896"/>
          </a:xfrm>
        </p:grpSpPr>
        <p:sp>
          <p:nvSpPr>
            <p:cNvPr id="49" name="Oval 48"/>
            <p:cNvSpPr/>
            <p:nvPr userDrawn="1"/>
          </p:nvSpPr>
          <p:spPr>
            <a:xfrm>
              <a:off x="4523337" y="5468108"/>
              <a:ext cx="310896" cy="3108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mtClean="0"/>
            </a:p>
          </p:txBody>
        </p:sp>
        <p:pic>
          <p:nvPicPr>
            <p:cNvPr id="50" name="Picture 7" descr="C:\Users\yhwang\Desktop\WW Design\Multimode Icons\server-01.png"/>
            <p:cNvPicPr>
              <a:picLocks noChangeAspect="1" noChangeArrowheads="1"/>
            </p:cNvPicPr>
            <p:nvPr userDrawn="1"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3337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2" name="Group 51"/>
          <p:cNvGrpSpPr/>
          <p:nvPr userDrawn="1"/>
        </p:nvGrpSpPr>
        <p:grpSpPr>
          <a:xfrm>
            <a:off x="4879734" y="5468108"/>
            <a:ext cx="310896" cy="310896"/>
            <a:chOff x="4879734" y="5468108"/>
            <a:chExt cx="310896" cy="310896"/>
          </a:xfrm>
        </p:grpSpPr>
        <p:sp>
          <p:nvSpPr>
            <p:cNvPr id="53" name="Oval 52"/>
            <p:cNvSpPr/>
            <p:nvPr userDrawn="1"/>
          </p:nvSpPr>
          <p:spPr>
            <a:xfrm>
              <a:off x="4879734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mtClean="0"/>
            </a:p>
          </p:txBody>
        </p:sp>
        <p:pic>
          <p:nvPicPr>
            <p:cNvPr id="57" name="Picture 6" descr="C:\Users\yhwang\Desktop\WW Design\Multimode Icons\network-01.png"/>
            <p:cNvPicPr>
              <a:picLocks noChangeAspect="1" noChangeArrowheads="1"/>
            </p:cNvPicPr>
            <p:nvPr userDrawn="1"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9734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8" name="Group 57"/>
          <p:cNvGrpSpPr/>
          <p:nvPr userDrawn="1"/>
        </p:nvGrpSpPr>
        <p:grpSpPr>
          <a:xfrm>
            <a:off x="5949915" y="5468108"/>
            <a:ext cx="310896" cy="310896"/>
            <a:chOff x="5949915" y="5468108"/>
            <a:chExt cx="310896" cy="310896"/>
          </a:xfrm>
        </p:grpSpPr>
        <p:sp>
          <p:nvSpPr>
            <p:cNvPr id="59" name="Oval 58"/>
            <p:cNvSpPr/>
            <p:nvPr userDrawn="1"/>
          </p:nvSpPr>
          <p:spPr>
            <a:xfrm>
              <a:off x="5949915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mtClean="0"/>
            </a:p>
          </p:txBody>
        </p:sp>
        <p:pic>
          <p:nvPicPr>
            <p:cNvPr id="60" name="Picture 8" descr="C:\Users\yhwang\Desktop\WW Design\Multimode Icons\think_light-01.png"/>
            <p:cNvPicPr>
              <a:picLocks noChangeAspect="1" noChangeArrowheads="1"/>
            </p:cNvPicPr>
            <p:nvPr userDrawn="1"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9915" y="5468108"/>
              <a:ext cx="310896" cy="310896"/>
            </a:xfrm>
            <a:prstGeom prst="rect">
              <a:avLst/>
            </a:prstGeom>
            <a:noFill/>
          </p:spPr>
        </p:pic>
      </p:grp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31008" y="407619"/>
            <a:ext cx="2675339" cy="909474"/>
          </a:xfrm>
          <a:prstGeom prst="rect">
            <a:avLst/>
          </a:prstGeom>
        </p:spPr>
      </p:pic>
      <p:sp>
        <p:nvSpPr>
          <p:cNvPr id="66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9815120" y="3464892"/>
            <a:ext cx="1200544" cy="1199183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>
              <a:defRPr sz="100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单击图标添加图片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9158288" y="4770438"/>
            <a:ext cx="1689100" cy="198437"/>
          </a:xfrm>
          <a:prstGeom prst="rect">
            <a:avLst/>
          </a:prstGeom>
        </p:spPr>
        <p:txBody>
          <a:bodyPr lIns="0" tIns="45720" rIns="45720"/>
          <a:lstStyle>
            <a:lvl1pPr marL="0" indent="0" algn="r">
              <a:buFontTx/>
              <a:buNone/>
              <a:defRPr sz="1100"/>
            </a:lvl1pPr>
            <a:lvl2pPr marL="341313" indent="0" algn="r">
              <a:buFontTx/>
              <a:buNone/>
              <a:defRPr sz="1100"/>
            </a:lvl2pPr>
            <a:lvl3pPr marL="679450" indent="0" algn="r">
              <a:buFontTx/>
              <a:buNone/>
              <a:defRPr sz="1100"/>
            </a:lvl3pPr>
            <a:lvl4pPr marL="966787" indent="0" algn="r">
              <a:buFontTx/>
              <a:buNone/>
              <a:defRPr sz="1100"/>
            </a:lvl4pPr>
            <a:lvl5pPr marL="1146175" indent="0" algn="r">
              <a:buFontTx/>
              <a:buNone/>
              <a:defRPr sz="1100"/>
            </a:lvl5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@</a:t>
            </a:r>
            <a:r>
              <a:rPr kumimoji="0" 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twitterhandle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68" name="Group 67"/>
          <p:cNvGrpSpPr/>
          <p:nvPr userDrawn="1"/>
        </p:nvGrpSpPr>
        <p:grpSpPr>
          <a:xfrm>
            <a:off x="9815120" y="4664439"/>
            <a:ext cx="1200544" cy="305126"/>
            <a:chOff x="9815120" y="4664439"/>
            <a:chExt cx="1200544" cy="305126"/>
          </a:xfrm>
          <a:solidFill>
            <a:srgbClr val="4AC0E0"/>
          </a:solidFill>
        </p:grpSpPr>
        <p:sp>
          <p:nvSpPr>
            <p:cNvPr id="69" name="Rectangle 68"/>
            <p:cNvSpPr/>
            <p:nvPr userDrawn="1"/>
          </p:nvSpPr>
          <p:spPr bwMode="black">
            <a:xfrm>
              <a:off x="9815120" y="4664439"/>
              <a:ext cx="1200544" cy="106726"/>
            </a:xfrm>
            <a:prstGeom prst="rect">
              <a:avLst/>
            </a:prstGeom>
            <a:grpFill/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0" name="Rectangle 45"/>
            <p:cNvSpPr/>
            <p:nvPr userDrawn="1"/>
          </p:nvSpPr>
          <p:spPr bwMode="black">
            <a:xfrm>
              <a:off x="10853530" y="4771165"/>
              <a:ext cx="162133" cy="198400"/>
            </a:xfrm>
            <a:custGeom>
              <a:avLst/>
              <a:gdLst>
                <a:gd name="connsiteX0" fmla="*/ 0 w 1200544"/>
                <a:gd name="connsiteY0" fmla="*/ 0 h 106726"/>
                <a:gd name="connsiteX1" fmla="*/ 1200544 w 1200544"/>
                <a:gd name="connsiteY1" fmla="*/ 0 h 106726"/>
                <a:gd name="connsiteX2" fmla="*/ 1200544 w 1200544"/>
                <a:gd name="connsiteY2" fmla="*/ 106726 h 106726"/>
                <a:gd name="connsiteX3" fmla="*/ 0 w 1200544"/>
                <a:gd name="connsiteY3" fmla="*/ 106726 h 106726"/>
                <a:gd name="connsiteX4" fmla="*/ 0 w 1200544"/>
                <a:gd name="connsiteY4" fmla="*/ 0 h 106726"/>
                <a:gd name="connsiteX0" fmla="*/ 0 w 1200544"/>
                <a:gd name="connsiteY0" fmla="*/ 0 h 106726"/>
                <a:gd name="connsiteX1" fmla="*/ 1200544 w 1200544"/>
                <a:gd name="connsiteY1" fmla="*/ 0 h 106726"/>
                <a:gd name="connsiteX2" fmla="*/ 0 w 1200544"/>
                <a:gd name="connsiteY2" fmla="*/ 106726 h 106726"/>
                <a:gd name="connsiteX3" fmla="*/ 0 w 1200544"/>
                <a:gd name="connsiteY3" fmla="*/ 0 h 106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544" h="106726">
                  <a:moveTo>
                    <a:pt x="0" y="0"/>
                  </a:moveTo>
                  <a:lnTo>
                    <a:pt x="1200544" y="0"/>
                  </a:lnTo>
                  <a:lnTo>
                    <a:pt x="0" y="1067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54" name="Rectangle 53"/>
          <p:cNvSpPr/>
          <p:nvPr userDrawn="1"/>
        </p:nvSpPr>
        <p:spPr bwMode="black">
          <a:xfrm>
            <a:off x="548640" y="4557713"/>
            <a:ext cx="1097683" cy="1067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/>
          <p:nvPr userDrawn="1"/>
        </p:nvCxnSpPr>
        <p:spPr>
          <a:xfrm>
            <a:off x="548640" y="4664439"/>
            <a:ext cx="1041909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56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Subtitle Content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591056"/>
            <a:ext cx="11073384" cy="4798202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557784" y="914400"/>
            <a:ext cx="11073384" cy="29260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48640" y="6473952"/>
            <a:ext cx="2413343" cy="153888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sz="1000" smtClean="0">
                <a:solidFill>
                  <a:srgbClr val="939598"/>
                </a:solidFill>
                <a:cs typeface="Arial" pitchFamily="34" charset="0"/>
              </a:rPr>
              <a:t>2016 Lenovo Internal. All rights reserved.</a:t>
            </a:r>
            <a:endParaRPr lang="en-US" sz="100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3" name="TextBox slide number"/>
          <p:cNvSpPr txBox="1"/>
          <p:nvPr userDrawn="1"/>
        </p:nvSpPr>
        <p:spPr bwMode="white">
          <a:xfrm>
            <a:off x="5805099" y="6473952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>
                <a:solidFill>
                  <a:schemeClr val="tx1"/>
                </a:solidFill>
              </a:rPr>
              <a:pPr lvl="0" algn="ctr"/>
              <a:t>‹#›</a:t>
            </a:fld>
            <a:endParaRPr lang="en-US" smtClean="0">
              <a:solidFill>
                <a:schemeClr val="tx1"/>
              </a:solidFill>
            </a:endParaRPr>
          </a:p>
        </p:txBody>
      </p:sp>
      <p:pic>
        <p:nvPicPr>
          <p:cNvPr id="16" name="图片 15" descr="医疗LOGO 方形 色彩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1498" y="418195"/>
            <a:ext cx="224443" cy="222633"/>
          </a:xfrm>
          <a:prstGeom prst="rect">
            <a:avLst/>
          </a:prstGeom>
        </p:spPr>
      </p:pic>
      <p:pic>
        <p:nvPicPr>
          <p:cNvPr id="17" name="图片 16" descr="医疗LOGO 标准 色彩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0538" y="6196206"/>
            <a:ext cx="1269708" cy="43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7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 Slide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5"/>
            <a:ext cx="537895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6243066" y="1188761"/>
            <a:ext cx="537895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2413343" cy="153888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sz="1000" smtClean="0">
                <a:solidFill>
                  <a:srgbClr val="939598"/>
                </a:solidFill>
                <a:cs typeface="Arial" pitchFamily="34" charset="0"/>
              </a:rPr>
              <a:t>2016 Lenovo Internal. All rights reserved.</a:t>
            </a:r>
            <a:endParaRPr lang="en-US" sz="100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7" name="TextBox slide number"/>
          <p:cNvSpPr txBox="1"/>
          <p:nvPr userDrawn="1"/>
        </p:nvSpPr>
        <p:spPr bwMode="white">
          <a:xfrm>
            <a:off x="5805099" y="6473952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>
                <a:solidFill>
                  <a:schemeClr val="tx1"/>
                </a:solidFill>
              </a:rPr>
              <a:pPr lvl="0" algn="ctr"/>
              <a:t>‹#›</a:t>
            </a:fld>
            <a:endParaRPr lang="en-US" smtClean="0">
              <a:solidFill>
                <a:schemeClr val="tx1"/>
              </a:solidFill>
            </a:endParaRPr>
          </a:p>
        </p:txBody>
      </p:sp>
      <p:pic>
        <p:nvPicPr>
          <p:cNvPr id="18" name="图片 17" descr="医疗LOGO 方形 色彩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1498" y="418195"/>
            <a:ext cx="224443" cy="222633"/>
          </a:xfrm>
          <a:prstGeom prst="rect">
            <a:avLst/>
          </a:prstGeom>
        </p:spPr>
      </p:pic>
      <p:pic>
        <p:nvPicPr>
          <p:cNvPr id="19" name="图片 18" descr="医疗LOGO 标准 色彩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0538" y="6196206"/>
            <a:ext cx="1269708" cy="43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35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/Imag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603671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5"/>
            <a:ext cx="603671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835285" y="0"/>
            <a:ext cx="535353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9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  <a:pPr lvl="0" algn="ctr"/>
              <a:t>‹#›</a:t>
            </a:fld>
            <a:endParaRPr lang="en-US" smtClean="0"/>
          </a:p>
        </p:txBody>
      </p:sp>
      <p:sp>
        <p:nvSpPr>
          <p:cNvPr id="13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2413343" cy="153888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sz="1000" smtClean="0">
                <a:solidFill>
                  <a:srgbClr val="939598"/>
                </a:solidFill>
                <a:cs typeface="Arial" pitchFamily="34" charset="0"/>
              </a:rPr>
              <a:t>2016 Lenovo Internal. All rights reserved.</a:t>
            </a:r>
            <a:endParaRPr lang="en-US" sz="100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4" name="TextBox slide number"/>
          <p:cNvSpPr txBox="1"/>
          <p:nvPr userDrawn="1"/>
        </p:nvSpPr>
        <p:spPr bwMode="white">
          <a:xfrm>
            <a:off x="5805099" y="6473952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>
                <a:solidFill>
                  <a:schemeClr val="tx1"/>
                </a:solidFill>
              </a:rPr>
              <a:pPr lvl="0" algn="ctr"/>
              <a:t>‹#›</a:t>
            </a:fld>
            <a:endParaRPr lang="en-US" smtClean="0">
              <a:solidFill>
                <a:schemeClr val="tx1"/>
              </a:solidFill>
            </a:endParaRPr>
          </a:p>
        </p:txBody>
      </p:sp>
      <p:pic>
        <p:nvPicPr>
          <p:cNvPr id="17" name="图片 16" descr="医疗LOGO 方形 色彩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1498" y="418195"/>
            <a:ext cx="224443" cy="222633"/>
          </a:xfrm>
          <a:prstGeom prst="rect">
            <a:avLst/>
          </a:prstGeom>
        </p:spPr>
      </p:pic>
      <p:pic>
        <p:nvPicPr>
          <p:cNvPr id="18" name="图片 17" descr="医疗LOGO 标准 色彩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0538" y="6196206"/>
            <a:ext cx="1269708" cy="43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4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感谢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893"/>
            <a:ext cx="12190415" cy="6857107"/>
          </a:xfrm>
          <a:prstGeom prst="rect">
            <a:avLst/>
          </a:prstGeom>
        </p:spPr>
      </p:pic>
      <p:grpSp>
        <p:nvGrpSpPr>
          <p:cNvPr id="3" name="Group 3"/>
          <p:cNvGrpSpPr/>
          <p:nvPr userDrawn="1"/>
        </p:nvGrpSpPr>
        <p:grpSpPr bwMode="gray">
          <a:xfrm>
            <a:off x="1828171" y="1519963"/>
            <a:ext cx="8535661" cy="4341743"/>
            <a:chOff x="1828170" y="1258957"/>
            <a:chExt cx="8535661" cy="4341742"/>
          </a:xfrm>
          <a:solidFill>
            <a:schemeClr val="bg1">
              <a:lumMod val="85000"/>
            </a:schemeClr>
          </a:solidFill>
        </p:grpSpPr>
        <p:sp>
          <p:nvSpPr>
            <p:cNvPr id="5" name="Freeform 9"/>
            <p:cNvSpPr>
              <a:spLocks/>
            </p:cNvSpPr>
            <p:nvPr userDrawn="1"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ounded Rectangle 7"/>
            <p:cNvSpPr/>
            <p:nvPr userDrawn="1"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0" y="893"/>
            <a:ext cx="12188825" cy="6857107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/>
          </a:p>
        </p:txBody>
      </p:sp>
      <p:grpSp>
        <p:nvGrpSpPr>
          <p:cNvPr id="4" name="Group 8"/>
          <p:cNvGrpSpPr/>
          <p:nvPr userDrawn="1"/>
        </p:nvGrpSpPr>
        <p:grpSpPr bwMode="gray">
          <a:xfrm>
            <a:off x="5853433" y="1260546"/>
            <a:ext cx="485134" cy="485135"/>
            <a:chOff x="5853433" y="734066"/>
            <a:chExt cx="485134" cy="485134"/>
          </a:xfrm>
        </p:grpSpPr>
        <p:sp>
          <p:nvSpPr>
            <p:cNvPr id="10" name="Oval 9"/>
            <p:cNvSpPr/>
            <p:nvPr userDrawn="1"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mtClean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2" name="Straight Connector 11"/>
          <p:cNvCxnSpPr/>
          <p:nvPr userDrawn="1"/>
        </p:nvCxnSpPr>
        <p:spPr>
          <a:xfrm>
            <a:off x="2795849" y="4437853"/>
            <a:ext cx="660030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12"/>
          <p:cNvGrpSpPr/>
          <p:nvPr userDrawn="1"/>
        </p:nvGrpSpPr>
        <p:grpSpPr>
          <a:xfrm>
            <a:off x="3619913" y="4738255"/>
            <a:ext cx="4952177" cy="283924"/>
            <a:chOff x="587076" y="4891945"/>
            <a:chExt cx="6379553" cy="365760"/>
          </a:xfrm>
        </p:grpSpPr>
        <p:pic>
          <p:nvPicPr>
            <p:cNvPr id="14" name="Picture 2" descr="C:\Users\kathyp\Documents\00_Brand-Resources\Multimode Elements\Multimode Icons\PNG\Multimode-Icon_HANG.png"/>
            <p:cNvPicPr>
              <a:picLocks noChangeAspect="1" noChangeArrowheads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07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kathyp\Documents\00_Brand-Resources\Multimode Elements\Multimode Icons\PNG\Multimode-Icon_HOLD.png"/>
            <p:cNvPicPr>
              <a:picLocks noChangeAspect="1" noChangeArrowheads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0860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C:\Users\kathyp\Documents\00_Brand-Resources\Multimode Elements\Multimode Icons\PNG\Multimode-Icon_LAPTOP.png"/>
            <p:cNvPicPr>
              <a:picLocks noChangeAspect="1" noChangeArrowheads="1"/>
            </p:cNvPicPr>
            <p:nvPr userDrawn="1"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8247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5" descr="C:\Users\kathyp\Documents\00_Brand-Resources\Multimode Elements\Multimode Icons\PNG\Multimode-Icon_STAND.png"/>
            <p:cNvPicPr>
              <a:picLocks noChangeAspect="1" noChangeArrowheads="1"/>
            </p:cNvPicPr>
            <p:nvPr userDrawn="1"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842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C:\Users\kathyp\Documents\00_Brand-Resources\Multimode Elements\Multimode Icons\PNG\Multimode-Icon_STAND-Tablet.png"/>
            <p:cNvPicPr>
              <a:picLocks noChangeAspect="1" noChangeArrowheads="1"/>
            </p:cNvPicPr>
            <p:nvPr userDrawn="1"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2212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C:\Users\kathyp\Documents\00_Brand-Resources\Multimode Elements\Multimode Icons\PNG\Multimode-Icon_TABLE.png"/>
            <p:cNvPicPr>
              <a:picLocks noChangeAspect="1" noChangeArrowheads="1"/>
            </p:cNvPicPr>
            <p:nvPr userDrawn="1"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599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 descr="C:\Users\kathyp\Documents\00_Brand-Resources\Multimode Elements\Multimode Icons\PNG\Multimode-Icon_TABLET.png"/>
            <p:cNvPicPr>
              <a:picLocks noChangeAspect="1" noChangeArrowheads="1"/>
            </p:cNvPicPr>
            <p:nvPr userDrawn="1"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698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9" descr="C:\Users\kathyp\Documents\00_Brand-Resources\Multimode Elements\Multimode Icons\PNG\Multimode-Icon_TENT.png"/>
            <p:cNvPicPr>
              <a:picLocks noChangeAspect="1" noChangeArrowheads="1"/>
            </p:cNvPicPr>
            <p:nvPr userDrawn="1"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3564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C:\Users\kathyp\Documents\00_Brand-Resources\Multimode Elements\Multimode Icons\PNG\Multimode-Icon_TILT.png"/>
            <p:cNvPicPr>
              <a:picLocks noChangeAspect="1" noChangeArrowheads="1"/>
            </p:cNvPicPr>
            <p:nvPr userDrawn="1"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734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1" descr="C:\Users\kathyp\Documents\00_Brand-Resources\Multimode Elements\Multimode Icons\PNG\Multimode-Icon_TV.png"/>
            <p:cNvPicPr>
              <a:picLocks noChangeAspect="1" noChangeArrowheads="1"/>
            </p:cNvPicPr>
            <p:nvPr userDrawn="1"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4743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175"/>
            <p:cNvGrpSpPr/>
            <p:nvPr userDrawn="1"/>
          </p:nvGrpSpPr>
          <p:grpSpPr>
            <a:xfrm>
              <a:off x="2015634" y="4917112"/>
              <a:ext cx="310896" cy="310896"/>
              <a:chOff x="2024598" y="5468108"/>
              <a:chExt cx="310896" cy="310896"/>
            </a:xfrm>
          </p:grpSpPr>
          <p:sp>
            <p:nvSpPr>
              <p:cNvPr id="46" name="Oval 45"/>
              <p:cNvSpPr/>
              <p:nvPr userDrawn="1"/>
            </p:nvSpPr>
            <p:spPr>
              <a:xfrm>
                <a:off x="2024598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mtClean="0"/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 userDrawn="1"/>
            </p:nvPicPr>
            <p:blipFill>
              <a:blip r:embed="rId1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118814" y="5509256"/>
                <a:ext cx="122464" cy="228600"/>
              </a:xfrm>
              <a:prstGeom prst="rect">
                <a:avLst/>
              </a:prstGeom>
            </p:spPr>
          </p:pic>
        </p:grpSp>
        <p:grpSp>
          <p:nvGrpSpPr>
            <p:cNvPr id="9" name="Group 178"/>
            <p:cNvGrpSpPr/>
            <p:nvPr userDrawn="1"/>
          </p:nvGrpSpPr>
          <p:grpSpPr>
            <a:xfrm>
              <a:off x="3085815" y="4917112"/>
              <a:ext cx="310896" cy="310896"/>
              <a:chOff x="3094779" y="5468108"/>
              <a:chExt cx="310896" cy="310896"/>
            </a:xfrm>
          </p:grpSpPr>
          <p:sp>
            <p:nvSpPr>
              <p:cNvPr id="44" name="Oval 43"/>
              <p:cNvSpPr/>
              <p:nvPr userDrawn="1"/>
            </p:nvSpPr>
            <p:spPr>
              <a:xfrm>
                <a:off x="3094779" y="5468108"/>
                <a:ext cx="310896" cy="31089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mtClean="0"/>
              </a:p>
            </p:txBody>
          </p:sp>
          <p:pic>
            <p:nvPicPr>
              <p:cNvPr id="45" name="Picture 9" descr="C:\Users\yhwang\Desktop\WW Design\Multimode Icons\twitter-01.png"/>
              <p:cNvPicPr>
                <a:picLocks noChangeAspect="1" noChangeArrowheads="1"/>
              </p:cNvPicPr>
              <p:nvPr userDrawn="1"/>
            </p:nvPicPr>
            <p:blipFill>
              <a:blip r:embed="rId1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4779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13" name="Group 181"/>
            <p:cNvGrpSpPr/>
            <p:nvPr userDrawn="1"/>
          </p:nvGrpSpPr>
          <p:grpSpPr>
            <a:xfrm>
              <a:off x="944463" y="4917112"/>
              <a:ext cx="310896" cy="310896"/>
              <a:chOff x="953427" y="5468108"/>
              <a:chExt cx="310896" cy="310896"/>
            </a:xfrm>
          </p:grpSpPr>
          <p:sp>
            <p:nvSpPr>
              <p:cNvPr id="42" name="Oval 41"/>
              <p:cNvSpPr/>
              <p:nvPr userDrawn="1"/>
            </p:nvSpPr>
            <p:spPr>
              <a:xfrm>
                <a:off x="953427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mtClean="0"/>
              </a:p>
            </p:txBody>
          </p:sp>
          <p:pic>
            <p:nvPicPr>
              <p:cNvPr id="43" name="Picture 5" descr="C:\Users\yhwang\Desktop\WW Design\Multimode Icons\globe-01.png"/>
              <p:cNvPicPr>
                <a:picLocks noChangeAspect="1" noChangeArrowheads="1"/>
              </p:cNvPicPr>
              <p:nvPr userDrawn="1"/>
            </p:nvPicPr>
            <p:blipFill>
              <a:blip r:embed="rId1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0859" y="5495540"/>
                <a:ext cx="256032" cy="256032"/>
              </a:xfrm>
              <a:prstGeom prst="rect">
                <a:avLst/>
              </a:prstGeom>
              <a:noFill/>
            </p:spPr>
          </p:pic>
        </p:grpSp>
        <p:grpSp>
          <p:nvGrpSpPr>
            <p:cNvPr id="24" name="Group 255"/>
            <p:cNvGrpSpPr/>
            <p:nvPr userDrawn="1"/>
          </p:nvGrpSpPr>
          <p:grpSpPr>
            <a:xfrm>
              <a:off x="2346864" y="4891945"/>
              <a:ext cx="365760" cy="365760"/>
              <a:chOff x="2355828" y="5442941"/>
              <a:chExt cx="365760" cy="365760"/>
            </a:xfrm>
          </p:grpSpPr>
          <p:sp>
            <p:nvSpPr>
              <p:cNvPr id="40" name="Oval 39"/>
              <p:cNvSpPr/>
              <p:nvPr userDrawn="1"/>
            </p:nvSpPr>
            <p:spPr>
              <a:xfrm>
                <a:off x="2380995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mtClean="0"/>
              </a:p>
            </p:txBody>
          </p:sp>
          <p:pic>
            <p:nvPicPr>
              <p:cNvPr id="41" name="Picture 2" descr="C:\Users\yhwang\Desktop\WW Design\Multimode Icons\chain-01.png"/>
              <p:cNvPicPr>
                <a:picLocks noChangeAspect="1" noChangeArrowheads="1"/>
              </p:cNvPicPr>
              <p:nvPr userDrawn="1"/>
            </p:nvPicPr>
            <p:blipFill>
              <a:blip r:embed="rId1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5828" y="5442941"/>
                <a:ext cx="365760" cy="365760"/>
              </a:xfrm>
              <a:prstGeom prst="rect">
                <a:avLst/>
              </a:prstGeom>
              <a:noFill/>
            </p:spPr>
          </p:pic>
        </p:grpSp>
        <p:grpSp>
          <p:nvGrpSpPr>
            <p:cNvPr id="25" name="Group 258"/>
            <p:cNvGrpSpPr/>
            <p:nvPr userDrawn="1"/>
          </p:nvGrpSpPr>
          <p:grpSpPr>
            <a:xfrm>
              <a:off x="5227167" y="4917112"/>
              <a:ext cx="310896" cy="310896"/>
              <a:chOff x="5236131" y="5468108"/>
              <a:chExt cx="310896" cy="310896"/>
            </a:xfrm>
          </p:grpSpPr>
          <p:sp>
            <p:nvSpPr>
              <p:cNvPr id="38" name="Oval 37"/>
              <p:cNvSpPr/>
              <p:nvPr userDrawn="1"/>
            </p:nvSpPr>
            <p:spPr>
              <a:xfrm>
                <a:off x="5236131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mtClean="0"/>
              </a:p>
            </p:txBody>
          </p:sp>
          <p:pic>
            <p:nvPicPr>
              <p:cNvPr id="39" name="Picture 38" descr="C:\Users\yhwang\Desktop\WW Design\Multimode Icons\facebook-01.png"/>
              <p:cNvPicPr>
                <a:picLocks noChangeAspect="1" noChangeArrowheads="1"/>
              </p:cNvPicPr>
              <p:nvPr userDrawn="1"/>
            </p:nvPicPr>
            <p:blipFill>
              <a:blip r:embed="rId17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6131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6" name="Group 261"/>
            <p:cNvGrpSpPr/>
            <p:nvPr userDrawn="1"/>
          </p:nvGrpSpPr>
          <p:grpSpPr>
            <a:xfrm>
              <a:off x="4514373" y="4917112"/>
              <a:ext cx="310896" cy="310896"/>
              <a:chOff x="4523337" y="5468108"/>
              <a:chExt cx="310896" cy="310896"/>
            </a:xfrm>
          </p:grpSpPr>
          <p:sp>
            <p:nvSpPr>
              <p:cNvPr id="36" name="Oval 35"/>
              <p:cNvSpPr/>
              <p:nvPr userDrawn="1"/>
            </p:nvSpPr>
            <p:spPr>
              <a:xfrm>
                <a:off x="4523337" y="5468108"/>
                <a:ext cx="310896" cy="31089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mtClean="0"/>
              </a:p>
            </p:txBody>
          </p:sp>
          <p:pic>
            <p:nvPicPr>
              <p:cNvPr id="37" name="Picture 7" descr="C:\Users\yhwang\Desktop\WW Design\Multimode Icons\server-01.png"/>
              <p:cNvPicPr>
                <a:picLocks noChangeAspect="1" noChangeArrowheads="1"/>
              </p:cNvPicPr>
              <p:nvPr userDrawn="1"/>
            </p:nvPicPr>
            <p:blipFill>
              <a:blip r:embed="rId1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23337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7" name="Group 264"/>
            <p:cNvGrpSpPr/>
            <p:nvPr userDrawn="1"/>
          </p:nvGrpSpPr>
          <p:grpSpPr>
            <a:xfrm>
              <a:off x="4870770" y="4917112"/>
              <a:ext cx="310896" cy="310896"/>
              <a:chOff x="4879734" y="5468108"/>
              <a:chExt cx="310896" cy="310896"/>
            </a:xfrm>
          </p:grpSpPr>
          <p:sp>
            <p:nvSpPr>
              <p:cNvPr id="34" name="Oval 33"/>
              <p:cNvSpPr/>
              <p:nvPr userDrawn="1"/>
            </p:nvSpPr>
            <p:spPr>
              <a:xfrm>
                <a:off x="4879734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mtClean="0"/>
              </a:p>
            </p:txBody>
          </p:sp>
          <p:pic>
            <p:nvPicPr>
              <p:cNvPr id="35" name="Picture 6" descr="C:\Users\yhwang\Desktop\WW Design\Multimode Icons\network-01.png"/>
              <p:cNvPicPr>
                <a:picLocks noChangeAspect="1" noChangeArrowheads="1"/>
              </p:cNvPicPr>
              <p:nvPr userDrawn="1"/>
            </p:nvPicPr>
            <p:blipFill>
              <a:blip r:embed="rId19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79734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8" name="Group 267"/>
            <p:cNvGrpSpPr/>
            <p:nvPr userDrawn="1"/>
          </p:nvGrpSpPr>
          <p:grpSpPr>
            <a:xfrm>
              <a:off x="5940951" y="4917112"/>
              <a:ext cx="310896" cy="310896"/>
              <a:chOff x="5949915" y="5468108"/>
              <a:chExt cx="310896" cy="310896"/>
            </a:xfrm>
          </p:grpSpPr>
          <p:sp>
            <p:nvSpPr>
              <p:cNvPr id="32" name="Oval 31"/>
              <p:cNvSpPr/>
              <p:nvPr userDrawn="1"/>
            </p:nvSpPr>
            <p:spPr>
              <a:xfrm>
                <a:off x="5949915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mtClean="0"/>
              </a:p>
            </p:txBody>
          </p:sp>
          <p:pic>
            <p:nvPicPr>
              <p:cNvPr id="33" name="Picture 8" descr="C:\Users\yhwang\Desktop\WW Design\Multimode Icons\think_light-01.png"/>
              <p:cNvPicPr>
                <a:picLocks noChangeAspect="1" noChangeArrowheads="1"/>
              </p:cNvPicPr>
              <p:nvPr userDrawn="1"/>
            </p:nvPicPr>
            <p:blipFill>
              <a:blip r:embed="rId20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9915" y="5468108"/>
                <a:ext cx="310896" cy="310896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10188" y="2009776"/>
            <a:ext cx="6971627" cy="2231536"/>
          </a:xfrm>
          <a:prstGeom prst="rect">
            <a:avLst/>
          </a:prstGeom>
        </p:spPr>
      </p:pic>
      <p:pic>
        <p:nvPicPr>
          <p:cNvPr id="50" name="图片 49" descr="医疗LOGO 标准 色彩.png"/>
          <p:cNvPicPr>
            <a:picLocks noChangeAspect="1"/>
          </p:cNvPicPr>
          <p:nvPr userDrawn="1"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96154" y="477208"/>
            <a:ext cx="2304293" cy="78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77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  <a:pPr lvl="0" algn="ctr"/>
              <a:t>‹#›</a:t>
            </a:fld>
            <a:endParaRPr lang="en-US" smtClean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email">
            <a:alphaModFix amt="69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59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83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893"/>
            <a:ext cx="12190415" cy="6857107"/>
          </a:xfrm>
          <a:prstGeom prst="rect">
            <a:avLst/>
          </a:prstGeom>
        </p:spPr>
      </p:pic>
      <p:grpSp>
        <p:nvGrpSpPr>
          <p:cNvPr id="4" name="Group 3"/>
          <p:cNvGrpSpPr/>
          <p:nvPr userDrawn="1"/>
        </p:nvGrpSpPr>
        <p:grpSpPr bwMode="gray">
          <a:xfrm>
            <a:off x="1828170" y="1519963"/>
            <a:ext cx="8535661" cy="4341742"/>
            <a:chOff x="1828170" y="1258957"/>
            <a:chExt cx="8535661" cy="4341742"/>
          </a:xfrm>
          <a:solidFill>
            <a:schemeClr val="bg1">
              <a:lumMod val="85000"/>
            </a:schemeClr>
          </a:solidFill>
        </p:grpSpPr>
        <p:sp>
          <p:nvSpPr>
            <p:cNvPr id="5" name="Freeform 9"/>
            <p:cNvSpPr>
              <a:spLocks/>
            </p:cNvSpPr>
            <p:nvPr userDrawn="1"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ounded Rectangle 7"/>
            <p:cNvSpPr/>
            <p:nvPr userDrawn="1"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0" y="893"/>
            <a:ext cx="12188825" cy="6857107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 bwMode="gray">
          <a:xfrm>
            <a:off x="5853433" y="1260545"/>
            <a:ext cx="485134" cy="485134"/>
            <a:chOff x="5853433" y="734066"/>
            <a:chExt cx="485134" cy="485134"/>
          </a:xfrm>
        </p:grpSpPr>
        <p:sp>
          <p:nvSpPr>
            <p:cNvPr id="10" name="Oval 9"/>
            <p:cNvSpPr/>
            <p:nvPr userDrawn="1"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mtClean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2" name="Straight Connector 11"/>
          <p:cNvCxnSpPr/>
          <p:nvPr userDrawn="1"/>
        </p:nvCxnSpPr>
        <p:spPr>
          <a:xfrm>
            <a:off x="2795848" y="4437853"/>
            <a:ext cx="660030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 userDrawn="1"/>
        </p:nvGrpSpPr>
        <p:grpSpPr>
          <a:xfrm>
            <a:off x="3619912" y="4738254"/>
            <a:ext cx="4952177" cy="283924"/>
            <a:chOff x="587076" y="4891945"/>
            <a:chExt cx="6379553" cy="365760"/>
          </a:xfrm>
        </p:grpSpPr>
        <p:pic>
          <p:nvPicPr>
            <p:cNvPr id="14" name="Picture 2" descr="C:\Users\kathyp\Documents\00_Brand-Resources\Multimode Elements\Multimode Icons\PNG\Multimode-Icon_HANG.png"/>
            <p:cNvPicPr>
              <a:picLocks noChangeAspect="1" noChangeArrowheads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07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kathyp\Documents\00_Brand-Resources\Multimode Elements\Multimode Icons\PNG\Multimode-Icon_HOLD.png"/>
            <p:cNvPicPr>
              <a:picLocks noChangeAspect="1" noChangeArrowheads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0860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C:\Users\kathyp\Documents\00_Brand-Resources\Multimode Elements\Multimode Icons\PNG\Multimode-Icon_LAPTOP.png"/>
            <p:cNvPicPr>
              <a:picLocks noChangeAspect="1" noChangeArrowheads="1"/>
            </p:cNvPicPr>
            <p:nvPr userDrawn="1"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8247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5" descr="C:\Users\kathyp\Documents\00_Brand-Resources\Multimode Elements\Multimode Icons\PNG\Multimode-Icon_STAND.png"/>
            <p:cNvPicPr>
              <a:picLocks noChangeAspect="1" noChangeArrowheads="1"/>
            </p:cNvPicPr>
            <p:nvPr userDrawn="1"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842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C:\Users\kathyp\Documents\00_Brand-Resources\Multimode Elements\Multimode Icons\PNG\Multimode-Icon_STAND-Tablet.png"/>
            <p:cNvPicPr>
              <a:picLocks noChangeAspect="1" noChangeArrowheads="1"/>
            </p:cNvPicPr>
            <p:nvPr userDrawn="1"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2212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C:\Users\kathyp\Documents\00_Brand-Resources\Multimode Elements\Multimode Icons\PNG\Multimode-Icon_TABLE.png"/>
            <p:cNvPicPr>
              <a:picLocks noChangeAspect="1" noChangeArrowheads="1"/>
            </p:cNvPicPr>
            <p:nvPr userDrawn="1"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599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 descr="C:\Users\kathyp\Documents\00_Brand-Resources\Multimode Elements\Multimode Icons\PNG\Multimode-Icon_TABLET.png"/>
            <p:cNvPicPr>
              <a:picLocks noChangeAspect="1" noChangeArrowheads="1"/>
            </p:cNvPicPr>
            <p:nvPr userDrawn="1"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698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9" descr="C:\Users\kathyp\Documents\00_Brand-Resources\Multimode Elements\Multimode Icons\PNG\Multimode-Icon_TENT.png"/>
            <p:cNvPicPr>
              <a:picLocks noChangeAspect="1" noChangeArrowheads="1"/>
            </p:cNvPicPr>
            <p:nvPr userDrawn="1"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3564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C:\Users\kathyp\Documents\00_Brand-Resources\Multimode Elements\Multimode Icons\PNG\Multimode-Icon_TILT.png"/>
            <p:cNvPicPr>
              <a:picLocks noChangeAspect="1" noChangeArrowheads="1"/>
            </p:cNvPicPr>
            <p:nvPr userDrawn="1"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734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1" descr="C:\Users\kathyp\Documents\00_Brand-Resources\Multimode Elements\Multimode Icons\PNG\Multimode-Icon_TV.png"/>
            <p:cNvPicPr>
              <a:picLocks noChangeAspect="1" noChangeArrowheads="1"/>
            </p:cNvPicPr>
            <p:nvPr userDrawn="1"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4743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Group 175"/>
            <p:cNvGrpSpPr/>
            <p:nvPr userDrawn="1"/>
          </p:nvGrpSpPr>
          <p:grpSpPr>
            <a:xfrm>
              <a:off x="2015634" y="4917112"/>
              <a:ext cx="310896" cy="310896"/>
              <a:chOff x="2024598" y="5468108"/>
              <a:chExt cx="310896" cy="310896"/>
            </a:xfrm>
          </p:grpSpPr>
          <p:sp>
            <p:nvSpPr>
              <p:cNvPr id="46" name="Oval 45"/>
              <p:cNvSpPr/>
              <p:nvPr userDrawn="1"/>
            </p:nvSpPr>
            <p:spPr>
              <a:xfrm>
                <a:off x="2024598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mtClean="0"/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 userDrawn="1"/>
            </p:nvPicPr>
            <p:blipFill>
              <a:blip r:embed="rId1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118814" y="5509256"/>
                <a:ext cx="122464" cy="228600"/>
              </a:xfrm>
              <a:prstGeom prst="rect">
                <a:avLst/>
              </a:prstGeom>
            </p:spPr>
          </p:pic>
        </p:grpSp>
        <p:grpSp>
          <p:nvGrpSpPr>
            <p:cNvPr id="25" name="Group 178"/>
            <p:cNvGrpSpPr/>
            <p:nvPr userDrawn="1"/>
          </p:nvGrpSpPr>
          <p:grpSpPr>
            <a:xfrm>
              <a:off x="3085815" y="4917112"/>
              <a:ext cx="310896" cy="310896"/>
              <a:chOff x="3094779" y="5468108"/>
              <a:chExt cx="310896" cy="310896"/>
            </a:xfrm>
          </p:grpSpPr>
          <p:sp>
            <p:nvSpPr>
              <p:cNvPr id="44" name="Oval 43"/>
              <p:cNvSpPr/>
              <p:nvPr userDrawn="1"/>
            </p:nvSpPr>
            <p:spPr>
              <a:xfrm>
                <a:off x="3094779" y="5468108"/>
                <a:ext cx="310896" cy="31089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mtClean="0"/>
              </a:p>
            </p:txBody>
          </p:sp>
          <p:pic>
            <p:nvPicPr>
              <p:cNvPr id="45" name="Picture 9" descr="C:\Users\yhwang\Desktop\WW Design\Multimode Icons\twitter-01.png"/>
              <p:cNvPicPr>
                <a:picLocks noChangeAspect="1" noChangeArrowheads="1"/>
              </p:cNvPicPr>
              <p:nvPr userDrawn="1"/>
            </p:nvPicPr>
            <p:blipFill>
              <a:blip r:embed="rId1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4779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6" name="Group 181"/>
            <p:cNvGrpSpPr/>
            <p:nvPr userDrawn="1"/>
          </p:nvGrpSpPr>
          <p:grpSpPr>
            <a:xfrm>
              <a:off x="944463" y="4917112"/>
              <a:ext cx="310896" cy="310896"/>
              <a:chOff x="953427" y="5468108"/>
              <a:chExt cx="310896" cy="310896"/>
            </a:xfrm>
          </p:grpSpPr>
          <p:sp>
            <p:nvSpPr>
              <p:cNvPr id="42" name="Oval 41"/>
              <p:cNvSpPr/>
              <p:nvPr userDrawn="1"/>
            </p:nvSpPr>
            <p:spPr>
              <a:xfrm>
                <a:off x="953427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mtClean="0"/>
              </a:p>
            </p:txBody>
          </p:sp>
          <p:pic>
            <p:nvPicPr>
              <p:cNvPr id="43" name="Picture 5" descr="C:\Users\yhwang\Desktop\WW Design\Multimode Icons\globe-01.png"/>
              <p:cNvPicPr>
                <a:picLocks noChangeAspect="1" noChangeArrowheads="1"/>
              </p:cNvPicPr>
              <p:nvPr userDrawn="1"/>
            </p:nvPicPr>
            <p:blipFill>
              <a:blip r:embed="rId1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0859" y="5495540"/>
                <a:ext cx="256032" cy="256032"/>
              </a:xfrm>
              <a:prstGeom prst="rect">
                <a:avLst/>
              </a:prstGeom>
              <a:noFill/>
            </p:spPr>
          </p:pic>
        </p:grpSp>
        <p:grpSp>
          <p:nvGrpSpPr>
            <p:cNvPr id="27" name="Group 255"/>
            <p:cNvGrpSpPr/>
            <p:nvPr userDrawn="1"/>
          </p:nvGrpSpPr>
          <p:grpSpPr>
            <a:xfrm>
              <a:off x="2346864" y="4891945"/>
              <a:ext cx="365760" cy="365760"/>
              <a:chOff x="2355828" y="5442941"/>
              <a:chExt cx="365760" cy="365760"/>
            </a:xfrm>
          </p:grpSpPr>
          <p:sp>
            <p:nvSpPr>
              <p:cNvPr id="40" name="Oval 39"/>
              <p:cNvSpPr/>
              <p:nvPr userDrawn="1"/>
            </p:nvSpPr>
            <p:spPr>
              <a:xfrm>
                <a:off x="2380995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mtClean="0"/>
              </a:p>
            </p:txBody>
          </p:sp>
          <p:pic>
            <p:nvPicPr>
              <p:cNvPr id="41" name="Picture 2" descr="C:\Users\yhwang\Desktop\WW Design\Multimode Icons\chain-01.png"/>
              <p:cNvPicPr>
                <a:picLocks noChangeAspect="1" noChangeArrowheads="1"/>
              </p:cNvPicPr>
              <p:nvPr userDrawn="1"/>
            </p:nvPicPr>
            <p:blipFill>
              <a:blip r:embed="rId1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5828" y="5442941"/>
                <a:ext cx="365760" cy="365760"/>
              </a:xfrm>
              <a:prstGeom prst="rect">
                <a:avLst/>
              </a:prstGeom>
              <a:noFill/>
            </p:spPr>
          </p:pic>
        </p:grpSp>
        <p:grpSp>
          <p:nvGrpSpPr>
            <p:cNvPr id="28" name="Group 258"/>
            <p:cNvGrpSpPr/>
            <p:nvPr userDrawn="1"/>
          </p:nvGrpSpPr>
          <p:grpSpPr>
            <a:xfrm>
              <a:off x="5227167" y="4917112"/>
              <a:ext cx="310896" cy="310896"/>
              <a:chOff x="5236131" y="5468108"/>
              <a:chExt cx="310896" cy="310896"/>
            </a:xfrm>
          </p:grpSpPr>
          <p:sp>
            <p:nvSpPr>
              <p:cNvPr id="38" name="Oval 37"/>
              <p:cNvSpPr/>
              <p:nvPr userDrawn="1"/>
            </p:nvSpPr>
            <p:spPr>
              <a:xfrm>
                <a:off x="5236131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mtClean="0"/>
              </a:p>
            </p:txBody>
          </p:sp>
          <p:pic>
            <p:nvPicPr>
              <p:cNvPr id="39" name="Picture 38" descr="C:\Users\yhwang\Desktop\WW Design\Multimode Icons\facebook-01.png"/>
              <p:cNvPicPr>
                <a:picLocks noChangeAspect="1" noChangeArrowheads="1"/>
              </p:cNvPicPr>
              <p:nvPr userDrawn="1"/>
            </p:nvPicPr>
            <p:blipFill>
              <a:blip r:embed="rId17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6131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9" name="Group 261"/>
            <p:cNvGrpSpPr/>
            <p:nvPr userDrawn="1"/>
          </p:nvGrpSpPr>
          <p:grpSpPr>
            <a:xfrm>
              <a:off x="4514373" y="4917112"/>
              <a:ext cx="310896" cy="310896"/>
              <a:chOff x="4523337" y="5468108"/>
              <a:chExt cx="310896" cy="310896"/>
            </a:xfrm>
          </p:grpSpPr>
          <p:sp>
            <p:nvSpPr>
              <p:cNvPr id="36" name="Oval 35"/>
              <p:cNvSpPr/>
              <p:nvPr userDrawn="1"/>
            </p:nvSpPr>
            <p:spPr>
              <a:xfrm>
                <a:off x="4523337" y="5468108"/>
                <a:ext cx="310896" cy="31089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mtClean="0"/>
              </a:p>
            </p:txBody>
          </p:sp>
          <p:pic>
            <p:nvPicPr>
              <p:cNvPr id="37" name="Picture 7" descr="C:\Users\yhwang\Desktop\WW Design\Multimode Icons\server-01.png"/>
              <p:cNvPicPr>
                <a:picLocks noChangeAspect="1" noChangeArrowheads="1"/>
              </p:cNvPicPr>
              <p:nvPr userDrawn="1"/>
            </p:nvPicPr>
            <p:blipFill>
              <a:blip r:embed="rId1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23337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0" name="Group 264"/>
            <p:cNvGrpSpPr/>
            <p:nvPr userDrawn="1"/>
          </p:nvGrpSpPr>
          <p:grpSpPr>
            <a:xfrm>
              <a:off x="4870770" y="4917112"/>
              <a:ext cx="310896" cy="310896"/>
              <a:chOff x="4879734" y="5468108"/>
              <a:chExt cx="310896" cy="310896"/>
            </a:xfrm>
          </p:grpSpPr>
          <p:sp>
            <p:nvSpPr>
              <p:cNvPr id="34" name="Oval 33"/>
              <p:cNvSpPr/>
              <p:nvPr userDrawn="1"/>
            </p:nvSpPr>
            <p:spPr>
              <a:xfrm>
                <a:off x="4879734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mtClean="0"/>
              </a:p>
            </p:txBody>
          </p:sp>
          <p:pic>
            <p:nvPicPr>
              <p:cNvPr id="35" name="Picture 6" descr="C:\Users\yhwang\Desktop\WW Design\Multimode Icons\network-01.png"/>
              <p:cNvPicPr>
                <a:picLocks noChangeAspect="1" noChangeArrowheads="1"/>
              </p:cNvPicPr>
              <p:nvPr userDrawn="1"/>
            </p:nvPicPr>
            <p:blipFill>
              <a:blip r:embed="rId19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79734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1" name="Group 267"/>
            <p:cNvGrpSpPr/>
            <p:nvPr userDrawn="1"/>
          </p:nvGrpSpPr>
          <p:grpSpPr>
            <a:xfrm>
              <a:off x="5940951" y="4917112"/>
              <a:ext cx="310896" cy="310896"/>
              <a:chOff x="5949915" y="5468108"/>
              <a:chExt cx="310896" cy="310896"/>
            </a:xfrm>
          </p:grpSpPr>
          <p:sp>
            <p:nvSpPr>
              <p:cNvPr id="32" name="Oval 31"/>
              <p:cNvSpPr/>
              <p:nvPr userDrawn="1"/>
            </p:nvSpPr>
            <p:spPr>
              <a:xfrm>
                <a:off x="5949915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mtClean="0"/>
              </a:p>
            </p:txBody>
          </p:sp>
          <p:pic>
            <p:nvPicPr>
              <p:cNvPr id="33" name="Picture 8" descr="C:\Users\yhwang\Desktop\WW Design\Multimode Icons\think_light-01.png"/>
              <p:cNvPicPr>
                <a:picLocks noChangeAspect="1" noChangeArrowheads="1"/>
              </p:cNvPicPr>
              <p:nvPr userDrawn="1"/>
            </p:nvPicPr>
            <p:blipFill>
              <a:blip r:embed="rId20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9915" y="5468108"/>
                <a:ext cx="310896" cy="310896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10187" y="2009776"/>
            <a:ext cx="6971627" cy="223153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0583673" y="3056111"/>
            <a:ext cx="2412866" cy="80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77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90"/>
          <p:cNvSpPr>
            <a:spLocks noGrp="1" noChangeArrowheads="1"/>
          </p:cNvSpPr>
          <p:nvPr>
            <p:ph type="ftr" sz="quarter" idx="11"/>
          </p:nvPr>
        </p:nvSpPr>
        <p:spPr>
          <a:xfrm>
            <a:off x="548640" y="6458563"/>
            <a:ext cx="2413343" cy="184666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B4FE6C-DE24-4363-B287-BBA84B3729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855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_RED">
    <p:bg>
      <p:bgPr>
        <a:solidFill>
          <a:schemeClr val="bg2">
            <a:lumMod val="50000"/>
            <a:lumOff val="5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415" y="893"/>
            <a:ext cx="12194239" cy="6857107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-5415" y="0"/>
            <a:ext cx="12197415" cy="6858000"/>
          </a:xfrm>
          <a:prstGeom prst="rect">
            <a:avLst/>
          </a:prstGeom>
          <a:solidFill>
            <a:schemeClr val="accent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16"/>
          <p:cNvSpPr/>
          <p:nvPr userDrawn="1"/>
        </p:nvSpPr>
        <p:spPr bwMode="black">
          <a:xfrm>
            <a:off x="0" y="6384631"/>
            <a:ext cx="12192000" cy="47336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mtClean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0" y="6384631"/>
            <a:ext cx="12188952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outerShdw blurRad="254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ooter Placeholder 50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38608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1000" smtClean="0">
                <a:cs typeface="Arial" pitchFamily="34" charset="0"/>
              </a:rPr>
              <a:t>2016 Lenovo Internal. All rights reserved.</a:t>
            </a:r>
            <a:endParaRPr lang="en-US" sz="1000">
              <a:cs typeface="Arial" pitchFamily="34" charset="0"/>
            </a:endParaRPr>
          </a:p>
        </p:txBody>
      </p:sp>
      <p:sp>
        <p:nvSpPr>
          <p:cNvPr id="4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1764792" y="1709928"/>
            <a:ext cx="9582912" cy="285292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algn="l" defTabSz="1218987" rtl="0" eaLnBrk="1" latinLnBrk="0" hangingPunct="1">
              <a:lnSpc>
                <a:spcPts val="648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section header title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 bwMode="white">
          <a:xfrm>
            <a:off x="1764792" y="4589463"/>
            <a:ext cx="9582658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subtitle text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white">
          <a:xfrm>
            <a:off x="1651781" y="4563269"/>
            <a:ext cx="0" cy="1816894"/>
          </a:xfrm>
          <a:prstGeom prst="line">
            <a:avLst/>
          </a:prstGeom>
          <a:ln w="12700">
            <a:solidFill>
              <a:schemeClr val="bg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 userDrawn="1"/>
        </p:nvSpPr>
        <p:spPr bwMode="gray">
          <a:xfrm>
            <a:off x="1592345" y="6329604"/>
            <a:ext cx="118872" cy="11887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mtClean="0"/>
          </a:p>
        </p:txBody>
      </p:sp>
      <p:sp>
        <p:nvSpPr>
          <p:cNvPr id="16" name="Freeform 5"/>
          <p:cNvSpPr>
            <a:spLocks noEditPoints="1"/>
          </p:cNvSpPr>
          <p:nvPr userDrawn="1"/>
        </p:nvSpPr>
        <p:spPr bwMode="white">
          <a:xfrm>
            <a:off x="1171990" y="4087549"/>
            <a:ext cx="347589" cy="346881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206 w 412"/>
              <a:gd name="T11" fmla="*/ 376 h 412"/>
              <a:gd name="T12" fmla="*/ 36 w 412"/>
              <a:gd name="T13" fmla="*/ 206 h 412"/>
              <a:gd name="T14" fmla="*/ 206 w 412"/>
              <a:gd name="T15" fmla="*/ 36 h 412"/>
              <a:gd name="T16" fmla="*/ 376 w 412"/>
              <a:gd name="T17" fmla="*/ 206 h 412"/>
              <a:gd name="T18" fmla="*/ 206 w 412"/>
              <a:gd name="T19" fmla="*/ 376 h 412"/>
              <a:gd name="T20" fmla="*/ 328 w 412"/>
              <a:gd name="T21" fmla="*/ 206 h 412"/>
              <a:gd name="T22" fmla="*/ 260 w 412"/>
              <a:gd name="T23" fmla="*/ 274 h 412"/>
              <a:gd name="T24" fmla="*/ 222 w 412"/>
              <a:gd name="T25" fmla="*/ 274 h 412"/>
              <a:gd name="T26" fmla="*/ 271 w 412"/>
              <a:gd name="T27" fmla="*/ 225 h 412"/>
              <a:gd name="T28" fmla="*/ 90 w 412"/>
              <a:gd name="T29" fmla="*/ 225 h 412"/>
              <a:gd name="T30" fmla="*/ 90 w 412"/>
              <a:gd name="T31" fmla="*/ 218 h 412"/>
              <a:gd name="T32" fmla="*/ 90 w 412"/>
              <a:gd name="T33" fmla="*/ 194 h 412"/>
              <a:gd name="T34" fmla="*/ 90 w 412"/>
              <a:gd name="T35" fmla="*/ 187 h 412"/>
              <a:gd name="T36" fmla="*/ 271 w 412"/>
              <a:gd name="T37" fmla="*/ 187 h 412"/>
              <a:gd name="T38" fmla="*/ 222 w 412"/>
              <a:gd name="T39" fmla="*/ 138 h 412"/>
              <a:gd name="T40" fmla="*/ 260 w 412"/>
              <a:gd name="T41" fmla="*/ 138 h 412"/>
              <a:gd name="T42" fmla="*/ 328 w 412"/>
              <a:gd name="T43" fmla="*/ 206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19"/>
                  <a:pt x="92" y="412"/>
                  <a:pt x="206" y="412"/>
                </a:cubicBezTo>
                <a:cubicBezTo>
                  <a:pt x="320" y="412"/>
                  <a:pt x="412" y="319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206" y="376"/>
                </a:moveTo>
                <a:cubicBezTo>
                  <a:pt x="112" y="376"/>
                  <a:pt x="36" y="300"/>
                  <a:pt x="36" y="206"/>
                </a:cubicBezTo>
                <a:cubicBezTo>
                  <a:pt x="36" y="112"/>
                  <a:pt x="112" y="36"/>
                  <a:pt x="206" y="36"/>
                </a:cubicBezTo>
                <a:cubicBezTo>
                  <a:pt x="300" y="36"/>
                  <a:pt x="376" y="112"/>
                  <a:pt x="376" y="206"/>
                </a:cubicBezTo>
                <a:cubicBezTo>
                  <a:pt x="376" y="300"/>
                  <a:pt x="300" y="376"/>
                  <a:pt x="206" y="376"/>
                </a:cubicBezTo>
                <a:close/>
                <a:moveTo>
                  <a:pt x="328" y="206"/>
                </a:moveTo>
                <a:cubicBezTo>
                  <a:pt x="260" y="274"/>
                  <a:pt x="260" y="274"/>
                  <a:pt x="260" y="274"/>
                </a:cubicBezTo>
                <a:cubicBezTo>
                  <a:pt x="222" y="274"/>
                  <a:pt x="222" y="274"/>
                  <a:pt x="222" y="274"/>
                </a:cubicBezTo>
                <a:cubicBezTo>
                  <a:pt x="271" y="225"/>
                  <a:pt x="271" y="225"/>
                  <a:pt x="271" y="225"/>
                </a:cubicBezTo>
                <a:cubicBezTo>
                  <a:pt x="90" y="225"/>
                  <a:pt x="90" y="225"/>
                  <a:pt x="90" y="225"/>
                </a:cubicBezTo>
                <a:cubicBezTo>
                  <a:pt x="90" y="218"/>
                  <a:pt x="90" y="218"/>
                  <a:pt x="90" y="218"/>
                </a:cubicBezTo>
                <a:cubicBezTo>
                  <a:pt x="90" y="194"/>
                  <a:pt x="90" y="194"/>
                  <a:pt x="90" y="194"/>
                </a:cubicBezTo>
                <a:cubicBezTo>
                  <a:pt x="90" y="187"/>
                  <a:pt x="90" y="187"/>
                  <a:pt x="90" y="187"/>
                </a:cubicBezTo>
                <a:cubicBezTo>
                  <a:pt x="271" y="187"/>
                  <a:pt x="271" y="187"/>
                  <a:pt x="271" y="187"/>
                </a:cubicBezTo>
                <a:cubicBezTo>
                  <a:pt x="222" y="138"/>
                  <a:pt x="222" y="138"/>
                  <a:pt x="222" y="138"/>
                </a:cubicBezTo>
                <a:cubicBezTo>
                  <a:pt x="260" y="138"/>
                  <a:pt x="260" y="138"/>
                  <a:pt x="260" y="138"/>
                </a:cubicBezTo>
                <a:lnTo>
                  <a:pt x="328" y="2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6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893"/>
            <a:ext cx="12190415" cy="6857107"/>
          </a:xfrm>
          <a:prstGeom prst="rect">
            <a:avLst/>
          </a:prstGeom>
        </p:spPr>
      </p:pic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sz="1000" smtClean="0">
                <a:solidFill>
                  <a:srgbClr val="939598"/>
                </a:solidFill>
                <a:cs typeface="Arial" pitchFamily="34" charset="0"/>
              </a:rPr>
              <a:t>2016 Lenovo Internal. All rights reserved.</a:t>
            </a:r>
            <a:endParaRPr lang="en-US" sz="100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2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3" name="TextBox slide number"/>
          <p:cNvSpPr txBox="1"/>
          <p:nvPr userDrawn="1"/>
        </p:nvSpPr>
        <p:spPr bwMode="white">
          <a:xfrm>
            <a:off x="5805099" y="6473952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>
                <a:solidFill>
                  <a:schemeClr val="tx1"/>
                </a:solidFill>
              </a:rPr>
              <a:pPr lvl="0" algn="ctr"/>
              <a:t>‹#›</a:t>
            </a:fld>
            <a:endParaRPr lang="en-US" smtClean="0">
              <a:solidFill>
                <a:schemeClr val="tx1"/>
              </a:solidFill>
            </a:endParaRPr>
          </a:p>
        </p:txBody>
      </p:sp>
      <p:pic>
        <p:nvPicPr>
          <p:cNvPr id="8" name="图片 7" descr="医疗LOGO 方形 色彩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1498" y="418195"/>
            <a:ext cx="224443" cy="222633"/>
          </a:xfrm>
          <a:prstGeom prst="rect">
            <a:avLst/>
          </a:prstGeom>
        </p:spPr>
      </p:pic>
      <p:pic>
        <p:nvPicPr>
          <p:cNvPr id="11" name="图片 10" descr="医疗LOGO 标准 色彩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0538" y="6196206"/>
            <a:ext cx="1269708" cy="43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893"/>
            <a:ext cx="12190415" cy="6857107"/>
          </a:xfrm>
          <a:prstGeom prst="rect">
            <a:avLst/>
          </a:prstGeom>
        </p:spPr>
      </p:pic>
      <p:sp>
        <p:nvSpPr>
          <p:cNvPr id="2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pic>
        <p:nvPicPr>
          <p:cNvPr id="8" name="图片 7" descr="医疗LOGO 方形 色彩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1498" y="418195"/>
            <a:ext cx="224443" cy="22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8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us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893"/>
            <a:ext cx="12190415" cy="6857107"/>
          </a:xfrm>
          <a:prstGeom prst="rect">
            <a:avLst/>
          </a:prstGeom>
        </p:spPr>
      </p:pic>
      <p:sp>
        <p:nvSpPr>
          <p:cNvPr id="5" name="TextBox slide number"/>
          <p:cNvSpPr txBox="1"/>
          <p:nvPr userDrawn="1"/>
        </p:nvSpPr>
        <p:spPr bwMode="white">
          <a:xfrm>
            <a:off x="5805099" y="6473952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>
                <a:solidFill>
                  <a:schemeClr val="tx1"/>
                </a:solidFill>
              </a:rPr>
              <a:pPr lvl="0" algn="ctr"/>
              <a:t>‹#›</a:t>
            </a:fld>
            <a:endParaRPr lang="en-US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2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sz="1000" smtClean="0">
                <a:solidFill>
                  <a:srgbClr val="939598"/>
                </a:solidFill>
                <a:cs typeface="Arial" pitchFamily="34" charset="0"/>
              </a:rPr>
              <a:t>2016 Lenovo Internal. All rights reserved.</a:t>
            </a:r>
            <a:endParaRPr lang="en-US" sz="100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2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3" name="TextBox slide number"/>
          <p:cNvSpPr txBox="1"/>
          <p:nvPr userDrawn="1"/>
        </p:nvSpPr>
        <p:spPr bwMode="white">
          <a:xfrm>
            <a:off x="5805099" y="6473952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>
                <a:solidFill>
                  <a:schemeClr val="tx1"/>
                </a:solidFill>
              </a:rPr>
              <a:pPr lvl="0" algn="ctr"/>
              <a:t>‹#›</a:t>
            </a:fld>
            <a:endParaRPr lang="en-US" smtClean="0">
              <a:solidFill>
                <a:schemeClr val="tx1"/>
              </a:solidFill>
            </a:endParaRPr>
          </a:p>
        </p:txBody>
      </p:sp>
      <p:pic>
        <p:nvPicPr>
          <p:cNvPr id="8" name="图片 7" descr="医疗LOGO 方形 色彩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1498" y="418195"/>
            <a:ext cx="224443" cy="222633"/>
          </a:xfrm>
          <a:prstGeom prst="rect">
            <a:avLst/>
          </a:prstGeom>
        </p:spPr>
      </p:pic>
      <p:pic>
        <p:nvPicPr>
          <p:cNvPr id="11" name="图片 10" descr="医疗LOGO 标准 色彩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0538" y="6196206"/>
            <a:ext cx="1269708" cy="43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 - No Background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3" name="TextBox slide number"/>
          <p:cNvSpPr txBox="1"/>
          <p:nvPr userDrawn="1"/>
        </p:nvSpPr>
        <p:spPr bwMode="white">
          <a:xfrm>
            <a:off x="5805099" y="6473952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>
                <a:solidFill>
                  <a:schemeClr val="tx1"/>
                </a:solidFill>
              </a:rPr>
              <a:pPr lvl="0" algn="ctr"/>
              <a:t>‹#›</a:t>
            </a:fld>
            <a:endParaRPr lang="en-US" smtClean="0">
              <a:solidFill>
                <a:schemeClr val="tx1"/>
              </a:solidFill>
            </a:endParaRPr>
          </a:p>
        </p:txBody>
      </p:sp>
      <p:pic>
        <p:nvPicPr>
          <p:cNvPr id="8" name="图片 7" descr="医疗LOGO 方形 色彩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1498" y="418195"/>
            <a:ext cx="224443" cy="22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04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slide number"/>
          <p:cNvSpPr txBox="1"/>
          <p:nvPr userDrawn="1"/>
        </p:nvSpPr>
        <p:spPr bwMode="white">
          <a:xfrm>
            <a:off x="5805099" y="6473952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>
                <a:solidFill>
                  <a:schemeClr val="tx1"/>
                </a:solidFill>
              </a:rPr>
              <a:pPr lvl="0" algn="ctr"/>
              <a:t>‹#›</a:t>
            </a:fld>
            <a:endParaRPr lang="en-US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14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5"/>
            <a:ext cx="11073384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2413343" cy="153888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sz="1000" smtClean="0">
                <a:solidFill>
                  <a:srgbClr val="939598"/>
                </a:solidFill>
                <a:cs typeface="Arial" pitchFamily="34" charset="0"/>
              </a:rPr>
              <a:t>2016 Lenovo Internal. All rights reserved.</a:t>
            </a:r>
            <a:endParaRPr lang="en-US" sz="100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3" name="TextBox slide number"/>
          <p:cNvSpPr txBox="1"/>
          <p:nvPr userDrawn="1"/>
        </p:nvSpPr>
        <p:spPr bwMode="white">
          <a:xfrm>
            <a:off x="5805099" y="6473952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>
                <a:solidFill>
                  <a:schemeClr val="tx1"/>
                </a:solidFill>
              </a:rPr>
              <a:pPr lvl="0" algn="ctr"/>
              <a:t>‹#›</a:t>
            </a:fld>
            <a:endParaRPr lang="en-US" smtClean="0">
              <a:solidFill>
                <a:schemeClr val="tx1"/>
              </a:solidFill>
            </a:endParaRPr>
          </a:p>
        </p:txBody>
      </p:sp>
      <p:pic>
        <p:nvPicPr>
          <p:cNvPr id="14" name="图片 13" descr="医疗LOGO 方形 色彩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1498" y="418195"/>
            <a:ext cx="224443" cy="222633"/>
          </a:xfrm>
          <a:prstGeom prst="rect">
            <a:avLst/>
          </a:prstGeom>
        </p:spPr>
      </p:pic>
      <p:pic>
        <p:nvPicPr>
          <p:cNvPr id="16" name="图片 15" descr="医疗LOGO 标准 色彩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0538" y="6196206"/>
            <a:ext cx="1269708" cy="43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41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893"/>
            <a:ext cx="12190415" cy="685710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48640" y="6473952"/>
            <a:ext cx="2413343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cap="none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000" smtClean="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  <a:pPr lvl="0" algn="ctr"/>
              <a:t>‹#›</a:t>
            </a:fld>
            <a:endParaRPr lang="en-US" smtClean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02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70" r:id="rId2"/>
    <p:sldLayoutId id="2147483693" r:id="rId3"/>
    <p:sldLayoutId id="2147483695" r:id="rId4"/>
    <p:sldLayoutId id="2147483698" r:id="rId5"/>
    <p:sldLayoutId id="2147483654" r:id="rId6"/>
    <p:sldLayoutId id="2147483696" r:id="rId7"/>
    <p:sldLayoutId id="2147483697" r:id="rId8"/>
    <p:sldLayoutId id="2147483661" r:id="rId9"/>
    <p:sldLayoutId id="2147483673" r:id="rId10"/>
    <p:sldLayoutId id="2147483662" r:id="rId11"/>
    <p:sldLayoutId id="2147483691" r:id="rId12"/>
    <p:sldLayoutId id="2147483694" r:id="rId13"/>
    <p:sldLayoutId id="2147483659" r:id="rId14"/>
    <p:sldLayoutId id="2147483668" r:id="rId15"/>
    <p:sldLayoutId id="2147483699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ctr" defTabSz="1218987" rtl="0" eaLnBrk="1" latinLnBrk="0" hangingPunct="1">
        <a:spcBef>
          <a:spcPct val="0"/>
        </a:spcBef>
        <a:buNone/>
        <a:defRPr sz="4300" kern="1200" cap="all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4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990427" indent="-380933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3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523733" indent="-304747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133227" indent="-304747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uowei@lenovohit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548640" y="2048256"/>
            <a:ext cx="10298748" cy="158191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ym typeface="Arial" panose="020B0604020202020204" pitchFamily="34" charset="0"/>
              </a:rPr>
              <a:t>泉州费森安馨血液透析中心</a:t>
            </a:r>
            <a:r>
              <a:rPr lang="en-US" altLang="zh-CN">
                <a:sym typeface="Arial" panose="020B0604020202020204" pitchFamily="34" charset="0"/>
              </a:rPr>
              <a:t/>
            </a:r>
            <a:br>
              <a:rPr lang="en-US" altLang="zh-CN">
                <a:sym typeface="Arial" panose="020B0604020202020204" pitchFamily="34" charset="0"/>
              </a:rPr>
            </a:br>
            <a:r>
              <a:rPr lang="en-US" altLang="zh-CN" smtClean="0">
                <a:sym typeface="Arial" panose="020B0604020202020204" pitchFamily="34" charset="0"/>
              </a:rPr>
              <a:t>HIS</a:t>
            </a:r>
            <a:r>
              <a:rPr lang="zh-CN" altLang="en-US">
                <a:sym typeface="Arial" panose="020B0604020202020204" pitchFamily="34" charset="0"/>
              </a:rPr>
              <a:t>系统培训</a:t>
            </a:r>
            <a:r>
              <a:rPr lang="zh-CN" altLang="en-US" smtClean="0">
                <a:sym typeface="Arial" panose="020B0604020202020204" pitchFamily="34" charset="0"/>
              </a:rPr>
              <a:t>考核标准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5" name="Subtitle 14"/>
          <p:cNvSpPr>
            <a:spLocks noGrp="1"/>
          </p:cNvSpPr>
          <p:nvPr>
            <p:ph type="subTitle" idx="1"/>
          </p:nvPr>
        </p:nvSpPr>
        <p:spPr>
          <a:xfrm>
            <a:off x="548639" y="4059936"/>
            <a:ext cx="10298749" cy="457200"/>
          </a:xfrm>
        </p:spPr>
        <p:txBody>
          <a:bodyPr/>
          <a:lstStyle/>
          <a:p>
            <a:r>
              <a:rPr lang="zh-CN" altLang="en-US">
                <a:ea typeface="微软雅黑" panose="020B0503020204020204" pitchFamily="34" charset="-122"/>
                <a:sym typeface="Arial" panose="020B0604020202020204" pitchFamily="34" charset="0"/>
              </a:rPr>
              <a:t>北京联想智慧医疗信息技术有限公司 </a:t>
            </a:r>
            <a:r>
              <a:rPr lang="en-US" altLang="zh-CN">
                <a:ea typeface="微软雅黑" panose="020B0503020204020204" pitchFamily="34" charset="-122"/>
                <a:sym typeface="Arial" panose="020B0604020202020204" pitchFamily="34" charset="0"/>
              </a:rPr>
              <a:t>- </a:t>
            </a:r>
            <a:r>
              <a:rPr lang="zh-CN" altLang="en-US">
                <a:ea typeface="微软雅黑" panose="020B0503020204020204" pitchFamily="34" charset="-122"/>
              </a:rPr>
              <a:t>郭伟（</a:t>
            </a:r>
            <a:r>
              <a:rPr lang="en-US" altLang="zh-CN">
                <a:ea typeface="微软雅黑" panose="020B0503020204020204" pitchFamily="34" charset="-122"/>
                <a:hlinkClick r:id="rId2"/>
              </a:rPr>
              <a:t>guowei@lenovohit.com</a:t>
            </a:r>
            <a:r>
              <a:rPr lang="en-US" altLang="zh-CN">
                <a:ea typeface="微软雅黑" panose="020B0503020204020204" pitchFamily="34" charset="-122"/>
              </a:rPr>
              <a:t> </a:t>
            </a:r>
            <a:r>
              <a:rPr lang="zh-CN" altLang="en-US" smtClean="0">
                <a:ea typeface="微软雅黑" panose="020B0503020204020204" pitchFamily="34" charset="-122"/>
              </a:rPr>
              <a:t>）</a:t>
            </a:r>
            <a:endParaRPr lang="en-US" altLang="zh-CN">
              <a:ea typeface="微软雅黑" panose="020B0503020204020204" pitchFamily="34" charset="-122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mtClean="0"/>
              <a:t>2017</a:t>
            </a:r>
            <a:r>
              <a:rPr lang="zh-CN" altLang="en-US" smtClean="0"/>
              <a:t>年</a:t>
            </a:r>
            <a:r>
              <a:rPr lang="en-US" altLang="zh-CN"/>
              <a:t>8</a:t>
            </a:r>
            <a:r>
              <a:rPr lang="zh-CN" altLang="en-US" smtClean="0"/>
              <a:t>月</a:t>
            </a:r>
            <a:r>
              <a:rPr lang="en-US" altLang="zh-CN" smtClean="0"/>
              <a:t>27</a:t>
            </a:r>
            <a:r>
              <a:rPr lang="zh-CN" altLang="en-US" smtClean="0"/>
              <a:t>日</a:t>
            </a:r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@</a:t>
            </a:r>
            <a:r>
              <a:rPr lang="en-US" altLang="zh-CN" err="1" smtClean="0"/>
              <a:t>Lenovo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7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本地财务</a:t>
            </a:r>
          </a:p>
        </p:txBody>
      </p:sp>
      <p:sp>
        <p:nvSpPr>
          <p:cNvPr id="7171" name="内容占位符 2" descr="Rectangle: Click to edit Master text styles&#10;Second level&#10;Third level&#10;Fourth level&#10;Fifth level"/>
          <p:cNvSpPr>
            <a:spLocks noGrp="1"/>
          </p:cNvSpPr>
          <p:nvPr>
            <p:ph idx="4294967295"/>
          </p:nvPr>
        </p:nvSpPr>
        <p:spPr>
          <a:xfrm>
            <a:off x="548639" y="1338852"/>
            <a:ext cx="11377750" cy="3063330"/>
          </a:xfrm>
        </p:spPr>
        <p:txBody>
          <a:bodyPr/>
          <a:lstStyle/>
          <a:p>
            <a:r>
              <a:rPr lang="zh-CN" altLang="zh-CN" sz="3600" dirty="0"/>
              <a:t>维护一个符合收费项</a:t>
            </a:r>
            <a:r>
              <a:rPr lang="en-US" altLang="zh-CN" sz="3600" smtClean="0"/>
              <a:t>HDF2</a:t>
            </a:r>
            <a:r>
              <a:rPr lang="zh-CN" altLang="zh-CN" sz="3600" smtClean="0"/>
              <a:t>，</a:t>
            </a:r>
            <a:r>
              <a:rPr lang="zh-CN" altLang="zh-CN" sz="3600" dirty="0"/>
              <a:t>符合收费项包含肝素</a:t>
            </a:r>
            <a:r>
              <a:rPr lang="en-US" altLang="zh-CN" sz="3600" dirty="0"/>
              <a:t>I 1</a:t>
            </a:r>
            <a:r>
              <a:rPr lang="zh-CN" altLang="zh-CN" sz="3600" dirty="0"/>
              <a:t>支，导管</a:t>
            </a:r>
            <a:r>
              <a:rPr lang="en-US" altLang="zh-CN" sz="3600" dirty="0"/>
              <a:t>I 1</a:t>
            </a:r>
            <a:r>
              <a:rPr lang="zh-CN" altLang="zh-CN" sz="3600" dirty="0"/>
              <a:t>个，透析器</a:t>
            </a:r>
            <a:r>
              <a:rPr lang="en-US" altLang="zh-CN" sz="3600" dirty="0"/>
              <a:t>1</a:t>
            </a:r>
            <a:r>
              <a:rPr lang="zh-CN" altLang="zh-CN" sz="3600" dirty="0"/>
              <a:t>个</a:t>
            </a:r>
          </a:p>
          <a:p>
            <a:pPr lvl="1"/>
            <a:r>
              <a:rPr lang="zh-CN" altLang="zh-CN" sz="1800" dirty="0"/>
              <a:t>在收费项中分别创建出</a:t>
            </a:r>
            <a:r>
              <a:rPr lang="en-US" altLang="zh-CN" sz="1800" dirty="0"/>
              <a:t>HDF</a:t>
            </a:r>
            <a:r>
              <a:rPr lang="zh-CN" altLang="zh-CN" sz="1800" dirty="0"/>
              <a:t>、肝素</a:t>
            </a:r>
            <a:r>
              <a:rPr lang="en-US" altLang="zh-CN" sz="1800" dirty="0"/>
              <a:t>I</a:t>
            </a:r>
            <a:r>
              <a:rPr lang="zh-CN" altLang="zh-CN" sz="1800" dirty="0"/>
              <a:t>、导管</a:t>
            </a:r>
            <a:r>
              <a:rPr lang="en-US" altLang="zh-CN" sz="1800" dirty="0"/>
              <a:t>I</a:t>
            </a:r>
            <a:r>
              <a:rPr lang="zh-CN" altLang="zh-CN" sz="1800" dirty="0"/>
              <a:t>（</a:t>
            </a:r>
            <a:r>
              <a:rPr lang="en-US" altLang="zh-CN" sz="1800" dirty="0"/>
              <a:t>20</a:t>
            </a:r>
            <a:r>
              <a:rPr lang="zh-CN" altLang="zh-CN" sz="1800" dirty="0"/>
              <a:t>）</a:t>
            </a:r>
          </a:p>
          <a:p>
            <a:pPr lvl="1"/>
            <a:r>
              <a:rPr lang="zh-CN" altLang="zh-CN" sz="1800" dirty="0"/>
              <a:t>将</a:t>
            </a:r>
            <a:r>
              <a:rPr lang="en-US" altLang="zh-CN" sz="1800" dirty="0"/>
              <a:t>HDF</a:t>
            </a:r>
            <a:r>
              <a:rPr lang="zh-CN" altLang="zh-CN" sz="1800" dirty="0"/>
              <a:t>与肝素</a:t>
            </a:r>
            <a:r>
              <a:rPr lang="en-US" altLang="zh-CN" sz="1800" dirty="0"/>
              <a:t>I</a:t>
            </a:r>
            <a:r>
              <a:rPr lang="zh-CN" altLang="en-US" sz="1800" dirty="0"/>
              <a:t>、透析器</a:t>
            </a:r>
            <a:r>
              <a:rPr lang="zh-CN" altLang="zh-CN" sz="1800" dirty="0"/>
              <a:t>和导管</a:t>
            </a:r>
            <a:r>
              <a:rPr lang="en-US" altLang="zh-CN" sz="1800" dirty="0"/>
              <a:t>I</a:t>
            </a:r>
            <a:r>
              <a:rPr lang="zh-CN" altLang="zh-CN" sz="1800" dirty="0"/>
              <a:t>对应起来（</a:t>
            </a:r>
            <a:r>
              <a:rPr lang="en-US" altLang="zh-CN" sz="1800" dirty="0"/>
              <a:t>20</a:t>
            </a:r>
            <a:r>
              <a:rPr lang="zh-CN" altLang="zh-CN" sz="1800" dirty="0"/>
              <a:t>）</a:t>
            </a:r>
          </a:p>
          <a:p>
            <a:pPr lvl="1"/>
            <a:r>
              <a:rPr lang="zh-CN" altLang="zh-CN" sz="1800" dirty="0"/>
              <a:t>能清楚的说明白收费项与物资对应关系（</a:t>
            </a:r>
            <a:r>
              <a:rPr lang="en-US" altLang="zh-CN" sz="1800" dirty="0"/>
              <a:t>30</a:t>
            </a:r>
            <a:r>
              <a:rPr lang="zh-CN" altLang="zh-CN" sz="1800" dirty="0"/>
              <a:t>）</a:t>
            </a:r>
          </a:p>
          <a:p>
            <a:r>
              <a:rPr lang="zh-CN" altLang="zh-CN" sz="3600" dirty="0"/>
              <a:t>能成功给</a:t>
            </a:r>
            <a:r>
              <a:rPr lang="zh-CN" altLang="zh-CN" sz="3600" dirty="0" smtClean="0"/>
              <a:t>收款员</a:t>
            </a:r>
            <a:r>
              <a:rPr lang="zh-CN" altLang="en-US" sz="3600" dirty="0" smtClean="0"/>
              <a:t>吴慧晶</a:t>
            </a:r>
            <a:r>
              <a:rPr lang="zh-CN" altLang="zh-CN" sz="3600" dirty="0" smtClean="0"/>
              <a:t>分配</a:t>
            </a:r>
            <a:r>
              <a:rPr lang="zh-CN" altLang="zh-CN" sz="3600" dirty="0"/>
              <a:t>发票（</a:t>
            </a:r>
            <a:r>
              <a:rPr lang="en-US" altLang="zh-CN" sz="3600" dirty="0"/>
              <a:t>20</a:t>
            </a:r>
            <a:r>
              <a:rPr lang="zh-CN" altLang="zh-CN" sz="3600" dirty="0"/>
              <a:t>）</a:t>
            </a:r>
          </a:p>
          <a:p>
            <a:r>
              <a:rPr lang="zh-CN" altLang="zh-CN" sz="3600" dirty="0"/>
              <a:t>能成功</a:t>
            </a:r>
            <a:r>
              <a:rPr lang="zh-CN" altLang="zh-CN" sz="3600" dirty="0" smtClean="0"/>
              <a:t>维护</a:t>
            </a:r>
            <a:r>
              <a:rPr lang="zh-CN" altLang="en-US" sz="3600" dirty="0" smtClean="0"/>
              <a:t>主治医师</a:t>
            </a:r>
            <a:r>
              <a:rPr lang="zh-CN" altLang="zh-CN" sz="3600" dirty="0" smtClean="0"/>
              <a:t>附加费</a:t>
            </a:r>
            <a:r>
              <a:rPr lang="zh-CN" altLang="zh-CN" sz="3600" dirty="0"/>
              <a:t>并说明白如何维护（</a:t>
            </a:r>
            <a:r>
              <a:rPr lang="en-US" altLang="zh-CN" sz="3600" dirty="0"/>
              <a:t>10</a:t>
            </a:r>
            <a:r>
              <a:rPr lang="zh-CN" altLang="zh-CN" sz="3600" dirty="0" smtClean="0"/>
              <a:t>）</a:t>
            </a:r>
            <a:endParaRPr lang="zh-CN" altLang="zh-CN" sz="3600" dirty="0"/>
          </a:p>
        </p:txBody>
      </p:sp>
    </p:spTree>
    <p:extLst>
      <p:ext uri="{BB962C8B-B14F-4D97-AF65-F5344CB8AC3E}">
        <p14:creationId xmlns:p14="http://schemas.microsoft.com/office/powerpoint/2010/main" val="1881335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护士长</a:t>
            </a:r>
          </a:p>
        </p:txBody>
      </p:sp>
      <p:sp>
        <p:nvSpPr>
          <p:cNvPr id="3" name="内容占位符 2" descr="Rectangle: Click to edit Master text styles&#10;Second level&#10;Third level&#10;Fourth level&#10;Fifth level"/>
          <p:cNvSpPr>
            <a:spLocks noGrp="1"/>
          </p:cNvSpPr>
          <p:nvPr>
            <p:ph idx="4294967295"/>
          </p:nvPr>
        </p:nvSpPr>
        <p:spPr>
          <a:xfrm>
            <a:off x="548640" y="1276849"/>
            <a:ext cx="11073384" cy="4114800"/>
          </a:xfrm>
        </p:spPr>
        <p:txBody>
          <a:bodyPr/>
          <a:lstStyle/>
          <a:p>
            <a:pPr>
              <a:defRPr/>
            </a:pPr>
            <a:r>
              <a:rPr lang="zh-CN" altLang="zh-CN" sz="2800" dirty="0"/>
              <a:t>创建一个用户“张三”，登录名：</a:t>
            </a:r>
            <a:r>
              <a:rPr lang="en-US" altLang="zh-CN" sz="2800" dirty="0" err="1"/>
              <a:t>zhangsan</a:t>
            </a:r>
            <a:r>
              <a:rPr lang="zh-CN" altLang="zh-CN" sz="2800" dirty="0"/>
              <a:t>，能够进行患者建档、诊疗卡查询、挂号、收费确认、退费与重打、护士执行确认</a:t>
            </a:r>
          </a:p>
          <a:p>
            <a:pPr lvl="1">
              <a:defRPr/>
            </a:pPr>
            <a:r>
              <a:rPr lang="zh-CN" altLang="zh-CN" sz="1800" dirty="0"/>
              <a:t>成功创建用户和登录信息（</a:t>
            </a:r>
            <a:r>
              <a:rPr lang="en-US" altLang="zh-CN" sz="1800" dirty="0"/>
              <a:t>30</a:t>
            </a:r>
            <a:r>
              <a:rPr lang="zh-CN" altLang="zh-CN" sz="1800" dirty="0"/>
              <a:t>）</a:t>
            </a:r>
          </a:p>
          <a:p>
            <a:pPr lvl="1">
              <a:defRPr/>
            </a:pPr>
            <a:r>
              <a:rPr lang="zh-CN" altLang="zh-CN" sz="1800" dirty="0"/>
              <a:t>账户信息为收款员（</a:t>
            </a:r>
            <a:r>
              <a:rPr lang="en-US" altLang="zh-CN" sz="1800" dirty="0"/>
              <a:t>20</a:t>
            </a:r>
            <a:r>
              <a:rPr lang="zh-CN" altLang="zh-CN" sz="1800" dirty="0"/>
              <a:t>）</a:t>
            </a:r>
          </a:p>
          <a:p>
            <a:pPr lvl="1">
              <a:defRPr/>
            </a:pPr>
            <a:r>
              <a:rPr lang="zh-CN" altLang="zh-CN" sz="1800" dirty="0"/>
              <a:t>角色授权正确（</a:t>
            </a:r>
            <a:r>
              <a:rPr lang="en-US" altLang="zh-CN" sz="1800" dirty="0"/>
              <a:t>50</a:t>
            </a:r>
            <a:r>
              <a:rPr lang="zh-CN" altLang="zh-CN" sz="1800" dirty="0"/>
              <a:t>）</a:t>
            </a:r>
          </a:p>
          <a:p>
            <a:pPr>
              <a:defRPr/>
            </a:pPr>
            <a:r>
              <a:rPr lang="zh-CN" altLang="zh-CN" sz="2800" dirty="0"/>
              <a:t>分别通过采购计划、请领、直接入库的形式入库葡萄糖各</a:t>
            </a:r>
            <a:r>
              <a:rPr lang="en-US" altLang="zh-CN" sz="2800" dirty="0"/>
              <a:t>10</a:t>
            </a:r>
            <a:r>
              <a:rPr lang="zh-CN" altLang="zh-CN" sz="2800" dirty="0"/>
              <a:t>盒</a:t>
            </a:r>
          </a:p>
          <a:p>
            <a:pPr lvl="1">
              <a:defRPr/>
            </a:pPr>
            <a:r>
              <a:rPr lang="zh-CN" altLang="zh-CN" sz="1800" dirty="0"/>
              <a:t>请领入库成功（</a:t>
            </a:r>
            <a:r>
              <a:rPr lang="en-US" altLang="zh-CN" sz="1800" dirty="0"/>
              <a:t>40</a:t>
            </a:r>
            <a:r>
              <a:rPr lang="zh-CN" altLang="zh-CN" sz="1800" dirty="0"/>
              <a:t>）</a:t>
            </a:r>
          </a:p>
          <a:p>
            <a:pPr lvl="1">
              <a:defRPr/>
            </a:pPr>
            <a:r>
              <a:rPr lang="zh-CN" altLang="zh-CN" sz="1800" dirty="0"/>
              <a:t>采购计划入库成功（</a:t>
            </a:r>
            <a:r>
              <a:rPr lang="en-US" altLang="zh-CN" sz="1800" dirty="0"/>
              <a:t>40</a:t>
            </a:r>
            <a:r>
              <a:rPr lang="zh-CN" altLang="zh-CN" sz="1800" dirty="0"/>
              <a:t>）</a:t>
            </a:r>
          </a:p>
          <a:p>
            <a:pPr lvl="1">
              <a:defRPr/>
            </a:pPr>
            <a:r>
              <a:rPr lang="zh-CN" altLang="zh-CN" sz="1800" dirty="0"/>
              <a:t>直接入库（</a:t>
            </a:r>
            <a:r>
              <a:rPr lang="en-US" altLang="zh-CN" sz="1800" dirty="0"/>
              <a:t>20</a:t>
            </a:r>
            <a:r>
              <a:rPr lang="zh-CN" altLang="zh-CN" sz="1800" dirty="0"/>
              <a:t>）</a:t>
            </a:r>
          </a:p>
          <a:p>
            <a:pPr marL="0" indent="0">
              <a:buNone/>
              <a:defRPr/>
            </a:pP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819896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/>
              <a:t>护士</a:t>
            </a:r>
          </a:p>
        </p:txBody>
      </p:sp>
      <p:sp>
        <p:nvSpPr>
          <p:cNvPr id="3" name="内容占位符 2" descr="Rectangle: Click to edit Master text styles&#10;Second level&#10;Third level&#10;Fourth level&#10;Fifth level"/>
          <p:cNvSpPr>
            <a:spLocks noGrp="1"/>
          </p:cNvSpPr>
          <p:nvPr>
            <p:ph idx="4294967295"/>
          </p:nvPr>
        </p:nvSpPr>
        <p:spPr>
          <a:xfrm>
            <a:off x="548639" y="1302975"/>
            <a:ext cx="10293531" cy="4114800"/>
          </a:xfrm>
        </p:spPr>
        <p:txBody>
          <a:bodyPr/>
          <a:lstStyle/>
          <a:p>
            <a:pPr>
              <a:defRPr/>
            </a:pPr>
            <a:r>
              <a:rPr lang="zh-CN" altLang="zh-CN" sz="2800" dirty="0"/>
              <a:t>成功给一个患者建档、挂号，在接诊后成功收费和执行确认</a:t>
            </a:r>
          </a:p>
          <a:p>
            <a:pPr lvl="1">
              <a:defRPr/>
            </a:pPr>
            <a:r>
              <a:rPr lang="zh-CN" altLang="zh-CN" sz="2800" dirty="0"/>
              <a:t>患者建档（</a:t>
            </a:r>
            <a:r>
              <a:rPr lang="en-US" altLang="zh-CN" sz="2800" dirty="0"/>
              <a:t>20</a:t>
            </a:r>
            <a:r>
              <a:rPr lang="zh-CN" altLang="zh-CN" sz="2800" dirty="0"/>
              <a:t>）</a:t>
            </a:r>
          </a:p>
          <a:p>
            <a:pPr lvl="1">
              <a:defRPr/>
            </a:pPr>
            <a:r>
              <a:rPr lang="zh-CN" altLang="zh-CN" sz="2800" dirty="0"/>
              <a:t>挂号成功（</a:t>
            </a:r>
            <a:r>
              <a:rPr lang="en-US" altLang="zh-CN" sz="2800" dirty="0"/>
              <a:t>20</a:t>
            </a:r>
            <a:r>
              <a:rPr lang="zh-CN" altLang="zh-CN" sz="2800" dirty="0"/>
              <a:t>）</a:t>
            </a:r>
          </a:p>
          <a:p>
            <a:pPr lvl="1">
              <a:defRPr/>
            </a:pPr>
            <a:r>
              <a:rPr lang="zh-CN" altLang="zh-CN" sz="2800" dirty="0"/>
              <a:t>正确收费（</a:t>
            </a:r>
            <a:r>
              <a:rPr lang="en-US" altLang="zh-CN" sz="2800" dirty="0"/>
              <a:t>30</a:t>
            </a:r>
            <a:r>
              <a:rPr lang="zh-CN" altLang="zh-CN" sz="2800" dirty="0"/>
              <a:t>）</a:t>
            </a:r>
          </a:p>
          <a:p>
            <a:pPr lvl="1">
              <a:defRPr/>
            </a:pPr>
            <a:r>
              <a:rPr lang="zh-CN" altLang="zh-CN" sz="2800" dirty="0"/>
              <a:t>护士站执行成功（</a:t>
            </a:r>
            <a:r>
              <a:rPr lang="en-US" altLang="zh-CN" sz="2800"/>
              <a:t>30</a:t>
            </a:r>
            <a:r>
              <a:rPr lang="zh-CN" altLang="zh-CN" sz="2800" smtClean="0"/>
              <a:t>）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8441022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/>
              <a:t>药剂师</a:t>
            </a:r>
          </a:p>
        </p:txBody>
      </p:sp>
      <p:sp>
        <p:nvSpPr>
          <p:cNvPr id="3" name="内容占位符 2" descr="Rectangle: Click to edit Master text styles&#10;Second level&#10;Third level&#10;Fourth level&#10;Fifth level"/>
          <p:cNvSpPr>
            <a:spLocks noGrp="1"/>
          </p:cNvSpPr>
          <p:nvPr>
            <p:ph idx="4294967295"/>
          </p:nvPr>
        </p:nvSpPr>
        <p:spPr>
          <a:xfrm>
            <a:off x="548640" y="1472792"/>
            <a:ext cx="11073384" cy="4114800"/>
          </a:xfrm>
        </p:spPr>
        <p:txBody>
          <a:bodyPr/>
          <a:lstStyle/>
          <a:p>
            <a:pPr>
              <a:defRPr/>
            </a:pPr>
            <a:r>
              <a:rPr lang="zh-CN" altLang="zh-CN" sz="2800" dirty="0"/>
              <a:t>维护供应商（既可以生产药品也可以生产物资），并且维护药品葡萄糖记得基本信息和物资基本信息棉球，药房发放已缴费患者的药。</a:t>
            </a:r>
          </a:p>
          <a:p>
            <a:pPr lvl="1">
              <a:defRPr/>
            </a:pPr>
            <a:r>
              <a:rPr lang="zh-CN" altLang="zh-CN" sz="2000" dirty="0"/>
              <a:t>成功维护供应商（</a:t>
            </a:r>
            <a:r>
              <a:rPr lang="en-US" altLang="zh-CN" sz="2000" dirty="0"/>
              <a:t>10</a:t>
            </a:r>
            <a:r>
              <a:rPr lang="zh-CN" altLang="zh-CN" sz="2000" dirty="0"/>
              <a:t>）服务范围维护正确（</a:t>
            </a:r>
            <a:r>
              <a:rPr lang="en-US" altLang="zh-CN" sz="2000" dirty="0"/>
              <a:t>20</a:t>
            </a:r>
            <a:r>
              <a:rPr lang="zh-CN" altLang="zh-CN" sz="2000" dirty="0"/>
              <a:t>）</a:t>
            </a:r>
          </a:p>
          <a:p>
            <a:pPr lvl="1">
              <a:defRPr/>
            </a:pPr>
            <a:r>
              <a:rPr lang="zh-CN" altLang="zh-CN" sz="2000" dirty="0"/>
              <a:t>成功维护药品和物资（</a:t>
            </a:r>
            <a:r>
              <a:rPr lang="en-US" altLang="zh-CN" sz="2000" dirty="0"/>
              <a:t>60</a:t>
            </a:r>
            <a:r>
              <a:rPr lang="zh-CN" altLang="zh-CN" sz="2000" dirty="0"/>
              <a:t>）</a:t>
            </a:r>
          </a:p>
          <a:p>
            <a:pPr lvl="1">
              <a:defRPr/>
            </a:pPr>
            <a:r>
              <a:rPr lang="zh-CN" altLang="zh-CN" sz="2000" dirty="0"/>
              <a:t>药房成功发药（</a:t>
            </a:r>
            <a:r>
              <a:rPr lang="en-US" altLang="zh-CN" sz="2000" dirty="0"/>
              <a:t>10</a:t>
            </a:r>
            <a:r>
              <a:rPr lang="zh-CN" altLang="zh-CN" sz="2000" dirty="0"/>
              <a:t>）</a:t>
            </a:r>
          </a:p>
          <a:p>
            <a:pPr marL="0" indent="0">
              <a:buNone/>
              <a:defRPr/>
            </a:pP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2807566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/>
              <a:t>库存管理员</a:t>
            </a:r>
          </a:p>
        </p:txBody>
      </p:sp>
      <p:sp>
        <p:nvSpPr>
          <p:cNvPr id="3" name="内容占位符 2" descr="Rectangle: Click to edit Master text styles&#10;Second level&#10;Third level&#10;Fourth level&#10;Fifth level"/>
          <p:cNvSpPr>
            <a:spLocks noGrp="1"/>
          </p:cNvSpPr>
          <p:nvPr>
            <p:ph idx="4294967295"/>
          </p:nvPr>
        </p:nvSpPr>
        <p:spPr>
          <a:xfrm>
            <a:off x="548639" y="1355226"/>
            <a:ext cx="11073385" cy="4114800"/>
          </a:xfrm>
        </p:spPr>
        <p:txBody>
          <a:bodyPr/>
          <a:lstStyle/>
          <a:p>
            <a:pPr>
              <a:defRPr/>
            </a:pPr>
            <a:r>
              <a:rPr lang="zh-CN" altLang="zh-CN" sz="2800" dirty="0"/>
              <a:t>分别通过采购计划、请领、直接入库的形式入库葡萄糖各</a:t>
            </a:r>
            <a:r>
              <a:rPr lang="en-US" altLang="zh-CN" sz="2800" dirty="0"/>
              <a:t>10</a:t>
            </a:r>
            <a:r>
              <a:rPr lang="zh-CN" altLang="zh-CN" sz="2800" dirty="0"/>
              <a:t>盒</a:t>
            </a:r>
          </a:p>
          <a:p>
            <a:pPr lvl="1">
              <a:defRPr/>
            </a:pPr>
            <a:r>
              <a:rPr lang="zh-CN" altLang="zh-CN" sz="2400" dirty="0"/>
              <a:t>请领入库成功（</a:t>
            </a:r>
            <a:r>
              <a:rPr lang="en-US" altLang="zh-CN" sz="2400" dirty="0"/>
              <a:t>40</a:t>
            </a:r>
            <a:r>
              <a:rPr lang="zh-CN" altLang="zh-CN" sz="2400" dirty="0"/>
              <a:t>）</a:t>
            </a:r>
          </a:p>
          <a:p>
            <a:pPr lvl="1">
              <a:defRPr/>
            </a:pPr>
            <a:r>
              <a:rPr lang="zh-CN" altLang="zh-CN" sz="2400" dirty="0"/>
              <a:t>采购计划入库成功（</a:t>
            </a:r>
            <a:r>
              <a:rPr lang="en-US" altLang="zh-CN" sz="2400" dirty="0"/>
              <a:t>40</a:t>
            </a:r>
            <a:r>
              <a:rPr lang="zh-CN" altLang="zh-CN" sz="2400" dirty="0"/>
              <a:t>）</a:t>
            </a:r>
          </a:p>
          <a:p>
            <a:pPr lvl="1">
              <a:defRPr/>
            </a:pPr>
            <a:r>
              <a:rPr lang="zh-CN" altLang="zh-CN" sz="2400" dirty="0"/>
              <a:t>直接入库（</a:t>
            </a:r>
            <a:r>
              <a:rPr lang="en-US" altLang="zh-CN" sz="2400" dirty="0"/>
              <a:t>20</a:t>
            </a:r>
            <a:r>
              <a:rPr lang="zh-CN" altLang="zh-CN" sz="2400" dirty="0"/>
              <a:t>）</a:t>
            </a:r>
          </a:p>
          <a:p>
            <a:pPr marL="0" indent="0">
              <a:buNone/>
              <a:defRPr/>
            </a:pP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0280157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/>
              <a:t>库存管理员</a:t>
            </a:r>
          </a:p>
        </p:txBody>
      </p:sp>
      <p:sp>
        <p:nvSpPr>
          <p:cNvPr id="3" name="内容占位符 2" descr="Rectangle: Click to edit Master text styles&#10;Second level&#10;Third level&#10;Fourth level&#10;Fifth level"/>
          <p:cNvSpPr>
            <a:spLocks noGrp="1"/>
          </p:cNvSpPr>
          <p:nvPr>
            <p:ph idx="4294967295"/>
          </p:nvPr>
        </p:nvSpPr>
        <p:spPr>
          <a:xfrm>
            <a:off x="530225" y="1342163"/>
            <a:ext cx="11304724" cy="4114800"/>
          </a:xfrm>
        </p:spPr>
        <p:txBody>
          <a:bodyPr/>
          <a:lstStyle/>
          <a:p>
            <a:pPr>
              <a:defRPr/>
            </a:pPr>
            <a:r>
              <a:rPr lang="zh-CN" altLang="zh-CN" sz="2800" dirty="0"/>
              <a:t>接诊一位“慢性肾衰竭”患者，此患者对“吗啡盐酸盐片”过敏，开两味药 （领药科室为药库）“阿卡波糖片</a:t>
            </a:r>
            <a:r>
              <a:rPr lang="en-US" altLang="zh-CN" sz="2800" dirty="0"/>
              <a:t>(J) </a:t>
            </a:r>
            <a:r>
              <a:rPr lang="zh-CN" altLang="zh-CN" sz="2800" dirty="0"/>
              <a:t>”</a:t>
            </a:r>
            <a:r>
              <a:rPr lang="en-US" altLang="zh-CN" sz="2800" dirty="0"/>
              <a:t>3</a:t>
            </a:r>
            <a:r>
              <a:rPr lang="zh-CN" altLang="zh-CN" sz="2800" dirty="0"/>
              <a:t>盒，“可待因磷酸盐片”</a:t>
            </a:r>
            <a:r>
              <a:rPr lang="en-US" altLang="zh-CN" sz="2800" dirty="0"/>
              <a:t>2</a:t>
            </a:r>
            <a:r>
              <a:rPr lang="zh-CN" altLang="zh-CN" sz="2800" dirty="0"/>
              <a:t>盒，要接受“</a:t>
            </a:r>
            <a:r>
              <a:rPr lang="en-US" altLang="zh-CN" sz="2800" dirty="0"/>
              <a:t>HD</a:t>
            </a:r>
            <a:r>
              <a:rPr lang="zh-CN" altLang="zh-CN" sz="2800" dirty="0"/>
              <a:t>”治疗</a:t>
            </a:r>
          </a:p>
          <a:p>
            <a:pPr lvl="1">
              <a:defRPr/>
            </a:pPr>
            <a:r>
              <a:rPr lang="zh-CN" altLang="zh-CN" sz="2000" dirty="0"/>
              <a:t>成功接诊病人并下诊断为“慢性肾衰竭”（</a:t>
            </a:r>
            <a:r>
              <a:rPr lang="en-US" altLang="zh-CN" sz="2000" dirty="0"/>
              <a:t>20</a:t>
            </a:r>
            <a:r>
              <a:rPr lang="zh-CN" altLang="zh-CN" sz="2000" dirty="0"/>
              <a:t>）</a:t>
            </a:r>
          </a:p>
          <a:p>
            <a:pPr lvl="1">
              <a:defRPr/>
            </a:pPr>
            <a:r>
              <a:rPr lang="zh-CN" altLang="zh-CN" sz="2000" dirty="0"/>
              <a:t>过敏史记录为“吗啡盐酸盐片”（</a:t>
            </a:r>
            <a:r>
              <a:rPr lang="en-US" altLang="zh-CN" sz="2000" dirty="0"/>
              <a:t>20</a:t>
            </a:r>
            <a:r>
              <a:rPr lang="zh-CN" altLang="zh-CN" sz="2000" dirty="0"/>
              <a:t>）</a:t>
            </a:r>
          </a:p>
          <a:p>
            <a:pPr lvl="1">
              <a:defRPr/>
            </a:pPr>
            <a:r>
              <a:rPr lang="zh-CN" altLang="zh-CN" sz="2000" dirty="0"/>
              <a:t>成功开出医嘱（药品和治疗项各</a:t>
            </a:r>
            <a:r>
              <a:rPr lang="en-US" altLang="zh-CN" sz="2000" dirty="0"/>
              <a:t>25</a:t>
            </a:r>
            <a:r>
              <a:rPr lang="zh-CN" altLang="zh-CN" sz="2000" dirty="0"/>
              <a:t>分，科室正确（</a:t>
            </a:r>
            <a:r>
              <a:rPr lang="en-US" altLang="zh-CN" sz="2000" dirty="0"/>
              <a:t>10</a:t>
            </a:r>
            <a:r>
              <a:rPr lang="zh-CN" altLang="zh-CN" sz="2000" dirty="0"/>
              <a:t>））</a:t>
            </a:r>
          </a:p>
          <a:p>
            <a:pPr marL="0" indent="0">
              <a:buNone/>
              <a:defRPr/>
            </a:pP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1450667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novo Master">
  <a:themeElements>
    <a:clrScheme name="Lenovo Colors">
      <a:dk1>
        <a:srgbClr val="000000"/>
      </a:dk1>
      <a:lt1>
        <a:sysClr val="window" lastClr="CCE8CF"/>
      </a:lt1>
      <a:dk2>
        <a:srgbClr val="6F7170"/>
      </a:dk2>
      <a:lt2>
        <a:srgbClr val="C4BEB6"/>
      </a:lt2>
      <a:accent1>
        <a:srgbClr val="E2231A"/>
      </a:accent1>
      <a:accent2>
        <a:srgbClr val="FF6A00"/>
      </a:accent2>
      <a:accent3>
        <a:srgbClr val="E96BAF"/>
      </a:accent3>
      <a:accent4>
        <a:srgbClr val="3E8DDD"/>
      </a:accent4>
      <a:accent5>
        <a:srgbClr val="4AC0E0"/>
      </a:accent5>
      <a:accent6>
        <a:srgbClr val="6ABF4A"/>
      </a:accent6>
      <a:hlink>
        <a:srgbClr val="4AC0E0"/>
      </a:hlink>
      <a:folHlink>
        <a:srgbClr val="4AC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dirty="0" err="1" smtClean="0">
            <a:solidFill>
              <a:schemeClr val="tx1">
                <a:lumMod val="65000"/>
                <a:lumOff val="35000"/>
              </a:schemeClr>
            </a:solidFill>
            <a:latin typeface="Microsoft YaHei" charset="-122"/>
            <a:ea typeface="Microsoft YaHei" charset="-122"/>
            <a:cs typeface="Microsoft YaHei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546870D-C7C6-47B3-A505-1138133D5107}" vid="{62B03798-C5BD-4D24-B9A7-F05C010461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联想智慧医疗模板</Template>
  <TotalTime>9</TotalTime>
  <Words>409</Words>
  <Application>Microsoft Office PowerPoint</Application>
  <PresentationFormat>自定义</PresentationFormat>
  <Paragraphs>42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黑体</vt:lpstr>
      <vt:lpstr>微软雅黑</vt:lpstr>
      <vt:lpstr>Arial</vt:lpstr>
      <vt:lpstr>Calibri</vt:lpstr>
      <vt:lpstr>Wingdings</vt:lpstr>
      <vt:lpstr>Lenovo Master</vt:lpstr>
      <vt:lpstr>泉州费森安馨血液透析中心 HIS系统培训考核标准</vt:lpstr>
      <vt:lpstr>本地财务</vt:lpstr>
      <vt:lpstr>护士长</vt:lpstr>
      <vt:lpstr>护士</vt:lpstr>
      <vt:lpstr>药剂师</vt:lpstr>
      <vt:lpstr>库存管理员</vt:lpstr>
      <vt:lpstr>库存管理员</vt:lpstr>
      <vt:lpstr>PowerPoint 演示文稿</vt:lpstr>
    </vt:vector>
  </TitlesOfParts>
  <Manager/>
  <Company>Lenovo HIT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泉州费森安馨血液透析中心 HIS系统培训考核标准</dc:title>
  <dc:subject/>
  <dc:creator>黄勇</dc:creator>
  <cp:keywords/>
  <dc:description/>
  <cp:lastModifiedBy>Win10</cp:lastModifiedBy>
  <cp:revision>3</cp:revision>
  <dcterms:created xsi:type="dcterms:W3CDTF">2017-08-27T07:34:03Z</dcterms:created>
  <dcterms:modified xsi:type="dcterms:W3CDTF">2017-08-31T06:23:37Z</dcterms:modified>
  <cp:category/>
</cp:coreProperties>
</file>