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65" r:id="rId3"/>
    <p:sldId id="666" r:id="rId4"/>
    <p:sldId id="563" r:id="rId5"/>
    <p:sldId id="639" r:id="rId6"/>
    <p:sldId id="717" r:id="rId7"/>
    <p:sldId id="728" r:id="rId8"/>
    <p:sldId id="726" r:id="rId9"/>
    <p:sldId id="732" r:id="rId10"/>
    <p:sldId id="734" r:id="rId11"/>
    <p:sldId id="730" r:id="rId12"/>
    <p:sldId id="733" r:id="rId13"/>
    <p:sldId id="755" r:id="rId14"/>
    <p:sldId id="735" r:id="rId15"/>
    <p:sldId id="736" r:id="rId16"/>
    <p:sldId id="737" r:id="rId17"/>
    <p:sldId id="738" r:id="rId18"/>
    <p:sldId id="739" r:id="rId19"/>
    <p:sldId id="740" r:id="rId20"/>
    <p:sldId id="759" r:id="rId21"/>
    <p:sldId id="700" r:id="rId22"/>
    <p:sldId id="751" r:id="rId23"/>
    <p:sldId id="752" r:id="rId24"/>
    <p:sldId id="756" r:id="rId25"/>
    <p:sldId id="749" r:id="rId26"/>
    <p:sldId id="750" r:id="rId27"/>
    <p:sldId id="741" r:id="rId28"/>
    <p:sldId id="742" r:id="rId29"/>
    <p:sldId id="29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6" orient="horz" pos="1842" userDrawn="1">
          <p15:clr>
            <a:srgbClr val="A4A3A4"/>
          </p15:clr>
        </p15:guide>
        <p15:guide id="28" orient="horz" pos="73" userDrawn="1">
          <p15:clr>
            <a:srgbClr val="A4A3A4"/>
          </p15:clr>
        </p15:guide>
        <p15:guide id="29" pos="574" userDrawn="1">
          <p15:clr>
            <a:srgbClr val="A4A3A4"/>
          </p15:clr>
        </p15:guide>
        <p15:guide id="30" orient="horz" pos="663" userDrawn="1">
          <p15:clr>
            <a:srgbClr val="A4A3A4"/>
          </p15:clr>
        </p15:guide>
        <p15:guide id="31" pos="6970" userDrawn="1">
          <p15:clr>
            <a:srgbClr val="A4A3A4"/>
          </p15:clr>
        </p15:guide>
        <p15:guide id="32" pos="1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88FCA"/>
    <a:srgbClr val="00AAA2"/>
    <a:srgbClr val="244062"/>
    <a:srgbClr val="003E9C"/>
    <a:srgbClr val="BFBFBF"/>
    <a:srgbClr val="005397"/>
    <a:srgbClr val="ED7D31"/>
    <a:srgbClr val="45AFC7"/>
    <a:srgbClr val="E3E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07" autoAdjust="0"/>
    <p:restoredTop sz="94238" autoAdjust="0"/>
  </p:normalViewPr>
  <p:slideViewPr>
    <p:cSldViewPr snapToGrid="0">
      <p:cViewPr varScale="1">
        <p:scale>
          <a:sx n="71" d="100"/>
          <a:sy n="71" d="100"/>
        </p:scale>
        <p:origin x="336" y="78"/>
      </p:cViewPr>
      <p:guideLst>
        <p:guide orient="horz" pos="1842"/>
        <p:guide orient="horz" pos="73"/>
        <p:guide pos="574"/>
        <p:guide orient="horz" pos="663"/>
        <p:guide pos="6970"/>
        <p:guide pos="1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DD7B8-B82E-46E4-9219-A1F90FD9DC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0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2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0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1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9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49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7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89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9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1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42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76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69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91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3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8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4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3DE2-68FE-490E-9A79-E7EA7A6CF4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0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1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5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8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57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split orient="vert"/>
      </p:transition>
    </mc:Choice>
    <mc:Fallback xmlns="">
      <p:transition spd="slow" advTm="5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8584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119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9119" algn="l"/>
              </a:tabLst>
              <a:defRPr lang="en-US" sz="3200" kern="1200" cap="none" spc="0" baseline="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1" name="图片 10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97169" y="380237"/>
            <a:ext cx="978103" cy="332417"/>
          </a:xfrm>
          <a:prstGeom prst="rect">
            <a:avLst/>
          </a:prstGeom>
        </p:spPr>
      </p:pic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180077" y="412720"/>
            <a:ext cx="267449" cy="267449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1055" y="6415836"/>
            <a:ext cx="2100695" cy="4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042A5-DEAC-401F-B763-C1F90DF8CCA0}" type="datetimeFigureOut">
              <a:rPr lang="zh-CN" altLang="en-US" smtClean="0"/>
              <a:t>2017-11-15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84460"/>
            <a:ext cx="12192000" cy="2996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2065596"/>
            <a:ext cx="12192000" cy="2822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00416" y="5130047"/>
            <a:ext cx="6109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000" b="1" spc="300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联想智慧医疗信息技术有限公司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45023" y="3933482"/>
            <a:ext cx="741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FRESENIUS</a:t>
            </a: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集团管理方案汇报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0308" y="5696979"/>
            <a:ext cx="2760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5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5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5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5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5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500" b="1" dirty="0">
                <a:solidFill>
                  <a:srgbClr val="3D3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"/>
          <a:stretch>
            <a:fillRect/>
          </a:stretch>
        </p:blipFill>
        <p:spPr bwMode="auto">
          <a:xfrm>
            <a:off x="469425" y="2765773"/>
            <a:ext cx="3132194" cy="212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835409" y="2489229"/>
            <a:ext cx="8122801" cy="1477328"/>
            <a:chOff x="3038911" y="2455671"/>
            <a:chExt cx="8122801" cy="1477328"/>
          </a:xfrm>
        </p:grpSpPr>
        <p:sp>
          <p:nvSpPr>
            <p:cNvPr id="17" name="文本框 16"/>
            <p:cNvSpPr txBox="1"/>
            <p:nvPr/>
          </p:nvSpPr>
          <p:spPr>
            <a:xfrm>
              <a:off x="3038911" y="2455671"/>
              <a:ext cx="812280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智创未来  慧聚医疗</a:t>
              </a:r>
              <a:endPara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35569" y="3696757"/>
              <a:ext cx="7792794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7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7884370" y="3050243"/>
            <a:ext cx="140677" cy="1406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" y="6310732"/>
            <a:ext cx="1567831" cy="5329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638" y="6242469"/>
            <a:ext cx="2300895" cy="6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39061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云</a:t>
              </a:r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模式拓扑</a:t>
              </a:r>
              <a:endParaRPr lang="zh-CN" altLang="en-US" sz="3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3E87759-73C5-4035-B7B0-70AE97D84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55" y="1149867"/>
            <a:ext cx="9630327" cy="53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39061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云模式说明</a:t>
              </a:r>
              <a:endParaRPr lang="zh-CN" altLang="en-US" sz="3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F605743-2F95-4464-A3B5-D1E4C83E8B5F}"/>
              </a:ext>
            </a:extLst>
          </p:cNvPr>
          <p:cNvSpPr/>
          <p:nvPr/>
        </p:nvSpPr>
        <p:spPr>
          <a:xfrm>
            <a:off x="119269" y="926946"/>
            <a:ext cx="11979968" cy="5818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中心统一购买服务器、部署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系统、数据库、接口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本地血透购买其他需要在本地运行系统的服务器（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TDMS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系统、前置机等），可实现一机多用。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前置机联网，以互联网方式与医保中心进行通讯，与本地部署无区别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单个诊所，以互联网方式与中心进行通讯，诊所业务量小，无阅片需求，对带宽要求低，无需专网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TDMS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系统本地运行，可通过接口的方式采集数据上传到数据中心，也可以电子病历的方式存档到病历文件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TDMS</a:t>
            </a:r>
            <a:r>
              <a:rPr lang="zh-CN" altLang="en-US" sz="16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支持接口，可进行数据采集，上传到中心；</a:t>
            </a:r>
            <a:endParaRPr lang="en-US" altLang="zh-CN" sz="1600" spc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TDMS</a:t>
            </a:r>
            <a:r>
              <a:rPr lang="zh-CN" altLang="en-US" sz="16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不支持接口，转录到病历，中心以病历存档；</a:t>
            </a:r>
            <a:endParaRPr lang="en-US" altLang="zh-CN" sz="1600" spc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中心做灾备，血透诊所双线路。如果诊所对容灾处理速度要求非常高，在线路断开后，本地做灾备临时存储数据，线路恢复之后同步数据。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集团管控，管控所有，不仅可以看实时运营数据，还通过软件的方式落实相关管理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31470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云模式相关配置</a:t>
              </a: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708A1B-01C2-4451-84AE-99333E79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4240"/>
              </p:ext>
            </p:extLst>
          </p:nvPr>
        </p:nvGraphicFramePr>
        <p:xfrm>
          <a:off x="912022" y="1261777"/>
          <a:ext cx="10284614" cy="457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939">
                  <a:extLst>
                    <a:ext uri="{9D8B030D-6E8A-4147-A177-3AD203B41FA5}">
                      <a16:colId xmlns:a16="http://schemas.microsoft.com/office/drawing/2014/main" val="2121392056"/>
                    </a:ext>
                  </a:extLst>
                </a:gridCol>
                <a:gridCol w="4242732">
                  <a:extLst>
                    <a:ext uri="{9D8B030D-6E8A-4147-A177-3AD203B41FA5}">
                      <a16:colId xmlns:a16="http://schemas.microsoft.com/office/drawing/2014/main" val="2168701212"/>
                    </a:ext>
                  </a:extLst>
                </a:gridCol>
                <a:gridCol w="4430943">
                  <a:extLst>
                    <a:ext uri="{9D8B030D-6E8A-4147-A177-3AD203B41FA5}">
                      <a16:colId xmlns:a16="http://schemas.microsoft.com/office/drawing/2014/main" val="818252408"/>
                    </a:ext>
                  </a:extLst>
                </a:gridCol>
              </a:tblGrid>
              <a:tr h="317508"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规格或数量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255151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医保专网、互联网（双线路）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是否双线路取决于自身需求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152529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前置机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医保前置机、</a:t>
                      </a:r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TDMS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740367"/>
                  </a:ext>
                </a:extLst>
              </a:tr>
              <a:tr h="291547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医保接口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097040"/>
                  </a:ext>
                </a:extLst>
              </a:tr>
              <a:tr h="308777"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中心配置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spc="10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spc="10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视连锁业务量决定数量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07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中心部署一套</a:t>
                      </a:r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系统，支持连锁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58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中心部署一套数据库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1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，虚拟化增长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61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、其他系统接口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36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灾备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双活、异地灾备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98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3-5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中心统一处理问题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03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0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31470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云模式集团管控</a:t>
              </a: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708A1B-01C2-4451-84AE-99333E79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97724"/>
              </p:ext>
            </p:extLst>
          </p:nvPr>
        </p:nvGraphicFramePr>
        <p:xfrm>
          <a:off x="822435" y="1387899"/>
          <a:ext cx="10578662" cy="449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22">
                  <a:extLst>
                    <a:ext uri="{9D8B030D-6E8A-4147-A177-3AD203B41FA5}">
                      <a16:colId xmlns:a16="http://schemas.microsoft.com/office/drawing/2014/main" val="2121392056"/>
                    </a:ext>
                  </a:extLst>
                </a:gridCol>
                <a:gridCol w="8618140">
                  <a:extLst>
                    <a:ext uri="{9D8B030D-6E8A-4147-A177-3AD203B41FA5}">
                      <a16:colId xmlns:a16="http://schemas.microsoft.com/office/drawing/2014/main" val="2168701212"/>
                    </a:ext>
                  </a:extLst>
                </a:gridCol>
              </a:tblGrid>
              <a:tr h="567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255151"/>
                  </a:ext>
                </a:extLst>
              </a:tr>
              <a:tr h="1715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spc="15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spc="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医院维护、科室维护、人员维护、角色维护、权限维护、药品主数据、收费项目主数据、物资主数据、固定资产主数据、厂商主数据、供应商主数据、财务核算项目分类、会计科目分类、发票、基础数据字典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152529"/>
                  </a:ext>
                </a:extLst>
              </a:tr>
              <a:tr h="10499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spc="15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spc="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药品、物资、固定资产、权限、</a:t>
                      </a:r>
                      <a:r>
                        <a:rPr lang="en-US" altLang="zh-CN" sz="1800" b="0" spc="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800" b="0" spc="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740367"/>
                  </a:ext>
                </a:extLst>
              </a:tr>
              <a:tr h="1161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spc="15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  <a:r>
                        <a:rPr lang="zh-CN" altLang="en-US" sz="1800" b="0" spc="15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spc="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中心统一部署，所有机构适用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09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39934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云数据中心总体架构</a:t>
              </a: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736C83-EF64-4B89-B04A-7CA18DF53447}"/>
              </a:ext>
            </a:extLst>
          </p:cNvPr>
          <p:cNvCxnSpPr>
            <a:stCxn id="101" idx="2"/>
          </p:cNvCxnSpPr>
          <p:nvPr/>
        </p:nvCxnSpPr>
        <p:spPr>
          <a:xfrm>
            <a:off x="4014522" y="2673399"/>
            <a:ext cx="11640" cy="27287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C2CFA2-4E37-4FA0-8DCB-CCA58E8AA27E}"/>
              </a:ext>
            </a:extLst>
          </p:cNvPr>
          <p:cNvCxnSpPr/>
          <p:nvPr/>
        </p:nvCxnSpPr>
        <p:spPr>
          <a:xfrm flipH="1" flipV="1">
            <a:off x="4242010" y="6336680"/>
            <a:ext cx="795521" cy="333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4" name="页脚占位符 1">
            <a:extLst>
              <a:ext uri="{FF2B5EF4-FFF2-40B4-BE49-F238E27FC236}">
                <a16:creationId xmlns:a16="http://schemas.microsoft.com/office/drawing/2014/main" id="{3998168F-73EA-4E34-8E9E-1DCD9FDD3091}"/>
              </a:ext>
            </a:extLst>
          </p:cNvPr>
          <p:cNvSpPr txBox="1">
            <a:spLocks/>
          </p:cNvSpPr>
          <p:nvPr/>
        </p:nvSpPr>
        <p:spPr>
          <a:xfrm>
            <a:off x="4025348" y="65153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2017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895616-ECBD-4B3E-BC69-1A05CFCF5567}"/>
              </a:ext>
            </a:extLst>
          </p:cNvPr>
          <p:cNvCxnSpPr/>
          <p:nvPr/>
        </p:nvCxnSpPr>
        <p:spPr>
          <a:xfrm>
            <a:off x="4222318" y="4114570"/>
            <a:ext cx="795521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26" name="Picture 18">
            <a:extLst>
              <a:ext uri="{FF2B5EF4-FFF2-40B4-BE49-F238E27FC236}">
                <a16:creationId xmlns:a16="http://schemas.microsoft.com/office/drawing/2014/main" id="{81E69670-2D5A-47AD-A468-59F50C990A86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9172" y="3850085"/>
            <a:ext cx="415596" cy="47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87A2FF6-88BB-4839-910D-490F1F29F950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382" y="3828900"/>
            <a:ext cx="415596" cy="47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431C82E4-AF85-47D5-A592-85554EDC5B0D}"/>
              </a:ext>
            </a:extLst>
          </p:cNvPr>
          <p:cNvSpPr/>
          <p:nvPr/>
        </p:nvSpPr>
        <p:spPr>
          <a:xfrm>
            <a:off x="4560322" y="3932541"/>
            <a:ext cx="153860" cy="253467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29" name="Picture 31">
            <a:extLst>
              <a:ext uri="{FF2B5EF4-FFF2-40B4-BE49-F238E27FC236}">
                <a16:creationId xmlns:a16="http://schemas.microsoft.com/office/drawing/2014/main" id="{3EA8C792-5639-465A-AEAD-5759C2C02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9252" y="4553711"/>
            <a:ext cx="355871" cy="3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1">
            <a:extLst>
              <a:ext uri="{FF2B5EF4-FFF2-40B4-BE49-F238E27FC236}">
                <a16:creationId xmlns:a16="http://schemas.microsoft.com/office/drawing/2014/main" id="{10C6380A-23D2-4ADC-B075-A7CE8029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4605" y="4549700"/>
            <a:ext cx="374416" cy="3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635" descr="ICM">
            <a:extLst>
              <a:ext uri="{FF2B5EF4-FFF2-40B4-BE49-F238E27FC236}">
                <a16:creationId xmlns:a16="http://schemas.microsoft.com/office/drawing/2014/main" id="{6F533419-991D-43EE-A9FF-4CBBA9B9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1895" y="5206429"/>
            <a:ext cx="146702" cy="284373"/>
          </a:xfrm>
          <a:prstGeom prst="rect">
            <a:avLst/>
          </a:prstGeom>
          <a:noFill/>
        </p:spPr>
      </p:pic>
      <p:pic>
        <p:nvPicPr>
          <p:cNvPr id="32" name="Picture 635" descr="ICM">
            <a:extLst>
              <a:ext uri="{FF2B5EF4-FFF2-40B4-BE49-F238E27FC236}">
                <a16:creationId xmlns:a16="http://schemas.microsoft.com/office/drawing/2014/main" id="{6ED96044-33B0-46FF-9822-7DF0E931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33323" y="5202297"/>
            <a:ext cx="146702" cy="284373"/>
          </a:xfrm>
          <a:prstGeom prst="rect">
            <a:avLst/>
          </a:prstGeom>
          <a:noFill/>
        </p:spPr>
      </p:pic>
      <p:pic>
        <p:nvPicPr>
          <p:cNvPr id="33" name="Picture 635" descr="ICM">
            <a:extLst>
              <a:ext uri="{FF2B5EF4-FFF2-40B4-BE49-F238E27FC236}">
                <a16:creationId xmlns:a16="http://schemas.microsoft.com/office/drawing/2014/main" id="{1AAB5D61-E5C3-4D87-916C-A0EBB9CD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1541" y="5202297"/>
            <a:ext cx="146702" cy="284373"/>
          </a:xfrm>
          <a:prstGeom prst="rect">
            <a:avLst/>
          </a:prstGeom>
          <a:noFill/>
        </p:spPr>
      </p:pic>
      <p:pic>
        <p:nvPicPr>
          <p:cNvPr id="34" name="Picture 635" descr="ICM">
            <a:extLst>
              <a:ext uri="{FF2B5EF4-FFF2-40B4-BE49-F238E27FC236}">
                <a16:creationId xmlns:a16="http://schemas.microsoft.com/office/drawing/2014/main" id="{04167912-E225-4B60-AE86-7DA1C3A0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1223" y="5202297"/>
            <a:ext cx="146702" cy="284373"/>
          </a:xfrm>
          <a:prstGeom prst="rect">
            <a:avLst/>
          </a:prstGeom>
          <a:noFill/>
        </p:spPr>
      </p:pic>
      <p:sp>
        <p:nvSpPr>
          <p:cNvPr id="35" name="圆角矩形 15">
            <a:extLst>
              <a:ext uri="{FF2B5EF4-FFF2-40B4-BE49-F238E27FC236}">
                <a16:creationId xmlns:a16="http://schemas.microsoft.com/office/drawing/2014/main" id="{DB69AC24-542B-424D-B400-2B159591AE26}"/>
              </a:ext>
            </a:extLst>
          </p:cNvPr>
          <p:cNvSpPr/>
          <p:nvPr/>
        </p:nvSpPr>
        <p:spPr>
          <a:xfrm>
            <a:off x="3718238" y="5145119"/>
            <a:ext cx="772730" cy="38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635" descr="ICM">
            <a:extLst>
              <a:ext uri="{FF2B5EF4-FFF2-40B4-BE49-F238E27FC236}">
                <a16:creationId xmlns:a16="http://schemas.microsoft.com/office/drawing/2014/main" id="{A4CDF33D-E170-4D80-89B9-1FAB0F27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4936" y="5220077"/>
            <a:ext cx="146702" cy="284373"/>
          </a:xfrm>
          <a:prstGeom prst="rect">
            <a:avLst/>
          </a:prstGeom>
          <a:noFill/>
        </p:spPr>
      </p:pic>
      <p:pic>
        <p:nvPicPr>
          <p:cNvPr id="37" name="Picture 635" descr="ICM">
            <a:extLst>
              <a:ext uri="{FF2B5EF4-FFF2-40B4-BE49-F238E27FC236}">
                <a16:creationId xmlns:a16="http://schemas.microsoft.com/office/drawing/2014/main" id="{25331DA6-F666-4DAD-A078-19ABD775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86364" y="5215945"/>
            <a:ext cx="146702" cy="284373"/>
          </a:xfrm>
          <a:prstGeom prst="rect">
            <a:avLst/>
          </a:prstGeom>
          <a:noFill/>
        </p:spPr>
      </p:pic>
      <p:pic>
        <p:nvPicPr>
          <p:cNvPr id="38" name="Picture 635" descr="ICM">
            <a:extLst>
              <a:ext uri="{FF2B5EF4-FFF2-40B4-BE49-F238E27FC236}">
                <a16:creationId xmlns:a16="http://schemas.microsoft.com/office/drawing/2014/main" id="{7C255320-2232-4ADB-B75C-7702B1C2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64582" y="5215945"/>
            <a:ext cx="146702" cy="284373"/>
          </a:xfrm>
          <a:prstGeom prst="rect">
            <a:avLst/>
          </a:prstGeom>
          <a:noFill/>
        </p:spPr>
      </p:pic>
      <p:pic>
        <p:nvPicPr>
          <p:cNvPr id="39" name="Picture 635" descr="ICM">
            <a:extLst>
              <a:ext uri="{FF2B5EF4-FFF2-40B4-BE49-F238E27FC236}">
                <a16:creationId xmlns:a16="http://schemas.microsoft.com/office/drawing/2014/main" id="{00B5AE35-BA78-413B-B949-91C19AE3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264" y="5215945"/>
            <a:ext cx="146702" cy="284373"/>
          </a:xfrm>
          <a:prstGeom prst="rect">
            <a:avLst/>
          </a:prstGeom>
          <a:noFill/>
        </p:spPr>
      </p:pic>
      <p:sp>
        <p:nvSpPr>
          <p:cNvPr id="40" name="圆角矩形 20">
            <a:extLst>
              <a:ext uri="{FF2B5EF4-FFF2-40B4-BE49-F238E27FC236}">
                <a16:creationId xmlns:a16="http://schemas.microsoft.com/office/drawing/2014/main" id="{A0148052-CD7C-4CAC-95B8-109583DEB2DB}"/>
              </a:ext>
            </a:extLst>
          </p:cNvPr>
          <p:cNvSpPr/>
          <p:nvPr/>
        </p:nvSpPr>
        <p:spPr>
          <a:xfrm>
            <a:off x="4771279" y="5158767"/>
            <a:ext cx="772730" cy="38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8C012FD-7E35-426C-8ABF-5D8813F01A3F}"/>
              </a:ext>
            </a:extLst>
          </p:cNvPr>
          <p:cNvCxnSpPr>
            <a:stCxn id="46" idx="0"/>
            <a:endCxn id="44" idx="2"/>
          </p:cNvCxnSpPr>
          <p:nvPr/>
        </p:nvCxnSpPr>
        <p:spPr>
          <a:xfrm flipH="1" flipV="1">
            <a:off x="4087265" y="5892453"/>
            <a:ext cx="1163150" cy="2542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42" name="Picture 2">
            <a:extLst>
              <a:ext uri="{FF2B5EF4-FFF2-40B4-BE49-F238E27FC236}">
                <a16:creationId xmlns:a16="http://schemas.microsoft.com/office/drawing/2014/main" id="{81873EC4-4150-4E37-9368-219D7675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8855" y="6150372"/>
            <a:ext cx="629818" cy="3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424440E-8C24-48D8-9816-30FB8296ABEF}"/>
              </a:ext>
            </a:extLst>
          </p:cNvPr>
          <p:cNvCxnSpPr>
            <a:stCxn id="42" idx="0"/>
            <a:endCxn id="45" idx="2"/>
          </p:cNvCxnSpPr>
          <p:nvPr/>
        </p:nvCxnSpPr>
        <p:spPr>
          <a:xfrm flipV="1">
            <a:off x="4023764" y="5887387"/>
            <a:ext cx="1126376" cy="2629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739B63C7-C11D-4AC5-8A16-5917092A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1265" y="5787540"/>
            <a:ext cx="612000" cy="1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BC2A6ABB-C776-4EF7-BF0C-1D719608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44140" y="5782475"/>
            <a:ext cx="612000" cy="1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518FE05-5BCF-4D83-9CCE-E95F19646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5506" y="6146722"/>
            <a:ext cx="629818" cy="3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A6D306-F366-48E6-A617-AFA566072297}"/>
              </a:ext>
            </a:extLst>
          </p:cNvPr>
          <p:cNvCxnSpPr>
            <a:stCxn id="42" idx="0"/>
          </p:cNvCxnSpPr>
          <p:nvPr/>
        </p:nvCxnSpPr>
        <p:spPr>
          <a:xfrm flipV="1">
            <a:off x="4023765" y="5824213"/>
            <a:ext cx="77149" cy="32615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6417AB-C85E-44C2-BB97-CE314BC0336D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H="1" flipV="1">
            <a:off x="5150141" y="5887387"/>
            <a:ext cx="100275" cy="25933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9DF4ED3-F22B-4E95-A862-3E263D8B7E6B}"/>
              </a:ext>
            </a:extLst>
          </p:cNvPr>
          <p:cNvCxnSpPr/>
          <p:nvPr/>
        </p:nvCxnSpPr>
        <p:spPr>
          <a:xfrm flipH="1" flipV="1">
            <a:off x="4242010" y="4015704"/>
            <a:ext cx="795521" cy="333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4985160-85B4-4C1A-A20B-AEB3A21995F2}"/>
              </a:ext>
            </a:extLst>
          </p:cNvPr>
          <p:cNvCxnSpPr/>
          <p:nvPr/>
        </p:nvCxnSpPr>
        <p:spPr>
          <a:xfrm flipH="1" flipV="1">
            <a:off x="4109885" y="4098491"/>
            <a:ext cx="6359" cy="496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C49E147-271F-4AC6-908B-2DE2B0BBCBAA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H="1" flipV="1">
            <a:off x="4137181" y="4303211"/>
            <a:ext cx="1014633" cy="246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93703C6-F92C-457B-9AA9-8A640AC1E79D}"/>
              </a:ext>
            </a:extLst>
          </p:cNvPr>
          <p:cNvCxnSpPr>
            <a:stCxn id="30" idx="0"/>
            <a:endCxn id="26" idx="2"/>
          </p:cNvCxnSpPr>
          <p:nvPr/>
        </p:nvCxnSpPr>
        <p:spPr>
          <a:xfrm flipH="1" flipV="1">
            <a:off x="5146971" y="4324395"/>
            <a:ext cx="4843" cy="2253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89FCDD2-AC01-4BB9-B28B-1D8CE6AD4797}"/>
              </a:ext>
            </a:extLst>
          </p:cNvPr>
          <p:cNvCxnSpPr>
            <a:stCxn id="29" idx="0"/>
            <a:endCxn id="26" idx="2"/>
          </p:cNvCxnSpPr>
          <p:nvPr/>
        </p:nvCxnSpPr>
        <p:spPr>
          <a:xfrm flipV="1">
            <a:off x="4157188" y="4324395"/>
            <a:ext cx="989783" cy="22931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33F74F4-FCEB-419A-9B85-427C36FB163C}"/>
              </a:ext>
            </a:extLst>
          </p:cNvPr>
          <p:cNvCxnSpPr>
            <a:stCxn id="30" idx="2"/>
            <a:endCxn id="40" idx="0"/>
          </p:cNvCxnSpPr>
          <p:nvPr/>
        </p:nvCxnSpPr>
        <p:spPr>
          <a:xfrm>
            <a:off x="5151814" y="4919163"/>
            <a:ext cx="5831" cy="23960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D14FA55-5409-4384-9B15-341D94D54D64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 flipH="1">
            <a:off x="4104603" y="4919163"/>
            <a:ext cx="1047210" cy="22595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BF40FF5-A606-4669-8799-0B69BE9E2AB0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>
            <a:off x="4157188" y="4904875"/>
            <a:ext cx="1000457" cy="25389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647B14-BFD9-4127-B6BB-DD60966FD04C}"/>
              </a:ext>
            </a:extLst>
          </p:cNvPr>
          <p:cNvCxnSpPr/>
          <p:nvPr/>
        </p:nvCxnSpPr>
        <p:spPr>
          <a:xfrm>
            <a:off x="4116244" y="4822988"/>
            <a:ext cx="5831" cy="30784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8F6BB6-8495-47DF-A51D-151CB66E9E5E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flipH="1">
            <a:off x="4087266" y="5539419"/>
            <a:ext cx="1070379" cy="2481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4803F11-0E95-42F9-9426-0D780E393DA3}"/>
              </a:ext>
            </a:extLst>
          </p:cNvPr>
          <p:cNvCxnSpPr>
            <a:stCxn id="35" idx="2"/>
            <a:endCxn id="45" idx="0"/>
          </p:cNvCxnSpPr>
          <p:nvPr/>
        </p:nvCxnSpPr>
        <p:spPr>
          <a:xfrm>
            <a:off x="4104604" y="5525772"/>
            <a:ext cx="1045537" cy="2567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EA89EE4-5E14-4AC2-AC2E-9F23BCE9F9BB}"/>
              </a:ext>
            </a:extLst>
          </p:cNvPr>
          <p:cNvCxnSpPr>
            <a:stCxn id="35" idx="2"/>
          </p:cNvCxnSpPr>
          <p:nvPr/>
        </p:nvCxnSpPr>
        <p:spPr>
          <a:xfrm>
            <a:off x="4104603" y="5525772"/>
            <a:ext cx="11640" cy="27287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58BB95C-975A-4D9A-B725-EED6DA124C7B}"/>
              </a:ext>
            </a:extLst>
          </p:cNvPr>
          <p:cNvCxnSpPr/>
          <p:nvPr/>
        </p:nvCxnSpPr>
        <p:spPr>
          <a:xfrm>
            <a:off x="5133066" y="5539420"/>
            <a:ext cx="17074" cy="24305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2" name="TextBox 81">
            <a:extLst>
              <a:ext uri="{FF2B5EF4-FFF2-40B4-BE49-F238E27FC236}">
                <a16:creationId xmlns:a16="http://schemas.microsoft.com/office/drawing/2014/main" id="{9D10085C-B63E-4082-BC83-A0436BF8E6BB}"/>
              </a:ext>
            </a:extLst>
          </p:cNvPr>
          <p:cNvSpPr txBox="1"/>
          <p:nvPr/>
        </p:nvSpPr>
        <p:spPr>
          <a:xfrm>
            <a:off x="2595073" y="3850652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ASA 5515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3" name="TextBox 82">
            <a:extLst>
              <a:ext uri="{FF2B5EF4-FFF2-40B4-BE49-F238E27FC236}">
                <a16:creationId xmlns:a16="http://schemas.microsoft.com/office/drawing/2014/main" id="{664F839E-4B6B-45DB-87D7-D06190A57660}"/>
              </a:ext>
            </a:extLst>
          </p:cNvPr>
          <p:cNvSpPr txBox="1"/>
          <p:nvPr/>
        </p:nvSpPr>
        <p:spPr>
          <a:xfrm>
            <a:off x="2658329" y="4526415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3750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4" name="TextBox 83">
            <a:extLst>
              <a:ext uri="{FF2B5EF4-FFF2-40B4-BE49-F238E27FC236}">
                <a16:creationId xmlns:a16="http://schemas.microsoft.com/office/drawing/2014/main" id="{9958EF13-BE52-4C63-8F72-DCC15AE08850}"/>
              </a:ext>
            </a:extLst>
          </p:cNvPr>
          <p:cNvSpPr txBox="1"/>
          <p:nvPr/>
        </p:nvSpPr>
        <p:spPr>
          <a:xfrm>
            <a:off x="2379269" y="5202296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Lenovo X3850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5" name="TextBox 84">
            <a:extLst>
              <a:ext uri="{FF2B5EF4-FFF2-40B4-BE49-F238E27FC236}">
                <a16:creationId xmlns:a16="http://schemas.microsoft.com/office/drawing/2014/main" id="{D2C876CF-BF69-4A3F-A8B1-83759E1B938D}"/>
              </a:ext>
            </a:extLst>
          </p:cNvPr>
          <p:cNvSpPr txBox="1"/>
          <p:nvPr/>
        </p:nvSpPr>
        <p:spPr>
          <a:xfrm>
            <a:off x="2474805" y="5722433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Brocade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6" name="TextBox 85">
            <a:extLst>
              <a:ext uri="{FF2B5EF4-FFF2-40B4-BE49-F238E27FC236}">
                <a16:creationId xmlns:a16="http://schemas.microsoft.com/office/drawing/2014/main" id="{6BFB525D-964E-4BAE-9CAC-1C0928B55348}"/>
              </a:ext>
            </a:extLst>
          </p:cNvPr>
          <p:cNvSpPr txBox="1"/>
          <p:nvPr/>
        </p:nvSpPr>
        <p:spPr>
          <a:xfrm>
            <a:off x="2406565" y="6273203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VNX5300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7" name="圆角矩形 86">
            <a:extLst>
              <a:ext uri="{FF2B5EF4-FFF2-40B4-BE49-F238E27FC236}">
                <a16:creationId xmlns:a16="http://schemas.microsoft.com/office/drawing/2014/main" id="{80980792-D6C5-479E-872A-6E5DE7D050A1}"/>
              </a:ext>
            </a:extLst>
          </p:cNvPr>
          <p:cNvSpPr/>
          <p:nvPr/>
        </p:nvSpPr>
        <p:spPr>
          <a:xfrm>
            <a:off x="1926331" y="3739660"/>
            <a:ext cx="4162570" cy="2844000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68" name="Picture 18">
            <a:extLst>
              <a:ext uri="{FF2B5EF4-FFF2-40B4-BE49-F238E27FC236}">
                <a16:creationId xmlns:a16="http://schemas.microsoft.com/office/drawing/2014/main" id="{7ECA824C-D96A-4178-AA2A-56895902E7FE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0892" y="3827092"/>
            <a:ext cx="415596" cy="47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id="{669549E6-FEFF-4DDD-A3DF-BDB3D0B7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0762" y="4551903"/>
            <a:ext cx="355871" cy="3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635" descr="ICM">
            <a:extLst>
              <a:ext uri="{FF2B5EF4-FFF2-40B4-BE49-F238E27FC236}">
                <a16:creationId xmlns:a16="http://schemas.microsoft.com/office/drawing/2014/main" id="{50E8469A-C2CF-46E1-8E32-3C66FB99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63405" y="5218269"/>
            <a:ext cx="146702" cy="284373"/>
          </a:xfrm>
          <a:prstGeom prst="rect">
            <a:avLst/>
          </a:prstGeom>
          <a:noFill/>
        </p:spPr>
      </p:pic>
      <p:pic>
        <p:nvPicPr>
          <p:cNvPr id="72" name="Picture 635" descr="ICM">
            <a:extLst>
              <a:ext uri="{FF2B5EF4-FFF2-40B4-BE49-F238E27FC236}">
                <a16:creationId xmlns:a16="http://schemas.microsoft.com/office/drawing/2014/main" id="{AA972D99-0B97-47DB-A70B-B5822400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44833" y="5214137"/>
            <a:ext cx="146702" cy="284373"/>
          </a:xfrm>
          <a:prstGeom prst="rect">
            <a:avLst/>
          </a:prstGeom>
          <a:noFill/>
        </p:spPr>
      </p:pic>
      <p:pic>
        <p:nvPicPr>
          <p:cNvPr id="74" name="Picture 635" descr="ICM">
            <a:extLst>
              <a:ext uri="{FF2B5EF4-FFF2-40B4-BE49-F238E27FC236}">
                <a16:creationId xmlns:a16="http://schemas.microsoft.com/office/drawing/2014/main" id="{232E9C10-4234-444D-89B6-EF35C24B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23051" y="5214137"/>
            <a:ext cx="146702" cy="284373"/>
          </a:xfrm>
          <a:prstGeom prst="rect">
            <a:avLst/>
          </a:prstGeom>
          <a:noFill/>
        </p:spPr>
      </p:pic>
      <p:pic>
        <p:nvPicPr>
          <p:cNvPr id="75" name="Picture 635" descr="ICM">
            <a:extLst>
              <a:ext uri="{FF2B5EF4-FFF2-40B4-BE49-F238E27FC236}">
                <a16:creationId xmlns:a16="http://schemas.microsoft.com/office/drawing/2014/main" id="{B62C6038-5EE5-433F-9AA2-27FE5CAB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12733" y="5214137"/>
            <a:ext cx="146702" cy="284373"/>
          </a:xfrm>
          <a:prstGeom prst="rect">
            <a:avLst/>
          </a:prstGeom>
          <a:noFill/>
        </p:spPr>
      </p:pic>
      <p:sp>
        <p:nvSpPr>
          <p:cNvPr id="76" name="圆角矩形 98">
            <a:extLst>
              <a:ext uri="{FF2B5EF4-FFF2-40B4-BE49-F238E27FC236}">
                <a16:creationId xmlns:a16="http://schemas.microsoft.com/office/drawing/2014/main" id="{9AFDA15F-9836-4E39-956A-F7C8D812B844}"/>
              </a:ext>
            </a:extLst>
          </p:cNvPr>
          <p:cNvSpPr/>
          <p:nvPr/>
        </p:nvSpPr>
        <p:spPr>
          <a:xfrm>
            <a:off x="9329748" y="5156959"/>
            <a:ext cx="772730" cy="38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2A755598-E496-43B0-ADAB-45383BD3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34013" y="6148564"/>
            <a:ext cx="629818" cy="3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FD4FDC4C-707A-43E4-9750-924D911A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92775" y="5799380"/>
            <a:ext cx="612000" cy="1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3D125C5-B8BB-419E-BDDE-A151F10451B5}"/>
              </a:ext>
            </a:extLst>
          </p:cNvPr>
          <p:cNvCxnSpPr>
            <a:stCxn id="77" idx="0"/>
          </p:cNvCxnSpPr>
          <p:nvPr/>
        </p:nvCxnSpPr>
        <p:spPr>
          <a:xfrm flipV="1">
            <a:off x="9648923" y="5822405"/>
            <a:ext cx="77149" cy="32615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92884B9-4388-4067-8DA3-1FCAAF70FA7C}"/>
              </a:ext>
            </a:extLst>
          </p:cNvPr>
          <p:cNvCxnSpPr/>
          <p:nvPr/>
        </p:nvCxnSpPr>
        <p:spPr>
          <a:xfrm flipH="1" flipV="1">
            <a:off x="9721395" y="3987499"/>
            <a:ext cx="6359" cy="496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AC47E0D-F0C1-466A-B1DD-6111DBF78247}"/>
              </a:ext>
            </a:extLst>
          </p:cNvPr>
          <p:cNvCxnSpPr/>
          <p:nvPr/>
        </p:nvCxnSpPr>
        <p:spPr>
          <a:xfrm>
            <a:off x="9727754" y="4834828"/>
            <a:ext cx="5831" cy="30784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4245604-B718-4518-9DF8-773622E8FB03}"/>
              </a:ext>
            </a:extLst>
          </p:cNvPr>
          <p:cNvCxnSpPr>
            <a:stCxn id="76" idx="2"/>
          </p:cNvCxnSpPr>
          <p:nvPr/>
        </p:nvCxnSpPr>
        <p:spPr>
          <a:xfrm>
            <a:off x="9716113" y="5537612"/>
            <a:ext cx="11640" cy="27287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9" name="TextBox 125">
            <a:extLst>
              <a:ext uri="{FF2B5EF4-FFF2-40B4-BE49-F238E27FC236}">
                <a16:creationId xmlns:a16="http://schemas.microsoft.com/office/drawing/2014/main" id="{8947F9BC-42AF-40FE-97E4-51C404A38546}"/>
              </a:ext>
            </a:extLst>
          </p:cNvPr>
          <p:cNvSpPr txBox="1"/>
          <p:nvPr/>
        </p:nvSpPr>
        <p:spPr>
          <a:xfrm>
            <a:off x="8206583" y="3975658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ASA 5515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0" name="TextBox 126">
            <a:extLst>
              <a:ext uri="{FF2B5EF4-FFF2-40B4-BE49-F238E27FC236}">
                <a16:creationId xmlns:a16="http://schemas.microsoft.com/office/drawing/2014/main" id="{9BCD5D07-756B-447B-92C6-FDDE0EE961D1}"/>
              </a:ext>
            </a:extLst>
          </p:cNvPr>
          <p:cNvSpPr txBox="1"/>
          <p:nvPr/>
        </p:nvSpPr>
        <p:spPr>
          <a:xfrm>
            <a:off x="8269839" y="4538255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3750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1" name="TextBox 127">
            <a:extLst>
              <a:ext uri="{FF2B5EF4-FFF2-40B4-BE49-F238E27FC236}">
                <a16:creationId xmlns:a16="http://schemas.microsoft.com/office/drawing/2014/main" id="{89AEAE1D-BE83-4871-BBB8-167064EAD6CC}"/>
              </a:ext>
            </a:extLst>
          </p:cNvPr>
          <p:cNvSpPr txBox="1"/>
          <p:nvPr/>
        </p:nvSpPr>
        <p:spPr>
          <a:xfrm>
            <a:off x="7990779" y="5214136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Lenovo X3850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2" name="TextBox 128">
            <a:extLst>
              <a:ext uri="{FF2B5EF4-FFF2-40B4-BE49-F238E27FC236}">
                <a16:creationId xmlns:a16="http://schemas.microsoft.com/office/drawing/2014/main" id="{D9050330-FA5D-47EF-9264-BC5AB278051A}"/>
              </a:ext>
            </a:extLst>
          </p:cNvPr>
          <p:cNvSpPr txBox="1"/>
          <p:nvPr/>
        </p:nvSpPr>
        <p:spPr>
          <a:xfrm>
            <a:off x="8045371" y="5706977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Brocade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3" name="TextBox 129">
            <a:extLst>
              <a:ext uri="{FF2B5EF4-FFF2-40B4-BE49-F238E27FC236}">
                <a16:creationId xmlns:a16="http://schemas.microsoft.com/office/drawing/2014/main" id="{B7C8FFDC-C30B-4E31-81E8-37C7AF60DA33}"/>
              </a:ext>
            </a:extLst>
          </p:cNvPr>
          <p:cNvSpPr txBox="1"/>
          <p:nvPr/>
        </p:nvSpPr>
        <p:spPr>
          <a:xfrm>
            <a:off x="8018075" y="6285043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VNX5300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4" name="圆角矩形 130">
            <a:extLst>
              <a:ext uri="{FF2B5EF4-FFF2-40B4-BE49-F238E27FC236}">
                <a16:creationId xmlns:a16="http://schemas.microsoft.com/office/drawing/2014/main" id="{93802F31-3E94-48F5-BFCF-6EBD087E97C6}"/>
              </a:ext>
            </a:extLst>
          </p:cNvPr>
          <p:cNvSpPr/>
          <p:nvPr/>
        </p:nvSpPr>
        <p:spPr>
          <a:xfrm>
            <a:off x="7977131" y="3726012"/>
            <a:ext cx="3723280" cy="2844000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95" name="Picture 18">
            <a:extLst>
              <a:ext uri="{FF2B5EF4-FFF2-40B4-BE49-F238E27FC236}">
                <a16:creationId xmlns:a16="http://schemas.microsoft.com/office/drawing/2014/main" id="{514F3F5D-78B5-4A2E-B361-B9ED3B90869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8357" y="1153951"/>
            <a:ext cx="415596" cy="47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31">
            <a:extLst>
              <a:ext uri="{FF2B5EF4-FFF2-40B4-BE49-F238E27FC236}">
                <a16:creationId xmlns:a16="http://schemas.microsoft.com/office/drawing/2014/main" id="{C00150AF-FA56-4482-B0CB-C0DD50CA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8915" y="1769578"/>
            <a:ext cx="355871" cy="3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635" descr="ICM">
            <a:extLst>
              <a:ext uri="{FF2B5EF4-FFF2-40B4-BE49-F238E27FC236}">
                <a16:creationId xmlns:a16="http://schemas.microsoft.com/office/drawing/2014/main" id="{AA463766-D66C-451B-8585-1AC376A9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1814" y="2354056"/>
            <a:ext cx="146702" cy="284373"/>
          </a:xfrm>
          <a:prstGeom prst="rect">
            <a:avLst/>
          </a:prstGeom>
          <a:noFill/>
        </p:spPr>
      </p:pic>
      <p:pic>
        <p:nvPicPr>
          <p:cNvPr id="98" name="Picture 635" descr="ICM">
            <a:extLst>
              <a:ext uri="{FF2B5EF4-FFF2-40B4-BE49-F238E27FC236}">
                <a16:creationId xmlns:a16="http://schemas.microsoft.com/office/drawing/2014/main" id="{D41F5745-14B6-4400-9557-7B6D7002E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43242" y="2349924"/>
            <a:ext cx="146702" cy="284373"/>
          </a:xfrm>
          <a:prstGeom prst="rect">
            <a:avLst/>
          </a:prstGeom>
          <a:noFill/>
        </p:spPr>
      </p:pic>
      <p:pic>
        <p:nvPicPr>
          <p:cNvPr id="99" name="Picture 635" descr="ICM">
            <a:extLst>
              <a:ext uri="{FF2B5EF4-FFF2-40B4-BE49-F238E27FC236}">
                <a16:creationId xmlns:a16="http://schemas.microsoft.com/office/drawing/2014/main" id="{BC973FA6-F64D-4A84-A85E-7A21F354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1460" y="2349924"/>
            <a:ext cx="146702" cy="284373"/>
          </a:xfrm>
          <a:prstGeom prst="rect">
            <a:avLst/>
          </a:prstGeom>
          <a:noFill/>
        </p:spPr>
      </p:pic>
      <p:pic>
        <p:nvPicPr>
          <p:cNvPr id="100" name="Picture 635" descr="ICM">
            <a:extLst>
              <a:ext uri="{FF2B5EF4-FFF2-40B4-BE49-F238E27FC236}">
                <a16:creationId xmlns:a16="http://schemas.microsoft.com/office/drawing/2014/main" id="{0CDA3B41-62CD-41C1-AB04-FB11D90C1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142" y="2349924"/>
            <a:ext cx="146702" cy="284373"/>
          </a:xfrm>
          <a:prstGeom prst="rect">
            <a:avLst/>
          </a:prstGeom>
          <a:noFill/>
        </p:spPr>
      </p:pic>
      <p:sp>
        <p:nvSpPr>
          <p:cNvPr id="101" name="圆角矩形 137">
            <a:extLst>
              <a:ext uri="{FF2B5EF4-FFF2-40B4-BE49-F238E27FC236}">
                <a16:creationId xmlns:a16="http://schemas.microsoft.com/office/drawing/2014/main" id="{56F7B186-550E-47CF-B672-7B618EE79C0C}"/>
              </a:ext>
            </a:extLst>
          </p:cNvPr>
          <p:cNvSpPr/>
          <p:nvPr/>
        </p:nvSpPr>
        <p:spPr>
          <a:xfrm>
            <a:off x="3628157" y="2292746"/>
            <a:ext cx="772730" cy="38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50506A5A-2D46-48DE-A1C1-A07054F3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87014" y="2823172"/>
            <a:ext cx="629818" cy="3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37DA2D2-4C52-4822-A835-12DBAB16728F}"/>
              </a:ext>
            </a:extLst>
          </p:cNvPr>
          <p:cNvCxnSpPr>
            <a:stCxn id="96" idx="0"/>
            <a:endCxn id="95" idx="2"/>
          </p:cNvCxnSpPr>
          <p:nvPr/>
        </p:nvCxnSpPr>
        <p:spPr>
          <a:xfrm flipV="1">
            <a:off x="3766851" y="1628262"/>
            <a:ext cx="239305" cy="14131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A5D68F4-23CC-460D-8B29-26374AB933AA}"/>
              </a:ext>
            </a:extLst>
          </p:cNvPr>
          <p:cNvCxnSpPr>
            <a:stCxn id="96" idx="2"/>
            <a:endCxn id="101" idx="0"/>
          </p:cNvCxnSpPr>
          <p:nvPr/>
        </p:nvCxnSpPr>
        <p:spPr>
          <a:xfrm>
            <a:off x="3766850" y="2120742"/>
            <a:ext cx="247672" cy="172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5" name="TextBox 144">
            <a:extLst>
              <a:ext uri="{FF2B5EF4-FFF2-40B4-BE49-F238E27FC236}">
                <a16:creationId xmlns:a16="http://schemas.microsoft.com/office/drawing/2014/main" id="{26677182-AE01-4BFC-A33A-D40CAF624D89}"/>
              </a:ext>
            </a:extLst>
          </p:cNvPr>
          <p:cNvSpPr txBox="1"/>
          <p:nvPr/>
        </p:nvSpPr>
        <p:spPr>
          <a:xfrm>
            <a:off x="2504992" y="1298535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ASA 5506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6" name="TextBox 145">
            <a:extLst>
              <a:ext uri="{FF2B5EF4-FFF2-40B4-BE49-F238E27FC236}">
                <a16:creationId xmlns:a16="http://schemas.microsoft.com/office/drawing/2014/main" id="{F94BD993-79AA-4D08-A588-6443F2704FC4}"/>
              </a:ext>
            </a:extLst>
          </p:cNvPr>
          <p:cNvSpPr txBox="1"/>
          <p:nvPr/>
        </p:nvSpPr>
        <p:spPr>
          <a:xfrm>
            <a:off x="2349880" y="1810522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2960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7" name="TextBox 146">
            <a:extLst>
              <a:ext uri="{FF2B5EF4-FFF2-40B4-BE49-F238E27FC236}">
                <a16:creationId xmlns:a16="http://schemas.microsoft.com/office/drawing/2014/main" id="{59BF6597-790A-4738-9F88-6E81CA8E97F5}"/>
              </a:ext>
            </a:extLst>
          </p:cNvPr>
          <p:cNvSpPr txBox="1"/>
          <p:nvPr/>
        </p:nvSpPr>
        <p:spPr>
          <a:xfrm>
            <a:off x="2316484" y="2349923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Dell R730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8" name="TextBox 147">
            <a:extLst>
              <a:ext uri="{FF2B5EF4-FFF2-40B4-BE49-F238E27FC236}">
                <a16:creationId xmlns:a16="http://schemas.microsoft.com/office/drawing/2014/main" id="{8078D86D-9411-4096-BED5-F1185A0803A9}"/>
              </a:ext>
            </a:extLst>
          </p:cNvPr>
          <p:cNvSpPr txBox="1"/>
          <p:nvPr/>
        </p:nvSpPr>
        <p:spPr>
          <a:xfrm>
            <a:off x="2384724" y="2870060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9" name="圆角矩形 149">
            <a:extLst>
              <a:ext uri="{FF2B5EF4-FFF2-40B4-BE49-F238E27FC236}">
                <a16:creationId xmlns:a16="http://schemas.microsoft.com/office/drawing/2014/main" id="{611EEBC1-7A52-4DAA-9AE8-87301148B5F2}"/>
              </a:ext>
            </a:extLst>
          </p:cNvPr>
          <p:cNvSpPr/>
          <p:nvPr/>
        </p:nvSpPr>
        <p:spPr>
          <a:xfrm>
            <a:off x="1883434" y="990175"/>
            <a:ext cx="3052072" cy="2268000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0AF93723-254D-455C-B62B-1F820F973241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6959421" y="2673399"/>
            <a:ext cx="424137" cy="1497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11" name="Picture 18">
            <a:extLst>
              <a:ext uri="{FF2B5EF4-FFF2-40B4-BE49-F238E27FC236}">
                <a16:creationId xmlns:a16="http://schemas.microsoft.com/office/drawing/2014/main" id="{40AE301A-1100-44D4-BABA-3C876AEFD49C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9991" y="1153951"/>
            <a:ext cx="415596" cy="47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" name="Picture 31">
            <a:extLst>
              <a:ext uri="{FF2B5EF4-FFF2-40B4-BE49-F238E27FC236}">
                <a16:creationId xmlns:a16="http://schemas.microsoft.com/office/drawing/2014/main" id="{2EEEC02A-E19F-4C1D-BB8B-E3E39A49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4197" y="1769578"/>
            <a:ext cx="355871" cy="3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635" descr="ICM">
            <a:extLst>
              <a:ext uri="{FF2B5EF4-FFF2-40B4-BE49-F238E27FC236}">
                <a16:creationId xmlns:a16="http://schemas.microsoft.com/office/drawing/2014/main" id="{98738373-D2B6-409D-B821-92469D94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6712" y="2354056"/>
            <a:ext cx="146702" cy="284373"/>
          </a:xfrm>
          <a:prstGeom prst="rect">
            <a:avLst/>
          </a:prstGeom>
          <a:noFill/>
        </p:spPr>
      </p:pic>
      <p:pic>
        <p:nvPicPr>
          <p:cNvPr id="114" name="Picture 635" descr="ICM">
            <a:extLst>
              <a:ext uri="{FF2B5EF4-FFF2-40B4-BE49-F238E27FC236}">
                <a16:creationId xmlns:a16="http://schemas.microsoft.com/office/drawing/2014/main" id="{6B634383-4C93-4FE6-8A11-9C79E5ED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8140" y="2349924"/>
            <a:ext cx="146702" cy="284373"/>
          </a:xfrm>
          <a:prstGeom prst="rect">
            <a:avLst/>
          </a:prstGeom>
          <a:noFill/>
        </p:spPr>
      </p:pic>
      <p:pic>
        <p:nvPicPr>
          <p:cNvPr id="115" name="Picture 635" descr="ICM">
            <a:extLst>
              <a:ext uri="{FF2B5EF4-FFF2-40B4-BE49-F238E27FC236}">
                <a16:creationId xmlns:a16="http://schemas.microsoft.com/office/drawing/2014/main" id="{F1228DF7-7C96-4B48-A897-193EFBCC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6358" y="2349924"/>
            <a:ext cx="146702" cy="284373"/>
          </a:xfrm>
          <a:prstGeom prst="rect">
            <a:avLst/>
          </a:prstGeom>
          <a:noFill/>
        </p:spPr>
      </p:pic>
      <p:pic>
        <p:nvPicPr>
          <p:cNvPr id="116" name="Picture 635" descr="ICM">
            <a:extLst>
              <a:ext uri="{FF2B5EF4-FFF2-40B4-BE49-F238E27FC236}">
                <a16:creationId xmlns:a16="http://schemas.microsoft.com/office/drawing/2014/main" id="{0E533A1A-6DC7-4F52-A246-84863E03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6040" y="2349924"/>
            <a:ext cx="146702" cy="284373"/>
          </a:xfrm>
          <a:prstGeom prst="rect">
            <a:avLst/>
          </a:prstGeom>
          <a:noFill/>
        </p:spPr>
      </p:pic>
      <p:sp>
        <p:nvSpPr>
          <p:cNvPr id="117" name="圆角矩形 168">
            <a:extLst>
              <a:ext uri="{FF2B5EF4-FFF2-40B4-BE49-F238E27FC236}">
                <a16:creationId xmlns:a16="http://schemas.microsoft.com/office/drawing/2014/main" id="{2E1B78C8-3806-4F18-AC31-A87D99B2EA00}"/>
              </a:ext>
            </a:extLst>
          </p:cNvPr>
          <p:cNvSpPr/>
          <p:nvPr/>
        </p:nvSpPr>
        <p:spPr>
          <a:xfrm>
            <a:off x="6573055" y="2292746"/>
            <a:ext cx="772730" cy="38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B228A777-CBAA-49FD-9767-AA328E64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8648" y="2823172"/>
            <a:ext cx="629818" cy="3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B41AF8A2-99C2-4D24-A20B-1F9A33046619}"/>
              </a:ext>
            </a:extLst>
          </p:cNvPr>
          <p:cNvCxnSpPr>
            <a:stCxn id="112" idx="0"/>
            <a:endCxn id="111" idx="2"/>
          </p:cNvCxnSpPr>
          <p:nvPr/>
        </p:nvCxnSpPr>
        <p:spPr>
          <a:xfrm flipV="1">
            <a:off x="7162133" y="1628262"/>
            <a:ext cx="225657" cy="14131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3059A853-9686-45A5-BC8F-4F7A5E42C2AB}"/>
              </a:ext>
            </a:extLst>
          </p:cNvPr>
          <p:cNvCxnSpPr>
            <a:stCxn id="112" idx="2"/>
            <a:endCxn id="117" idx="0"/>
          </p:cNvCxnSpPr>
          <p:nvPr/>
        </p:nvCxnSpPr>
        <p:spPr>
          <a:xfrm flipH="1">
            <a:off x="6959420" y="2120742"/>
            <a:ext cx="202712" cy="172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21" name="TextBox 172">
            <a:extLst>
              <a:ext uri="{FF2B5EF4-FFF2-40B4-BE49-F238E27FC236}">
                <a16:creationId xmlns:a16="http://schemas.microsoft.com/office/drawing/2014/main" id="{38C93C0B-EA86-4322-AB1D-1C2E4D85D401}"/>
              </a:ext>
            </a:extLst>
          </p:cNvPr>
          <p:cNvSpPr txBox="1"/>
          <p:nvPr/>
        </p:nvSpPr>
        <p:spPr>
          <a:xfrm>
            <a:off x="5886626" y="1298535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ASA 5506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2" name="TextBox 173">
            <a:extLst>
              <a:ext uri="{FF2B5EF4-FFF2-40B4-BE49-F238E27FC236}">
                <a16:creationId xmlns:a16="http://schemas.microsoft.com/office/drawing/2014/main" id="{448F1D58-A69C-47E1-B82E-D0023864B3B9}"/>
              </a:ext>
            </a:extLst>
          </p:cNvPr>
          <p:cNvSpPr txBox="1"/>
          <p:nvPr/>
        </p:nvSpPr>
        <p:spPr>
          <a:xfrm>
            <a:off x="5731514" y="1810522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2960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3" name="TextBox 174">
            <a:extLst>
              <a:ext uri="{FF2B5EF4-FFF2-40B4-BE49-F238E27FC236}">
                <a16:creationId xmlns:a16="http://schemas.microsoft.com/office/drawing/2014/main" id="{489A6270-FD95-4252-89DA-D463B29E1A4B}"/>
              </a:ext>
            </a:extLst>
          </p:cNvPr>
          <p:cNvSpPr txBox="1"/>
          <p:nvPr/>
        </p:nvSpPr>
        <p:spPr>
          <a:xfrm>
            <a:off x="5293701" y="2349923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Dell R730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4" name="TextBox 175">
            <a:extLst>
              <a:ext uri="{FF2B5EF4-FFF2-40B4-BE49-F238E27FC236}">
                <a16:creationId xmlns:a16="http://schemas.microsoft.com/office/drawing/2014/main" id="{876568D0-B0A7-4035-B4C2-0BA0EBA8ED06}"/>
              </a:ext>
            </a:extLst>
          </p:cNvPr>
          <p:cNvSpPr txBox="1"/>
          <p:nvPr/>
        </p:nvSpPr>
        <p:spPr>
          <a:xfrm>
            <a:off x="5766358" y="2870060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25" name="圆角矩形 176">
            <a:extLst>
              <a:ext uri="{FF2B5EF4-FFF2-40B4-BE49-F238E27FC236}">
                <a16:creationId xmlns:a16="http://schemas.microsoft.com/office/drawing/2014/main" id="{4E10C24A-962C-44C2-93A5-723EB2498BB6}"/>
              </a:ext>
            </a:extLst>
          </p:cNvPr>
          <p:cNvSpPr/>
          <p:nvPr/>
        </p:nvSpPr>
        <p:spPr>
          <a:xfrm>
            <a:off x="5265068" y="976527"/>
            <a:ext cx="3052072" cy="2268000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26" name="Picture 31">
            <a:extLst>
              <a:ext uri="{FF2B5EF4-FFF2-40B4-BE49-F238E27FC236}">
                <a16:creationId xmlns:a16="http://schemas.microsoft.com/office/drawing/2014/main" id="{32BF596C-217C-47B0-8D53-DDF24DE1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3797" y="1755930"/>
            <a:ext cx="355871" cy="3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A14BD2F-6747-4AB3-B518-F09B867E011B}"/>
              </a:ext>
            </a:extLst>
          </p:cNvPr>
          <p:cNvCxnSpPr>
            <a:stCxn id="126" idx="2"/>
            <a:endCxn id="117" idx="0"/>
          </p:cNvCxnSpPr>
          <p:nvPr/>
        </p:nvCxnSpPr>
        <p:spPr>
          <a:xfrm flipH="1">
            <a:off x="6959420" y="2107094"/>
            <a:ext cx="662312" cy="18565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EE69A-EC49-4090-8848-44EAFFA706E5}"/>
              </a:ext>
            </a:extLst>
          </p:cNvPr>
          <p:cNvCxnSpPr>
            <a:stCxn id="111" idx="2"/>
            <a:endCxn id="126" idx="0"/>
          </p:cNvCxnSpPr>
          <p:nvPr/>
        </p:nvCxnSpPr>
        <p:spPr>
          <a:xfrm>
            <a:off x="7387790" y="1628262"/>
            <a:ext cx="233943" cy="127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032B167-A9EB-418F-9CEA-E4B28B24369A}"/>
              </a:ext>
            </a:extLst>
          </p:cNvPr>
          <p:cNvCxnSpPr>
            <a:stCxn id="136" idx="2"/>
          </p:cNvCxnSpPr>
          <p:nvPr/>
        </p:nvCxnSpPr>
        <p:spPr>
          <a:xfrm>
            <a:off x="10755405" y="2705516"/>
            <a:ext cx="11640" cy="27287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30" name="Picture 18">
            <a:extLst>
              <a:ext uri="{FF2B5EF4-FFF2-40B4-BE49-F238E27FC236}">
                <a16:creationId xmlns:a16="http://schemas.microsoft.com/office/drawing/2014/main" id="{57832FE7-C145-482E-924A-CBF4697C77B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39240" y="1186068"/>
            <a:ext cx="415596" cy="47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" name="Picture 31">
            <a:extLst>
              <a:ext uri="{FF2B5EF4-FFF2-40B4-BE49-F238E27FC236}">
                <a16:creationId xmlns:a16="http://schemas.microsoft.com/office/drawing/2014/main" id="{1189D097-E8C8-48D6-8AE2-C651C3F9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75462" y="1801695"/>
            <a:ext cx="355871" cy="3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" name="Picture 635" descr="ICM">
            <a:extLst>
              <a:ext uri="{FF2B5EF4-FFF2-40B4-BE49-F238E27FC236}">
                <a16:creationId xmlns:a16="http://schemas.microsoft.com/office/drawing/2014/main" id="{13629B29-ADD6-4E95-A233-2929C232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2697" y="2386173"/>
            <a:ext cx="146702" cy="284373"/>
          </a:xfrm>
          <a:prstGeom prst="rect">
            <a:avLst/>
          </a:prstGeom>
          <a:noFill/>
        </p:spPr>
      </p:pic>
      <p:pic>
        <p:nvPicPr>
          <p:cNvPr id="133" name="Picture 635" descr="ICM">
            <a:extLst>
              <a:ext uri="{FF2B5EF4-FFF2-40B4-BE49-F238E27FC236}">
                <a16:creationId xmlns:a16="http://schemas.microsoft.com/office/drawing/2014/main" id="{40055A21-49A2-41F5-8471-C9272FAE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84125" y="2382041"/>
            <a:ext cx="146702" cy="284373"/>
          </a:xfrm>
          <a:prstGeom prst="rect">
            <a:avLst/>
          </a:prstGeom>
          <a:noFill/>
        </p:spPr>
      </p:pic>
      <p:pic>
        <p:nvPicPr>
          <p:cNvPr id="134" name="Picture 635" descr="ICM">
            <a:extLst>
              <a:ext uri="{FF2B5EF4-FFF2-40B4-BE49-F238E27FC236}">
                <a16:creationId xmlns:a16="http://schemas.microsoft.com/office/drawing/2014/main" id="{42763AF3-0E97-4A5C-8707-C8575F3C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62343" y="2382041"/>
            <a:ext cx="146702" cy="284373"/>
          </a:xfrm>
          <a:prstGeom prst="rect">
            <a:avLst/>
          </a:prstGeom>
          <a:noFill/>
        </p:spPr>
      </p:pic>
      <p:pic>
        <p:nvPicPr>
          <p:cNvPr id="135" name="Picture 635" descr="ICM">
            <a:extLst>
              <a:ext uri="{FF2B5EF4-FFF2-40B4-BE49-F238E27FC236}">
                <a16:creationId xmlns:a16="http://schemas.microsoft.com/office/drawing/2014/main" id="{1ED2DB2D-07C0-4EF2-9B4F-F42C6AAD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52025" y="2382041"/>
            <a:ext cx="146702" cy="284373"/>
          </a:xfrm>
          <a:prstGeom prst="rect">
            <a:avLst/>
          </a:prstGeom>
          <a:noFill/>
        </p:spPr>
      </p:pic>
      <p:sp>
        <p:nvSpPr>
          <p:cNvPr id="136" name="圆角矩形 206">
            <a:extLst>
              <a:ext uri="{FF2B5EF4-FFF2-40B4-BE49-F238E27FC236}">
                <a16:creationId xmlns:a16="http://schemas.microsoft.com/office/drawing/2014/main" id="{8ED0B028-124A-4CCA-9CED-B74729E4D8B7}"/>
              </a:ext>
            </a:extLst>
          </p:cNvPr>
          <p:cNvSpPr/>
          <p:nvPr/>
        </p:nvSpPr>
        <p:spPr>
          <a:xfrm>
            <a:off x="10369040" y="2324863"/>
            <a:ext cx="772730" cy="38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D17E76E9-3C27-4CF1-A7D5-0287864A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27897" y="2855289"/>
            <a:ext cx="629818" cy="37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3BEF174-41A7-4B34-A443-CE8A50463A98}"/>
              </a:ext>
            </a:extLst>
          </p:cNvPr>
          <p:cNvCxnSpPr>
            <a:stCxn id="131" idx="0"/>
            <a:endCxn id="130" idx="2"/>
          </p:cNvCxnSpPr>
          <p:nvPr/>
        </p:nvCxnSpPr>
        <p:spPr>
          <a:xfrm flipH="1" flipV="1">
            <a:off x="10747039" y="1660379"/>
            <a:ext cx="6359" cy="14131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084ACDE6-24A5-4190-BB17-A3F8CC1A4D6E}"/>
              </a:ext>
            </a:extLst>
          </p:cNvPr>
          <p:cNvCxnSpPr>
            <a:stCxn id="131" idx="2"/>
            <a:endCxn id="136" idx="0"/>
          </p:cNvCxnSpPr>
          <p:nvPr/>
        </p:nvCxnSpPr>
        <p:spPr>
          <a:xfrm>
            <a:off x="10753397" y="2152859"/>
            <a:ext cx="2008" cy="172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0" name="TextBox 210">
            <a:extLst>
              <a:ext uri="{FF2B5EF4-FFF2-40B4-BE49-F238E27FC236}">
                <a16:creationId xmlns:a16="http://schemas.microsoft.com/office/drawing/2014/main" id="{80A1DDB6-FE6A-49B0-9D12-805608B925F7}"/>
              </a:ext>
            </a:extLst>
          </p:cNvPr>
          <p:cNvSpPr txBox="1"/>
          <p:nvPr/>
        </p:nvSpPr>
        <p:spPr>
          <a:xfrm>
            <a:off x="9245875" y="1330652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ASA 5506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41" name="TextBox 211">
            <a:extLst>
              <a:ext uri="{FF2B5EF4-FFF2-40B4-BE49-F238E27FC236}">
                <a16:creationId xmlns:a16="http://schemas.microsoft.com/office/drawing/2014/main" id="{C56694A2-23EF-4F17-B98F-59D6654C1664}"/>
              </a:ext>
            </a:extLst>
          </p:cNvPr>
          <p:cNvSpPr txBox="1"/>
          <p:nvPr/>
        </p:nvSpPr>
        <p:spPr>
          <a:xfrm>
            <a:off x="9090763" y="1842639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Cisco 2960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42" name="TextBox 212">
            <a:extLst>
              <a:ext uri="{FF2B5EF4-FFF2-40B4-BE49-F238E27FC236}">
                <a16:creationId xmlns:a16="http://schemas.microsoft.com/office/drawing/2014/main" id="{EEA700A2-410A-4C1B-A725-05F1F7681D36}"/>
              </a:ext>
            </a:extLst>
          </p:cNvPr>
          <p:cNvSpPr txBox="1"/>
          <p:nvPr/>
        </p:nvSpPr>
        <p:spPr>
          <a:xfrm>
            <a:off x="9030071" y="2382040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Lenovo X3650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43" name="TextBox 213">
            <a:extLst>
              <a:ext uri="{FF2B5EF4-FFF2-40B4-BE49-F238E27FC236}">
                <a16:creationId xmlns:a16="http://schemas.microsoft.com/office/drawing/2014/main" id="{4ED312CA-C8C3-48B7-B60F-BD8DC6581059}"/>
              </a:ext>
            </a:extLst>
          </p:cNvPr>
          <p:cNvSpPr txBox="1"/>
          <p:nvPr/>
        </p:nvSpPr>
        <p:spPr>
          <a:xfrm>
            <a:off x="9125607" y="2902177"/>
            <a:ext cx="1302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NAS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44" name="圆角矩形 214">
            <a:extLst>
              <a:ext uri="{FF2B5EF4-FFF2-40B4-BE49-F238E27FC236}">
                <a16:creationId xmlns:a16="http://schemas.microsoft.com/office/drawing/2014/main" id="{908D9752-9D7F-4958-AC12-7FA9C326AF32}"/>
              </a:ext>
            </a:extLst>
          </p:cNvPr>
          <p:cNvSpPr/>
          <p:nvPr/>
        </p:nvSpPr>
        <p:spPr>
          <a:xfrm>
            <a:off x="8624317" y="994996"/>
            <a:ext cx="3052072" cy="2268000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50C692A-4AD0-4041-9D81-3187A6501CBB}"/>
              </a:ext>
            </a:extLst>
          </p:cNvPr>
          <p:cNvSpPr/>
          <p:nvPr/>
        </p:nvSpPr>
        <p:spPr>
          <a:xfrm>
            <a:off x="536977" y="994997"/>
            <a:ext cx="775193" cy="2213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分支机构机房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1EF1A60-4511-4081-B7AF-324FEEBD0F90}"/>
              </a:ext>
            </a:extLst>
          </p:cNvPr>
          <p:cNvSpPr/>
          <p:nvPr/>
        </p:nvSpPr>
        <p:spPr>
          <a:xfrm>
            <a:off x="536977" y="3665124"/>
            <a:ext cx="775193" cy="28932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主备数据中心</a:t>
            </a:r>
          </a:p>
        </p:txBody>
      </p:sp>
      <p:sp>
        <p:nvSpPr>
          <p:cNvPr id="147" name="TextBox 220">
            <a:extLst>
              <a:ext uri="{FF2B5EF4-FFF2-40B4-BE49-F238E27FC236}">
                <a16:creationId xmlns:a16="http://schemas.microsoft.com/office/drawing/2014/main" id="{1CC8CAE7-D00C-420C-A2D5-2F7942F5A504}"/>
              </a:ext>
            </a:extLst>
          </p:cNvPr>
          <p:cNvSpPr txBox="1"/>
          <p:nvPr/>
        </p:nvSpPr>
        <p:spPr>
          <a:xfrm>
            <a:off x="1926332" y="1715010"/>
            <a:ext cx="32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泉州机房</a:t>
            </a:r>
          </a:p>
        </p:txBody>
      </p:sp>
      <p:sp>
        <p:nvSpPr>
          <p:cNvPr id="148" name="TextBox 224">
            <a:extLst>
              <a:ext uri="{FF2B5EF4-FFF2-40B4-BE49-F238E27FC236}">
                <a16:creationId xmlns:a16="http://schemas.microsoft.com/office/drawing/2014/main" id="{3273CB0F-D975-4EE5-A10F-0B8CEB46694B}"/>
              </a:ext>
            </a:extLst>
          </p:cNvPr>
          <p:cNvSpPr txBox="1"/>
          <p:nvPr/>
        </p:nvSpPr>
        <p:spPr>
          <a:xfrm>
            <a:off x="5293702" y="1689544"/>
            <a:ext cx="324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KMWH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9" name="TextBox 225">
            <a:extLst>
              <a:ext uri="{FF2B5EF4-FFF2-40B4-BE49-F238E27FC236}">
                <a16:creationId xmlns:a16="http://schemas.microsoft.com/office/drawing/2014/main" id="{667C4493-4DD4-4CBE-961E-69F3AB5448E1}"/>
              </a:ext>
            </a:extLst>
          </p:cNvPr>
          <p:cNvSpPr txBox="1"/>
          <p:nvPr/>
        </p:nvSpPr>
        <p:spPr>
          <a:xfrm>
            <a:off x="8691547" y="1457528"/>
            <a:ext cx="324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未来其他机房</a:t>
            </a:r>
          </a:p>
        </p:txBody>
      </p:sp>
      <p:sp>
        <p:nvSpPr>
          <p:cNvPr id="150" name="TextBox 226">
            <a:extLst>
              <a:ext uri="{FF2B5EF4-FFF2-40B4-BE49-F238E27FC236}">
                <a16:creationId xmlns:a16="http://schemas.microsoft.com/office/drawing/2014/main" id="{DB8D07F9-D391-4163-9BCB-F169E6F97448}"/>
              </a:ext>
            </a:extLst>
          </p:cNvPr>
          <p:cNvSpPr txBox="1"/>
          <p:nvPr/>
        </p:nvSpPr>
        <p:spPr>
          <a:xfrm>
            <a:off x="1937016" y="4275975"/>
            <a:ext cx="3248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上海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主数据中心</a:t>
            </a:r>
          </a:p>
        </p:txBody>
      </p:sp>
      <p:sp>
        <p:nvSpPr>
          <p:cNvPr id="151" name="TextBox 227">
            <a:extLst>
              <a:ext uri="{FF2B5EF4-FFF2-40B4-BE49-F238E27FC236}">
                <a16:creationId xmlns:a16="http://schemas.microsoft.com/office/drawing/2014/main" id="{B5DDA8C3-3CCC-46F4-B902-B1CE44DAEBBC}"/>
              </a:ext>
            </a:extLst>
          </p:cNvPr>
          <p:cNvSpPr txBox="1"/>
          <p:nvPr/>
        </p:nvSpPr>
        <p:spPr>
          <a:xfrm>
            <a:off x="11351513" y="4054883"/>
            <a:ext cx="3248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无锡异地灾备数据中心</a:t>
            </a: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751D971-E8A9-45CA-94BA-B016A7C731F2}"/>
              </a:ext>
            </a:extLst>
          </p:cNvPr>
          <p:cNvCxnSpPr/>
          <p:nvPr/>
        </p:nvCxnSpPr>
        <p:spPr>
          <a:xfrm flipH="1" flipV="1">
            <a:off x="6088902" y="4114570"/>
            <a:ext cx="1872000" cy="333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53" name="TextBox 230">
            <a:extLst>
              <a:ext uri="{FF2B5EF4-FFF2-40B4-BE49-F238E27FC236}">
                <a16:creationId xmlns:a16="http://schemas.microsoft.com/office/drawing/2014/main" id="{C1D0E45F-9DA2-4950-8C8D-9B3F53E177F1}"/>
              </a:ext>
            </a:extLst>
          </p:cNvPr>
          <p:cNvSpPr txBox="1"/>
          <p:nvPr/>
        </p:nvSpPr>
        <p:spPr>
          <a:xfrm>
            <a:off x="6276838" y="3822789"/>
            <a:ext cx="157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MPLS  VPN (10M)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B12411AF-E62D-4C05-A7BD-57A3384D165E}"/>
              </a:ext>
            </a:extLst>
          </p:cNvPr>
          <p:cNvCxnSpPr>
            <a:stCxn id="67" idx="0"/>
            <a:endCxn id="109" idx="2"/>
          </p:cNvCxnSpPr>
          <p:nvPr/>
        </p:nvCxnSpPr>
        <p:spPr>
          <a:xfrm flipH="1" flipV="1">
            <a:off x="3409470" y="3258176"/>
            <a:ext cx="598146" cy="481485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BB222A1E-DE84-4F0E-B226-4E8B65D0ECEC}"/>
              </a:ext>
            </a:extLst>
          </p:cNvPr>
          <p:cNvCxnSpPr>
            <a:stCxn id="94" idx="0"/>
            <a:endCxn id="109" idx="2"/>
          </p:cNvCxnSpPr>
          <p:nvPr/>
        </p:nvCxnSpPr>
        <p:spPr>
          <a:xfrm flipH="1" flipV="1">
            <a:off x="3409471" y="3258176"/>
            <a:ext cx="6429301" cy="467837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23EB20F-3470-4B7B-B75C-D3B76B659013}"/>
              </a:ext>
            </a:extLst>
          </p:cNvPr>
          <p:cNvCxnSpPr>
            <a:stCxn id="94" idx="0"/>
            <a:endCxn id="125" idx="2"/>
          </p:cNvCxnSpPr>
          <p:nvPr/>
        </p:nvCxnSpPr>
        <p:spPr>
          <a:xfrm flipH="1" flipV="1">
            <a:off x="6791105" y="3244528"/>
            <a:ext cx="3047667" cy="481485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70D57D3F-727C-4C4D-8F5A-05E4BF6E5E7A}"/>
              </a:ext>
            </a:extLst>
          </p:cNvPr>
          <p:cNvCxnSpPr>
            <a:endCxn id="67" idx="0"/>
          </p:cNvCxnSpPr>
          <p:nvPr/>
        </p:nvCxnSpPr>
        <p:spPr>
          <a:xfrm flipH="1">
            <a:off x="4007616" y="3262996"/>
            <a:ext cx="2783488" cy="476664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</p:cxnSp>
      <p:pic>
        <p:nvPicPr>
          <p:cNvPr id="158" name="Picture 635" descr="ICM">
            <a:extLst>
              <a:ext uri="{FF2B5EF4-FFF2-40B4-BE49-F238E27FC236}">
                <a16:creationId xmlns:a16="http://schemas.microsoft.com/office/drawing/2014/main" id="{D9E73D6E-9992-4C8A-839B-3EC20FFA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12675" y="2347071"/>
            <a:ext cx="146702" cy="284373"/>
          </a:xfrm>
          <a:prstGeom prst="rect">
            <a:avLst/>
          </a:prstGeom>
          <a:noFill/>
        </p:spPr>
      </p:pic>
      <p:pic>
        <p:nvPicPr>
          <p:cNvPr id="159" name="Picture 635" descr="ICM">
            <a:extLst>
              <a:ext uri="{FF2B5EF4-FFF2-40B4-BE49-F238E27FC236}">
                <a16:creationId xmlns:a16="http://schemas.microsoft.com/office/drawing/2014/main" id="{A0E9F8D9-5FB8-4D92-B485-72A7FC31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80455" y="2342939"/>
            <a:ext cx="146702" cy="284373"/>
          </a:xfrm>
          <a:prstGeom prst="rect">
            <a:avLst/>
          </a:prstGeom>
          <a:noFill/>
        </p:spPr>
      </p:pic>
      <p:pic>
        <p:nvPicPr>
          <p:cNvPr id="160" name="Picture 635" descr="ICM">
            <a:extLst>
              <a:ext uri="{FF2B5EF4-FFF2-40B4-BE49-F238E27FC236}">
                <a16:creationId xmlns:a16="http://schemas.microsoft.com/office/drawing/2014/main" id="{E1587560-0340-49D9-8089-3F96E295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8673" y="2342939"/>
            <a:ext cx="146702" cy="284373"/>
          </a:xfrm>
          <a:prstGeom prst="rect">
            <a:avLst/>
          </a:prstGeom>
          <a:noFill/>
        </p:spPr>
      </p:pic>
      <p:pic>
        <p:nvPicPr>
          <p:cNvPr id="161" name="Picture 635" descr="ICM">
            <a:extLst>
              <a:ext uri="{FF2B5EF4-FFF2-40B4-BE49-F238E27FC236}">
                <a16:creationId xmlns:a16="http://schemas.microsoft.com/office/drawing/2014/main" id="{68FB21F0-58E0-446E-91E2-7C8C6C884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48355" y="2342939"/>
            <a:ext cx="146702" cy="284373"/>
          </a:xfrm>
          <a:prstGeom prst="rect">
            <a:avLst/>
          </a:prstGeom>
          <a:noFill/>
        </p:spPr>
      </p:pic>
      <p:sp>
        <p:nvSpPr>
          <p:cNvPr id="162" name="圆角矩形 257">
            <a:extLst>
              <a:ext uri="{FF2B5EF4-FFF2-40B4-BE49-F238E27FC236}">
                <a16:creationId xmlns:a16="http://schemas.microsoft.com/office/drawing/2014/main" id="{A04C890B-547E-47F6-B07F-A549CF7DA49B}"/>
              </a:ext>
            </a:extLst>
          </p:cNvPr>
          <p:cNvSpPr/>
          <p:nvPr/>
        </p:nvSpPr>
        <p:spPr>
          <a:xfrm>
            <a:off x="7465370" y="2285761"/>
            <a:ext cx="772730" cy="380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79F915D9-12C9-4113-83AA-DFA267267DA0}"/>
              </a:ext>
            </a:extLst>
          </p:cNvPr>
          <p:cNvCxnSpPr>
            <a:stCxn id="112" idx="2"/>
            <a:endCxn id="162" idx="0"/>
          </p:cNvCxnSpPr>
          <p:nvPr/>
        </p:nvCxnSpPr>
        <p:spPr>
          <a:xfrm>
            <a:off x="7162133" y="2120743"/>
            <a:ext cx="689603" cy="16501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3143272B-0985-477E-91CF-4B0F7EF15467}"/>
              </a:ext>
            </a:extLst>
          </p:cNvPr>
          <p:cNvCxnSpPr>
            <a:stCxn id="126" idx="2"/>
            <a:endCxn id="162" idx="0"/>
          </p:cNvCxnSpPr>
          <p:nvPr/>
        </p:nvCxnSpPr>
        <p:spPr>
          <a:xfrm>
            <a:off x="7621733" y="2107095"/>
            <a:ext cx="230003" cy="17866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65" name="Picture 31">
            <a:extLst>
              <a:ext uri="{FF2B5EF4-FFF2-40B4-BE49-F238E27FC236}">
                <a16:creationId xmlns:a16="http://schemas.microsoft.com/office/drawing/2014/main" id="{6265E903-0133-4207-AA12-50E2F7755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0938" y="1760751"/>
            <a:ext cx="355871" cy="35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51BE77B3-24EF-4B64-B895-92C0B2D34436}"/>
              </a:ext>
            </a:extLst>
          </p:cNvPr>
          <p:cNvCxnSpPr>
            <a:stCxn id="95" idx="2"/>
            <a:endCxn id="165" idx="0"/>
          </p:cNvCxnSpPr>
          <p:nvPr/>
        </p:nvCxnSpPr>
        <p:spPr>
          <a:xfrm>
            <a:off x="4006155" y="1628261"/>
            <a:ext cx="222718" cy="13249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57E787E-FC8F-485A-9D7B-7432B6182153}"/>
              </a:ext>
            </a:extLst>
          </p:cNvPr>
          <p:cNvCxnSpPr>
            <a:stCxn id="165" idx="2"/>
            <a:endCxn id="101" idx="0"/>
          </p:cNvCxnSpPr>
          <p:nvPr/>
        </p:nvCxnSpPr>
        <p:spPr>
          <a:xfrm flipH="1">
            <a:off x="4014523" y="2111916"/>
            <a:ext cx="214351" cy="18083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8" name="TextBox 272">
            <a:extLst>
              <a:ext uri="{FF2B5EF4-FFF2-40B4-BE49-F238E27FC236}">
                <a16:creationId xmlns:a16="http://schemas.microsoft.com/office/drawing/2014/main" id="{A02D7832-D6E3-4C40-BA19-14B8C0DFA2F9}"/>
              </a:ext>
            </a:extLst>
          </p:cNvPr>
          <p:cNvSpPr txBox="1"/>
          <p:nvPr/>
        </p:nvSpPr>
        <p:spPr>
          <a:xfrm>
            <a:off x="2112134" y="3403514"/>
            <a:ext cx="157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MPLS  VPN (6M)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69" name="TextBox 273">
            <a:extLst>
              <a:ext uri="{FF2B5EF4-FFF2-40B4-BE49-F238E27FC236}">
                <a16:creationId xmlns:a16="http://schemas.microsoft.com/office/drawing/2014/main" id="{C579567C-571F-41B3-840F-CE72C471E014}"/>
              </a:ext>
            </a:extLst>
          </p:cNvPr>
          <p:cNvSpPr txBox="1"/>
          <p:nvPr/>
        </p:nvSpPr>
        <p:spPr>
          <a:xfrm>
            <a:off x="6473475" y="3505346"/>
            <a:ext cx="157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IPsec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VPN (4M)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0" name="TextBox 274">
            <a:extLst>
              <a:ext uri="{FF2B5EF4-FFF2-40B4-BE49-F238E27FC236}">
                <a16:creationId xmlns:a16="http://schemas.microsoft.com/office/drawing/2014/main" id="{8BCFD135-8400-4544-A26A-291FF763BC61}"/>
              </a:ext>
            </a:extLst>
          </p:cNvPr>
          <p:cNvSpPr txBox="1"/>
          <p:nvPr/>
        </p:nvSpPr>
        <p:spPr>
          <a:xfrm>
            <a:off x="4898595" y="3444458"/>
            <a:ext cx="157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MPLS  VPN (6M)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71" name="TextBox 275">
            <a:extLst>
              <a:ext uri="{FF2B5EF4-FFF2-40B4-BE49-F238E27FC236}">
                <a16:creationId xmlns:a16="http://schemas.microsoft.com/office/drawing/2014/main" id="{9F8CFB93-2350-49D4-A301-B833D18F4C53}"/>
              </a:ext>
            </a:extLst>
          </p:cNvPr>
          <p:cNvSpPr txBox="1"/>
          <p:nvPr/>
        </p:nvSpPr>
        <p:spPr>
          <a:xfrm>
            <a:off x="8004427" y="3284591"/>
            <a:ext cx="157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IPsec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VPN (4M)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B5871A0E-CD48-4F34-AE3A-BD25BF35EA1E}"/>
              </a:ext>
            </a:extLst>
          </p:cNvPr>
          <p:cNvCxnSpPr>
            <a:stCxn id="162" idx="2"/>
            <a:endCxn id="118" idx="0"/>
          </p:cNvCxnSpPr>
          <p:nvPr/>
        </p:nvCxnSpPr>
        <p:spPr>
          <a:xfrm flipH="1">
            <a:off x="7383557" y="2666413"/>
            <a:ext cx="468178" cy="15675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01972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2723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总体架构说明</a:t>
              </a:r>
            </a:p>
          </p:txBody>
        </p:sp>
      </p:grpSp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1A4ACEA4-B6E0-4E98-86EB-B1B52621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24429"/>
              </p:ext>
            </p:extLst>
          </p:nvPr>
        </p:nvGraphicFramePr>
        <p:xfrm>
          <a:off x="571926" y="1261301"/>
          <a:ext cx="11023727" cy="522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spc="100" dirty="0">
                          <a:latin typeface="微软雅黑" pitchFamily="34" charset="-122"/>
                          <a:ea typeface="微软雅黑" pitchFamily="34" charset="-122"/>
                        </a:rPr>
                        <a:t>分类</a:t>
                      </a: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spc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DC</a:t>
                      </a:r>
                      <a:r>
                        <a:rPr lang="zh-CN" altLang="en-US" sz="1600" b="0" i="1" spc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（单点）</a:t>
                      </a:r>
                      <a:endParaRPr lang="zh-CN" altLang="en-US" sz="1900" b="0" i="1" spc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主数据中心</a:t>
                      </a: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灾备数据中心</a:t>
                      </a:r>
                    </a:p>
                  </a:txBody>
                  <a:tcPr marL="88157" marR="88157" marT="44078" marB="440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650">
                <a:tc>
                  <a:txBody>
                    <a:bodyPr/>
                    <a:lstStyle/>
                    <a:p>
                      <a:r>
                        <a:rPr lang="zh-CN" altLang="en-US" sz="17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计算架构</a:t>
                      </a:r>
                      <a:endParaRPr lang="zh-CN" altLang="en-US" sz="1700" b="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Dell R730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服务器。</a:t>
                      </a:r>
                      <a:endParaRPr lang="en-US" altLang="zh-CN" sz="13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承担前置机作用，</a:t>
                      </a:r>
                      <a:r>
                        <a:rPr lang="zh-CN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TDMS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以及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域、存储网关等作用。</a:t>
                      </a:r>
                      <a:endParaRPr lang="zh-CN" altLang="en-US" sz="1300" kern="1200" spc="1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台服务器。实施</a:t>
                      </a:r>
                      <a:r>
                        <a:rPr lang="zh-CN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虚拟化平台，采用</a:t>
                      </a:r>
                      <a:r>
                        <a:rPr lang="en-US" altLang="zh-CN" sz="1300" kern="1200" spc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Exsi</a:t>
                      </a:r>
                      <a:r>
                        <a:rPr lang="zh-CN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kern="12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TDMS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Interface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系统。</a:t>
                      </a:r>
                      <a:endParaRPr lang="en-US" altLang="zh-CN" sz="1300" kern="12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zh-CN" altLang="en-US" sz="1300" kern="1200" spc="1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台服务器。实施</a:t>
                      </a:r>
                      <a:r>
                        <a:rPr lang="zh-CN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虚拟化平台，采用</a:t>
                      </a:r>
                      <a:r>
                        <a:rPr lang="en-US" altLang="zh-CN" sz="1300" kern="1200" spc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Exsi</a:t>
                      </a:r>
                      <a:r>
                        <a:rPr lang="zh-CN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kern="12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TDMS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Interface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1300" kern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系统。</a:t>
                      </a:r>
                      <a:endParaRPr lang="en-US" altLang="zh-CN" sz="1300" kern="12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endParaRPr lang="zh-CN" altLang="en-US" sz="13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8047">
                <a:tc>
                  <a:txBody>
                    <a:bodyPr/>
                    <a:lstStyle/>
                    <a:p>
                      <a:r>
                        <a:rPr lang="zh-CN" altLang="en-US" sz="17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网络架构</a:t>
                      </a:r>
                      <a:endParaRPr lang="zh-CN" altLang="en-US" sz="1700" b="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MPLS VPN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6M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）连接到主数据中心，</a:t>
                      </a:r>
                      <a:r>
                        <a:rPr lang="en-US" altLang="zh-CN" sz="1300" spc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IPsec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VPN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4M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）作为备份线路连接到备份数据中心。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个公网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台防火墙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Cisco ASA 5506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台交换机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Cisco 3560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1218565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</a:t>
                      </a:r>
                      <a:r>
                        <a:rPr lang="zh-CN" altLang="en-US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300" kern="1200" spc="100" baseline="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和灾备数据中心之间通过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MPLS VPN 10M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实现网络互联。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台防火墙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Cisco ASA 5515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台交换机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Cisco 3750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和灾备数据中心之间通过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MPLS VPN 10M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实现网络互联。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台防火墙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Cisco ASA 5515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台交换机</a:t>
                      </a:r>
                      <a:r>
                        <a:rPr lang="en-US" altLang="zh-CN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Cisco 3750</a:t>
                      </a:r>
                      <a:r>
                        <a:rPr lang="zh-CN" altLang="en-US" sz="13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951">
                <a:tc>
                  <a:txBody>
                    <a:bodyPr/>
                    <a:lstStyle/>
                    <a:p>
                      <a:r>
                        <a:rPr lang="zh-CN" altLang="en-US" sz="17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存储及备份架构</a:t>
                      </a:r>
                      <a:endParaRPr lang="zh-CN" altLang="en-US" sz="1700" b="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NAS</a:t>
                      </a:r>
                      <a:r>
                        <a:rPr lang="zh-CN" altLang="en-US" sz="1300" spc="100" dirty="0">
                          <a:latin typeface="微软雅黑" pitchFamily="34" charset="-122"/>
                          <a:ea typeface="微软雅黑" pitchFamily="34" charset="-122"/>
                        </a:rPr>
                        <a:t>存储。</a:t>
                      </a: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V3700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。数据量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100G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，总数据量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1T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采用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NBU</a:t>
                      </a:r>
                      <a:r>
                        <a:rPr lang="zh-CN" altLang="en-US" sz="1300" spc="100" dirty="0">
                          <a:latin typeface="微软雅黑" pitchFamily="34" charset="-122"/>
                          <a:ea typeface="微软雅黑" pitchFamily="34" charset="-122"/>
                        </a:rPr>
                        <a:t>备份软件。通过磁带机进行备份。</a:t>
                      </a: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V3700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。数据量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100G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，总数据量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1T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3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 RAC</a:t>
                      </a:r>
                      <a:r>
                        <a:rPr lang="zh-CN" altLang="en-US" sz="13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实现数据层面容灾。</a:t>
                      </a:r>
                      <a:endParaRPr lang="en-US" altLang="zh-CN" sz="13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349">
                <a:tc>
                  <a:txBody>
                    <a:bodyPr/>
                    <a:lstStyle/>
                    <a:p>
                      <a:r>
                        <a:rPr lang="zh-CN" altLang="en-US" sz="17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安全架构</a:t>
                      </a:r>
                      <a:endParaRPr lang="zh-CN" altLang="en-US" sz="1700" b="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300" spc="100" dirty="0">
                          <a:latin typeface="微软雅黑" pitchFamily="34" charset="-122"/>
                          <a:ea typeface="微软雅黑" pitchFamily="34" charset="-122"/>
                        </a:rPr>
                        <a:t>防火墙功能。需要增加客户端病毒防护功能。</a:t>
                      </a: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300" spc="100" dirty="0">
                          <a:latin typeface="微软雅黑" pitchFamily="34" charset="-122"/>
                          <a:ea typeface="微软雅黑" pitchFamily="34" charset="-122"/>
                        </a:rPr>
                        <a:t>防火墙功能。需要增加服务器病毒防护功能。</a:t>
                      </a: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300" spc="100" dirty="0">
                          <a:latin typeface="微软雅黑" pitchFamily="34" charset="-122"/>
                          <a:ea typeface="微软雅黑" pitchFamily="34" charset="-122"/>
                        </a:rPr>
                        <a:t>防火墙功能。需要增加服务器病毒防护功能。</a:t>
                      </a:r>
                    </a:p>
                  </a:txBody>
                  <a:tcPr marL="88157" marR="88157" marT="44078" marB="4407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252">
                <a:tc>
                  <a:txBody>
                    <a:bodyPr/>
                    <a:lstStyle/>
                    <a:p>
                      <a:r>
                        <a:rPr lang="zh-CN" altLang="en-US" sz="17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1700" b="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桌面终端：</a:t>
                      </a:r>
                      <a:r>
                        <a:rPr lang="en-US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Dell</a:t>
                      </a:r>
                      <a:r>
                        <a:rPr lang="zh-CN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电脑。</a:t>
                      </a:r>
                      <a:r>
                        <a:rPr lang="en-US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Surface</a:t>
                      </a:r>
                      <a:r>
                        <a:rPr lang="zh-CN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lang="zh-CN" altLang="en-US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连接到</a:t>
                      </a:r>
                      <a:r>
                        <a:rPr lang="en-US" altLang="zh-CN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Cisco2960</a:t>
                      </a:r>
                      <a:r>
                        <a:rPr lang="zh-CN" altLang="en-US" sz="1300" kern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交换机</a:t>
                      </a:r>
                      <a:endParaRPr lang="zh-CN" altLang="zh-CN" sz="1300" kern="1200" spc="100" baseline="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300" spc="100" dirty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</a:p>
                  </a:txBody>
                  <a:tcPr marL="88157" marR="88157" marT="44078" marB="44078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300" spc="100" dirty="0"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</a:p>
                  </a:txBody>
                  <a:tcPr marL="88157" marR="88157" marT="44078" marB="4407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7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44165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主备数据中心地址建议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88C04C-5FA4-4119-A52C-F8E2AB10CA82}"/>
              </a:ext>
            </a:extLst>
          </p:cNvPr>
          <p:cNvSpPr/>
          <p:nvPr/>
        </p:nvSpPr>
        <p:spPr>
          <a:xfrm>
            <a:off x="788586" y="1086264"/>
            <a:ext cx="5095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主数据中心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上海市上海数讯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IDX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金桥数据中心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浦东秦桥路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368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E8A633-5259-4D5A-838A-50CDF5F8BB17}"/>
              </a:ext>
            </a:extLst>
          </p:cNvPr>
          <p:cNvSpPr/>
          <p:nvPr/>
        </p:nvSpPr>
        <p:spPr>
          <a:xfrm>
            <a:off x="6780303" y="1086264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灾备数据中心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北京市上海数讯数据中心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北京经济技术开发区南部新区兴海一街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号</a:t>
            </a:r>
          </a:p>
        </p:txBody>
      </p:sp>
      <p:grpSp>
        <p:nvGrpSpPr>
          <p:cNvPr id="22" name="组合 22">
            <a:extLst>
              <a:ext uri="{FF2B5EF4-FFF2-40B4-BE49-F238E27FC236}">
                <a16:creationId xmlns:a16="http://schemas.microsoft.com/office/drawing/2014/main" id="{527699AE-3164-41A8-BF11-47952C87AA34}"/>
              </a:ext>
            </a:extLst>
          </p:cNvPr>
          <p:cNvGrpSpPr/>
          <p:nvPr/>
        </p:nvGrpSpPr>
        <p:grpSpPr>
          <a:xfrm>
            <a:off x="6956995" y="2285108"/>
            <a:ext cx="4301619" cy="3972191"/>
            <a:chOff x="504500" y="1340768"/>
            <a:chExt cx="3895622" cy="4480223"/>
          </a:xfrm>
        </p:grpSpPr>
        <p:pic>
          <p:nvPicPr>
            <p:cNvPr id="23" name="Picture 2" descr="http://snap.map.baidu.com/?qt=snap&amp;data=%7b%22src%22:%22snap%22,%22key%22:%22011,886258830,1906207490%22,%22t%22:%22getpic%22%7d">
              <a:extLst>
                <a:ext uri="{FF2B5EF4-FFF2-40B4-BE49-F238E27FC236}">
                  <a16:creationId xmlns:a16="http://schemas.microsoft.com/office/drawing/2014/main" id="{2F6F9564-AA82-4D85-8484-365AAB4C5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contrast="10000"/>
            </a:blip>
            <a:srcRect l="39678" r="14743" b="5833"/>
            <a:stretch>
              <a:fillRect/>
            </a:stretch>
          </p:blipFill>
          <p:spPr bwMode="auto">
            <a:xfrm>
              <a:off x="504500" y="1340768"/>
              <a:ext cx="3895622" cy="448022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4" name="正方形/長方形 78">
              <a:extLst>
                <a:ext uri="{FF2B5EF4-FFF2-40B4-BE49-F238E27FC236}">
                  <a16:creationId xmlns:a16="http://schemas.microsoft.com/office/drawing/2014/main" id="{4C0F2255-E2B2-42FE-994B-FFE5F80FC501}"/>
                </a:ext>
              </a:extLst>
            </p:cNvPr>
            <p:cNvSpPr/>
            <p:nvPr/>
          </p:nvSpPr>
          <p:spPr>
            <a:xfrm>
              <a:off x="692086" y="3986245"/>
              <a:ext cx="1794916" cy="512649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rIns="7200" anchor="ctr"/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IDX </a:t>
              </a:r>
              <a:r>
                <a:rPr lang="ja-JP" altLang="en-US" sz="20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Beijing</a:t>
              </a:r>
            </a:p>
          </p:txBody>
        </p:sp>
        <p:cxnSp>
          <p:nvCxnSpPr>
            <p:cNvPr id="25" name="直線コネクタ 88">
              <a:extLst>
                <a:ext uri="{FF2B5EF4-FFF2-40B4-BE49-F238E27FC236}">
                  <a16:creationId xmlns:a16="http://schemas.microsoft.com/office/drawing/2014/main" id="{F6D348DE-A476-4494-8A6F-5B27656CC261}"/>
                </a:ext>
              </a:extLst>
            </p:cNvPr>
            <p:cNvCxnSpPr>
              <a:cxnSpLocks noChangeShapeType="1"/>
              <a:stCxn id="26" idx="1"/>
              <a:endCxn id="24" idx="2"/>
            </p:cNvCxnSpPr>
            <p:nvPr/>
          </p:nvCxnSpPr>
          <p:spPr bwMode="auto">
            <a:xfrm flipH="1" flipV="1">
              <a:off x="1588901" y="4498895"/>
              <a:ext cx="718224" cy="218422"/>
            </a:xfrm>
            <a:prstGeom prst="line">
              <a:avLst/>
            </a:prstGeom>
            <a:noFill/>
            <a:ln w="38100" algn="ctr">
              <a:solidFill>
                <a:srgbClr val="404040"/>
              </a:solidFill>
              <a:round/>
              <a:headEnd/>
              <a:tailEnd/>
            </a:ln>
          </p:spPr>
        </p:cxnSp>
        <p:sp>
          <p:nvSpPr>
            <p:cNvPr id="26" name="円/楕円 97">
              <a:extLst>
                <a:ext uri="{FF2B5EF4-FFF2-40B4-BE49-F238E27FC236}">
                  <a16:creationId xmlns:a16="http://schemas.microsoft.com/office/drawing/2014/main" id="{91DFB7D4-2A30-45C4-A3CB-B61A97DDFBFB}"/>
                </a:ext>
              </a:extLst>
            </p:cNvPr>
            <p:cNvSpPr/>
            <p:nvPr/>
          </p:nvSpPr>
          <p:spPr>
            <a:xfrm>
              <a:off x="2282713" y="4692905"/>
              <a:ext cx="169598" cy="169598"/>
            </a:xfrm>
            <a:prstGeom prst="ellipse">
              <a:avLst/>
            </a:prstGeom>
            <a:solidFill>
              <a:srgbClr val="00206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endParaRPr lang="ja-JP" altLang="en-US">
                <a:solidFill>
                  <a:srgbClr val="002060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96CB5CC-D946-427D-9F6A-6E4A80F2CC1F}"/>
              </a:ext>
            </a:extLst>
          </p:cNvPr>
          <p:cNvGrpSpPr/>
          <p:nvPr/>
        </p:nvGrpSpPr>
        <p:grpSpPr>
          <a:xfrm>
            <a:off x="113492" y="2285108"/>
            <a:ext cx="6419829" cy="4342732"/>
            <a:chOff x="113493" y="2915702"/>
            <a:chExt cx="6271994" cy="3712138"/>
          </a:xfrm>
        </p:grpSpPr>
        <p:grpSp>
          <p:nvGrpSpPr>
            <p:cNvPr id="9" name="组合 9">
              <a:extLst>
                <a:ext uri="{FF2B5EF4-FFF2-40B4-BE49-F238E27FC236}">
                  <a16:creationId xmlns:a16="http://schemas.microsoft.com/office/drawing/2014/main" id="{7EA62254-9A11-4B68-A051-3AD80A39F151}"/>
                </a:ext>
              </a:extLst>
            </p:cNvPr>
            <p:cNvGrpSpPr/>
            <p:nvPr/>
          </p:nvGrpSpPr>
          <p:grpSpPr>
            <a:xfrm>
              <a:off x="113493" y="2915702"/>
              <a:ext cx="4200789" cy="3318165"/>
              <a:chOff x="454328" y="420752"/>
              <a:chExt cx="5629839" cy="4067385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2A0AD9F-55C3-4065-AC25-86C8E34B2B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6" t="9794" b="5430"/>
              <a:stretch/>
            </p:blipFill>
            <p:spPr>
              <a:xfrm>
                <a:off x="454328" y="420752"/>
                <a:ext cx="5616624" cy="4067385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EE47ED4-94B9-4F04-8131-3E0587DB5287}"/>
                  </a:ext>
                </a:extLst>
              </p:cNvPr>
              <p:cNvSpPr/>
              <p:nvPr/>
            </p:nvSpPr>
            <p:spPr>
              <a:xfrm>
                <a:off x="4751634" y="3205280"/>
                <a:ext cx="98488" cy="953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1E122D6-F9A8-4108-8748-BEE02E161523}"/>
                  </a:ext>
                </a:extLst>
              </p:cNvPr>
              <p:cNvSpPr/>
              <p:nvPr/>
            </p:nvSpPr>
            <p:spPr>
              <a:xfrm>
                <a:off x="4751634" y="2243866"/>
                <a:ext cx="98488" cy="95347"/>
              </a:xfrm>
              <a:prstGeom prst="ellipse">
                <a:avLst/>
              </a:prstGeom>
              <a:solidFill>
                <a:srgbClr val="FFFF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EE71609-292B-405A-8358-2458CBF9170E}"/>
                  </a:ext>
                </a:extLst>
              </p:cNvPr>
              <p:cNvSpPr/>
              <p:nvPr/>
            </p:nvSpPr>
            <p:spPr>
              <a:xfrm>
                <a:off x="3947973" y="2602213"/>
                <a:ext cx="1206134" cy="1186827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E92EF61-E5CE-4989-A918-723AF407E83D}"/>
                  </a:ext>
                </a:extLst>
              </p:cNvPr>
              <p:cNvSpPr/>
              <p:nvPr/>
            </p:nvSpPr>
            <p:spPr>
              <a:xfrm>
                <a:off x="4644008" y="1988840"/>
                <a:ext cx="1224136" cy="1186827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标注 15">
                <a:extLst>
                  <a:ext uri="{FF2B5EF4-FFF2-40B4-BE49-F238E27FC236}">
                    <a16:creationId xmlns:a16="http://schemas.microsoft.com/office/drawing/2014/main" id="{8D265C65-3595-4971-8C44-C815090CA1CF}"/>
                  </a:ext>
                </a:extLst>
              </p:cNvPr>
              <p:cNvSpPr/>
              <p:nvPr/>
            </p:nvSpPr>
            <p:spPr>
              <a:xfrm flipH="1">
                <a:off x="3419872" y="1736426"/>
                <a:ext cx="1348032" cy="364490"/>
              </a:xfrm>
              <a:prstGeom prst="wedgeRoundRectCallout">
                <a:avLst>
                  <a:gd name="adj1" fmla="val -48902"/>
                  <a:gd name="adj2" fmla="val 104307"/>
                  <a:gd name="adj3" fmla="val 16667"/>
                </a:avLst>
              </a:prstGeom>
              <a:solidFill>
                <a:schemeClr val="bg1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rgbClr val="FFFFCC"/>
                    </a:solidFill>
                    <a:latin typeface="华文中宋" pitchFamily="2" charset="-122"/>
                    <a:ea typeface="华文中宋" pitchFamily="2" charset="-122"/>
                  </a:rPr>
                  <a:t>IDX</a:t>
                </a:r>
                <a:r>
                  <a:rPr lang="zh-CN" altLang="en-US" sz="1200" b="1" dirty="0">
                    <a:solidFill>
                      <a:srgbClr val="FFFFCC"/>
                    </a:solidFill>
                    <a:latin typeface="华文中宋" pitchFamily="2" charset="-122"/>
                    <a:ea typeface="华文中宋" pitchFamily="2" charset="-122"/>
                  </a:rPr>
                  <a:t>（金桥）                                                                           </a:t>
                </a:r>
              </a:p>
            </p:txBody>
          </p:sp>
          <p:sp>
            <p:nvSpPr>
              <p:cNvPr id="16" name="圆角矩形标注 16">
                <a:extLst>
                  <a:ext uri="{FF2B5EF4-FFF2-40B4-BE49-F238E27FC236}">
                    <a16:creationId xmlns:a16="http://schemas.microsoft.com/office/drawing/2014/main" id="{37B15483-67E4-4451-B3F8-0A92F0D901DD}"/>
                  </a:ext>
                </a:extLst>
              </p:cNvPr>
              <p:cNvSpPr/>
              <p:nvPr/>
            </p:nvSpPr>
            <p:spPr>
              <a:xfrm>
                <a:off x="4776661" y="2708921"/>
                <a:ext cx="1307506" cy="364490"/>
              </a:xfrm>
              <a:prstGeom prst="wedgeRoundRectCallout">
                <a:avLst>
                  <a:gd name="adj1" fmla="val -48902"/>
                  <a:gd name="adj2" fmla="val 104307"/>
                  <a:gd name="adj3" fmla="val 16667"/>
                </a:avLst>
              </a:prstGeom>
              <a:solidFill>
                <a:schemeClr val="bg1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rgbClr val="FFFFCC"/>
                    </a:solidFill>
                    <a:latin typeface="华文中宋" pitchFamily="2" charset="-122"/>
                    <a:ea typeface="华文中宋" pitchFamily="2" charset="-122"/>
                  </a:rPr>
                  <a:t>IDX</a:t>
                </a:r>
                <a:r>
                  <a:rPr lang="zh-CN" altLang="en-US" sz="1200" b="1" dirty="0">
                    <a:solidFill>
                      <a:srgbClr val="FFFFCC"/>
                    </a:solidFill>
                    <a:latin typeface="华文中宋" pitchFamily="2" charset="-122"/>
                    <a:ea typeface="华文中宋" pitchFamily="2" charset="-122"/>
                  </a:rPr>
                  <a:t>（张江）</a:t>
                </a:r>
              </a:p>
            </p:txBody>
          </p:sp>
        </p:grpSp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00843CF6-24E2-4621-AEE5-EFBE2CAF5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14283" y="3496222"/>
              <a:ext cx="2057557" cy="281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组合 18">
              <a:extLst>
                <a:ext uri="{FF2B5EF4-FFF2-40B4-BE49-F238E27FC236}">
                  <a16:creationId xmlns:a16="http://schemas.microsoft.com/office/drawing/2014/main" id="{C53DE377-3165-44C7-AA68-2D70AE96E5D9}"/>
                </a:ext>
              </a:extLst>
            </p:cNvPr>
            <p:cNvGrpSpPr/>
            <p:nvPr/>
          </p:nvGrpSpPr>
          <p:grpSpPr>
            <a:xfrm>
              <a:off x="4314282" y="2927385"/>
              <a:ext cx="2071205" cy="568837"/>
              <a:chOff x="3362741" y="-178156"/>
              <a:chExt cx="2810970" cy="702401"/>
            </a:xfrm>
            <a:scene3d>
              <a:camera prst="orthographicFront"/>
              <a:lightRig rig="flat" dir="t"/>
            </a:scene3d>
          </p:grpSpPr>
          <p:sp>
            <p:nvSpPr>
              <p:cNvPr id="19" name="圆角矩形 19">
                <a:extLst>
                  <a:ext uri="{FF2B5EF4-FFF2-40B4-BE49-F238E27FC236}">
                    <a16:creationId xmlns:a16="http://schemas.microsoft.com/office/drawing/2014/main" id="{F8D3EEE3-38FA-40E7-8308-F0766BB3F6B5}"/>
                  </a:ext>
                </a:extLst>
              </p:cNvPr>
              <p:cNvSpPr/>
              <p:nvPr/>
            </p:nvSpPr>
            <p:spPr>
              <a:xfrm>
                <a:off x="3362741" y="-178156"/>
                <a:ext cx="2810970" cy="70240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>
                <a:extLst>
                  <a:ext uri="{FF2B5EF4-FFF2-40B4-BE49-F238E27FC236}">
                    <a16:creationId xmlns:a16="http://schemas.microsoft.com/office/drawing/2014/main" id="{67F25AB1-5865-4BD3-BF48-134B97B20E2D}"/>
                  </a:ext>
                </a:extLst>
              </p:cNvPr>
              <p:cNvSpPr/>
              <p:nvPr/>
            </p:nvSpPr>
            <p:spPr>
              <a:xfrm>
                <a:off x="3372506" y="-158791"/>
                <a:ext cx="2794226" cy="68303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3067"/>
                    </a:solidFill>
                    <a:latin typeface="华文中宋" pitchFamily="2" charset="-122"/>
                    <a:ea typeface="华文中宋" pitchFamily="2" charset="-122"/>
                  </a:rPr>
                  <a:t>毗邻地铁</a:t>
                </a:r>
                <a:r>
                  <a:rPr lang="en-US" altLang="zh-CN" sz="1600" b="1" dirty="0">
                    <a:solidFill>
                      <a:srgbClr val="003067"/>
                    </a:solidFill>
                    <a:latin typeface="华文中宋" pitchFamily="2" charset="-122"/>
                    <a:ea typeface="华文中宋" pitchFamily="2" charset="-122"/>
                  </a:rPr>
                  <a:t>12</a:t>
                </a:r>
                <a:r>
                  <a:rPr lang="zh-CN" altLang="en-US" sz="1600" b="1" dirty="0">
                    <a:solidFill>
                      <a:srgbClr val="003067"/>
                    </a:solidFill>
                    <a:latin typeface="华文中宋" pitchFamily="2" charset="-122"/>
                    <a:ea typeface="华文中宋" pitchFamily="2" charset="-122"/>
                  </a:rPr>
                  <a:t>号线</a:t>
                </a:r>
                <a:endParaRPr lang="en-US" altLang="zh-CN" sz="1600" b="1" dirty="0">
                  <a:solidFill>
                    <a:srgbClr val="003067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p:grpSp>
        <p:pic>
          <p:nvPicPr>
            <p:cNvPr id="21" name="Picture 2" descr="C:\Documents and Settings\nakada\Local Settings\Temporary Internet Files\Content.IE5\IVF1ONG6\MC900439805[1].png">
              <a:extLst>
                <a:ext uri="{FF2B5EF4-FFF2-40B4-BE49-F238E27FC236}">
                  <a16:creationId xmlns:a16="http://schemas.microsoft.com/office/drawing/2014/main" id="{BA3AF598-2641-4A65-9665-8C3B46F1A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2439415">
              <a:off x="3443884" y="3172602"/>
              <a:ext cx="1784273" cy="1782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页脚占位符 1">
              <a:extLst>
                <a:ext uri="{FF2B5EF4-FFF2-40B4-BE49-F238E27FC236}">
                  <a16:creationId xmlns:a16="http://schemas.microsoft.com/office/drawing/2014/main" id="{CEEFDC1B-57F4-4EAB-A76E-9D1D02B15066}"/>
                </a:ext>
              </a:extLst>
            </p:cNvPr>
            <p:cNvSpPr txBox="1">
              <a:spLocks/>
            </p:cNvSpPr>
            <p:nvPr/>
          </p:nvSpPr>
          <p:spPr>
            <a:xfrm>
              <a:off x="550230" y="6473952"/>
              <a:ext cx="2413343" cy="15388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>
                  <a:solidFill>
                    <a:srgbClr val="939598"/>
                  </a:solidFill>
                </a:rPr>
                <a:t>2017 Lenovo Internal. All rights reserved.</a:t>
              </a:r>
              <a:endParaRPr lang="en-US" sz="1000" dirty="0">
                <a:solidFill>
                  <a:srgbClr val="93959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10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61093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主备数据中心基础设施技术参数</a:t>
              </a:r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B6FABC22-C1C3-45B0-ACEB-ADD2CCF9B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28084"/>
              </p:ext>
            </p:extLst>
          </p:nvPr>
        </p:nvGraphicFramePr>
        <p:xfrm>
          <a:off x="671251" y="954157"/>
          <a:ext cx="10898692" cy="588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0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基础设施参数</a:t>
                      </a:r>
                      <a:endParaRPr lang="zh-CN" sz="14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主数据中心</a:t>
                      </a:r>
                      <a:endParaRPr lang="zh-CN" sz="14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灾备数据中心</a:t>
                      </a:r>
                      <a:endParaRPr lang="zh-CN" sz="1400" b="0" spc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数据中心级别，如</a:t>
                      </a:r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T3/T4</a:t>
                      </a:r>
                      <a:endParaRPr lang="en-US" altLang="zh-CN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Tier3</a:t>
                      </a: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Tier3</a:t>
                      </a: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数据中心电力来源于几个变电站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Electric Utility Feed from separated sub-stations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Electric Utility Feed from one sub-station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2N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2N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柴油发电车数量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N+1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油库数量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N+1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N+1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油库油量最大支持时长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Hours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 Hours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多长时间内可以给油库加油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Within 1 hour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Within 3-5 hours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满载可以支持多长时间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15Mins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Mins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是否双路电力到机柜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水冷或者风冷制冷系统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Chiller cooled system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Chiller cooled system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数据中心地面抬高多少厘米？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35990" algn="ctr"/>
                        </a:tabLs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750mm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35990" algn="ctr"/>
                        </a:tabLs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1000mm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数据中心地面承重多少公斤？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1,000kG/</a:t>
                      </a:r>
                      <a:r>
                        <a:rPr lang="en-US" sz="1100" spc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sqm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800-1,500kG/</a:t>
                      </a:r>
                      <a:r>
                        <a:rPr lang="en-US" sz="1100" spc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sqm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空调系统数量（</a:t>
                      </a:r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N+1</a:t>
                      </a: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还是</a:t>
                      </a:r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2N</a:t>
                      </a: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N+2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N+1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机柜标准</a:t>
                      </a:r>
                      <a:r>
                        <a:rPr 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(e.g. 42U)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42U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45U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抗震级别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气体消防系统是</a:t>
                      </a:r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FM-200</a:t>
                      </a: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还是</a:t>
                      </a:r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IG541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IG541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IG541</a:t>
                      </a:r>
                      <a:endParaRPr lang="en-US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是否有消防联动系统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是否有烟感 温度 湿度</a:t>
                      </a:r>
                      <a:r>
                        <a:rPr lang="zh-CN" altLang="en-US" sz="12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水漏 监测系统</a:t>
                      </a:r>
                      <a:endParaRPr lang="zh-CN" alt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是否有电力 </a:t>
                      </a:r>
                      <a:r>
                        <a:rPr lang="en-US" altLang="zh-CN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 </a:t>
                      </a: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空调设备监测系统</a:t>
                      </a:r>
                      <a:endParaRPr lang="zh-CN" alt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是否有物理安全访问系统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是否有环境监测系统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是否有</a:t>
                      </a:r>
                      <a:r>
                        <a:rPr lang="en-US" altLang="zh-CN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监测系统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监控录像保存多长时间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个月，可定制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个月，可定制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可以接入哪些运营商网络线路（电信、联通、移动或者其他）</a:t>
                      </a:r>
                      <a:endParaRPr lang="zh-CN" sz="12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中国电信、联通、移动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88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中国电信、联通、移动</a:t>
                      </a:r>
                      <a:endParaRPr lang="zh-CN" alt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温度标准（ 如</a:t>
                      </a:r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22°C±2°C</a:t>
                      </a: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18-27°C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22°C-26°C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3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湿度标准（如</a:t>
                      </a:r>
                      <a:r>
                        <a:rPr lang="en-US" altLang="zh-CN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55%±10%</a:t>
                      </a:r>
                      <a:r>
                        <a:rPr lang="zh-CN" altLang="en-US" sz="1200" u="none" strike="noStrike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55%±10%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35% - 55%</a:t>
                      </a:r>
                      <a:endParaRPr lang="zh-CN" sz="1100" b="0" spc="1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2837" marR="42837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1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36295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私有云设备列表</a:t>
              </a:r>
              <a:r>
                <a:rPr lang="en-US" altLang="zh-CN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sz="3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10348FB8-F40B-4486-A9DD-10FDEAFE3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0620"/>
              </p:ext>
            </p:extLst>
          </p:nvPr>
        </p:nvGraphicFramePr>
        <p:xfrm>
          <a:off x="482028" y="1471384"/>
          <a:ext cx="11299153" cy="352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9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pc="100" dirty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pc="100" dirty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pc="100" dirty="0">
                          <a:latin typeface="微软雅黑" pitchFamily="34" charset="-122"/>
                          <a:ea typeface="微软雅黑" pitchFamily="34" charset="-122"/>
                        </a:rPr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spc="100" dirty="0">
                          <a:latin typeface="微软雅黑" pitchFamily="34" charset="-122"/>
                          <a:ea typeface="微软雅黑" pitchFamily="34" charset="-122"/>
                        </a:rPr>
                        <a:t>具体配置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24">
                <a:tc rowSpan="5">
                  <a:txBody>
                    <a:bodyPr/>
                    <a:lstStyle/>
                    <a:p>
                      <a:r>
                        <a:rPr lang="zh-CN" altLang="en-US" sz="1600" spc="100" dirty="0">
                          <a:latin typeface="微软雅黑" pitchFamily="34" charset="-122"/>
                          <a:ea typeface="微软雅黑" pitchFamily="34" charset="-122"/>
                        </a:rPr>
                        <a:t>基础设施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机柜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42U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10A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电力（主备数据中心各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个）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33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公网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地址（主和备各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个公网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地址）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51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MPLS</a:t>
                      </a: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VPN </a:t>
                      </a:r>
                      <a:endParaRPr lang="zh-CN" altLang="en-US" sz="14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6M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（泉州到上海主数据中心之间各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条）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51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pc="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Ipsec</a:t>
                      </a: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VPN</a:t>
                      </a:r>
                      <a:endParaRPr lang="zh-CN" altLang="en-US" sz="14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4M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（泉州到北京备份主数据中心之间各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条）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551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MPLS</a:t>
                      </a: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VPN </a:t>
                      </a:r>
                      <a:endParaRPr lang="zh-CN" altLang="en-US" sz="14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10M</a:t>
                      </a:r>
                      <a:r>
                        <a:rPr lang="zh-CN" altLang="en-US" sz="1400" spc="100" dirty="0">
                          <a:latin typeface="微软雅黑" pitchFamily="34" charset="-122"/>
                          <a:ea typeface="微软雅黑" pitchFamily="34" charset="-122"/>
                        </a:rPr>
                        <a:t>（上海主数据中心和北京备份数据中心之间网络连接）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32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36295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私有云设备列表</a:t>
              </a:r>
              <a:r>
                <a:rPr lang="en-US" altLang="zh-CN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endParaRPr lang="zh-CN" altLang="en-US" sz="3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A255A4-008E-4788-AF56-33B8C7DF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01584"/>
              </p:ext>
            </p:extLst>
          </p:nvPr>
        </p:nvGraphicFramePr>
        <p:xfrm>
          <a:off x="550227" y="1073816"/>
          <a:ext cx="11073384" cy="514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pc="0" baseline="0" dirty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pc="0" baseline="0" dirty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pc="0" baseline="0" dirty="0">
                          <a:latin typeface="微软雅黑" pitchFamily="34" charset="-122"/>
                          <a:ea typeface="微软雅黑" pitchFamily="34" charset="-122"/>
                        </a:rP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pc="0" baseline="0" dirty="0">
                          <a:latin typeface="微软雅黑" pitchFamily="34" charset="-122"/>
                          <a:ea typeface="微软雅黑" pitchFamily="34" charset="-122"/>
                        </a:rPr>
                        <a:t>具体配置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1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600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硬件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Cisco ASA 5516-X </a:t>
                      </a:r>
                      <a:endParaRPr 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最大应用控制（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AVC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）吞吐量：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850Mbps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；最大应用控制（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AVC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）和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NGIPS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吞吐量：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600Mbps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；最大并发会话数：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250,000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；每秒最大新连接数：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20,000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；状态检测吞吐量（最大）：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1.8Gbps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； 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14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WS-C3750X-24T-E </a:t>
                      </a:r>
                      <a:endParaRPr 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千兆三层以太网交换机：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10/100/1000Mbps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传输速度；背板带宽：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160Gbps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；包转发率：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101.2Mbps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；冗余电源：支持；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QOS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支持：支持；端口数量：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个；端口描述：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10/100/1000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以太网</a:t>
                      </a:r>
                      <a:r>
                        <a:rPr lang="en-US" altLang="zh-CN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PoE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接口；堆叠功能：支持； 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87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System x3850 X6 </a:t>
                      </a:r>
                      <a:endParaRPr 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E7-8870 v4 20C *4 /3 2G DDR4 *8 / </a:t>
                      </a:r>
                      <a:r>
                        <a:rPr lang="en-US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ServeRAID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 M5210 / 2.5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寸 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600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GB 15K SAS * 4 / 16GB Dual-port HBA *2 </a:t>
                      </a:r>
                      <a:endParaRPr 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87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V3700v2 </a:t>
                      </a:r>
                      <a:endParaRPr 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2.5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寸 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600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GB SAS 15K *8 / 2.5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寸 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TB SATA 7.2K 6TB / 16GB FC 4 Port Adapter Card *2。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半笼。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87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Lenovo TS3100 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磁带库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LTO </a:t>
                      </a:r>
                      <a:r>
                        <a:rPr lang="en-US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Ultrium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 6 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半高型： 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Gbps 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光纤通道，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LTO </a:t>
                      </a:r>
                      <a:r>
                        <a:rPr lang="en-US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Ultrium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 6 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介质*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6.25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TB），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清洗带*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。双机械臂，物理容量：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137.5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TB，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采用 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2.5:1 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压缩与 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LTO </a:t>
                      </a:r>
                      <a:r>
                        <a:rPr lang="en-US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Ultrium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 6；55TB 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本机容量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43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Brocade 300 </a:t>
                      </a:r>
                      <a:r>
                        <a:rPr lang="zh-CN" alt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光纤交换机</a:t>
                      </a:r>
                      <a:endParaRPr lang="zh-CN" alt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端口配置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43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600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虚拟化软件</a:t>
                      </a:r>
                      <a:endParaRPr lang="zh-CN" alt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en-US" altLang="zh-CN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Vmware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虚拟化软件标准版，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台物理机每台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颗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243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数据库软件</a:t>
                      </a:r>
                      <a:endParaRPr lang="zh-CN" alt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数据库，两台虚拟机安装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，每台</a:t>
                      </a:r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核心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243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SQL Server 2016</a:t>
                      </a:r>
                      <a:endParaRPr 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SQL Server 2016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标准版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243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数据库群集软件</a:t>
                      </a:r>
                      <a:endParaRPr lang="zh-CN" alt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Oracle RAC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两节点授权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243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r>
                        <a:rPr lang="zh-CN" alt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操作系统</a:t>
                      </a:r>
                      <a:endParaRPr lang="zh-CN" alt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Windows Server 2016 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标准版 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open license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授权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587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备份软件</a:t>
                      </a:r>
                      <a:endParaRPr lang="zh-CN" alt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Veritas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 NBU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备份软件，需要包含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Windows AD、SQL </a:t>
                      </a:r>
                      <a:r>
                        <a:rPr lang="en-US" sz="1100" u="none" strike="noStrike" spc="100" baseline="0" dirty="0" err="1">
                          <a:latin typeface="微软雅黑" pitchFamily="34" charset="-122"/>
                          <a:ea typeface="微软雅黑" pitchFamily="34" charset="-122"/>
                        </a:rPr>
                        <a:t>Server、Oracle</a:t>
                      </a:r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文件的备份管理模块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243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服务器防病毒软件</a:t>
                      </a:r>
                      <a:endParaRPr lang="zh-CN" altLang="en-US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u="none" strike="noStrike" spc="100" baseline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100" b="0" i="0" u="none" strike="noStrike" spc="100" baseline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Symantec SEP</a:t>
                      </a:r>
                      <a:r>
                        <a:rPr lang="zh-CN" altLang="en-US" sz="1100" u="none" strike="noStrike" spc="100" baseline="0" dirty="0">
                          <a:latin typeface="微软雅黑" pitchFamily="34" charset="-122"/>
                          <a:ea typeface="微软雅黑" pitchFamily="34" charset="-122"/>
                        </a:rPr>
                        <a:t>软件；</a:t>
                      </a:r>
                      <a:endParaRPr lang="zh-CN" altLang="en-US" sz="1100" b="0" i="0" u="none" strike="noStrike" spc="100" baseline="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剪去单角 6"/>
          <p:cNvSpPr/>
          <p:nvPr/>
        </p:nvSpPr>
        <p:spPr>
          <a:xfrm rot="10800000" flipH="1">
            <a:off x="0" y="-2951"/>
            <a:ext cx="6080234" cy="6860950"/>
          </a:xfrm>
          <a:custGeom>
            <a:avLst/>
            <a:gdLst>
              <a:gd name="connsiteX0" fmla="*/ 0 w 7204841"/>
              <a:gd name="connsiteY0" fmla="*/ 0 h 6858000"/>
              <a:gd name="connsiteX1" fmla="*/ 3775841 w 7204841"/>
              <a:gd name="connsiteY1" fmla="*/ 0 h 6858000"/>
              <a:gd name="connsiteX2" fmla="*/ 7204841 w 7204841"/>
              <a:gd name="connsiteY2" fmla="*/ 3429000 h 6858000"/>
              <a:gd name="connsiteX3" fmla="*/ 7204841 w 7204841"/>
              <a:gd name="connsiteY3" fmla="*/ 6858000 h 6858000"/>
              <a:gd name="connsiteX4" fmla="*/ 0 w 7204841"/>
              <a:gd name="connsiteY4" fmla="*/ 6858000 h 6858000"/>
              <a:gd name="connsiteX5" fmla="*/ 0 w 7204841"/>
              <a:gd name="connsiteY5" fmla="*/ 0 h 6858000"/>
              <a:gd name="connsiteX0" fmla="*/ 0 w 7236372"/>
              <a:gd name="connsiteY0" fmla="*/ 0 h 6858000"/>
              <a:gd name="connsiteX1" fmla="*/ 3775841 w 7236372"/>
              <a:gd name="connsiteY1" fmla="*/ 0 h 6858000"/>
              <a:gd name="connsiteX2" fmla="*/ 7236372 w 7236372"/>
              <a:gd name="connsiteY2" fmla="*/ 6834351 h 6858000"/>
              <a:gd name="connsiteX3" fmla="*/ 7204841 w 7236372"/>
              <a:gd name="connsiteY3" fmla="*/ 6858000 h 6858000"/>
              <a:gd name="connsiteX4" fmla="*/ 0 w 7236372"/>
              <a:gd name="connsiteY4" fmla="*/ 6858000 h 6858000"/>
              <a:gd name="connsiteX5" fmla="*/ 0 w 7236372"/>
              <a:gd name="connsiteY5" fmla="*/ 0 h 6858000"/>
              <a:gd name="connsiteX0" fmla="*/ 0 w 7236372"/>
              <a:gd name="connsiteY0" fmla="*/ 0 h 6858000"/>
              <a:gd name="connsiteX1" fmla="*/ 1931276 w 7236372"/>
              <a:gd name="connsiteY1" fmla="*/ 0 h 6858000"/>
              <a:gd name="connsiteX2" fmla="*/ 7236372 w 7236372"/>
              <a:gd name="connsiteY2" fmla="*/ 6834351 h 6858000"/>
              <a:gd name="connsiteX3" fmla="*/ 7204841 w 7236372"/>
              <a:gd name="connsiteY3" fmla="*/ 6858000 h 6858000"/>
              <a:gd name="connsiteX4" fmla="*/ 0 w 7236372"/>
              <a:gd name="connsiteY4" fmla="*/ 6858000 h 6858000"/>
              <a:gd name="connsiteX5" fmla="*/ 0 w 7236372"/>
              <a:gd name="connsiteY5" fmla="*/ 0 h 6858000"/>
              <a:gd name="connsiteX0" fmla="*/ 0 w 7252138"/>
              <a:gd name="connsiteY0" fmla="*/ 0 h 6858000"/>
              <a:gd name="connsiteX1" fmla="*/ 1931276 w 7252138"/>
              <a:gd name="connsiteY1" fmla="*/ 0 h 6858000"/>
              <a:gd name="connsiteX2" fmla="*/ 7236372 w 7252138"/>
              <a:gd name="connsiteY2" fmla="*/ 6834351 h 6858000"/>
              <a:gd name="connsiteX3" fmla="*/ 7252138 w 7252138"/>
              <a:gd name="connsiteY3" fmla="*/ 6858000 h 6858000"/>
              <a:gd name="connsiteX4" fmla="*/ 0 w 7252138"/>
              <a:gd name="connsiteY4" fmla="*/ 6858000 h 6858000"/>
              <a:gd name="connsiteX5" fmla="*/ 0 w 725213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2138" h="6858000">
                <a:moveTo>
                  <a:pt x="0" y="0"/>
                </a:moveTo>
                <a:lnTo>
                  <a:pt x="1931276" y="0"/>
                </a:lnTo>
                <a:lnTo>
                  <a:pt x="7236372" y="6834351"/>
                </a:lnTo>
                <a:lnTo>
                  <a:pt x="725213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D5A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4320" y="500126"/>
            <a:ext cx="877163" cy="18107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500" b="1" spc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02220" y="2397314"/>
            <a:ext cx="2978044" cy="658869"/>
            <a:chOff x="4429689" y="3137591"/>
            <a:chExt cx="3088649" cy="658869"/>
          </a:xfrm>
        </p:grpSpPr>
        <p:sp>
          <p:nvSpPr>
            <p:cNvPr id="3" name="文本框 2"/>
            <p:cNvSpPr txBox="1"/>
            <p:nvPr/>
          </p:nvSpPr>
          <p:spPr>
            <a:xfrm>
              <a:off x="4533748" y="3137591"/>
              <a:ext cx="2984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连锁建设模式</a:t>
              </a:r>
            </a:p>
          </p:txBody>
        </p:sp>
        <p:cxnSp>
          <p:nvCxnSpPr>
            <p:cNvPr id="33" name="直接连接符 32"/>
            <p:cNvCxnSpPr>
              <a:cxnSpLocks/>
            </p:cNvCxnSpPr>
            <p:nvPr/>
          </p:nvCxnSpPr>
          <p:spPr>
            <a:xfrm>
              <a:off x="4429689" y="3796460"/>
              <a:ext cx="3088649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994297" y="3761563"/>
            <a:ext cx="3071744" cy="672793"/>
            <a:chOff x="3368343" y="4715401"/>
            <a:chExt cx="2996058" cy="672793"/>
          </a:xfrm>
        </p:grpSpPr>
        <p:sp>
          <p:nvSpPr>
            <p:cNvPr id="4" name="文本框 3"/>
            <p:cNvSpPr txBox="1"/>
            <p:nvPr/>
          </p:nvSpPr>
          <p:spPr>
            <a:xfrm>
              <a:off x="3493491" y="4715401"/>
              <a:ext cx="2870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lang="en-US" altLang="zh-CN" sz="32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32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</a:p>
          </p:txBody>
        </p:sp>
        <p:cxnSp>
          <p:nvCxnSpPr>
            <p:cNvPr id="34" name="直接连接符 33"/>
            <p:cNvCxnSpPr>
              <a:cxnSpLocks/>
            </p:cNvCxnSpPr>
            <p:nvPr/>
          </p:nvCxnSpPr>
          <p:spPr>
            <a:xfrm>
              <a:off x="3368343" y="5388194"/>
              <a:ext cx="2991359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67558" y="1261244"/>
            <a:ext cx="3091375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11730" y="375656"/>
            <a:ext cx="0" cy="1847281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43262" y="61045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784101" y="989578"/>
            <a:ext cx="3417295" cy="702356"/>
            <a:chOff x="5483770" y="1400298"/>
            <a:chExt cx="3417295" cy="702356"/>
          </a:xfrm>
        </p:grpSpPr>
        <p:sp>
          <p:nvSpPr>
            <p:cNvPr id="29" name="文本框 28"/>
            <p:cNvSpPr txBox="1"/>
            <p:nvPr/>
          </p:nvSpPr>
          <p:spPr>
            <a:xfrm>
              <a:off x="5574513" y="1400298"/>
              <a:ext cx="3326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连锁信息化标准</a:t>
              </a:r>
            </a:p>
          </p:txBody>
        </p:sp>
        <p:cxnSp>
          <p:nvCxnSpPr>
            <p:cNvPr id="30" name="直接连接符 29"/>
            <p:cNvCxnSpPr>
              <a:cxnSpLocks/>
            </p:cNvCxnSpPr>
            <p:nvPr/>
          </p:nvCxnSpPr>
          <p:spPr>
            <a:xfrm>
              <a:off x="5483770" y="2102654"/>
              <a:ext cx="341729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664599" y="712525"/>
            <a:ext cx="1080000" cy="1080000"/>
            <a:chOff x="4443966" y="1230414"/>
            <a:chExt cx="1080000" cy="1080000"/>
          </a:xfrm>
        </p:grpSpPr>
        <p:sp>
          <p:nvSpPr>
            <p:cNvPr id="27" name="椭圆 26"/>
            <p:cNvSpPr/>
            <p:nvPr/>
          </p:nvSpPr>
          <p:spPr>
            <a:xfrm>
              <a:off x="4443966" y="1230414"/>
              <a:ext cx="1080000" cy="10800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557889" y="1342754"/>
              <a:ext cx="828000" cy="828000"/>
            </a:xfrm>
            <a:prstGeom prst="ellipse">
              <a:avLst/>
            </a:pr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03016" y="2101597"/>
            <a:ext cx="1080000" cy="1080000"/>
            <a:chOff x="3338286" y="2903418"/>
            <a:chExt cx="1080000" cy="1080000"/>
          </a:xfrm>
        </p:grpSpPr>
        <p:sp>
          <p:nvSpPr>
            <p:cNvPr id="35" name="椭圆 34"/>
            <p:cNvSpPr/>
            <p:nvPr/>
          </p:nvSpPr>
          <p:spPr>
            <a:xfrm>
              <a:off x="3338286" y="2903418"/>
              <a:ext cx="1080000" cy="10800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52209" y="3031524"/>
              <a:ext cx="828000" cy="828000"/>
            </a:xfrm>
            <a:prstGeom prst="ellipse">
              <a:avLst/>
            </a:pr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41434" y="3490669"/>
            <a:ext cx="1080000" cy="1080000"/>
            <a:chOff x="2304109" y="4545591"/>
            <a:chExt cx="1080000" cy="1080000"/>
          </a:xfrm>
        </p:grpSpPr>
        <p:sp>
          <p:nvSpPr>
            <p:cNvPr id="41" name="椭圆 40"/>
            <p:cNvSpPr/>
            <p:nvPr/>
          </p:nvSpPr>
          <p:spPr>
            <a:xfrm>
              <a:off x="2304109" y="4545591"/>
              <a:ext cx="1080000" cy="10800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8032" y="4673697"/>
              <a:ext cx="828000" cy="828000"/>
            </a:xfrm>
            <a:prstGeom prst="ellipse">
              <a:avLst/>
            </a:pr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157520" y="5152989"/>
            <a:ext cx="3903703" cy="672793"/>
            <a:chOff x="3368343" y="4715401"/>
            <a:chExt cx="3807516" cy="672793"/>
          </a:xfrm>
        </p:grpSpPr>
        <p:sp>
          <p:nvSpPr>
            <p:cNvPr id="45" name="文本框 44"/>
            <p:cNvSpPr txBox="1"/>
            <p:nvPr/>
          </p:nvSpPr>
          <p:spPr>
            <a:xfrm>
              <a:off x="3493491" y="4715401"/>
              <a:ext cx="36823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医疗机构集成架构</a:t>
              </a:r>
            </a:p>
          </p:txBody>
        </p:sp>
        <p:cxnSp>
          <p:nvCxnSpPr>
            <p:cNvPr id="46" name="直接连接符 45"/>
            <p:cNvCxnSpPr>
              <a:cxnSpLocks/>
            </p:cNvCxnSpPr>
            <p:nvPr/>
          </p:nvCxnSpPr>
          <p:spPr>
            <a:xfrm>
              <a:off x="3368343" y="5388194"/>
              <a:ext cx="3807516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079852" y="4879742"/>
            <a:ext cx="1080000" cy="1080000"/>
            <a:chOff x="2304109" y="4545591"/>
            <a:chExt cx="1080000" cy="1080000"/>
          </a:xfrm>
        </p:grpSpPr>
        <p:sp>
          <p:nvSpPr>
            <p:cNvPr id="48" name="椭圆 47"/>
            <p:cNvSpPr/>
            <p:nvPr/>
          </p:nvSpPr>
          <p:spPr>
            <a:xfrm>
              <a:off x="2304109" y="4545591"/>
              <a:ext cx="1080000" cy="10800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418032" y="4673697"/>
              <a:ext cx="828000" cy="828000"/>
            </a:xfrm>
            <a:prstGeom prst="ellipse">
              <a:avLst/>
            </a:pr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651" y="6161318"/>
            <a:ext cx="1975909" cy="60906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6275523"/>
            <a:ext cx="1609604" cy="5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39934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私有云部署阶段建议</a:t>
              </a: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2970EA8-BBA7-48B7-B545-DE51A0427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13789"/>
              </p:ext>
            </p:extLst>
          </p:nvPr>
        </p:nvGraphicFramePr>
        <p:xfrm>
          <a:off x="405081" y="1035646"/>
          <a:ext cx="11362716" cy="5539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387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br>
                        <a:rPr lang="en-US" altLang="zh-CN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初步搭建基础架构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br>
                        <a:rPr lang="en-US" altLang="zh-CN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完善数据存储架构和软件合规性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第三部</a:t>
                      </a:r>
                      <a:br>
                        <a:rPr lang="en-US" altLang="zh-CN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建立异地灾备架构和混合云架构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486">
                <a:tc>
                  <a:txBody>
                    <a:bodyPr/>
                    <a:lstStyle/>
                    <a:p>
                      <a:r>
                        <a:rPr lang="zh-CN" altLang="en-US" sz="16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方案概述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在上海建立主数据中心。数据集中存放和集中管理。</a:t>
                      </a:r>
                      <a:endParaRPr lang="en-US" altLang="zh-CN" sz="14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MPLS VPN</a:t>
                      </a: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连接各地分支结构和节点。形成全国组网。</a:t>
                      </a:r>
                      <a:endParaRPr lang="en-US" altLang="zh-CN" sz="14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建立安全防护架构，通过防火墙、</a:t>
                      </a: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VLAN</a:t>
                      </a: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隔离、权限控制、数据备份、传输加密等各种方法，保障数据安全。</a:t>
                      </a: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通过服务器</a:t>
                      </a: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，实现数据可靠性和数据读取性能。</a:t>
                      </a:r>
                      <a:endParaRPr lang="en-US" altLang="zh-CN" sz="14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解决设备单点问题，防火墙、交换机、服务器均为双点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架构。</a:t>
                      </a:r>
                      <a:endParaRPr lang="en-US" altLang="zh-CN" sz="14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采购存储设备和磁带机，以及备份软件，实现数据自动备份和自动恢复。</a:t>
                      </a:r>
                      <a:endParaRPr lang="en-US" altLang="zh-CN" sz="140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采购正版化软件，解决法律和审计隐患。</a:t>
                      </a:r>
                      <a:endParaRPr lang="zh-CN" altLang="en-US" sz="14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在北京或其他地点建立异地灾备数据中心，实现异地灾备，提高业务安全等级。</a:t>
                      </a:r>
                      <a:endParaRPr lang="en-US" altLang="zh-CN" sz="14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根据业务需要，部分业务可以采用公有云，实现混合云架构。在满足业务快速扩展的同时，保障业务信息安全。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974">
                <a:tc>
                  <a:txBody>
                    <a:bodyPr/>
                    <a:lstStyle/>
                    <a:p>
                      <a:r>
                        <a:rPr lang="zh-CN" altLang="en-US" sz="160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存在单点，如交换机等。</a:t>
                      </a:r>
                      <a:endParaRPr lang="en-US" altLang="zh-CN" sz="14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未设置独立的存储设备和备份磁带、备份软件，手工备份。</a:t>
                      </a: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未实现异地主备容灾架构。</a:t>
                      </a:r>
                      <a:endParaRPr lang="en-US" altLang="zh-CN" sz="14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未实现异地主备容灾架构。</a:t>
                      </a:r>
                      <a:endParaRPr lang="en-US" altLang="zh-CN" sz="1400" spc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管理、</a:t>
                      </a:r>
                      <a:r>
                        <a:rPr lang="en-US" altLang="zh-CN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运维机制，提高运维效率和业务安全性。</a:t>
                      </a:r>
                      <a:endParaRPr lang="en-US" altLang="zh-CN" sz="14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灾备演练、以及各种可能故障的应对和规避。</a:t>
                      </a:r>
                      <a:endParaRPr lang="en-US" altLang="zh-CN" sz="1400" spc="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1400" spc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业务快速扩展带来的性能压力、速度压力、数据传输安全压力。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73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514"/>
            <a:ext cx="12192000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37" b="-14110"/>
          <a:stretch/>
        </p:blipFill>
        <p:spPr>
          <a:xfrm>
            <a:off x="295155" y="297411"/>
            <a:ext cx="553543" cy="573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9734" y="269275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本地</a:t>
            </a:r>
            <a:r>
              <a:rPr lang="zh-CN" altLang="en-US" sz="3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模式与云模式对比</a:t>
            </a:r>
            <a:endParaRPr lang="zh-CN" altLang="en-US" sz="3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0745" y="2910907"/>
            <a:ext cx="1390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B0B85EE-98E7-4662-993D-62C54934936E}"/>
              </a:ext>
            </a:extLst>
          </p:cNvPr>
          <p:cNvGrpSpPr/>
          <p:nvPr/>
        </p:nvGrpSpPr>
        <p:grpSpPr>
          <a:xfrm>
            <a:off x="1350795" y="1404732"/>
            <a:ext cx="3075431" cy="4200940"/>
            <a:chOff x="979734" y="1630017"/>
            <a:chExt cx="3075431" cy="4200940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64453BF7-4B8F-4D5D-A963-0D01A7F97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516" y="1872347"/>
              <a:ext cx="1789416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本地部署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D5AE2317-24D5-4A9F-9F9C-CEF2B4571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516" y="2916416"/>
              <a:ext cx="1789416" cy="65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数据集中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A44A09AF-E71C-4492-A64D-D6E712318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516" y="3960485"/>
              <a:ext cx="1789416" cy="60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约束力小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B180DF2B-7D70-4E82-9350-6F698CA34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516" y="4954478"/>
              <a:ext cx="1789416" cy="60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自主性大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74ACD5A-314B-4957-89C8-9DE747E1E685}"/>
                </a:ext>
              </a:extLst>
            </p:cNvPr>
            <p:cNvSpPr/>
            <p:nvPr/>
          </p:nvSpPr>
          <p:spPr>
            <a:xfrm>
              <a:off x="979734" y="1630017"/>
              <a:ext cx="3075431" cy="4200940"/>
            </a:xfrm>
            <a:prstGeom prst="roundRect">
              <a:avLst>
                <a:gd name="adj" fmla="val 2015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7C0255-EE5E-49BD-8DDA-A9D538C44132}"/>
              </a:ext>
            </a:extLst>
          </p:cNvPr>
          <p:cNvGrpSpPr/>
          <p:nvPr/>
        </p:nvGrpSpPr>
        <p:grpSpPr>
          <a:xfrm>
            <a:off x="7996761" y="1404732"/>
            <a:ext cx="3075431" cy="4200940"/>
            <a:chOff x="7625700" y="1630017"/>
            <a:chExt cx="3075431" cy="4200940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6B25C56D-D1AD-484A-8CE8-8EA4B7E24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710" y="1872347"/>
              <a:ext cx="1789416" cy="60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应用集成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61EE03B7-AC7F-425B-A6D5-1163F5388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710" y="2916416"/>
              <a:ext cx="1789416" cy="60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数据集成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C0966F00-E124-4AAC-9911-CBD336D8C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710" y="3960485"/>
              <a:ext cx="1789416" cy="60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约束力大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EA6F90ED-159A-44D2-8719-60F60F011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710" y="4954478"/>
              <a:ext cx="1789416" cy="602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r" defTabSz="1450940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  <a:sym typeface="微软雅黑" panose="020B0503020204020204" pitchFamily="34" charset="-122"/>
                </a:rPr>
                <a:t>自主性小</a:t>
              </a:r>
              <a:endPara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C7E4011-A0EF-419B-BD7D-8DEFACA3111B}"/>
                </a:ext>
              </a:extLst>
            </p:cNvPr>
            <p:cNvSpPr/>
            <p:nvPr/>
          </p:nvSpPr>
          <p:spPr>
            <a:xfrm>
              <a:off x="7625700" y="1630017"/>
              <a:ext cx="3075431" cy="4200940"/>
            </a:xfrm>
            <a:prstGeom prst="roundRect">
              <a:avLst>
                <a:gd name="adj" fmla="val 2447"/>
              </a:avLst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 Box 10">
            <a:extLst>
              <a:ext uri="{FF2B5EF4-FFF2-40B4-BE49-F238E27FC236}">
                <a16:creationId xmlns:a16="http://schemas.microsoft.com/office/drawing/2014/main" id="{B59A555E-D66D-4140-9213-A522F2B6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532" y="6059826"/>
            <a:ext cx="3089622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 defTabSz="1450940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微软雅黑" panose="020B0503020204020204" pitchFamily="34" charset="-122"/>
              </a:rPr>
              <a:t>集团管控颗粒度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  <a:sym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6E04B47-9080-489B-962B-75BED39D2621}"/>
              </a:ext>
            </a:extLst>
          </p:cNvPr>
          <p:cNvSpPr/>
          <p:nvPr/>
        </p:nvSpPr>
        <p:spPr>
          <a:xfrm>
            <a:off x="844800" y="2910907"/>
            <a:ext cx="955938" cy="9559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A656FB0-4B1F-4BDD-93D8-45022030C351}"/>
              </a:ext>
            </a:extLst>
          </p:cNvPr>
          <p:cNvSpPr/>
          <p:nvPr/>
        </p:nvSpPr>
        <p:spPr>
          <a:xfrm>
            <a:off x="10598251" y="2910907"/>
            <a:ext cx="955938" cy="95593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B383A6-9090-4A50-AF54-695F4BBE718D}"/>
              </a:ext>
            </a:extLst>
          </p:cNvPr>
          <p:cNvSpPr/>
          <p:nvPr/>
        </p:nvSpPr>
        <p:spPr>
          <a:xfrm>
            <a:off x="1853746" y="6068185"/>
            <a:ext cx="1966664" cy="607336"/>
          </a:xfrm>
          <a:prstGeom prst="roundRect">
            <a:avLst>
              <a:gd name="adj" fmla="val 1012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运营查询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2962E60-96CB-4B0E-9BCE-E395CC7A6447}"/>
              </a:ext>
            </a:extLst>
          </p:cNvPr>
          <p:cNvSpPr/>
          <p:nvPr/>
        </p:nvSpPr>
        <p:spPr>
          <a:xfrm>
            <a:off x="8698496" y="6053278"/>
            <a:ext cx="1966664" cy="607336"/>
          </a:xfrm>
          <a:prstGeom prst="roundRect">
            <a:avLst>
              <a:gd name="adj" fmla="val 793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集约管理</a:t>
            </a:r>
          </a:p>
        </p:txBody>
      </p:sp>
    </p:spTree>
    <p:extLst>
      <p:ext uri="{BB962C8B-B14F-4D97-AF65-F5344CB8AC3E}">
        <p14:creationId xmlns:p14="http://schemas.microsoft.com/office/powerpoint/2010/main" val="2529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4619792" y="3422771"/>
            <a:ext cx="510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800" b="1" dirty="0">
                <a:solidFill>
                  <a:srgbClr val="C00000"/>
                </a:solidFill>
                <a:latin typeface="微软雅黑"/>
                <a:ea typeface="微软雅黑"/>
              </a:rPr>
              <a:t>APP</a:t>
            </a:r>
            <a:r>
              <a:rPr lang="zh-CN" altLang="en-US" sz="4800" b="1" dirty="0">
                <a:solidFill>
                  <a:srgbClr val="C00000"/>
                </a:solidFill>
                <a:latin typeface="微软雅黑"/>
                <a:ea typeface="微软雅黑"/>
              </a:rPr>
              <a:t>功能</a:t>
            </a:r>
            <a:endParaRPr lang="en-US" altLang="zh-CN" sz="4800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466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2744784" y="4356190"/>
            <a:ext cx="15885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80808"/>
                </a:solidFill>
                <a:latin typeface="微软雅黑"/>
                <a:ea typeface="微软雅黑"/>
              </a:rPr>
              <a:t>PART 03</a:t>
            </a:r>
            <a:endParaRPr lang="zh-CN" altLang="en-US" sz="2400" b="1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50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35" name="TextBox 13"/>
          <p:cNvSpPr txBox="1"/>
          <p:nvPr/>
        </p:nvSpPr>
        <p:spPr>
          <a:xfrm>
            <a:off x="2744784" y="2562029"/>
            <a:ext cx="1203795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7" b="1" dirty="0">
                <a:solidFill>
                  <a:srgbClr val="C00000"/>
                </a:solidFill>
                <a:latin typeface="微软雅黑"/>
                <a:ea typeface="微软雅黑"/>
              </a:rPr>
              <a:t>03</a:t>
            </a:r>
            <a:endParaRPr lang="zh-CN" altLang="en-US" sz="6667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4721390" y="2533137"/>
            <a:ext cx="478041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dirty="0">
                <a:solidFill>
                  <a:srgbClr val="080808"/>
                </a:solidFill>
                <a:latin typeface="微软雅黑"/>
                <a:ea typeface="微软雅黑"/>
              </a:rPr>
              <a:t>第三部分</a:t>
            </a:r>
            <a:r>
              <a:rPr lang="en-US" altLang="zh-CN" sz="4000" b="1" dirty="0">
                <a:solidFill>
                  <a:srgbClr val="080808"/>
                </a:solidFill>
                <a:latin typeface="微软雅黑"/>
                <a:ea typeface="微软雅黑"/>
              </a:rPr>
              <a:t> – </a:t>
            </a:r>
            <a:r>
              <a:rPr lang="zh-CN" altLang="en-US" sz="4000" b="1" dirty="0">
                <a:solidFill>
                  <a:srgbClr val="080808"/>
                </a:solidFill>
                <a:latin typeface="微软雅黑"/>
                <a:ea typeface="微软雅黑"/>
              </a:rPr>
              <a:t>移动</a:t>
            </a:r>
            <a:r>
              <a:rPr lang="en-US" altLang="zh-CN" sz="4000" b="1" dirty="0">
                <a:solidFill>
                  <a:srgbClr val="080808"/>
                </a:solidFill>
                <a:latin typeface="微软雅黑"/>
                <a:ea typeface="微软雅黑"/>
              </a:rPr>
              <a:t>APP</a:t>
            </a:r>
            <a:endParaRPr lang="zh-CN" altLang="en-US" sz="4000" b="1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3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514"/>
            <a:ext cx="12192000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37" b="-14110"/>
          <a:stretch/>
        </p:blipFill>
        <p:spPr>
          <a:xfrm>
            <a:off x="295155" y="297411"/>
            <a:ext cx="553543" cy="573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9734" y="269275"/>
            <a:ext cx="33730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en-US" altLang="zh-CN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患者版</a:t>
            </a:r>
            <a:endParaRPr lang="zh-CN" altLang="en-US" sz="3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E7D2F28-69AD-4FD7-B0A6-41205CCA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61432"/>
              </p:ext>
            </p:extLst>
          </p:nvPr>
        </p:nvGraphicFramePr>
        <p:xfrm>
          <a:off x="910493" y="1053739"/>
          <a:ext cx="10162334" cy="565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490">
                  <a:extLst>
                    <a:ext uri="{9D8B030D-6E8A-4147-A177-3AD203B41FA5}">
                      <a16:colId xmlns:a16="http://schemas.microsoft.com/office/drawing/2014/main" val="3046457446"/>
                    </a:ext>
                  </a:extLst>
                </a:gridCol>
                <a:gridCol w="6226686">
                  <a:extLst>
                    <a:ext uri="{9D8B030D-6E8A-4147-A177-3AD203B41FA5}">
                      <a16:colId xmlns:a16="http://schemas.microsoft.com/office/drawing/2014/main" val="1028924454"/>
                    </a:ext>
                  </a:extLst>
                </a:gridCol>
                <a:gridCol w="2246158">
                  <a:extLst>
                    <a:ext uri="{9D8B030D-6E8A-4147-A177-3AD203B41FA5}">
                      <a16:colId xmlns:a16="http://schemas.microsoft.com/office/drawing/2014/main" val="3879810369"/>
                    </a:ext>
                  </a:extLst>
                </a:gridCol>
              </a:tblGrid>
              <a:tr h="4021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系统功能</a:t>
                      </a:r>
                      <a:endParaRPr lang="zh-CN" altLang="en-US" sz="1600" b="1" i="0" u="none" strike="noStrike" spc="100" baseline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altLang="en-US" sz="16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1600" b="0" i="0" u="none" strike="noStrike" spc="100" baseline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8065763"/>
                  </a:ext>
                </a:extLst>
              </a:tr>
              <a:tr h="5122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注册与登录模块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的注册登录操作，提供注册时用户填写基础信息，包括注册账号、密码、身份证号、真实姓名和手机号、职业、户籍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419102"/>
                  </a:ext>
                </a:extLst>
              </a:tr>
              <a:tr h="4934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快速咨询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登记自己各项指标（尿常规、</a:t>
                      </a:r>
                      <a:r>
                        <a:rPr lang="en-US" altLang="zh-CN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小时尿蛋白、肌酐、体重、血压），病理（照片等）、用药（目前用药、历史用药</a:t>
                      </a:r>
                      <a:r>
                        <a:rPr lang="en-US" altLang="zh-CN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，向医生问诊咨询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85967"/>
                  </a:ext>
                </a:extLst>
              </a:tr>
              <a:tr h="3750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我要购药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981678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预约登记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54963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患者透析管理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、透析提醒 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、血管通路自检 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、签约患者可以看到透析结果和用药记录 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、签约患者可以给医护人员的诊疗点评并分享在病友社区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开发，</a:t>
                      </a:r>
                      <a:r>
                        <a:rPr lang="en-US" altLang="zh-CN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具备，</a:t>
                      </a:r>
                      <a:r>
                        <a:rPr lang="en-US" altLang="zh-CN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部分具备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920250"/>
                  </a:ext>
                </a:extLst>
              </a:tr>
              <a:tr h="3244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病友社区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可以分享自己的病史、透析历史以及情感经历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373849"/>
                  </a:ext>
                </a:extLst>
              </a:tr>
              <a:tr h="3425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营养管理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、一日三餐、加餐的记录 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、营养师的建议（签约患者）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846048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健康宣教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肾病患者的相关宣教（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、肾病常识 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、营养与健康 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、血液透析须知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607836"/>
                  </a:ext>
                </a:extLst>
              </a:tr>
              <a:tr h="3665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费森微网站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链接到费森尤斯血透服务网站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09400"/>
                  </a:ext>
                </a:extLst>
              </a:tr>
              <a:tr h="3947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联系我们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患者联系平台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516287"/>
                  </a:ext>
                </a:extLst>
              </a:tr>
              <a:tr h="3941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寻找最近的血透中心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定位患者位置，并提供最近费森血透中心位置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626406"/>
                  </a:ext>
                </a:extLst>
              </a:tr>
              <a:tr h="3778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医生直播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医生直播（主要是医生讲课直播）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28870"/>
                  </a:ext>
                </a:extLst>
              </a:tr>
              <a:tr h="4360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心理咨询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为患者提供心理辅导，减轻得病后的心理压力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01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3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514"/>
            <a:ext cx="12192000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37" b="-14110"/>
          <a:stretch/>
        </p:blipFill>
        <p:spPr>
          <a:xfrm>
            <a:off x="295155" y="297411"/>
            <a:ext cx="553543" cy="573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9734" y="269275"/>
            <a:ext cx="4219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en-US" altLang="zh-CN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30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工作人员版</a:t>
            </a:r>
            <a:endParaRPr lang="zh-CN" altLang="en-US" sz="3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1CCD29-020A-4FF1-B0B4-3CDFCB04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74841"/>
              </p:ext>
            </p:extLst>
          </p:nvPr>
        </p:nvGraphicFramePr>
        <p:xfrm>
          <a:off x="911225" y="1052513"/>
          <a:ext cx="10153650" cy="548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53">
                  <a:extLst>
                    <a:ext uri="{9D8B030D-6E8A-4147-A177-3AD203B41FA5}">
                      <a16:colId xmlns:a16="http://schemas.microsoft.com/office/drawing/2014/main" val="2068715902"/>
                    </a:ext>
                  </a:extLst>
                </a:gridCol>
                <a:gridCol w="8454197">
                  <a:extLst>
                    <a:ext uri="{9D8B030D-6E8A-4147-A177-3AD203B41FA5}">
                      <a16:colId xmlns:a16="http://schemas.microsoft.com/office/drawing/2014/main" val="3401769547"/>
                    </a:ext>
                  </a:extLst>
                </a:gridCol>
              </a:tblGrid>
              <a:tr h="4279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spc="100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745790"/>
                  </a:ext>
                </a:extLst>
              </a:tr>
              <a:tr h="4381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消息推送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公司内部公告、政策法规、紧要通知等信息，确保内部信息传达的高效性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208474"/>
                  </a:ext>
                </a:extLst>
              </a:tr>
              <a:tr h="4208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患者随访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187575"/>
                  </a:ext>
                </a:extLst>
              </a:tr>
              <a:tr h="5755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病人管理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医生可自主管理血透病人，并标记需要关注的病人，可作为重点随访人员。可对病人开展健康管理、治疗指导等服务工作。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44182"/>
                  </a:ext>
                </a:extLst>
              </a:tr>
              <a:tr h="4613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诊疗提醒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能够在医嘱、检验危急值报告、病人生命体征方面进行监管与提醒。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64670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移动医嘱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通过与现有</a:t>
                      </a:r>
                      <a:r>
                        <a:rPr lang="en-US" altLang="zh-CN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系统的无缝对接，实现移动医嘱开立及相关日常应用。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87401"/>
                  </a:ext>
                </a:extLst>
              </a:tr>
              <a:tr h="4638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工作计划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医护人员可对日常工作建立计划表，系统能够自动提醒相关需要执行的计划。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601145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集团通信录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与人事系统无缝对接，自动同步通讯录。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735150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知识库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系统能够支持疾病知识、医学护理、中医药、药物库、急救库方面的信息查询。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804538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</a:t>
                      </a:r>
                      <a:endParaRPr lang="zh-CN" altLang="en-US" sz="1200" b="0" i="0" u="none" strike="noStrike" spc="100" baseline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系统能够支持信息发布、分发、维护与管理等业务处理。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113265"/>
                  </a:ext>
                </a:extLst>
              </a:tr>
              <a:tr h="3997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每个病人都有自己的二维码，通过自己的二维码传播给其他病友，后台可以统计传播途径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487601"/>
                  </a:ext>
                </a:extLst>
              </a:tr>
              <a:tr h="444263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spc="1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医生有自己的二维码，扫描可关注医生，医生可管理自己的病人</a:t>
                      </a:r>
                      <a:endParaRPr lang="zh-CN" altLang="en-US" sz="1200" b="0" i="0" u="none" strike="noStrike" spc="100" baseline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89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1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4619792" y="3422771"/>
            <a:ext cx="510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C00000"/>
                </a:solidFill>
                <a:latin typeface="微软雅黑"/>
                <a:ea typeface="微软雅黑"/>
              </a:rPr>
              <a:t>集成架构</a:t>
            </a:r>
            <a:endParaRPr lang="en-US" altLang="zh-CN" sz="4800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466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2744784" y="4356190"/>
            <a:ext cx="15885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80808"/>
                </a:solidFill>
                <a:latin typeface="微软雅黑"/>
                <a:ea typeface="微软雅黑"/>
              </a:rPr>
              <a:t>PART 04</a:t>
            </a:r>
            <a:endParaRPr lang="zh-CN" altLang="en-US" sz="2400" b="1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50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35" name="TextBox 13"/>
          <p:cNvSpPr txBox="1"/>
          <p:nvPr/>
        </p:nvSpPr>
        <p:spPr>
          <a:xfrm>
            <a:off x="2744784" y="2562029"/>
            <a:ext cx="1203795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7" b="1" dirty="0">
                <a:solidFill>
                  <a:srgbClr val="C00000"/>
                </a:solidFill>
                <a:latin typeface="微软雅黑"/>
                <a:ea typeface="微软雅黑"/>
              </a:rPr>
              <a:t>04</a:t>
            </a:r>
            <a:endParaRPr lang="zh-CN" altLang="en-US" sz="6667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4721390" y="2533137"/>
            <a:ext cx="478041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dirty="0">
                <a:solidFill>
                  <a:srgbClr val="080808"/>
                </a:solidFill>
                <a:latin typeface="微软雅黑"/>
                <a:ea typeface="微软雅黑"/>
              </a:rPr>
              <a:t>第四部分</a:t>
            </a:r>
            <a:r>
              <a:rPr lang="en-US" altLang="zh-CN" sz="4000" b="1" dirty="0">
                <a:solidFill>
                  <a:srgbClr val="080808"/>
                </a:solidFill>
                <a:latin typeface="微软雅黑"/>
                <a:ea typeface="微软雅黑"/>
              </a:rPr>
              <a:t> – </a:t>
            </a:r>
            <a:r>
              <a:rPr lang="zh-CN" altLang="en-US" sz="4000" b="1" dirty="0">
                <a:solidFill>
                  <a:srgbClr val="080808"/>
                </a:solidFill>
                <a:latin typeface="微软雅黑"/>
                <a:ea typeface="微软雅黑"/>
              </a:rPr>
              <a:t>集成架构</a:t>
            </a:r>
          </a:p>
        </p:txBody>
      </p:sp>
    </p:spTree>
    <p:extLst>
      <p:ext uri="{BB962C8B-B14F-4D97-AF65-F5344CB8AC3E}">
        <p14:creationId xmlns:p14="http://schemas.microsoft.com/office/powerpoint/2010/main" val="10629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2723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医疗软件分类</a:t>
              </a:r>
            </a:p>
          </p:txBody>
        </p:sp>
      </p:grpSp>
      <p:sp>
        <p:nvSpPr>
          <p:cNvPr id="59" name="椭圆 58"/>
          <p:cNvSpPr/>
          <p:nvPr/>
        </p:nvSpPr>
        <p:spPr>
          <a:xfrm>
            <a:off x="892543" y="1778885"/>
            <a:ext cx="908762" cy="90876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4D9D2A-ECFA-405C-A6D9-1DB75B462FB2}"/>
              </a:ext>
            </a:extLst>
          </p:cNvPr>
          <p:cNvSpPr txBox="1"/>
          <p:nvPr/>
        </p:nvSpPr>
        <p:spPr>
          <a:xfrm>
            <a:off x="2111032" y="1629602"/>
            <a:ext cx="3596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连锁透析中心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BA59204-4531-4426-A6E6-6F55BC2B995E}"/>
              </a:ext>
            </a:extLst>
          </p:cNvPr>
          <p:cNvGrpSpPr/>
          <p:nvPr/>
        </p:nvGrpSpPr>
        <p:grpSpPr>
          <a:xfrm>
            <a:off x="7050289" y="1778884"/>
            <a:ext cx="914956" cy="914956"/>
            <a:chOff x="304800" y="673100"/>
            <a:chExt cx="4000500" cy="4000500"/>
          </a:xfrm>
          <a:solidFill>
            <a:srgbClr val="388FCA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83">
              <a:extLst>
                <a:ext uri="{FF2B5EF4-FFF2-40B4-BE49-F238E27FC236}">
                  <a16:creationId xmlns:a16="http://schemas.microsoft.com/office/drawing/2014/main" id="{607FCFB7-6A83-4EDD-99B2-E41C7918BE9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D6528F-167A-4F91-9B91-9E067888356B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458F6E1-2D37-4EAE-89A5-0A993E91A02C}"/>
              </a:ext>
            </a:extLst>
          </p:cNvPr>
          <p:cNvSpPr txBox="1"/>
          <p:nvPr/>
        </p:nvSpPr>
        <p:spPr>
          <a:xfrm>
            <a:off x="2111032" y="2333663"/>
            <a:ext cx="375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专病电子病历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0B1293-3FE8-4F65-8DAE-1CDDD00100BE}"/>
              </a:ext>
            </a:extLst>
          </p:cNvPr>
          <p:cNvSpPr txBox="1"/>
          <p:nvPr/>
        </p:nvSpPr>
        <p:spPr>
          <a:xfrm>
            <a:off x="8313993" y="1629602"/>
            <a:ext cx="3657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院内透析中心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F599181-C915-422D-B05B-DCBE69636025}"/>
              </a:ext>
            </a:extLst>
          </p:cNvPr>
          <p:cNvSpPr txBox="1"/>
          <p:nvPr/>
        </p:nvSpPr>
        <p:spPr>
          <a:xfrm>
            <a:off x="8328061" y="2333663"/>
            <a:ext cx="324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独立的专病电子病历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8042E47-AF5A-408C-B1FA-03704246F73E}"/>
              </a:ext>
            </a:extLst>
          </p:cNvPr>
          <p:cNvSpPr/>
          <p:nvPr/>
        </p:nvSpPr>
        <p:spPr>
          <a:xfrm>
            <a:off x="7050290" y="4879177"/>
            <a:ext cx="908762" cy="908762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4A809-F064-41CE-AE7E-3F2B9757D164}"/>
              </a:ext>
            </a:extLst>
          </p:cNvPr>
          <p:cNvSpPr txBox="1"/>
          <p:nvPr/>
        </p:nvSpPr>
        <p:spPr>
          <a:xfrm>
            <a:off x="2111033" y="4802155"/>
            <a:ext cx="3596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综合性医院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987388-07D0-4A26-81BC-AADE9B55033A}"/>
              </a:ext>
            </a:extLst>
          </p:cNvPr>
          <p:cNvSpPr txBox="1"/>
          <p:nvPr/>
        </p:nvSpPr>
        <p:spPr>
          <a:xfrm>
            <a:off x="2111032" y="5536509"/>
            <a:ext cx="284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电子病历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EDB813F-CF98-43CB-90E2-23E2B20D42D3}"/>
              </a:ext>
            </a:extLst>
          </p:cNvPr>
          <p:cNvGrpSpPr/>
          <p:nvPr/>
        </p:nvGrpSpPr>
        <p:grpSpPr>
          <a:xfrm>
            <a:off x="892542" y="4879176"/>
            <a:ext cx="914956" cy="914956"/>
            <a:chOff x="304800" y="673100"/>
            <a:chExt cx="4000500" cy="4000500"/>
          </a:xfrm>
          <a:solidFill>
            <a:srgbClr val="388FCA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同心圆 83">
              <a:extLst>
                <a:ext uri="{FF2B5EF4-FFF2-40B4-BE49-F238E27FC236}">
                  <a16:creationId xmlns:a16="http://schemas.microsoft.com/office/drawing/2014/main" id="{23B8ADBB-4EAA-4740-A08A-57BC5234908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3FDCA05-F213-409E-8D38-D7981E7F84B1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28AEF6C-AF85-4FF1-BF37-82D7BE9946B0}"/>
              </a:ext>
            </a:extLst>
          </p:cNvPr>
          <p:cNvSpPr txBox="1"/>
          <p:nvPr/>
        </p:nvSpPr>
        <p:spPr>
          <a:xfrm>
            <a:off x="8313994" y="4845102"/>
            <a:ext cx="1739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3BD4181-C028-465B-BDE2-28A5A70A5681}"/>
              </a:ext>
            </a:extLst>
          </p:cNvPr>
          <p:cNvSpPr txBox="1"/>
          <p:nvPr/>
        </p:nvSpPr>
        <p:spPr>
          <a:xfrm>
            <a:off x="3592035" y="3308806"/>
            <a:ext cx="6068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综合性</a:t>
            </a:r>
            <a:r>
              <a:rPr lang="en-US" altLang="zh-CN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垂直化</a:t>
            </a:r>
            <a:endParaRPr lang="en-US" altLang="zh-CN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748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983969" y="4140551"/>
            <a:ext cx="4224030" cy="626009"/>
            <a:chOff x="838135" y="3389462"/>
            <a:chExt cx="3165475" cy="469507"/>
          </a:xfrm>
          <a:solidFill>
            <a:srgbClr val="C00000"/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gray">
            <a:xfrm flipH="1">
              <a:off x="838135" y="3389462"/>
              <a:ext cx="3165475" cy="461962"/>
            </a:xfrm>
            <a:custGeom>
              <a:avLst/>
              <a:gdLst>
                <a:gd name="T0" fmla="*/ 437819734 w 2007"/>
                <a:gd name="T1" fmla="*/ 7559667 h 291"/>
                <a:gd name="T2" fmla="*/ 0 w 2007"/>
                <a:gd name="T3" fmla="*/ 733363881 h 291"/>
                <a:gd name="T4" fmla="*/ 2147483647 w 2007"/>
                <a:gd name="T5" fmla="*/ 733363881 h 291"/>
                <a:gd name="T6" fmla="*/ 2147483647 w 2007"/>
                <a:gd name="T7" fmla="*/ 0 h 291"/>
                <a:gd name="T8" fmla="*/ 437819734 w 2007"/>
                <a:gd name="T9" fmla="*/ 7559667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7" h="291">
                  <a:moveTo>
                    <a:pt x="176" y="3"/>
                  </a:moveTo>
                  <a:cubicBezTo>
                    <a:pt x="133" y="163"/>
                    <a:pt x="72" y="214"/>
                    <a:pt x="0" y="291"/>
                  </a:cubicBezTo>
                  <a:lnTo>
                    <a:pt x="2007" y="291"/>
                  </a:lnTo>
                  <a:lnTo>
                    <a:pt x="2007" y="0"/>
                  </a:lnTo>
                  <a:lnTo>
                    <a:pt x="1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gray">
            <a:xfrm>
              <a:off x="976809" y="3420388"/>
              <a:ext cx="881470" cy="4385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EMR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Freeform 3"/>
          <p:cNvSpPr>
            <a:spLocks/>
          </p:cNvSpPr>
          <p:nvPr/>
        </p:nvSpPr>
        <p:spPr bwMode="gray">
          <a:xfrm>
            <a:off x="965196" y="1223219"/>
            <a:ext cx="4878917" cy="2506133"/>
          </a:xfrm>
          <a:custGeom>
            <a:avLst/>
            <a:gdLst>
              <a:gd name="T0" fmla="*/ 2304 w 2305"/>
              <a:gd name="T1" fmla="*/ 691 h 1184"/>
              <a:gd name="T2" fmla="*/ 1991 w 2305"/>
              <a:gd name="T3" fmla="*/ 833 h 1184"/>
              <a:gd name="T4" fmla="*/ 1817 w 2305"/>
              <a:gd name="T5" fmla="*/ 1184 h 1184"/>
              <a:gd name="T6" fmla="*/ 0 w 2305"/>
              <a:gd name="T7" fmla="*/ 1184 h 1184"/>
              <a:gd name="T8" fmla="*/ 0 w 2305"/>
              <a:gd name="T9" fmla="*/ 1 h 1184"/>
              <a:gd name="T10" fmla="*/ 2305 w 2305"/>
              <a:gd name="T11" fmla="*/ 0 h 1184"/>
              <a:gd name="T12" fmla="*/ 2304 w 2305"/>
              <a:gd name="T13" fmla="*/ 691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1184">
                <a:moveTo>
                  <a:pt x="2304" y="691"/>
                </a:moveTo>
                <a:cubicBezTo>
                  <a:pt x="2183" y="700"/>
                  <a:pt x="2056" y="766"/>
                  <a:pt x="1991" y="833"/>
                </a:cubicBezTo>
                <a:cubicBezTo>
                  <a:pt x="1926" y="900"/>
                  <a:pt x="1835" y="1007"/>
                  <a:pt x="1817" y="1184"/>
                </a:cubicBezTo>
                <a:lnTo>
                  <a:pt x="0" y="1184"/>
                </a:lnTo>
                <a:lnTo>
                  <a:pt x="0" y="1"/>
                </a:lnTo>
                <a:lnTo>
                  <a:pt x="2305" y="0"/>
                </a:lnTo>
                <a:lnTo>
                  <a:pt x="2304" y="691"/>
                </a:lnTo>
                <a:close/>
              </a:path>
            </a:pathLst>
          </a:custGeom>
          <a:noFill/>
          <a:ln w="19050" cmpd="sng">
            <a:solidFill>
              <a:srgbClr val="388FC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Freeform 5"/>
          <p:cNvSpPr>
            <a:spLocks/>
          </p:cNvSpPr>
          <p:nvPr/>
        </p:nvSpPr>
        <p:spPr bwMode="gray">
          <a:xfrm>
            <a:off x="6067158" y="1223219"/>
            <a:ext cx="4878916" cy="2506133"/>
          </a:xfrm>
          <a:custGeom>
            <a:avLst/>
            <a:gdLst>
              <a:gd name="T0" fmla="*/ 1 w 2305"/>
              <a:gd name="T1" fmla="*/ 691 h 1184"/>
              <a:gd name="T2" fmla="*/ 314 w 2305"/>
              <a:gd name="T3" fmla="*/ 833 h 1184"/>
              <a:gd name="T4" fmla="*/ 481 w 2305"/>
              <a:gd name="T5" fmla="*/ 1182 h 1184"/>
              <a:gd name="T6" fmla="*/ 2305 w 2305"/>
              <a:gd name="T7" fmla="*/ 1184 h 1184"/>
              <a:gd name="T8" fmla="*/ 2305 w 2305"/>
              <a:gd name="T9" fmla="*/ 1 h 1184"/>
              <a:gd name="T10" fmla="*/ 0 w 2305"/>
              <a:gd name="T11" fmla="*/ 0 h 1184"/>
              <a:gd name="T12" fmla="*/ 1 w 2305"/>
              <a:gd name="T13" fmla="*/ 691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1184">
                <a:moveTo>
                  <a:pt x="1" y="691"/>
                </a:moveTo>
                <a:cubicBezTo>
                  <a:pt x="122" y="700"/>
                  <a:pt x="249" y="766"/>
                  <a:pt x="314" y="833"/>
                </a:cubicBezTo>
                <a:cubicBezTo>
                  <a:pt x="379" y="900"/>
                  <a:pt x="463" y="1005"/>
                  <a:pt x="481" y="1182"/>
                </a:cubicBezTo>
                <a:lnTo>
                  <a:pt x="2305" y="1184"/>
                </a:lnTo>
                <a:lnTo>
                  <a:pt x="2305" y="1"/>
                </a:lnTo>
                <a:lnTo>
                  <a:pt x="0" y="0"/>
                </a:lnTo>
                <a:lnTo>
                  <a:pt x="1" y="691"/>
                </a:lnTo>
                <a:close/>
              </a:path>
            </a:pathLst>
          </a:custGeom>
          <a:noFill/>
          <a:ln w="19050" cmpd="sng">
            <a:solidFill>
              <a:srgbClr val="388FC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/>
          </a:p>
        </p:txBody>
      </p:sp>
      <p:sp>
        <p:nvSpPr>
          <p:cNvPr id="5" name="Freeform 8"/>
          <p:cNvSpPr>
            <a:spLocks/>
          </p:cNvSpPr>
          <p:nvPr/>
        </p:nvSpPr>
        <p:spPr bwMode="gray">
          <a:xfrm>
            <a:off x="6062934" y="3986232"/>
            <a:ext cx="4878916" cy="2508251"/>
          </a:xfrm>
          <a:custGeom>
            <a:avLst/>
            <a:gdLst>
              <a:gd name="T0" fmla="*/ 1 w 2305"/>
              <a:gd name="T1" fmla="*/ 494 h 1185"/>
              <a:gd name="T2" fmla="*/ 314 w 2305"/>
              <a:gd name="T3" fmla="*/ 352 h 1185"/>
              <a:gd name="T4" fmla="*/ 483 w 2305"/>
              <a:gd name="T5" fmla="*/ 0 h 1185"/>
              <a:gd name="T6" fmla="*/ 2305 w 2305"/>
              <a:gd name="T7" fmla="*/ 1 h 1185"/>
              <a:gd name="T8" fmla="*/ 2305 w 2305"/>
              <a:gd name="T9" fmla="*/ 1184 h 1185"/>
              <a:gd name="T10" fmla="*/ 0 w 2305"/>
              <a:gd name="T11" fmla="*/ 1185 h 1185"/>
              <a:gd name="T12" fmla="*/ 1 w 2305"/>
              <a:gd name="T13" fmla="*/ 49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1185">
                <a:moveTo>
                  <a:pt x="1" y="494"/>
                </a:moveTo>
                <a:cubicBezTo>
                  <a:pt x="122" y="485"/>
                  <a:pt x="249" y="419"/>
                  <a:pt x="314" y="352"/>
                </a:cubicBezTo>
                <a:cubicBezTo>
                  <a:pt x="379" y="285"/>
                  <a:pt x="465" y="177"/>
                  <a:pt x="483" y="0"/>
                </a:cubicBezTo>
                <a:lnTo>
                  <a:pt x="2305" y="1"/>
                </a:lnTo>
                <a:lnTo>
                  <a:pt x="2305" y="1184"/>
                </a:lnTo>
                <a:lnTo>
                  <a:pt x="0" y="1185"/>
                </a:lnTo>
                <a:lnTo>
                  <a:pt x="1" y="494"/>
                </a:lnTo>
                <a:close/>
              </a:path>
            </a:pathLst>
          </a:custGeom>
          <a:noFill/>
          <a:ln w="19050" cmpd="sng">
            <a:solidFill>
              <a:srgbClr val="388FC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983969" y="1382537"/>
            <a:ext cx="4847201" cy="599551"/>
            <a:chOff x="830759" y="1320379"/>
            <a:chExt cx="3652838" cy="449662"/>
          </a:xfrm>
          <a:solidFill>
            <a:srgbClr val="C00000"/>
          </a:solidFill>
        </p:grpSpPr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>
              <a:off x="830759" y="1320379"/>
              <a:ext cx="3652838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gray">
            <a:xfrm>
              <a:off x="976809" y="1331461"/>
              <a:ext cx="714780" cy="4385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17"/>
          <p:cNvSpPr>
            <a:spLocks noChangeArrowheads="1"/>
          </p:cNvSpPr>
          <p:nvPr/>
        </p:nvSpPr>
        <p:spPr bwMode="gray">
          <a:xfrm>
            <a:off x="1220392" y="2016465"/>
            <a:ext cx="17619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二级综合医院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gray">
          <a:xfrm>
            <a:off x="8184717" y="2030533"/>
            <a:ext cx="17296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连锁透析诊所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078337" y="1382537"/>
            <a:ext cx="4864856" cy="599551"/>
            <a:chOff x="4649291" y="1320379"/>
            <a:chExt cx="3663950" cy="449662"/>
          </a:xfrm>
          <a:solidFill>
            <a:srgbClr val="C00000"/>
          </a:solidFill>
        </p:grpSpPr>
        <p:sp>
          <p:nvSpPr>
            <p:cNvPr id="17" name="Rectangle 6"/>
            <p:cNvSpPr>
              <a:spLocks noChangeArrowheads="1"/>
            </p:cNvSpPr>
            <p:nvPr/>
          </p:nvSpPr>
          <p:spPr bwMode="gray">
            <a:xfrm flipH="1">
              <a:off x="4649291" y="1320379"/>
              <a:ext cx="3663950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gray">
            <a:xfrm>
              <a:off x="5917704" y="1331461"/>
              <a:ext cx="2257425" cy="4385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Small HIS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6680294" y="4172306"/>
            <a:ext cx="4248151" cy="626010"/>
            <a:chOff x="5116577" y="3413274"/>
            <a:chExt cx="3186113" cy="469507"/>
          </a:xfrm>
          <a:solidFill>
            <a:srgbClr val="C00000"/>
          </a:solidFill>
        </p:grpSpPr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5116577" y="3413274"/>
              <a:ext cx="3186113" cy="461963"/>
            </a:xfrm>
            <a:custGeom>
              <a:avLst/>
              <a:gdLst>
                <a:gd name="T0" fmla="*/ 443547570 w 2007"/>
                <a:gd name="T1" fmla="*/ 7561271 h 291"/>
                <a:gd name="T2" fmla="*/ 0 w 2007"/>
                <a:gd name="T3" fmla="*/ 733367056 h 291"/>
                <a:gd name="T4" fmla="*/ 2147483647 w 2007"/>
                <a:gd name="T5" fmla="*/ 733367056 h 291"/>
                <a:gd name="T6" fmla="*/ 2147483647 w 2007"/>
                <a:gd name="T7" fmla="*/ 0 h 291"/>
                <a:gd name="T8" fmla="*/ 443547570 w 2007"/>
                <a:gd name="T9" fmla="*/ 7561271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7" h="291">
                  <a:moveTo>
                    <a:pt x="176" y="3"/>
                  </a:moveTo>
                  <a:cubicBezTo>
                    <a:pt x="133" y="163"/>
                    <a:pt x="72" y="214"/>
                    <a:pt x="0" y="291"/>
                  </a:cubicBezTo>
                  <a:lnTo>
                    <a:pt x="2007" y="291"/>
                  </a:lnTo>
                  <a:lnTo>
                    <a:pt x="2007" y="0"/>
                  </a:lnTo>
                  <a:lnTo>
                    <a:pt x="1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gray">
            <a:xfrm>
              <a:off x="5718921" y="3444200"/>
              <a:ext cx="2257425" cy="4385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Mobile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4966937" y="2950984"/>
            <a:ext cx="1996169" cy="1811867"/>
            <a:chOff x="3831462" y="2497460"/>
            <a:chExt cx="1497131" cy="1358904"/>
          </a:xfrm>
          <a:solidFill>
            <a:schemeClr val="accent2"/>
          </a:solidFill>
        </p:grpSpPr>
        <p:sp>
          <p:nvSpPr>
            <p:cNvPr id="23" name="椭圆 22"/>
            <p:cNvSpPr/>
            <p:nvPr/>
          </p:nvSpPr>
          <p:spPr>
            <a:xfrm>
              <a:off x="3887185" y="2497460"/>
              <a:ext cx="1358904" cy="13589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gray">
            <a:xfrm>
              <a:off x="3831462" y="2847133"/>
              <a:ext cx="1497131" cy="692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EHIS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698F1D-B93E-480E-BA3B-16FD0B60A3DA}"/>
              </a:ext>
            </a:extLst>
          </p:cNvPr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F3A7391-31D2-465E-A0FB-277FA72E21D0}"/>
                </a:ext>
              </a:extLst>
            </p:cNvPr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D0D823A-FC62-4CB4-B599-69CB5218E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A23D8B-0E3D-4BF9-B960-113ABC95EA6B}"/>
                </a:ext>
              </a:extLst>
            </p:cNvPr>
            <p:cNvSpPr txBox="1"/>
            <p:nvPr/>
          </p:nvSpPr>
          <p:spPr>
            <a:xfrm>
              <a:off x="979734" y="86395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一体化软件</a:t>
              </a:r>
            </a:p>
          </p:txBody>
        </p:sp>
      </p:grpSp>
      <p:sp>
        <p:nvSpPr>
          <p:cNvPr id="31" name="Rectangle 17">
            <a:extLst>
              <a:ext uri="{FF2B5EF4-FFF2-40B4-BE49-F238E27FC236}">
                <a16:creationId xmlns:a16="http://schemas.microsoft.com/office/drawing/2014/main" id="{A8510F1C-A681-4C49-AB6F-6CC87F5B84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2277" y="4910176"/>
            <a:ext cx="2534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慢病管理、院外关怀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F66AD4-883E-4935-8EA5-774E8B13C51D}"/>
              </a:ext>
            </a:extLst>
          </p:cNvPr>
          <p:cNvSpPr/>
          <p:nvPr/>
        </p:nvSpPr>
        <p:spPr>
          <a:xfrm>
            <a:off x="8232432" y="542893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延伸医疗服务</a:t>
            </a:r>
            <a:endParaRPr lang="zh-CN" altLang="en-US" sz="2000" dirty="0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C979F1F1-963E-4126-9137-33D2A2D4C7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0392" y="2553734"/>
            <a:ext cx="17619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三级综合医院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4425AB35-2FF2-44F4-A91A-19C3D3B6CC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0392" y="3108470"/>
            <a:ext cx="17619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肾病专科医院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58EFB85-1E38-415D-8809-5F601D42C3DB}"/>
              </a:ext>
            </a:extLst>
          </p:cNvPr>
          <p:cNvSpPr/>
          <p:nvPr/>
        </p:nvSpPr>
        <p:spPr>
          <a:xfrm>
            <a:off x="8225289" y="257773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精简版、定制化</a:t>
            </a:r>
            <a:endParaRPr lang="zh-CN" alt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316F25-BDF8-4D55-93B4-6714B5339463}"/>
              </a:ext>
            </a:extLst>
          </p:cNvPr>
          <p:cNvSpPr/>
          <p:nvPr/>
        </p:nvSpPr>
        <p:spPr>
          <a:xfrm>
            <a:off x="1215175" y="489269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集成的电子病历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69B8EE7-8FD2-46AC-B6C7-25EAC63BD94C}"/>
              </a:ext>
            </a:extLst>
          </p:cNvPr>
          <p:cNvSpPr/>
          <p:nvPr/>
        </p:nvSpPr>
        <p:spPr>
          <a:xfrm>
            <a:off x="1197898" y="542569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独立的肾病专科电子病历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gray">
          <a:xfrm>
            <a:off x="960963" y="3998930"/>
            <a:ext cx="4878917" cy="2506133"/>
          </a:xfrm>
          <a:custGeom>
            <a:avLst/>
            <a:gdLst>
              <a:gd name="T0" fmla="*/ 2304 w 2305"/>
              <a:gd name="T1" fmla="*/ 493 h 1184"/>
              <a:gd name="T2" fmla="*/ 1991 w 2305"/>
              <a:gd name="T3" fmla="*/ 351 h 1184"/>
              <a:gd name="T4" fmla="*/ 1813 w 2305"/>
              <a:gd name="T5" fmla="*/ 1 h 1184"/>
              <a:gd name="T6" fmla="*/ 0 w 2305"/>
              <a:gd name="T7" fmla="*/ 0 h 1184"/>
              <a:gd name="T8" fmla="*/ 0 w 2305"/>
              <a:gd name="T9" fmla="*/ 1183 h 1184"/>
              <a:gd name="T10" fmla="*/ 2305 w 2305"/>
              <a:gd name="T11" fmla="*/ 1184 h 1184"/>
              <a:gd name="T12" fmla="*/ 2304 w 2305"/>
              <a:gd name="T13" fmla="*/ 493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5" h="1184">
                <a:moveTo>
                  <a:pt x="2304" y="493"/>
                </a:moveTo>
                <a:cubicBezTo>
                  <a:pt x="2183" y="484"/>
                  <a:pt x="2056" y="418"/>
                  <a:pt x="1991" y="351"/>
                </a:cubicBezTo>
                <a:cubicBezTo>
                  <a:pt x="1926" y="284"/>
                  <a:pt x="1831" y="178"/>
                  <a:pt x="1813" y="1"/>
                </a:cubicBezTo>
                <a:lnTo>
                  <a:pt x="0" y="0"/>
                </a:lnTo>
                <a:lnTo>
                  <a:pt x="0" y="1183"/>
                </a:lnTo>
                <a:lnTo>
                  <a:pt x="2305" y="1184"/>
                </a:lnTo>
                <a:lnTo>
                  <a:pt x="2304" y="493"/>
                </a:lnTo>
                <a:close/>
              </a:path>
            </a:pathLst>
          </a:custGeom>
          <a:noFill/>
          <a:ln w="19050" cmpd="sng">
            <a:solidFill>
              <a:srgbClr val="388FC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48BF49-D95A-4AC4-93D9-268D1F4D6713}"/>
              </a:ext>
            </a:extLst>
          </p:cNvPr>
          <p:cNvSpPr/>
          <p:nvPr/>
        </p:nvSpPr>
        <p:spPr>
          <a:xfrm>
            <a:off x="8251439" y="596239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增值医疗服务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14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E14A143-43BD-4CCF-A118-7B383B0B2056}"/>
              </a:ext>
            </a:extLst>
          </p:cNvPr>
          <p:cNvSpPr/>
          <p:nvPr/>
        </p:nvSpPr>
        <p:spPr>
          <a:xfrm>
            <a:off x="10298242" y="2105092"/>
            <a:ext cx="1797511" cy="3397245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75780C7-456B-408E-9996-73BF1319555B}"/>
              </a:ext>
            </a:extLst>
          </p:cNvPr>
          <p:cNvSpPr/>
          <p:nvPr/>
        </p:nvSpPr>
        <p:spPr>
          <a:xfrm>
            <a:off x="92049" y="2097088"/>
            <a:ext cx="1811348" cy="3427425"/>
          </a:xfrm>
          <a:prstGeom prst="roundRect">
            <a:avLst>
              <a:gd name="adj" fmla="val 846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3BF2CB-5E29-46CA-B047-A40CCB5722B1}"/>
              </a:ext>
            </a:extLst>
          </p:cNvPr>
          <p:cNvSpPr/>
          <p:nvPr/>
        </p:nvSpPr>
        <p:spPr>
          <a:xfrm>
            <a:off x="2782178" y="2624566"/>
            <a:ext cx="6637283" cy="2406708"/>
          </a:xfrm>
          <a:prstGeom prst="roundRect">
            <a:avLst>
              <a:gd name="adj" fmla="val 7971"/>
            </a:avLst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37" name="矩形 3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979734" y="86395"/>
              <a:ext cx="2300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一体化平台</a:t>
              </a: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B5F966F-FA67-4B99-994E-5E27C0344029}"/>
              </a:ext>
            </a:extLst>
          </p:cNvPr>
          <p:cNvSpPr/>
          <p:nvPr/>
        </p:nvSpPr>
        <p:spPr>
          <a:xfrm>
            <a:off x="954986" y="6227615"/>
            <a:ext cx="1227708" cy="425131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10F6C63-C019-4F20-A614-C6F8408A6436}"/>
              </a:ext>
            </a:extLst>
          </p:cNvPr>
          <p:cNvSpPr/>
          <p:nvPr/>
        </p:nvSpPr>
        <p:spPr>
          <a:xfrm>
            <a:off x="2408289" y="6227615"/>
            <a:ext cx="1227708" cy="425131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FE14271-92A4-46BF-94E3-1A7FEA543D18}"/>
              </a:ext>
            </a:extLst>
          </p:cNvPr>
          <p:cNvSpPr/>
          <p:nvPr/>
        </p:nvSpPr>
        <p:spPr>
          <a:xfrm>
            <a:off x="3861592" y="6227615"/>
            <a:ext cx="1227708" cy="425131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B32444C-9110-4093-BC45-C3D0D5C82074}"/>
              </a:ext>
            </a:extLst>
          </p:cNvPr>
          <p:cNvSpPr/>
          <p:nvPr/>
        </p:nvSpPr>
        <p:spPr>
          <a:xfrm>
            <a:off x="5314895" y="6227615"/>
            <a:ext cx="1227708" cy="425131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240AAB5-B3E5-4D36-AE8D-583A4D9D8635}"/>
              </a:ext>
            </a:extLst>
          </p:cNvPr>
          <p:cNvSpPr/>
          <p:nvPr/>
        </p:nvSpPr>
        <p:spPr>
          <a:xfrm>
            <a:off x="6768198" y="6227615"/>
            <a:ext cx="1227708" cy="425131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668A685-7F23-48C1-80D5-B72C727A7857}"/>
              </a:ext>
            </a:extLst>
          </p:cNvPr>
          <p:cNvSpPr/>
          <p:nvPr/>
        </p:nvSpPr>
        <p:spPr>
          <a:xfrm>
            <a:off x="8221502" y="6227615"/>
            <a:ext cx="1227708" cy="425131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CAE44A9-BA24-4F40-87B6-9736F86CAA57}"/>
              </a:ext>
            </a:extLst>
          </p:cNvPr>
          <p:cNvSpPr/>
          <p:nvPr/>
        </p:nvSpPr>
        <p:spPr>
          <a:xfrm>
            <a:off x="9674807" y="6227615"/>
            <a:ext cx="1227708" cy="425131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柱形 1">
            <a:extLst>
              <a:ext uri="{FF2B5EF4-FFF2-40B4-BE49-F238E27FC236}">
                <a16:creationId xmlns:a16="http://schemas.microsoft.com/office/drawing/2014/main" id="{44F499B0-EB5B-499F-A382-64CCC4792ECB}"/>
              </a:ext>
            </a:extLst>
          </p:cNvPr>
          <p:cNvSpPr/>
          <p:nvPr/>
        </p:nvSpPr>
        <p:spPr>
          <a:xfrm>
            <a:off x="3238386" y="3804916"/>
            <a:ext cx="1188993" cy="1005538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临床数据中心</a:t>
            </a:r>
          </a:p>
        </p:txBody>
      </p:sp>
      <p:sp>
        <p:nvSpPr>
          <p:cNvPr id="33" name="圆柱形 32">
            <a:extLst>
              <a:ext uri="{FF2B5EF4-FFF2-40B4-BE49-F238E27FC236}">
                <a16:creationId xmlns:a16="http://schemas.microsoft.com/office/drawing/2014/main" id="{CB293F05-5F2B-49C8-BED6-99F98BFB9887}"/>
              </a:ext>
            </a:extLst>
          </p:cNvPr>
          <p:cNvSpPr/>
          <p:nvPr/>
        </p:nvSpPr>
        <p:spPr>
          <a:xfrm>
            <a:off x="4769658" y="3804916"/>
            <a:ext cx="1188993" cy="1005538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运营数据中心</a:t>
            </a:r>
          </a:p>
        </p:txBody>
      </p:sp>
      <p:sp>
        <p:nvSpPr>
          <p:cNvPr id="34" name="圆柱形 33">
            <a:extLst>
              <a:ext uri="{FF2B5EF4-FFF2-40B4-BE49-F238E27FC236}">
                <a16:creationId xmlns:a16="http://schemas.microsoft.com/office/drawing/2014/main" id="{9E8744E9-ED85-4696-A1A7-C00B5C5BF0E2}"/>
              </a:ext>
            </a:extLst>
          </p:cNvPr>
          <p:cNvSpPr/>
          <p:nvPr/>
        </p:nvSpPr>
        <p:spPr>
          <a:xfrm>
            <a:off x="6300930" y="3804916"/>
            <a:ext cx="1188993" cy="1005538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科研数据中心</a:t>
            </a:r>
          </a:p>
        </p:txBody>
      </p:sp>
      <p:sp>
        <p:nvSpPr>
          <p:cNvPr id="43" name="圆柱形 42">
            <a:extLst>
              <a:ext uri="{FF2B5EF4-FFF2-40B4-BE49-F238E27FC236}">
                <a16:creationId xmlns:a16="http://schemas.microsoft.com/office/drawing/2014/main" id="{211DD452-9427-414A-90A5-6617C7733B53}"/>
              </a:ext>
            </a:extLst>
          </p:cNvPr>
          <p:cNvSpPr/>
          <p:nvPr/>
        </p:nvSpPr>
        <p:spPr>
          <a:xfrm>
            <a:off x="7832203" y="3804916"/>
            <a:ext cx="1188993" cy="1005538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基础数据中心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429D3E1-B97B-45E4-9EED-F42E43EF8C9A}"/>
              </a:ext>
            </a:extLst>
          </p:cNvPr>
          <p:cNvSpPr/>
          <p:nvPr/>
        </p:nvSpPr>
        <p:spPr>
          <a:xfrm>
            <a:off x="3216793" y="3165477"/>
            <a:ext cx="1653597" cy="4136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数据集成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8045D6C-73DE-490D-B260-0710DD639E57}"/>
              </a:ext>
            </a:extLst>
          </p:cNvPr>
          <p:cNvSpPr/>
          <p:nvPr/>
        </p:nvSpPr>
        <p:spPr>
          <a:xfrm>
            <a:off x="5340901" y="3187906"/>
            <a:ext cx="1653597" cy="4136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应用集成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D236B20-76D5-412A-B7AB-A64B9EDAD519}"/>
              </a:ext>
            </a:extLst>
          </p:cNvPr>
          <p:cNvSpPr/>
          <p:nvPr/>
        </p:nvSpPr>
        <p:spPr>
          <a:xfrm>
            <a:off x="7369055" y="3173141"/>
            <a:ext cx="1653597" cy="41367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门户集成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046CCA4-B14F-4512-9BC8-AD1E16D793EC}"/>
              </a:ext>
            </a:extLst>
          </p:cNvPr>
          <p:cNvSpPr/>
          <p:nvPr/>
        </p:nvSpPr>
        <p:spPr>
          <a:xfrm>
            <a:off x="281157" y="2788821"/>
            <a:ext cx="1453185" cy="4217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分院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8B65E8D-5C53-4163-8482-7C1A8262C412}"/>
              </a:ext>
            </a:extLst>
          </p:cNvPr>
          <p:cNvSpPr/>
          <p:nvPr/>
        </p:nvSpPr>
        <p:spPr>
          <a:xfrm>
            <a:off x="281157" y="3430153"/>
            <a:ext cx="1453185" cy="4217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医联体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FCA8770-A70B-46A1-BC14-E85A53B2E949}"/>
              </a:ext>
            </a:extLst>
          </p:cNvPr>
          <p:cNvSpPr/>
          <p:nvPr/>
        </p:nvSpPr>
        <p:spPr>
          <a:xfrm>
            <a:off x="309801" y="4071485"/>
            <a:ext cx="1453185" cy="4217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集团医院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D812713-438E-4EFC-9DDC-661755FBEDFB}"/>
              </a:ext>
            </a:extLst>
          </p:cNvPr>
          <p:cNvSpPr/>
          <p:nvPr/>
        </p:nvSpPr>
        <p:spPr>
          <a:xfrm>
            <a:off x="314237" y="4712816"/>
            <a:ext cx="1453185" cy="4217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联盟医院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56AD13-BF35-44BB-B16A-E87C09D115A6}"/>
              </a:ext>
            </a:extLst>
          </p:cNvPr>
          <p:cNvSpPr/>
          <p:nvPr/>
        </p:nvSpPr>
        <p:spPr>
          <a:xfrm>
            <a:off x="10526486" y="2789233"/>
            <a:ext cx="1424541" cy="436088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民政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B2A05D2-9B40-48A6-AC73-C45AEDD0FA4D}"/>
              </a:ext>
            </a:extLst>
          </p:cNvPr>
          <p:cNvSpPr/>
          <p:nvPr/>
        </p:nvSpPr>
        <p:spPr>
          <a:xfrm>
            <a:off x="10526486" y="3444136"/>
            <a:ext cx="1424541" cy="436088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社保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ED20EAC-A0C6-4F62-A3F6-01C4C9CB66A7}"/>
              </a:ext>
            </a:extLst>
          </p:cNvPr>
          <p:cNvSpPr/>
          <p:nvPr/>
        </p:nvSpPr>
        <p:spPr>
          <a:xfrm>
            <a:off x="10526486" y="4099039"/>
            <a:ext cx="1424541" cy="436088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商保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12B6D72-01F1-4CC4-8DA5-31178DF72CE5}"/>
              </a:ext>
            </a:extLst>
          </p:cNvPr>
          <p:cNvSpPr/>
          <p:nvPr/>
        </p:nvSpPr>
        <p:spPr>
          <a:xfrm>
            <a:off x="10526486" y="4753943"/>
            <a:ext cx="1424541" cy="436088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E40AF56-4416-4B7E-B2C8-50E89B2A44C1}"/>
              </a:ext>
            </a:extLst>
          </p:cNvPr>
          <p:cNvSpPr/>
          <p:nvPr/>
        </p:nvSpPr>
        <p:spPr>
          <a:xfrm>
            <a:off x="1425953" y="1358382"/>
            <a:ext cx="1508272" cy="4584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公共卫生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6920147-1BBD-478F-86B2-9369767CA7C4}"/>
              </a:ext>
            </a:extLst>
          </p:cNvPr>
          <p:cNvSpPr/>
          <p:nvPr/>
        </p:nvSpPr>
        <p:spPr>
          <a:xfrm>
            <a:off x="3385974" y="1358382"/>
            <a:ext cx="1508272" cy="4584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6FF0A0B-04C2-4FFD-9AFC-E27D716ABDAF}"/>
              </a:ext>
            </a:extLst>
          </p:cNvPr>
          <p:cNvSpPr/>
          <p:nvPr/>
        </p:nvSpPr>
        <p:spPr>
          <a:xfrm>
            <a:off x="5345995" y="1358382"/>
            <a:ext cx="1508272" cy="4584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医疗保障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7F678F4-D3B1-460C-9BF2-D2715AD753BA}"/>
              </a:ext>
            </a:extLst>
          </p:cNvPr>
          <p:cNvSpPr/>
          <p:nvPr/>
        </p:nvSpPr>
        <p:spPr>
          <a:xfrm>
            <a:off x="7306016" y="1358382"/>
            <a:ext cx="1508272" cy="4584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药品管理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B201E78-B021-4A36-A4D6-E3A6B61E4130}"/>
              </a:ext>
            </a:extLst>
          </p:cNvPr>
          <p:cNvSpPr/>
          <p:nvPr/>
        </p:nvSpPr>
        <p:spPr>
          <a:xfrm>
            <a:off x="9266036" y="1358382"/>
            <a:ext cx="1508272" cy="458457"/>
          </a:xfrm>
          <a:prstGeom prst="roundRect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综合管理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E749C08-3B27-4CBC-9F36-4E787E094DF4}"/>
              </a:ext>
            </a:extLst>
          </p:cNvPr>
          <p:cNvSpPr/>
          <p:nvPr/>
        </p:nvSpPr>
        <p:spPr>
          <a:xfrm>
            <a:off x="832932" y="5703279"/>
            <a:ext cx="10187165" cy="1120952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12EF1D0-0F8D-4894-9992-1B059226A435}"/>
              </a:ext>
            </a:extLst>
          </p:cNvPr>
          <p:cNvSpPr txBox="1"/>
          <p:nvPr/>
        </p:nvSpPr>
        <p:spPr>
          <a:xfrm>
            <a:off x="5240677" y="2640561"/>
            <a:ext cx="18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医疗云平台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B0A5765-7AC3-4AC9-9241-B41F4DE39FF0}"/>
              </a:ext>
            </a:extLst>
          </p:cNvPr>
          <p:cNvSpPr txBox="1"/>
          <p:nvPr/>
        </p:nvSpPr>
        <p:spPr>
          <a:xfrm>
            <a:off x="4127202" y="5759571"/>
            <a:ext cx="423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医院基础业务系统和管理系统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39A3A60-C5E0-41D1-8DB7-B9814B5D67A1}"/>
              </a:ext>
            </a:extLst>
          </p:cNvPr>
          <p:cNvSpPr txBox="1"/>
          <p:nvPr/>
        </p:nvSpPr>
        <p:spPr>
          <a:xfrm>
            <a:off x="295155" y="2207317"/>
            <a:ext cx="1453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多院区整合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927FB3E-A2C2-44ED-8504-ED4AF47DD083}"/>
              </a:ext>
            </a:extLst>
          </p:cNvPr>
          <p:cNvSpPr txBox="1"/>
          <p:nvPr/>
        </p:nvSpPr>
        <p:spPr>
          <a:xfrm>
            <a:off x="10578966" y="2224275"/>
            <a:ext cx="131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外部机构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64C4A89A-E33B-4071-99A3-302D8F44A091}"/>
              </a:ext>
            </a:extLst>
          </p:cNvPr>
          <p:cNvSpPr/>
          <p:nvPr/>
        </p:nvSpPr>
        <p:spPr>
          <a:xfrm>
            <a:off x="1028579" y="968457"/>
            <a:ext cx="10179664" cy="930654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447FA4F-828F-4B42-B4E5-AD7768C7E24D}"/>
              </a:ext>
            </a:extLst>
          </p:cNvPr>
          <p:cNvSpPr txBox="1"/>
          <p:nvPr/>
        </p:nvSpPr>
        <p:spPr>
          <a:xfrm>
            <a:off x="4058807" y="963365"/>
            <a:ext cx="383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（上级）区域健康卫生信息平台</a:t>
            </a:r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E45A78E-D3C9-4F8A-8B6E-8BD403010F30}"/>
              </a:ext>
            </a:extLst>
          </p:cNvPr>
          <p:cNvSpPr/>
          <p:nvPr/>
        </p:nvSpPr>
        <p:spPr>
          <a:xfrm>
            <a:off x="5817131" y="5110652"/>
            <a:ext cx="492548" cy="513248"/>
          </a:xfrm>
          <a:prstGeom prst="upArrow">
            <a:avLst>
              <a:gd name="adj1" fmla="val 50000"/>
              <a:gd name="adj2" fmla="val 62803"/>
            </a:avLst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上下 103">
            <a:extLst>
              <a:ext uri="{FF2B5EF4-FFF2-40B4-BE49-F238E27FC236}">
                <a16:creationId xmlns:a16="http://schemas.microsoft.com/office/drawing/2014/main" id="{2894E02C-4310-4987-809F-40ED5A719036}"/>
              </a:ext>
            </a:extLst>
          </p:cNvPr>
          <p:cNvSpPr/>
          <p:nvPr/>
        </p:nvSpPr>
        <p:spPr>
          <a:xfrm rot="5400000">
            <a:off x="9615099" y="3518230"/>
            <a:ext cx="487504" cy="878781"/>
          </a:xfrm>
          <a:prstGeom prst="upDownArrow">
            <a:avLst>
              <a:gd name="adj1" fmla="val 50000"/>
              <a:gd name="adj2" fmla="val 56150"/>
            </a:avLst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上下 104">
            <a:extLst>
              <a:ext uri="{FF2B5EF4-FFF2-40B4-BE49-F238E27FC236}">
                <a16:creationId xmlns:a16="http://schemas.microsoft.com/office/drawing/2014/main" id="{B560115A-5F02-4AB1-90C9-699D692CD4FA}"/>
              </a:ext>
            </a:extLst>
          </p:cNvPr>
          <p:cNvSpPr/>
          <p:nvPr/>
        </p:nvSpPr>
        <p:spPr>
          <a:xfrm rot="10800000">
            <a:off x="5823854" y="1905026"/>
            <a:ext cx="484632" cy="667601"/>
          </a:xfrm>
          <a:prstGeom prst="upDownArrow">
            <a:avLst/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DE2B7D-69EF-4CD5-A2BF-F69EBD87BE96}"/>
              </a:ext>
            </a:extLst>
          </p:cNvPr>
          <p:cNvSpPr txBox="1"/>
          <p:nvPr/>
        </p:nvSpPr>
        <p:spPr>
          <a:xfrm>
            <a:off x="6561966" y="5179739"/>
            <a:ext cx="244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HSB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箭头: 上下 106">
            <a:extLst>
              <a:ext uri="{FF2B5EF4-FFF2-40B4-BE49-F238E27FC236}">
                <a16:creationId xmlns:a16="http://schemas.microsoft.com/office/drawing/2014/main" id="{A310F9C6-9979-4F44-8D9D-E55DE88E8227}"/>
              </a:ext>
            </a:extLst>
          </p:cNvPr>
          <p:cNvSpPr/>
          <p:nvPr/>
        </p:nvSpPr>
        <p:spPr>
          <a:xfrm rot="5400000">
            <a:off x="2094239" y="3518231"/>
            <a:ext cx="487504" cy="878781"/>
          </a:xfrm>
          <a:prstGeom prst="upDownArrow">
            <a:avLst>
              <a:gd name="adj1" fmla="val 50000"/>
              <a:gd name="adj2" fmla="val 56150"/>
            </a:avLst>
          </a:prstGeom>
          <a:solidFill>
            <a:srgbClr val="003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1984460"/>
            <a:ext cx="12192000" cy="2996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2079056"/>
            <a:ext cx="12192000" cy="2822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46252" y="2574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283642" y="2637134"/>
            <a:ext cx="0" cy="1767226"/>
          </a:xfrm>
          <a:prstGeom prst="line">
            <a:avLst/>
          </a:prstGeom>
          <a:ln w="12700">
            <a:gradFill>
              <a:gsLst>
                <a:gs pos="78000">
                  <a:srgbClr val="FFFFFF"/>
                </a:gs>
                <a:gs pos="100000">
                  <a:srgbClr val="C00000"/>
                </a:gs>
                <a:gs pos="22000">
                  <a:schemeClr val="bg1"/>
                </a:gs>
                <a:gs pos="0">
                  <a:srgbClr val="C00000"/>
                </a:gs>
                <a:gs pos="50000">
                  <a:schemeClr val="bg1"/>
                </a:gs>
              </a:gsLst>
              <a:lin ang="5400000" scaled="1"/>
            </a:gradFill>
          </a:ln>
          <a:effectLst>
            <a:glow>
              <a:schemeClr val="bg1">
                <a:alpha val="56000"/>
              </a:schemeClr>
            </a:glow>
            <a:outerShdw dir="5400000" sx="1000" sy="1000" algn="ctr" rotWithShape="0">
              <a:srgbClr val="000000"/>
            </a:outerShdw>
            <a:reflection stA="0" endPos="3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584661" y="2894255"/>
            <a:ext cx="1647247" cy="507831"/>
            <a:chOff x="5584661" y="2833295"/>
            <a:chExt cx="1647247" cy="507831"/>
          </a:xfrm>
        </p:grpSpPr>
        <p:sp>
          <p:nvSpPr>
            <p:cNvPr id="13" name="文本框 12"/>
            <p:cNvSpPr txBox="1"/>
            <p:nvPr/>
          </p:nvSpPr>
          <p:spPr>
            <a:xfrm>
              <a:off x="5584661" y="2833295"/>
              <a:ext cx="133882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7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周锡海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47177" y="2915510"/>
              <a:ext cx="18473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9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584661" y="3471879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13466333167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85751" y="3830875"/>
            <a:ext cx="39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zhouxihai@lenovohit.com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39082" y="3652184"/>
            <a:ext cx="3544560" cy="507831"/>
            <a:chOff x="1737726" y="3540001"/>
            <a:chExt cx="3544560" cy="507831"/>
          </a:xfrm>
        </p:grpSpPr>
        <p:sp>
          <p:nvSpPr>
            <p:cNvPr id="38" name="文本框 37"/>
            <p:cNvSpPr txBox="1"/>
            <p:nvPr/>
          </p:nvSpPr>
          <p:spPr>
            <a:xfrm>
              <a:off x="1737726" y="3540001"/>
              <a:ext cx="35445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7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精诚合作  创造共赢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3441366" y="3754527"/>
              <a:ext cx="84406" cy="8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82" y="2814070"/>
            <a:ext cx="2434685" cy="8276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1" y="6206119"/>
            <a:ext cx="1449693" cy="49281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651" y="6161318"/>
            <a:ext cx="1975909" cy="6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4658916" y="342277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C00000"/>
                </a:solidFill>
                <a:latin typeface="微软雅黑"/>
                <a:ea typeface="微软雅黑"/>
              </a:rPr>
              <a:t>建设原则</a:t>
            </a:r>
            <a:endParaRPr lang="en-US" altLang="zh-CN" sz="4800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466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2744784" y="4356190"/>
            <a:ext cx="15885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80808"/>
                </a:solidFill>
                <a:latin typeface="微软雅黑"/>
                <a:ea typeface="微软雅黑"/>
              </a:rPr>
              <a:t>PART 01</a:t>
            </a:r>
            <a:endParaRPr lang="zh-CN" altLang="en-US" sz="2400" b="1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50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35" name="TextBox 13"/>
          <p:cNvSpPr txBox="1"/>
          <p:nvPr/>
        </p:nvSpPr>
        <p:spPr>
          <a:xfrm>
            <a:off x="2744784" y="2562029"/>
            <a:ext cx="1203795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7" b="1" dirty="0">
                <a:solidFill>
                  <a:srgbClr val="C00000"/>
                </a:solidFill>
                <a:latin typeface="微软雅黑"/>
                <a:ea typeface="微软雅黑"/>
              </a:rPr>
              <a:t>02</a:t>
            </a:r>
            <a:endParaRPr lang="zh-CN" altLang="en-US" sz="6667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4764932" y="2533137"/>
            <a:ext cx="248930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dirty="0">
                <a:solidFill>
                  <a:srgbClr val="080808"/>
                </a:solidFill>
                <a:latin typeface="微软雅黑"/>
                <a:ea typeface="微软雅黑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41663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39061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35702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连锁项目建设原则</a:t>
              </a:r>
              <a:endParaRPr lang="zh-CN" altLang="en-US" sz="3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1ABF42D-F12D-42EE-83C2-75AF853B925A}"/>
              </a:ext>
            </a:extLst>
          </p:cNvPr>
          <p:cNvGrpSpPr/>
          <p:nvPr/>
        </p:nvGrpSpPr>
        <p:grpSpPr>
          <a:xfrm>
            <a:off x="4706508" y="2385585"/>
            <a:ext cx="1376108" cy="865577"/>
            <a:chOff x="3534893" y="1955797"/>
            <a:chExt cx="2497607" cy="1150937"/>
          </a:xfrm>
          <a:solidFill>
            <a:srgbClr val="C00000"/>
          </a:solidFill>
        </p:grpSpPr>
        <p:sp>
          <p:nvSpPr>
            <p:cNvPr id="31" name="任意多边形 11">
              <a:extLst>
                <a:ext uri="{FF2B5EF4-FFF2-40B4-BE49-F238E27FC236}">
                  <a16:creationId xmlns:a16="http://schemas.microsoft.com/office/drawing/2014/main" id="{05875ED6-A3AA-44BA-B077-DBFA19FC1D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8723">
              <a:off x="3534893" y="2438524"/>
              <a:ext cx="1527174" cy="430213"/>
            </a:xfrm>
            <a:custGeom>
              <a:avLst/>
              <a:gdLst>
                <a:gd name="T0" fmla="*/ 46415 w 1620800"/>
                <a:gd name="T1" fmla="*/ 43226 h 456228"/>
                <a:gd name="T2" fmla="*/ 81131 w 1620800"/>
                <a:gd name="T3" fmla="*/ 13979 h 456228"/>
                <a:gd name="T4" fmla="*/ 105737 w 1620800"/>
                <a:gd name="T5" fmla="*/ 0 h 456228"/>
                <a:gd name="T6" fmla="*/ 103513 w 1620800"/>
                <a:gd name="T7" fmla="*/ 3407 h 456228"/>
                <a:gd name="T8" fmla="*/ 95879 w 1620800"/>
                <a:gd name="T9" fmla="*/ 35709 h 456228"/>
                <a:gd name="T10" fmla="*/ 1344686 w 1620800"/>
                <a:gd name="T11" fmla="*/ 397618 h 456228"/>
                <a:gd name="T12" fmla="*/ 1598817 w 1620800"/>
                <a:gd name="T13" fmla="*/ 399974 h 456228"/>
                <a:gd name="T14" fmla="*/ 1620800 w 1620800"/>
                <a:gd name="T15" fmla="*/ 399017 h 456228"/>
                <a:gd name="T16" fmla="*/ 1609623 w 1620800"/>
                <a:gd name="T17" fmla="*/ 401861 h 456228"/>
                <a:gd name="T18" fmla="*/ 1032399 w 1620800"/>
                <a:gd name="T19" fmla="*/ 456228 h 456228"/>
                <a:gd name="T20" fmla="*/ 0 w 1620800"/>
                <a:gd name="T21" fmla="*/ 137890 h 456228"/>
                <a:gd name="T22" fmla="*/ 46415 w 1620800"/>
                <a:gd name="T23" fmla="*/ 43226 h 456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20800"/>
                <a:gd name="T37" fmla="*/ 0 h 456228"/>
                <a:gd name="T38" fmla="*/ 1620800 w 1620800"/>
                <a:gd name="T39" fmla="*/ 456228 h 456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20800" h="456228">
                  <a:moveTo>
                    <a:pt x="46415" y="43226"/>
                  </a:moveTo>
                  <a:cubicBezTo>
                    <a:pt x="56470" y="33258"/>
                    <a:pt x="68070" y="23500"/>
                    <a:pt x="81131" y="13979"/>
                  </a:cubicBezTo>
                  <a:lnTo>
                    <a:pt x="105737" y="0"/>
                  </a:lnTo>
                  <a:lnTo>
                    <a:pt x="103513" y="3407"/>
                  </a:lnTo>
                  <a:cubicBezTo>
                    <a:pt x="98841" y="13952"/>
                    <a:pt x="96260" y="24728"/>
                    <a:pt x="95879" y="35709"/>
                  </a:cubicBezTo>
                  <a:cubicBezTo>
                    <a:pt x="89775" y="211416"/>
                    <a:pt x="648885" y="373449"/>
                    <a:pt x="1344686" y="397618"/>
                  </a:cubicBezTo>
                  <a:cubicBezTo>
                    <a:pt x="1431662" y="400639"/>
                    <a:pt x="1516656" y="401363"/>
                    <a:pt x="1598817" y="399974"/>
                  </a:cubicBezTo>
                  <a:lnTo>
                    <a:pt x="1620800" y="399017"/>
                  </a:lnTo>
                  <a:lnTo>
                    <a:pt x="1609623" y="401861"/>
                  </a:lnTo>
                  <a:cubicBezTo>
                    <a:pt x="1444851" y="436185"/>
                    <a:pt x="1246216" y="456228"/>
                    <a:pt x="1032399" y="456228"/>
                  </a:cubicBezTo>
                  <a:cubicBezTo>
                    <a:pt x="462221" y="456228"/>
                    <a:pt x="0" y="313703"/>
                    <a:pt x="0" y="137890"/>
                  </a:cubicBezTo>
                  <a:cubicBezTo>
                    <a:pt x="0" y="104925"/>
                    <a:pt x="16250" y="73131"/>
                    <a:pt x="46415" y="43226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任意多边形 14">
              <a:extLst>
                <a:ext uri="{FF2B5EF4-FFF2-40B4-BE49-F238E27FC236}">
                  <a16:creationId xmlns:a16="http://schemas.microsoft.com/office/drawing/2014/main" id="{B11E07A8-8A9A-4455-9634-CEF696BB3E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6494">
              <a:off x="3756025" y="1955797"/>
              <a:ext cx="2276475" cy="1150937"/>
            </a:xfrm>
            <a:custGeom>
              <a:avLst/>
              <a:gdLst>
                <a:gd name="T0" fmla="*/ 226838 w 2417304"/>
                <a:gd name="T1" fmla="*/ 425615 h 1221597"/>
                <a:gd name="T2" fmla="*/ 589137 w 2417304"/>
                <a:gd name="T3" fmla="*/ 287036 h 1221597"/>
                <a:gd name="T4" fmla="*/ 620247 w 2417304"/>
                <a:gd name="T5" fmla="*/ 281593 h 1221597"/>
                <a:gd name="T6" fmla="*/ 619074 w 2417304"/>
                <a:gd name="T7" fmla="*/ 279807 h 1221597"/>
                <a:gd name="T8" fmla="*/ 682136 w 2417304"/>
                <a:gd name="T9" fmla="*/ 270763 h 1221597"/>
                <a:gd name="T10" fmla="*/ 697749 w 2417304"/>
                <a:gd name="T11" fmla="*/ 268031 h 1221597"/>
                <a:gd name="T12" fmla="*/ 710010 w 2417304"/>
                <a:gd name="T13" fmla="*/ 266766 h 1221597"/>
                <a:gd name="T14" fmla="*/ 785953 w 2417304"/>
                <a:gd name="T15" fmla="*/ 255876 h 1221597"/>
                <a:gd name="T16" fmla="*/ 1174708 w 2417304"/>
                <a:gd name="T17" fmla="*/ 234229 h 1221597"/>
                <a:gd name="T18" fmla="*/ 1780198 w 2417304"/>
                <a:gd name="T19" fmla="*/ 288262 h 1221597"/>
                <a:gd name="T20" fmla="*/ 1808383 w 2417304"/>
                <a:gd name="T21" fmla="*/ 294264 h 1221597"/>
                <a:gd name="T22" fmla="*/ 1837601 w 2417304"/>
                <a:gd name="T23" fmla="*/ 0 h 1221597"/>
                <a:gd name="T24" fmla="*/ 2417304 w 2417304"/>
                <a:gd name="T25" fmla="*/ 674379 h 1221597"/>
                <a:gd name="T26" fmla="*/ 1716308 w 2417304"/>
                <a:gd name="T27" fmla="*/ 1221597 h 1221597"/>
                <a:gd name="T28" fmla="*/ 1740805 w 2417304"/>
                <a:gd name="T29" fmla="*/ 974878 h 1221597"/>
                <a:gd name="T30" fmla="*/ 1694373 w 2417304"/>
                <a:gd name="T31" fmla="*/ 959080 h 1221597"/>
                <a:gd name="T32" fmla="*/ 1542586 w 2417304"/>
                <a:gd name="T33" fmla="*/ 915828 h 1221597"/>
                <a:gd name="T34" fmla="*/ 1466088 w 2417304"/>
                <a:gd name="T35" fmla="*/ 894927 h 1221597"/>
                <a:gd name="T36" fmla="*/ 1216256 w 2417304"/>
                <a:gd name="T37" fmla="*/ 840560 h 1221597"/>
                <a:gd name="T38" fmla="*/ 997814 w 2417304"/>
                <a:gd name="T39" fmla="*/ 805961 h 1221597"/>
                <a:gd name="T40" fmla="*/ 931487 w 2417304"/>
                <a:gd name="T41" fmla="*/ 798147 h 1221597"/>
                <a:gd name="T42" fmla="*/ 830878 w 2417304"/>
                <a:gd name="T43" fmla="*/ 787922 h 1221597"/>
                <a:gd name="T44" fmla="*/ 798833 w 2417304"/>
                <a:gd name="T45" fmla="*/ 784368 h 1221597"/>
                <a:gd name="T46" fmla="*/ 719245 w 2417304"/>
                <a:gd name="T47" fmla="*/ 778811 h 1221597"/>
                <a:gd name="T48" fmla="*/ 657401 w 2417304"/>
                <a:gd name="T49" fmla="*/ 776334 h 1221597"/>
                <a:gd name="T50" fmla="*/ 611945 w 2417304"/>
                <a:gd name="T51" fmla="*/ 774059 h 1221597"/>
                <a:gd name="T52" fmla="*/ 531594 w 2417304"/>
                <a:gd name="T53" fmla="*/ 772718 h 1221597"/>
                <a:gd name="T54" fmla="*/ 465831 w 2417304"/>
                <a:gd name="T55" fmla="*/ 774882 h 1221597"/>
                <a:gd name="T56" fmla="*/ 428462 w 2417304"/>
                <a:gd name="T57" fmla="*/ 775706 h 1221597"/>
                <a:gd name="T58" fmla="*/ 360204 w 2417304"/>
                <a:gd name="T59" fmla="*/ 778847 h 1221597"/>
                <a:gd name="T60" fmla="*/ 56177 w 2417304"/>
                <a:gd name="T61" fmla="*/ 852177 h 1221597"/>
                <a:gd name="T62" fmla="*/ 27345 w 2417304"/>
                <a:gd name="T63" fmla="*/ 872776 h 1221597"/>
                <a:gd name="T64" fmla="*/ 18899 w 2417304"/>
                <a:gd name="T65" fmla="*/ 855061 h 1221597"/>
                <a:gd name="T66" fmla="*/ 0 w 2417304"/>
                <a:gd name="T67" fmla="*/ 753948 h 1221597"/>
                <a:gd name="T68" fmla="*/ 158868 w 2417304"/>
                <a:gd name="T69" fmla="*/ 473436 h 1221597"/>
                <a:gd name="T70" fmla="*/ 226838 w 2417304"/>
                <a:gd name="T71" fmla="*/ 425615 h 122159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17304"/>
                <a:gd name="T109" fmla="*/ 0 h 1221597"/>
                <a:gd name="T110" fmla="*/ 2417304 w 2417304"/>
                <a:gd name="T111" fmla="*/ 1221597 h 122159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17304" h="1221597">
                  <a:moveTo>
                    <a:pt x="226838" y="425615"/>
                  </a:moveTo>
                  <a:cubicBezTo>
                    <a:pt x="324305" y="364929"/>
                    <a:pt x="448318" y="316985"/>
                    <a:pt x="589137" y="287036"/>
                  </a:cubicBezTo>
                  <a:lnTo>
                    <a:pt x="620247" y="281593"/>
                  </a:lnTo>
                  <a:lnTo>
                    <a:pt x="619074" y="279807"/>
                  </a:lnTo>
                  <a:lnTo>
                    <a:pt x="682136" y="270763"/>
                  </a:lnTo>
                  <a:lnTo>
                    <a:pt x="697749" y="268031"/>
                  </a:lnTo>
                  <a:lnTo>
                    <a:pt x="710010" y="266766"/>
                  </a:lnTo>
                  <a:lnTo>
                    <a:pt x="785953" y="255876"/>
                  </a:lnTo>
                  <a:cubicBezTo>
                    <a:pt x="910209" y="241745"/>
                    <a:pt x="1040474" y="234229"/>
                    <a:pt x="1174708" y="234229"/>
                  </a:cubicBezTo>
                  <a:cubicBezTo>
                    <a:pt x="1389485" y="234229"/>
                    <a:pt x="1594095" y="253469"/>
                    <a:pt x="1780198" y="288262"/>
                  </a:cubicBezTo>
                  <a:lnTo>
                    <a:pt x="1808383" y="294264"/>
                  </a:lnTo>
                  <a:lnTo>
                    <a:pt x="1837601" y="0"/>
                  </a:lnTo>
                  <a:lnTo>
                    <a:pt x="2417304" y="674379"/>
                  </a:lnTo>
                  <a:lnTo>
                    <a:pt x="1716308" y="1221597"/>
                  </a:lnTo>
                  <a:lnTo>
                    <a:pt x="1740805" y="974878"/>
                  </a:lnTo>
                  <a:lnTo>
                    <a:pt x="1694373" y="959080"/>
                  </a:lnTo>
                  <a:lnTo>
                    <a:pt x="1542586" y="915828"/>
                  </a:lnTo>
                  <a:lnTo>
                    <a:pt x="1466088" y="894927"/>
                  </a:lnTo>
                  <a:lnTo>
                    <a:pt x="1216256" y="840560"/>
                  </a:lnTo>
                  <a:lnTo>
                    <a:pt x="997814" y="805961"/>
                  </a:lnTo>
                  <a:lnTo>
                    <a:pt x="931487" y="798147"/>
                  </a:lnTo>
                  <a:lnTo>
                    <a:pt x="830878" y="787922"/>
                  </a:lnTo>
                  <a:lnTo>
                    <a:pt x="798833" y="784368"/>
                  </a:lnTo>
                  <a:lnTo>
                    <a:pt x="719245" y="778811"/>
                  </a:lnTo>
                  <a:lnTo>
                    <a:pt x="657401" y="776334"/>
                  </a:lnTo>
                  <a:lnTo>
                    <a:pt x="611945" y="774059"/>
                  </a:lnTo>
                  <a:lnTo>
                    <a:pt x="531594" y="772718"/>
                  </a:lnTo>
                  <a:lnTo>
                    <a:pt x="465831" y="774882"/>
                  </a:lnTo>
                  <a:lnTo>
                    <a:pt x="428462" y="775706"/>
                  </a:lnTo>
                  <a:lnTo>
                    <a:pt x="360204" y="778847"/>
                  </a:lnTo>
                  <a:cubicBezTo>
                    <a:pt x="226028" y="790007"/>
                    <a:pt x="120706" y="814757"/>
                    <a:pt x="56177" y="852177"/>
                  </a:cubicBezTo>
                  <a:lnTo>
                    <a:pt x="27345" y="872776"/>
                  </a:lnTo>
                  <a:lnTo>
                    <a:pt x="18899" y="855061"/>
                  </a:lnTo>
                  <a:cubicBezTo>
                    <a:pt x="6508" y="822400"/>
                    <a:pt x="0" y="788584"/>
                    <a:pt x="0" y="753948"/>
                  </a:cubicBezTo>
                  <a:cubicBezTo>
                    <a:pt x="0" y="650040"/>
                    <a:pt x="58567" y="553510"/>
                    <a:pt x="158868" y="473436"/>
                  </a:cubicBezTo>
                  <a:cubicBezTo>
                    <a:pt x="179764" y="456754"/>
                    <a:pt x="202472" y="440786"/>
                    <a:pt x="226838" y="425615"/>
                  </a:cubicBezTo>
                  <a:close/>
                </a:path>
              </a:pathLst>
            </a:custGeom>
            <a:grpFill/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C5E4E4-28EB-444B-8E86-D40F5F8B32BF}"/>
              </a:ext>
            </a:extLst>
          </p:cNvPr>
          <p:cNvGrpSpPr/>
          <p:nvPr/>
        </p:nvGrpSpPr>
        <p:grpSpPr>
          <a:xfrm>
            <a:off x="6205664" y="2385584"/>
            <a:ext cx="1365367" cy="865577"/>
            <a:chOff x="6122988" y="1955797"/>
            <a:chExt cx="2498661" cy="1150937"/>
          </a:xfrm>
        </p:grpSpPr>
        <p:sp>
          <p:nvSpPr>
            <p:cNvPr id="34" name="任意多边形 18">
              <a:extLst>
                <a:ext uri="{FF2B5EF4-FFF2-40B4-BE49-F238E27FC236}">
                  <a16:creationId xmlns:a16="http://schemas.microsoft.com/office/drawing/2014/main" id="{05C56D70-AF40-446E-8672-4807DB13B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81277" flipH="1">
              <a:off x="7096062" y="2449508"/>
              <a:ext cx="1525587" cy="430213"/>
            </a:xfrm>
            <a:custGeom>
              <a:avLst/>
              <a:gdLst>
                <a:gd name="T0" fmla="*/ 46415 w 1620800"/>
                <a:gd name="T1" fmla="*/ 43226 h 456228"/>
                <a:gd name="T2" fmla="*/ 81131 w 1620800"/>
                <a:gd name="T3" fmla="*/ 13979 h 456228"/>
                <a:gd name="T4" fmla="*/ 105737 w 1620800"/>
                <a:gd name="T5" fmla="*/ 0 h 456228"/>
                <a:gd name="T6" fmla="*/ 103513 w 1620800"/>
                <a:gd name="T7" fmla="*/ 3407 h 456228"/>
                <a:gd name="T8" fmla="*/ 95879 w 1620800"/>
                <a:gd name="T9" fmla="*/ 35709 h 456228"/>
                <a:gd name="T10" fmla="*/ 1344686 w 1620800"/>
                <a:gd name="T11" fmla="*/ 397618 h 456228"/>
                <a:gd name="T12" fmla="*/ 1598817 w 1620800"/>
                <a:gd name="T13" fmla="*/ 399974 h 456228"/>
                <a:gd name="T14" fmla="*/ 1620800 w 1620800"/>
                <a:gd name="T15" fmla="*/ 399017 h 456228"/>
                <a:gd name="T16" fmla="*/ 1609623 w 1620800"/>
                <a:gd name="T17" fmla="*/ 401861 h 456228"/>
                <a:gd name="T18" fmla="*/ 1032399 w 1620800"/>
                <a:gd name="T19" fmla="*/ 456228 h 456228"/>
                <a:gd name="T20" fmla="*/ 0 w 1620800"/>
                <a:gd name="T21" fmla="*/ 137890 h 456228"/>
                <a:gd name="T22" fmla="*/ 46415 w 1620800"/>
                <a:gd name="T23" fmla="*/ 43226 h 456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20800"/>
                <a:gd name="T37" fmla="*/ 0 h 456228"/>
                <a:gd name="T38" fmla="*/ 1620800 w 1620800"/>
                <a:gd name="T39" fmla="*/ 456228 h 456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20800" h="456228">
                  <a:moveTo>
                    <a:pt x="46415" y="43226"/>
                  </a:moveTo>
                  <a:cubicBezTo>
                    <a:pt x="56470" y="33258"/>
                    <a:pt x="68070" y="23500"/>
                    <a:pt x="81131" y="13979"/>
                  </a:cubicBezTo>
                  <a:lnTo>
                    <a:pt x="105737" y="0"/>
                  </a:lnTo>
                  <a:lnTo>
                    <a:pt x="103513" y="3407"/>
                  </a:lnTo>
                  <a:cubicBezTo>
                    <a:pt x="98841" y="13952"/>
                    <a:pt x="96260" y="24728"/>
                    <a:pt x="95879" y="35709"/>
                  </a:cubicBezTo>
                  <a:cubicBezTo>
                    <a:pt x="89775" y="211416"/>
                    <a:pt x="648885" y="373449"/>
                    <a:pt x="1344686" y="397618"/>
                  </a:cubicBezTo>
                  <a:cubicBezTo>
                    <a:pt x="1431662" y="400639"/>
                    <a:pt x="1516656" y="401363"/>
                    <a:pt x="1598817" y="399974"/>
                  </a:cubicBezTo>
                  <a:lnTo>
                    <a:pt x="1620800" y="399017"/>
                  </a:lnTo>
                  <a:lnTo>
                    <a:pt x="1609623" y="401861"/>
                  </a:lnTo>
                  <a:cubicBezTo>
                    <a:pt x="1444851" y="436185"/>
                    <a:pt x="1246216" y="456228"/>
                    <a:pt x="1032399" y="456228"/>
                  </a:cubicBezTo>
                  <a:cubicBezTo>
                    <a:pt x="462221" y="456228"/>
                    <a:pt x="0" y="313703"/>
                    <a:pt x="0" y="137890"/>
                  </a:cubicBezTo>
                  <a:cubicBezTo>
                    <a:pt x="0" y="104925"/>
                    <a:pt x="16250" y="73131"/>
                    <a:pt x="46415" y="43226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任意多边形 19">
              <a:extLst>
                <a:ext uri="{FF2B5EF4-FFF2-40B4-BE49-F238E27FC236}">
                  <a16:creationId xmlns:a16="http://schemas.microsoft.com/office/drawing/2014/main" id="{16411C81-5A31-410D-B2B6-F74A7DBD2C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03506" flipH="1">
              <a:off x="6122988" y="1955797"/>
              <a:ext cx="2276475" cy="1150937"/>
            </a:xfrm>
            <a:custGeom>
              <a:avLst/>
              <a:gdLst>
                <a:gd name="T0" fmla="*/ 226838 w 2417304"/>
                <a:gd name="T1" fmla="*/ 425615 h 1221597"/>
                <a:gd name="T2" fmla="*/ 589137 w 2417304"/>
                <a:gd name="T3" fmla="*/ 287036 h 1221597"/>
                <a:gd name="T4" fmla="*/ 620247 w 2417304"/>
                <a:gd name="T5" fmla="*/ 281593 h 1221597"/>
                <a:gd name="T6" fmla="*/ 619074 w 2417304"/>
                <a:gd name="T7" fmla="*/ 279807 h 1221597"/>
                <a:gd name="T8" fmla="*/ 682136 w 2417304"/>
                <a:gd name="T9" fmla="*/ 270763 h 1221597"/>
                <a:gd name="T10" fmla="*/ 697749 w 2417304"/>
                <a:gd name="T11" fmla="*/ 268031 h 1221597"/>
                <a:gd name="T12" fmla="*/ 710010 w 2417304"/>
                <a:gd name="T13" fmla="*/ 266766 h 1221597"/>
                <a:gd name="T14" fmla="*/ 785953 w 2417304"/>
                <a:gd name="T15" fmla="*/ 255876 h 1221597"/>
                <a:gd name="T16" fmla="*/ 1174708 w 2417304"/>
                <a:gd name="T17" fmla="*/ 234229 h 1221597"/>
                <a:gd name="T18" fmla="*/ 1780198 w 2417304"/>
                <a:gd name="T19" fmla="*/ 288262 h 1221597"/>
                <a:gd name="T20" fmla="*/ 1808383 w 2417304"/>
                <a:gd name="T21" fmla="*/ 294264 h 1221597"/>
                <a:gd name="T22" fmla="*/ 1837601 w 2417304"/>
                <a:gd name="T23" fmla="*/ 0 h 1221597"/>
                <a:gd name="T24" fmla="*/ 2417304 w 2417304"/>
                <a:gd name="T25" fmla="*/ 674379 h 1221597"/>
                <a:gd name="T26" fmla="*/ 1716308 w 2417304"/>
                <a:gd name="T27" fmla="*/ 1221597 h 1221597"/>
                <a:gd name="T28" fmla="*/ 1740805 w 2417304"/>
                <a:gd name="T29" fmla="*/ 974878 h 1221597"/>
                <a:gd name="T30" fmla="*/ 1694373 w 2417304"/>
                <a:gd name="T31" fmla="*/ 959080 h 1221597"/>
                <a:gd name="T32" fmla="*/ 1542586 w 2417304"/>
                <a:gd name="T33" fmla="*/ 915828 h 1221597"/>
                <a:gd name="T34" fmla="*/ 1466088 w 2417304"/>
                <a:gd name="T35" fmla="*/ 894927 h 1221597"/>
                <a:gd name="T36" fmla="*/ 1216256 w 2417304"/>
                <a:gd name="T37" fmla="*/ 840560 h 1221597"/>
                <a:gd name="T38" fmla="*/ 997814 w 2417304"/>
                <a:gd name="T39" fmla="*/ 805961 h 1221597"/>
                <a:gd name="T40" fmla="*/ 931487 w 2417304"/>
                <a:gd name="T41" fmla="*/ 798147 h 1221597"/>
                <a:gd name="T42" fmla="*/ 830878 w 2417304"/>
                <a:gd name="T43" fmla="*/ 787922 h 1221597"/>
                <a:gd name="T44" fmla="*/ 798833 w 2417304"/>
                <a:gd name="T45" fmla="*/ 784368 h 1221597"/>
                <a:gd name="T46" fmla="*/ 719245 w 2417304"/>
                <a:gd name="T47" fmla="*/ 778811 h 1221597"/>
                <a:gd name="T48" fmla="*/ 657401 w 2417304"/>
                <a:gd name="T49" fmla="*/ 776334 h 1221597"/>
                <a:gd name="T50" fmla="*/ 611945 w 2417304"/>
                <a:gd name="T51" fmla="*/ 774059 h 1221597"/>
                <a:gd name="T52" fmla="*/ 531594 w 2417304"/>
                <a:gd name="T53" fmla="*/ 772718 h 1221597"/>
                <a:gd name="T54" fmla="*/ 465831 w 2417304"/>
                <a:gd name="T55" fmla="*/ 774882 h 1221597"/>
                <a:gd name="T56" fmla="*/ 428462 w 2417304"/>
                <a:gd name="T57" fmla="*/ 775706 h 1221597"/>
                <a:gd name="T58" fmla="*/ 360204 w 2417304"/>
                <a:gd name="T59" fmla="*/ 778847 h 1221597"/>
                <a:gd name="T60" fmla="*/ 56177 w 2417304"/>
                <a:gd name="T61" fmla="*/ 852177 h 1221597"/>
                <a:gd name="T62" fmla="*/ 27345 w 2417304"/>
                <a:gd name="T63" fmla="*/ 872776 h 1221597"/>
                <a:gd name="T64" fmla="*/ 18899 w 2417304"/>
                <a:gd name="T65" fmla="*/ 855061 h 1221597"/>
                <a:gd name="T66" fmla="*/ 0 w 2417304"/>
                <a:gd name="T67" fmla="*/ 753948 h 1221597"/>
                <a:gd name="T68" fmla="*/ 158868 w 2417304"/>
                <a:gd name="T69" fmla="*/ 473436 h 1221597"/>
                <a:gd name="T70" fmla="*/ 226838 w 2417304"/>
                <a:gd name="T71" fmla="*/ 425615 h 122159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17304"/>
                <a:gd name="T109" fmla="*/ 0 h 1221597"/>
                <a:gd name="T110" fmla="*/ 2417304 w 2417304"/>
                <a:gd name="T111" fmla="*/ 1221597 h 122159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17304" h="1221597">
                  <a:moveTo>
                    <a:pt x="226838" y="425615"/>
                  </a:moveTo>
                  <a:cubicBezTo>
                    <a:pt x="324305" y="364929"/>
                    <a:pt x="448318" y="316985"/>
                    <a:pt x="589137" y="287036"/>
                  </a:cubicBezTo>
                  <a:lnTo>
                    <a:pt x="620247" y="281593"/>
                  </a:lnTo>
                  <a:lnTo>
                    <a:pt x="619074" y="279807"/>
                  </a:lnTo>
                  <a:lnTo>
                    <a:pt x="682136" y="270763"/>
                  </a:lnTo>
                  <a:lnTo>
                    <a:pt x="697749" y="268031"/>
                  </a:lnTo>
                  <a:lnTo>
                    <a:pt x="710010" y="266766"/>
                  </a:lnTo>
                  <a:lnTo>
                    <a:pt x="785953" y="255876"/>
                  </a:lnTo>
                  <a:cubicBezTo>
                    <a:pt x="910209" y="241745"/>
                    <a:pt x="1040474" y="234229"/>
                    <a:pt x="1174708" y="234229"/>
                  </a:cubicBezTo>
                  <a:cubicBezTo>
                    <a:pt x="1389485" y="234229"/>
                    <a:pt x="1594095" y="253469"/>
                    <a:pt x="1780198" y="288262"/>
                  </a:cubicBezTo>
                  <a:lnTo>
                    <a:pt x="1808383" y="294264"/>
                  </a:lnTo>
                  <a:lnTo>
                    <a:pt x="1837601" y="0"/>
                  </a:lnTo>
                  <a:lnTo>
                    <a:pt x="2417304" y="674379"/>
                  </a:lnTo>
                  <a:lnTo>
                    <a:pt x="1716308" y="1221597"/>
                  </a:lnTo>
                  <a:lnTo>
                    <a:pt x="1740805" y="974878"/>
                  </a:lnTo>
                  <a:lnTo>
                    <a:pt x="1694373" y="959080"/>
                  </a:lnTo>
                  <a:lnTo>
                    <a:pt x="1542586" y="915828"/>
                  </a:lnTo>
                  <a:lnTo>
                    <a:pt x="1466088" y="894927"/>
                  </a:lnTo>
                  <a:lnTo>
                    <a:pt x="1216256" y="840560"/>
                  </a:lnTo>
                  <a:lnTo>
                    <a:pt x="997814" y="805961"/>
                  </a:lnTo>
                  <a:lnTo>
                    <a:pt x="931487" y="798147"/>
                  </a:lnTo>
                  <a:lnTo>
                    <a:pt x="830878" y="787922"/>
                  </a:lnTo>
                  <a:lnTo>
                    <a:pt x="798833" y="784368"/>
                  </a:lnTo>
                  <a:lnTo>
                    <a:pt x="719245" y="778811"/>
                  </a:lnTo>
                  <a:lnTo>
                    <a:pt x="657401" y="776334"/>
                  </a:lnTo>
                  <a:lnTo>
                    <a:pt x="611945" y="774059"/>
                  </a:lnTo>
                  <a:lnTo>
                    <a:pt x="531594" y="772718"/>
                  </a:lnTo>
                  <a:lnTo>
                    <a:pt x="465831" y="774882"/>
                  </a:lnTo>
                  <a:lnTo>
                    <a:pt x="428462" y="775706"/>
                  </a:lnTo>
                  <a:lnTo>
                    <a:pt x="360204" y="778847"/>
                  </a:lnTo>
                  <a:cubicBezTo>
                    <a:pt x="226028" y="790007"/>
                    <a:pt x="120706" y="814757"/>
                    <a:pt x="56177" y="852177"/>
                  </a:cubicBezTo>
                  <a:lnTo>
                    <a:pt x="27345" y="872776"/>
                  </a:lnTo>
                  <a:lnTo>
                    <a:pt x="18899" y="855061"/>
                  </a:lnTo>
                  <a:cubicBezTo>
                    <a:pt x="6508" y="822400"/>
                    <a:pt x="0" y="788584"/>
                    <a:pt x="0" y="753948"/>
                  </a:cubicBezTo>
                  <a:cubicBezTo>
                    <a:pt x="0" y="650040"/>
                    <a:pt x="58567" y="553510"/>
                    <a:pt x="158868" y="473436"/>
                  </a:cubicBezTo>
                  <a:cubicBezTo>
                    <a:pt x="179764" y="456754"/>
                    <a:pt x="202472" y="440786"/>
                    <a:pt x="226838" y="4256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8B2A8-8B10-4361-A050-AFBEDE1EA580}"/>
              </a:ext>
            </a:extLst>
          </p:cNvPr>
          <p:cNvGrpSpPr/>
          <p:nvPr/>
        </p:nvGrpSpPr>
        <p:grpSpPr>
          <a:xfrm>
            <a:off x="6297110" y="4249058"/>
            <a:ext cx="1365367" cy="865578"/>
            <a:chOff x="6161088" y="3903659"/>
            <a:chExt cx="2498662" cy="1150938"/>
          </a:xfrm>
          <a:solidFill>
            <a:srgbClr val="C00000"/>
          </a:solidFill>
        </p:grpSpPr>
        <p:sp>
          <p:nvSpPr>
            <p:cNvPr id="38" name="任意多边形 20">
              <a:extLst>
                <a:ext uri="{FF2B5EF4-FFF2-40B4-BE49-F238E27FC236}">
                  <a16:creationId xmlns:a16="http://schemas.microsoft.com/office/drawing/2014/main" id="{07594430-9E3F-4EDD-A1BD-25DF7F2D2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8723" flipH="1" flipV="1">
              <a:off x="7132574" y="4130672"/>
              <a:ext cx="1527176" cy="430213"/>
            </a:xfrm>
            <a:custGeom>
              <a:avLst/>
              <a:gdLst>
                <a:gd name="T0" fmla="*/ 46415 w 1620800"/>
                <a:gd name="T1" fmla="*/ 43226 h 456228"/>
                <a:gd name="T2" fmla="*/ 81131 w 1620800"/>
                <a:gd name="T3" fmla="*/ 13979 h 456228"/>
                <a:gd name="T4" fmla="*/ 105737 w 1620800"/>
                <a:gd name="T5" fmla="*/ 0 h 456228"/>
                <a:gd name="T6" fmla="*/ 103513 w 1620800"/>
                <a:gd name="T7" fmla="*/ 3407 h 456228"/>
                <a:gd name="T8" fmla="*/ 95879 w 1620800"/>
                <a:gd name="T9" fmla="*/ 35709 h 456228"/>
                <a:gd name="T10" fmla="*/ 1344686 w 1620800"/>
                <a:gd name="T11" fmla="*/ 397618 h 456228"/>
                <a:gd name="T12" fmla="*/ 1598817 w 1620800"/>
                <a:gd name="T13" fmla="*/ 399974 h 456228"/>
                <a:gd name="T14" fmla="*/ 1620800 w 1620800"/>
                <a:gd name="T15" fmla="*/ 399017 h 456228"/>
                <a:gd name="T16" fmla="*/ 1609623 w 1620800"/>
                <a:gd name="T17" fmla="*/ 401861 h 456228"/>
                <a:gd name="T18" fmla="*/ 1032399 w 1620800"/>
                <a:gd name="T19" fmla="*/ 456228 h 456228"/>
                <a:gd name="T20" fmla="*/ 0 w 1620800"/>
                <a:gd name="T21" fmla="*/ 137890 h 456228"/>
                <a:gd name="T22" fmla="*/ 46415 w 1620800"/>
                <a:gd name="T23" fmla="*/ 43226 h 456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20800"/>
                <a:gd name="T37" fmla="*/ 0 h 456228"/>
                <a:gd name="T38" fmla="*/ 1620800 w 1620800"/>
                <a:gd name="T39" fmla="*/ 456228 h 456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20800" h="456228">
                  <a:moveTo>
                    <a:pt x="46415" y="43226"/>
                  </a:moveTo>
                  <a:cubicBezTo>
                    <a:pt x="56470" y="33258"/>
                    <a:pt x="68070" y="23500"/>
                    <a:pt x="81131" y="13979"/>
                  </a:cubicBezTo>
                  <a:lnTo>
                    <a:pt x="105737" y="0"/>
                  </a:lnTo>
                  <a:lnTo>
                    <a:pt x="103513" y="3407"/>
                  </a:lnTo>
                  <a:cubicBezTo>
                    <a:pt x="98841" y="13952"/>
                    <a:pt x="96260" y="24728"/>
                    <a:pt x="95879" y="35709"/>
                  </a:cubicBezTo>
                  <a:cubicBezTo>
                    <a:pt x="89775" y="211416"/>
                    <a:pt x="648885" y="373449"/>
                    <a:pt x="1344686" y="397618"/>
                  </a:cubicBezTo>
                  <a:cubicBezTo>
                    <a:pt x="1431662" y="400639"/>
                    <a:pt x="1516656" y="401363"/>
                    <a:pt x="1598817" y="399974"/>
                  </a:cubicBezTo>
                  <a:lnTo>
                    <a:pt x="1620800" y="399017"/>
                  </a:lnTo>
                  <a:lnTo>
                    <a:pt x="1609623" y="401861"/>
                  </a:lnTo>
                  <a:cubicBezTo>
                    <a:pt x="1444851" y="436185"/>
                    <a:pt x="1246216" y="456228"/>
                    <a:pt x="1032399" y="456228"/>
                  </a:cubicBezTo>
                  <a:cubicBezTo>
                    <a:pt x="462221" y="456228"/>
                    <a:pt x="0" y="313703"/>
                    <a:pt x="0" y="137890"/>
                  </a:cubicBezTo>
                  <a:cubicBezTo>
                    <a:pt x="0" y="104925"/>
                    <a:pt x="16250" y="73131"/>
                    <a:pt x="46415" y="43226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任意多边形 21">
              <a:extLst>
                <a:ext uri="{FF2B5EF4-FFF2-40B4-BE49-F238E27FC236}">
                  <a16:creationId xmlns:a16="http://schemas.microsoft.com/office/drawing/2014/main" id="{00DA840E-FFB3-469F-AF29-D8CC964DE4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6494" flipH="1" flipV="1">
              <a:off x="6161088" y="3903659"/>
              <a:ext cx="2276475" cy="1150938"/>
            </a:xfrm>
            <a:custGeom>
              <a:avLst/>
              <a:gdLst>
                <a:gd name="T0" fmla="*/ 226838 w 2417304"/>
                <a:gd name="T1" fmla="*/ 425615 h 1221597"/>
                <a:gd name="T2" fmla="*/ 589137 w 2417304"/>
                <a:gd name="T3" fmla="*/ 287036 h 1221597"/>
                <a:gd name="T4" fmla="*/ 620247 w 2417304"/>
                <a:gd name="T5" fmla="*/ 281593 h 1221597"/>
                <a:gd name="T6" fmla="*/ 619074 w 2417304"/>
                <a:gd name="T7" fmla="*/ 279807 h 1221597"/>
                <a:gd name="T8" fmla="*/ 682136 w 2417304"/>
                <a:gd name="T9" fmla="*/ 270763 h 1221597"/>
                <a:gd name="T10" fmla="*/ 697749 w 2417304"/>
                <a:gd name="T11" fmla="*/ 268031 h 1221597"/>
                <a:gd name="T12" fmla="*/ 710010 w 2417304"/>
                <a:gd name="T13" fmla="*/ 266766 h 1221597"/>
                <a:gd name="T14" fmla="*/ 785953 w 2417304"/>
                <a:gd name="T15" fmla="*/ 255876 h 1221597"/>
                <a:gd name="T16" fmla="*/ 1174708 w 2417304"/>
                <a:gd name="T17" fmla="*/ 234229 h 1221597"/>
                <a:gd name="T18" fmla="*/ 1780198 w 2417304"/>
                <a:gd name="T19" fmla="*/ 288262 h 1221597"/>
                <a:gd name="T20" fmla="*/ 1808383 w 2417304"/>
                <a:gd name="T21" fmla="*/ 294264 h 1221597"/>
                <a:gd name="T22" fmla="*/ 1837601 w 2417304"/>
                <a:gd name="T23" fmla="*/ 0 h 1221597"/>
                <a:gd name="T24" fmla="*/ 2417304 w 2417304"/>
                <a:gd name="T25" fmla="*/ 674379 h 1221597"/>
                <a:gd name="T26" fmla="*/ 1716308 w 2417304"/>
                <a:gd name="T27" fmla="*/ 1221597 h 1221597"/>
                <a:gd name="T28" fmla="*/ 1740805 w 2417304"/>
                <a:gd name="T29" fmla="*/ 974878 h 1221597"/>
                <a:gd name="T30" fmla="*/ 1694373 w 2417304"/>
                <a:gd name="T31" fmla="*/ 959080 h 1221597"/>
                <a:gd name="T32" fmla="*/ 1542586 w 2417304"/>
                <a:gd name="T33" fmla="*/ 915828 h 1221597"/>
                <a:gd name="T34" fmla="*/ 1466088 w 2417304"/>
                <a:gd name="T35" fmla="*/ 894927 h 1221597"/>
                <a:gd name="T36" fmla="*/ 1216256 w 2417304"/>
                <a:gd name="T37" fmla="*/ 840560 h 1221597"/>
                <a:gd name="T38" fmla="*/ 997814 w 2417304"/>
                <a:gd name="T39" fmla="*/ 805961 h 1221597"/>
                <a:gd name="T40" fmla="*/ 931487 w 2417304"/>
                <a:gd name="T41" fmla="*/ 798147 h 1221597"/>
                <a:gd name="T42" fmla="*/ 830878 w 2417304"/>
                <a:gd name="T43" fmla="*/ 787922 h 1221597"/>
                <a:gd name="T44" fmla="*/ 798833 w 2417304"/>
                <a:gd name="T45" fmla="*/ 784368 h 1221597"/>
                <a:gd name="T46" fmla="*/ 719245 w 2417304"/>
                <a:gd name="T47" fmla="*/ 778811 h 1221597"/>
                <a:gd name="T48" fmla="*/ 657401 w 2417304"/>
                <a:gd name="T49" fmla="*/ 776334 h 1221597"/>
                <a:gd name="T50" fmla="*/ 611945 w 2417304"/>
                <a:gd name="T51" fmla="*/ 774059 h 1221597"/>
                <a:gd name="T52" fmla="*/ 531594 w 2417304"/>
                <a:gd name="T53" fmla="*/ 772718 h 1221597"/>
                <a:gd name="T54" fmla="*/ 465831 w 2417304"/>
                <a:gd name="T55" fmla="*/ 774882 h 1221597"/>
                <a:gd name="T56" fmla="*/ 428462 w 2417304"/>
                <a:gd name="T57" fmla="*/ 775706 h 1221597"/>
                <a:gd name="T58" fmla="*/ 360204 w 2417304"/>
                <a:gd name="T59" fmla="*/ 778847 h 1221597"/>
                <a:gd name="T60" fmla="*/ 56177 w 2417304"/>
                <a:gd name="T61" fmla="*/ 852177 h 1221597"/>
                <a:gd name="T62" fmla="*/ 27345 w 2417304"/>
                <a:gd name="T63" fmla="*/ 872776 h 1221597"/>
                <a:gd name="T64" fmla="*/ 18899 w 2417304"/>
                <a:gd name="T65" fmla="*/ 855061 h 1221597"/>
                <a:gd name="T66" fmla="*/ 0 w 2417304"/>
                <a:gd name="T67" fmla="*/ 753948 h 1221597"/>
                <a:gd name="T68" fmla="*/ 158868 w 2417304"/>
                <a:gd name="T69" fmla="*/ 473436 h 1221597"/>
                <a:gd name="T70" fmla="*/ 226838 w 2417304"/>
                <a:gd name="T71" fmla="*/ 425615 h 122159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17304"/>
                <a:gd name="T109" fmla="*/ 0 h 1221597"/>
                <a:gd name="T110" fmla="*/ 2417304 w 2417304"/>
                <a:gd name="T111" fmla="*/ 1221597 h 122159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17304" h="1221597">
                  <a:moveTo>
                    <a:pt x="226838" y="425615"/>
                  </a:moveTo>
                  <a:cubicBezTo>
                    <a:pt x="324305" y="364929"/>
                    <a:pt x="448318" y="316985"/>
                    <a:pt x="589137" y="287036"/>
                  </a:cubicBezTo>
                  <a:lnTo>
                    <a:pt x="620247" y="281593"/>
                  </a:lnTo>
                  <a:lnTo>
                    <a:pt x="619074" y="279807"/>
                  </a:lnTo>
                  <a:lnTo>
                    <a:pt x="682136" y="270763"/>
                  </a:lnTo>
                  <a:lnTo>
                    <a:pt x="697749" y="268031"/>
                  </a:lnTo>
                  <a:lnTo>
                    <a:pt x="710010" y="266766"/>
                  </a:lnTo>
                  <a:lnTo>
                    <a:pt x="785953" y="255876"/>
                  </a:lnTo>
                  <a:cubicBezTo>
                    <a:pt x="910209" y="241745"/>
                    <a:pt x="1040474" y="234229"/>
                    <a:pt x="1174708" y="234229"/>
                  </a:cubicBezTo>
                  <a:cubicBezTo>
                    <a:pt x="1389485" y="234229"/>
                    <a:pt x="1594095" y="253469"/>
                    <a:pt x="1780198" y="288262"/>
                  </a:cubicBezTo>
                  <a:lnTo>
                    <a:pt x="1808383" y="294264"/>
                  </a:lnTo>
                  <a:lnTo>
                    <a:pt x="1837601" y="0"/>
                  </a:lnTo>
                  <a:lnTo>
                    <a:pt x="2417304" y="674379"/>
                  </a:lnTo>
                  <a:lnTo>
                    <a:pt x="1716308" y="1221597"/>
                  </a:lnTo>
                  <a:lnTo>
                    <a:pt x="1740805" y="974878"/>
                  </a:lnTo>
                  <a:lnTo>
                    <a:pt x="1694373" y="959080"/>
                  </a:lnTo>
                  <a:lnTo>
                    <a:pt x="1542586" y="915828"/>
                  </a:lnTo>
                  <a:lnTo>
                    <a:pt x="1466088" y="894927"/>
                  </a:lnTo>
                  <a:lnTo>
                    <a:pt x="1216256" y="840560"/>
                  </a:lnTo>
                  <a:lnTo>
                    <a:pt x="997814" y="805961"/>
                  </a:lnTo>
                  <a:lnTo>
                    <a:pt x="931487" y="798147"/>
                  </a:lnTo>
                  <a:lnTo>
                    <a:pt x="830878" y="787922"/>
                  </a:lnTo>
                  <a:lnTo>
                    <a:pt x="798833" y="784368"/>
                  </a:lnTo>
                  <a:lnTo>
                    <a:pt x="719245" y="778811"/>
                  </a:lnTo>
                  <a:lnTo>
                    <a:pt x="657401" y="776334"/>
                  </a:lnTo>
                  <a:lnTo>
                    <a:pt x="611945" y="774059"/>
                  </a:lnTo>
                  <a:lnTo>
                    <a:pt x="531594" y="772718"/>
                  </a:lnTo>
                  <a:lnTo>
                    <a:pt x="465831" y="774882"/>
                  </a:lnTo>
                  <a:lnTo>
                    <a:pt x="428462" y="775706"/>
                  </a:lnTo>
                  <a:lnTo>
                    <a:pt x="360204" y="778847"/>
                  </a:lnTo>
                  <a:cubicBezTo>
                    <a:pt x="226028" y="790007"/>
                    <a:pt x="120706" y="814757"/>
                    <a:pt x="56177" y="852177"/>
                  </a:cubicBezTo>
                  <a:lnTo>
                    <a:pt x="27345" y="872776"/>
                  </a:lnTo>
                  <a:lnTo>
                    <a:pt x="18899" y="855061"/>
                  </a:lnTo>
                  <a:cubicBezTo>
                    <a:pt x="6508" y="822400"/>
                    <a:pt x="0" y="788584"/>
                    <a:pt x="0" y="753948"/>
                  </a:cubicBezTo>
                  <a:cubicBezTo>
                    <a:pt x="0" y="650040"/>
                    <a:pt x="58567" y="553510"/>
                    <a:pt x="158868" y="473436"/>
                  </a:cubicBezTo>
                  <a:cubicBezTo>
                    <a:pt x="179764" y="456754"/>
                    <a:pt x="202472" y="440786"/>
                    <a:pt x="226838" y="425615"/>
                  </a:cubicBezTo>
                  <a:close/>
                </a:path>
              </a:pathLst>
            </a:custGeom>
            <a:grpFill/>
            <a:ln w="12700" cap="flat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683D77-5780-4FF3-9D1B-25E299538D3D}"/>
              </a:ext>
            </a:extLst>
          </p:cNvPr>
          <p:cNvGrpSpPr/>
          <p:nvPr/>
        </p:nvGrpSpPr>
        <p:grpSpPr>
          <a:xfrm>
            <a:off x="4782737" y="4263346"/>
            <a:ext cx="1376109" cy="865578"/>
            <a:chOff x="3533305" y="3890959"/>
            <a:chExt cx="2497608" cy="1150938"/>
          </a:xfrm>
        </p:grpSpPr>
        <p:sp>
          <p:nvSpPr>
            <p:cNvPr id="40" name="任意多边形 22">
              <a:extLst>
                <a:ext uri="{FF2B5EF4-FFF2-40B4-BE49-F238E27FC236}">
                  <a16:creationId xmlns:a16="http://schemas.microsoft.com/office/drawing/2014/main" id="{F124CEEC-6617-49CF-9940-3AC8C0147B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81277" flipV="1">
              <a:off x="3533305" y="4117972"/>
              <a:ext cx="1527176" cy="430213"/>
            </a:xfrm>
            <a:custGeom>
              <a:avLst/>
              <a:gdLst>
                <a:gd name="T0" fmla="*/ 46415 w 1620800"/>
                <a:gd name="T1" fmla="*/ 43226 h 456228"/>
                <a:gd name="T2" fmla="*/ 81131 w 1620800"/>
                <a:gd name="T3" fmla="*/ 13979 h 456228"/>
                <a:gd name="T4" fmla="*/ 105737 w 1620800"/>
                <a:gd name="T5" fmla="*/ 0 h 456228"/>
                <a:gd name="T6" fmla="*/ 103513 w 1620800"/>
                <a:gd name="T7" fmla="*/ 3407 h 456228"/>
                <a:gd name="T8" fmla="*/ 95879 w 1620800"/>
                <a:gd name="T9" fmla="*/ 35709 h 456228"/>
                <a:gd name="T10" fmla="*/ 1344686 w 1620800"/>
                <a:gd name="T11" fmla="*/ 397618 h 456228"/>
                <a:gd name="T12" fmla="*/ 1598817 w 1620800"/>
                <a:gd name="T13" fmla="*/ 399974 h 456228"/>
                <a:gd name="T14" fmla="*/ 1620800 w 1620800"/>
                <a:gd name="T15" fmla="*/ 399017 h 456228"/>
                <a:gd name="T16" fmla="*/ 1609623 w 1620800"/>
                <a:gd name="T17" fmla="*/ 401861 h 456228"/>
                <a:gd name="T18" fmla="*/ 1032399 w 1620800"/>
                <a:gd name="T19" fmla="*/ 456228 h 456228"/>
                <a:gd name="T20" fmla="*/ 0 w 1620800"/>
                <a:gd name="T21" fmla="*/ 137890 h 456228"/>
                <a:gd name="T22" fmla="*/ 46415 w 1620800"/>
                <a:gd name="T23" fmla="*/ 43226 h 4562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20800"/>
                <a:gd name="T37" fmla="*/ 0 h 456228"/>
                <a:gd name="T38" fmla="*/ 1620800 w 1620800"/>
                <a:gd name="T39" fmla="*/ 456228 h 4562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20800" h="456228">
                  <a:moveTo>
                    <a:pt x="46415" y="43226"/>
                  </a:moveTo>
                  <a:cubicBezTo>
                    <a:pt x="56470" y="33258"/>
                    <a:pt x="68070" y="23500"/>
                    <a:pt x="81131" y="13979"/>
                  </a:cubicBezTo>
                  <a:lnTo>
                    <a:pt x="105737" y="0"/>
                  </a:lnTo>
                  <a:lnTo>
                    <a:pt x="103513" y="3407"/>
                  </a:lnTo>
                  <a:cubicBezTo>
                    <a:pt x="98841" y="13952"/>
                    <a:pt x="96260" y="24728"/>
                    <a:pt x="95879" y="35709"/>
                  </a:cubicBezTo>
                  <a:cubicBezTo>
                    <a:pt x="89775" y="211416"/>
                    <a:pt x="648885" y="373449"/>
                    <a:pt x="1344686" y="397618"/>
                  </a:cubicBezTo>
                  <a:cubicBezTo>
                    <a:pt x="1431662" y="400639"/>
                    <a:pt x="1516656" y="401363"/>
                    <a:pt x="1598817" y="399974"/>
                  </a:cubicBezTo>
                  <a:lnTo>
                    <a:pt x="1620800" y="399017"/>
                  </a:lnTo>
                  <a:lnTo>
                    <a:pt x="1609623" y="401861"/>
                  </a:lnTo>
                  <a:cubicBezTo>
                    <a:pt x="1444851" y="436185"/>
                    <a:pt x="1246216" y="456228"/>
                    <a:pt x="1032399" y="456228"/>
                  </a:cubicBezTo>
                  <a:cubicBezTo>
                    <a:pt x="462221" y="456228"/>
                    <a:pt x="0" y="313703"/>
                    <a:pt x="0" y="137890"/>
                  </a:cubicBezTo>
                  <a:cubicBezTo>
                    <a:pt x="0" y="104925"/>
                    <a:pt x="16250" y="73131"/>
                    <a:pt x="46415" y="43226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任意多边形 23">
              <a:extLst>
                <a:ext uri="{FF2B5EF4-FFF2-40B4-BE49-F238E27FC236}">
                  <a16:creationId xmlns:a16="http://schemas.microsoft.com/office/drawing/2014/main" id="{2F39D253-3755-4B0E-8B76-CC4187D3B5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03506" flipV="1">
              <a:off x="3754438" y="3890959"/>
              <a:ext cx="2276475" cy="1150938"/>
            </a:xfrm>
            <a:custGeom>
              <a:avLst/>
              <a:gdLst>
                <a:gd name="T0" fmla="*/ 226838 w 2417304"/>
                <a:gd name="T1" fmla="*/ 425615 h 1221597"/>
                <a:gd name="T2" fmla="*/ 589137 w 2417304"/>
                <a:gd name="T3" fmla="*/ 287036 h 1221597"/>
                <a:gd name="T4" fmla="*/ 620247 w 2417304"/>
                <a:gd name="T5" fmla="*/ 281593 h 1221597"/>
                <a:gd name="T6" fmla="*/ 619074 w 2417304"/>
                <a:gd name="T7" fmla="*/ 279807 h 1221597"/>
                <a:gd name="T8" fmla="*/ 682136 w 2417304"/>
                <a:gd name="T9" fmla="*/ 270763 h 1221597"/>
                <a:gd name="T10" fmla="*/ 697749 w 2417304"/>
                <a:gd name="T11" fmla="*/ 268031 h 1221597"/>
                <a:gd name="T12" fmla="*/ 710010 w 2417304"/>
                <a:gd name="T13" fmla="*/ 266766 h 1221597"/>
                <a:gd name="T14" fmla="*/ 785953 w 2417304"/>
                <a:gd name="T15" fmla="*/ 255876 h 1221597"/>
                <a:gd name="T16" fmla="*/ 1174708 w 2417304"/>
                <a:gd name="T17" fmla="*/ 234229 h 1221597"/>
                <a:gd name="T18" fmla="*/ 1780198 w 2417304"/>
                <a:gd name="T19" fmla="*/ 288262 h 1221597"/>
                <a:gd name="T20" fmla="*/ 1808383 w 2417304"/>
                <a:gd name="T21" fmla="*/ 294264 h 1221597"/>
                <a:gd name="T22" fmla="*/ 1837601 w 2417304"/>
                <a:gd name="T23" fmla="*/ 0 h 1221597"/>
                <a:gd name="T24" fmla="*/ 2417304 w 2417304"/>
                <a:gd name="T25" fmla="*/ 674379 h 1221597"/>
                <a:gd name="T26" fmla="*/ 1716308 w 2417304"/>
                <a:gd name="T27" fmla="*/ 1221597 h 1221597"/>
                <a:gd name="T28" fmla="*/ 1740805 w 2417304"/>
                <a:gd name="T29" fmla="*/ 974878 h 1221597"/>
                <a:gd name="T30" fmla="*/ 1694373 w 2417304"/>
                <a:gd name="T31" fmla="*/ 959080 h 1221597"/>
                <a:gd name="T32" fmla="*/ 1542586 w 2417304"/>
                <a:gd name="T33" fmla="*/ 915828 h 1221597"/>
                <a:gd name="T34" fmla="*/ 1466088 w 2417304"/>
                <a:gd name="T35" fmla="*/ 894927 h 1221597"/>
                <a:gd name="T36" fmla="*/ 1216256 w 2417304"/>
                <a:gd name="T37" fmla="*/ 840560 h 1221597"/>
                <a:gd name="T38" fmla="*/ 997814 w 2417304"/>
                <a:gd name="T39" fmla="*/ 805961 h 1221597"/>
                <a:gd name="T40" fmla="*/ 931487 w 2417304"/>
                <a:gd name="T41" fmla="*/ 798147 h 1221597"/>
                <a:gd name="T42" fmla="*/ 830878 w 2417304"/>
                <a:gd name="T43" fmla="*/ 787922 h 1221597"/>
                <a:gd name="T44" fmla="*/ 798833 w 2417304"/>
                <a:gd name="T45" fmla="*/ 784368 h 1221597"/>
                <a:gd name="T46" fmla="*/ 719245 w 2417304"/>
                <a:gd name="T47" fmla="*/ 778811 h 1221597"/>
                <a:gd name="T48" fmla="*/ 657401 w 2417304"/>
                <a:gd name="T49" fmla="*/ 776334 h 1221597"/>
                <a:gd name="T50" fmla="*/ 611945 w 2417304"/>
                <a:gd name="T51" fmla="*/ 774059 h 1221597"/>
                <a:gd name="T52" fmla="*/ 531594 w 2417304"/>
                <a:gd name="T53" fmla="*/ 772718 h 1221597"/>
                <a:gd name="T54" fmla="*/ 465831 w 2417304"/>
                <a:gd name="T55" fmla="*/ 774882 h 1221597"/>
                <a:gd name="T56" fmla="*/ 428462 w 2417304"/>
                <a:gd name="T57" fmla="*/ 775706 h 1221597"/>
                <a:gd name="T58" fmla="*/ 360204 w 2417304"/>
                <a:gd name="T59" fmla="*/ 778847 h 1221597"/>
                <a:gd name="T60" fmla="*/ 56177 w 2417304"/>
                <a:gd name="T61" fmla="*/ 852177 h 1221597"/>
                <a:gd name="T62" fmla="*/ 27345 w 2417304"/>
                <a:gd name="T63" fmla="*/ 872776 h 1221597"/>
                <a:gd name="T64" fmla="*/ 18899 w 2417304"/>
                <a:gd name="T65" fmla="*/ 855061 h 1221597"/>
                <a:gd name="T66" fmla="*/ 0 w 2417304"/>
                <a:gd name="T67" fmla="*/ 753948 h 1221597"/>
                <a:gd name="T68" fmla="*/ 158868 w 2417304"/>
                <a:gd name="T69" fmla="*/ 473436 h 1221597"/>
                <a:gd name="T70" fmla="*/ 226838 w 2417304"/>
                <a:gd name="T71" fmla="*/ 425615 h 122159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17304"/>
                <a:gd name="T109" fmla="*/ 0 h 1221597"/>
                <a:gd name="T110" fmla="*/ 2417304 w 2417304"/>
                <a:gd name="T111" fmla="*/ 1221597 h 122159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17304" h="1221597">
                  <a:moveTo>
                    <a:pt x="226838" y="425615"/>
                  </a:moveTo>
                  <a:cubicBezTo>
                    <a:pt x="324305" y="364929"/>
                    <a:pt x="448318" y="316985"/>
                    <a:pt x="589137" y="287036"/>
                  </a:cubicBezTo>
                  <a:lnTo>
                    <a:pt x="620247" y="281593"/>
                  </a:lnTo>
                  <a:lnTo>
                    <a:pt x="619074" y="279807"/>
                  </a:lnTo>
                  <a:lnTo>
                    <a:pt x="682136" y="270763"/>
                  </a:lnTo>
                  <a:lnTo>
                    <a:pt x="697749" y="268031"/>
                  </a:lnTo>
                  <a:lnTo>
                    <a:pt x="710010" y="266766"/>
                  </a:lnTo>
                  <a:lnTo>
                    <a:pt x="785953" y="255876"/>
                  </a:lnTo>
                  <a:cubicBezTo>
                    <a:pt x="910209" y="241745"/>
                    <a:pt x="1040474" y="234229"/>
                    <a:pt x="1174708" y="234229"/>
                  </a:cubicBezTo>
                  <a:cubicBezTo>
                    <a:pt x="1389485" y="234229"/>
                    <a:pt x="1594095" y="253469"/>
                    <a:pt x="1780198" y="288262"/>
                  </a:cubicBezTo>
                  <a:lnTo>
                    <a:pt x="1808383" y="294264"/>
                  </a:lnTo>
                  <a:lnTo>
                    <a:pt x="1837601" y="0"/>
                  </a:lnTo>
                  <a:lnTo>
                    <a:pt x="2417304" y="674379"/>
                  </a:lnTo>
                  <a:lnTo>
                    <a:pt x="1716308" y="1221597"/>
                  </a:lnTo>
                  <a:lnTo>
                    <a:pt x="1740805" y="974878"/>
                  </a:lnTo>
                  <a:lnTo>
                    <a:pt x="1694373" y="959080"/>
                  </a:lnTo>
                  <a:lnTo>
                    <a:pt x="1542586" y="915828"/>
                  </a:lnTo>
                  <a:lnTo>
                    <a:pt x="1466088" y="894927"/>
                  </a:lnTo>
                  <a:lnTo>
                    <a:pt x="1216256" y="840560"/>
                  </a:lnTo>
                  <a:lnTo>
                    <a:pt x="997814" y="805961"/>
                  </a:lnTo>
                  <a:lnTo>
                    <a:pt x="931487" y="798147"/>
                  </a:lnTo>
                  <a:lnTo>
                    <a:pt x="830878" y="787922"/>
                  </a:lnTo>
                  <a:lnTo>
                    <a:pt x="798833" y="784368"/>
                  </a:lnTo>
                  <a:lnTo>
                    <a:pt x="719245" y="778811"/>
                  </a:lnTo>
                  <a:lnTo>
                    <a:pt x="657401" y="776334"/>
                  </a:lnTo>
                  <a:lnTo>
                    <a:pt x="611945" y="774059"/>
                  </a:lnTo>
                  <a:lnTo>
                    <a:pt x="531594" y="772718"/>
                  </a:lnTo>
                  <a:lnTo>
                    <a:pt x="465831" y="774882"/>
                  </a:lnTo>
                  <a:lnTo>
                    <a:pt x="428462" y="775706"/>
                  </a:lnTo>
                  <a:lnTo>
                    <a:pt x="360204" y="778847"/>
                  </a:lnTo>
                  <a:cubicBezTo>
                    <a:pt x="226028" y="790007"/>
                    <a:pt x="120706" y="814757"/>
                    <a:pt x="56177" y="852177"/>
                  </a:cubicBezTo>
                  <a:lnTo>
                    <a:pt x="27345" y="872776"/>
                  </a:lnTo>
                  <a:lnTo>
                    <a:pt x="18899" y="855061"/>
                  </a:lnTo>
                  <a:cubicBezTo>
                    <a:pt x="6508" y="822400"/>
                    <a:pt x="0" y="788584"/>
                    <a:pt x="0" y="753948"/>
                  </a:cubicBezTo>
                  <a:cubicBezTo>
                    <a:pt x="0" y="650040"/>
                    <a:pt x="58567" y="553510"/>
                    <a:pt x="158868" y="473436"/>
                  </a:cubicBezTo>
                  <a:cubicBezTo>
                    <a:pt x="179764" y="456754"/>
                    <a:pt x="202472" y="440786"/>
                    <a:pt x="226838" y="4256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44404162-3324-404D-BFA2-D290F52589FB}"/>
              </a:ext>
            </a:extLst>
          </p:cNvPr>
          <p:cNvSpPr txBox="1"/>
          <p:nvPr/>
        </p:nvSpPr>
        <p:spPr>
          <a:xfrm>
            <a:off x="1780428" y="22311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服务标准化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F9D239-7772-4B5A-9715-5E4669BC9672}"/>
              </a:ext>
            </a:extLst>
          </p:cNvPr>
          <p:cNvSpPr txBox="1"/>
          <p:nvPr/>
        </p:nvSpPr>
        <p:spPr>
          <a:xfrm>
            <a:off x="1780428" y="403762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资产标准化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C73D50-E8B3-4E1C-8BB7-C3BEC09B8728}"/>
              </a:ext>
            </a:extLst>
          </p:cNvPr>
          <p:cNvSpPr txBox="1"/>
          <p:nvPr/>
        </p:nvSpPr>
        <p:spPr>
          <a:xfrm>
            <a:off x="7816517" y="22311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管理标准化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8D6F22-CD9F-4E6F-BBAC-0CEEFF529C88}"/>
              </a:ext>
            </a:extLst>
          </p:cNvPr>
          <p:cNvSpPr txBox="1"/>
          <p:nvPr/>
        </p:nvSpPr>
        <p:spPr>
          <a:xfrm>
            <a:off x="7816517" y="403762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质量标准化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D4B20DB-E07E-4761-BEC3-5EDB205C54A2}"/>
              </a:ext>
            </a:extLst>
          </p:cNvPr>
          <p:cNvSpPr txBox="1"/>
          <p:nvPr/>
        </p:nvSpPr>
        <p:spPr>
          <a:xfrm>
            <a:off x="1780428" y="2927652"/>
            <a:ext cx="281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医疗机构统一服务流程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DB3DE33-D057-43FC-AC11-48EEC86B48C6}"/>
              </a:ext>
            </a:extLst>
          </p:cNvPr>
          <p:cNvSpPr txBox="1"/>
          <p:nvPr/>
        </p:nvSpPr>
        <p:spPr>
          <a:xfrm>
            <a:off x="1791083" y="4720385"/>
            <a:ext cx="294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统一软件，统一设备，统一运维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ECBA27-C5B5-404B-8AD8-8AA3366577E3}"/>
              </a:ext>
            </a:extLst>
          </p:cNvPr>
          <p:cNvSpPr txBox="1"/>
          <p:nvPr/>
        </p:nvSpPr>
        <p:spPr>
          <a:xfrm>
            <a:off x="7885069" y="2927652"/>
            <a:ext cx="316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医疗机构运营管理统一标准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E1FC62-7536-43F9-A61C-2BA1AA72A9FF}"/>
              </a:ext>
            </a:extLst>
          </p:cNvPr>
          <p:cNvSpPr txBox="1"/>
          <p:nvPr/>
        </p:nvSpPr>
        <p:spPr>
          <a:xfrm>
            <a:off x="7857773" y="4723010"/>
            <a:ext cx="281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软件集成医疗质量认证体系，连锁通用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E3F3F1-75C7-40A9-B00D-89D3AA72539F}"/>
              </a:ext>
            </a:extLst>
          </p:cNvPr>
          <p:cNvSpPr txBox="1"/>
          <p:nvPr/>
        </p:nvSpPr>
        <p:spPr>
          <a:xfrm>
            <a:off x="5213897" y="334029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</a:p>
        </p:txBody>
      </p:sp>
    </p:spTree>
    <p:extLst>
      <p:ext uri="{BB962C8B-B14F-4D97-AF65-F5344CB8AC3E}">
        <p14:creationId xmlns:p14="http://schemas.microsoft.com/office/powerpoint/2010/main" val="11406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73" name="矩形 72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979734" y="86395"/>
              <a:ext cx="2723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连锁医疗管理</a:t>
              </a: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66FB3EAE-99F2-45F0-8C1F-7B475187F001}"/>
              </a:ext>
            </a:extLst>
          </p:cNvPr>
          <p:cNvSpPr txBox="1"/>
          <p:nvPr/>
        </p:nvSpPr>
        <p:spPr>
          <a:xfrm>
            <a:off x="1151475" y="2090692"/>
            <a:ext cx="2693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6CF806A-146B-4FB3-A282-265AB82A4026}"/>
              </a:ext>
            </a:extLst>
          </p:cNvPr>
          <p:cNvSpPr txBox="1"/>
          <p:nvPr/>
        </p:nvSpPr>
        <p:spPr>
          <a:xfrm>
            <a:off x="8151968" y="2101421"/>
            <a:ext cx="2659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运营管理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594B999-4F9F-41E2-8683-0F11DD35E980}"/>
              </a:ext>
            </a:extLst>
          </p:cNvPr>
          <p:cNvSpPr txBox="1"/>
          <p:nvPr/>
        </p:nvSpPr>
        <p:spPr>
          <a:xfrm>
            <a:off x="8145365" y="4442568"/>
            <a:ext cx="360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医疗质量管理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DE8A996-DD5C-45C6-A783-094DBC3B19E1}"/>
              </a:ext>
            </a:extLst>
          </p:cNvPr>
          <p:cNvSpPr txBox="1"/>
          <p:nvPr/>
        </p:nvSpPr>
        <p:spPr>
          <a:xfrm>
            <a:off x="609443" y="4446962"/>
            <a:ext cx="3234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供应链管理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6A0E89-612F-4694-91C1-1436A91E6EF1}"/>
              </a:ext>
            </a:extLst>
          </p:cNvPr>
          <p:cNvGrpSpPr/>
          <p:nvPr/>
        </p:nvGrpSpPr>
        <p:grpSpPr>
          <a:xfrm>
            <a:off x="7225784" y="2112925"/>
            <a:ext cx="746438" cy="746436"/>
            <a:chOff x="8257863" y="1968320"/>
            <a:chExt cx="746438" cy="746436"/>
          </a:xfrm>
        </p:grpSpPr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E998F29-D1C5-43EF-8EC2-A5C8C4759E92}"/>
                </a:ext>
              </a:extLst>
            </p:cNvPr>
            <p:cNvSpPr/>
            <p:nvPr/>
          </p:nvSpPr>
          <p:spPr>
            <a:xfrm>
              <a:off x="8257863" y="1968320"/>
              <a:ext cx="746438" cy="746436"/>
            </a:xfrm>
            <a:prstGeom prst="ellipse">
              <a:avLst/>
            </a:prstGeom>
            <a:solidFill>
              <a:srgbClr val="003E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Freeform 72">
              <a:extLst>
                <a:ext uri="{FF2B5EF4-FFF2-40B4-BE49-F238E27FC236}">
                  <a16:creationId xmlns:a16="http://schemas.microsoft.com/office/drawing/2014/main" id="{A2FB8606-03A9-4DE0-9C54-CFE8C06B3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8271" y="2136031"/>
              <a:ext cx="385620" cy="411012"/>
            </a:xfrm>
            <a:custGeom>
              <a:avLst/>
              <a:gdLst>
                <a:gd name="T0" fmla="*/ 127 w 358"/>
                <a:gd name="T1" fmla="*/ 292 h 382"/>
                <a:gd name="T2" fmla="*/ 322 w 358"/>
                <a:gd name="T3" fmla="*/ 63 h 382"/>
                <a:gd name="T4" fmla="*/ 333 w 358"/>
                <a:gd name="T5" fmla="*/ 113 h 382"/>
                <a:gd name="T6" fmla="*/ 336 w 358"/>
                <a:gd name="T7" fmla="*/ 178 h 382"/>
                <a:gd name="T8" fmla="*/ 338 w 358"/>
                <a:gd name="T9" fmla="*/ 245 h 382"/>
                <a:gd name="T10" fmla="*/ 321 w 358"/>
                <a:gd name="T11" fmla="*/ 314 h 382"/>
                <a:gd name="T12" fmla="*/ 271 w 358"/>
                <a:gd name="T13" fmla="*/ 382 h 382"/>
                <a:gd name="T14" fmla="*/ 172 w 358"/>
                <a:gd name="T15" fmla="*/ 226 h 382"/>
                <a:gd name="T16" fmla="*/ 123 w 358"/>
                <a:gd name="T17" fmla="*/ 197 h 382"/>
                <a:gd name="T18" fmla="*/ 125 w 358"/>
                <a:gd name="T19" fmla="*/ 208 h 382"/>
                <a:gd name="T20" fmla="*/ 174 w 358"/>
                <a:gd name="T21" fmla="*/ 236 h 382"/>
                <a:gd name="T22" fmla="*/ 172 w 358"/>
                <a:gd name="T23" fmla="*/ 226 h 382"/>
                <a:gd name="T24" fmla="*/ 288 w 358"/>
                <a:gd name="T25" fmla="*/ 136 h 382"/>
                <a:gd name="T26" fmla="*/ 263 w 358"/>
                <a:gd name="T27" fmla="*/ 125 h 382"/>
                <a:gd name="T28" fmla="*/ 171 w 358"/>
                <a:gd name="T29" fmla="*/ 70 h 382"/>
                <a:gd name="T30" fmla="*/ 148 w 358"/>
                <a:gd name="T31" fmla="*/ 54 h 382"/>
                <a:gd name="T32" fmla="*/ 171 w 358"/>
                <a:gd name="T33" fmla="*/ 70 h 382"/>
                <a:gd name="T34" fmla="*/ 204 w 358"/>
                <a:gd name="T35" fmla="*/ 39 h 382"/>
                <a:gd name="T36" fmla="*/ 193 w 358"/>
                <a:gd name="T37" fmla="*/ 64 h 382"/>
                <a:gd name="T38" fmla="*/ 258 w 358"/>
                <a:gd name="T39" fmla="*/ 103 h 382"/>
                <a:gd name="T40" fmla="*/ 274 w 358"/>
                <a:gd name="T41" fmla="*/ 80 h 382"/>
                <a:gd name="T42" fmla="*/ 258 w 358"/>
                <a:gd name="T43" fmla="*/ 103 h 382"/>
                <a:gd name="T44" fmla="*/ 249 w 358"/>
                <a:gd name="T45" fmla="*/ 55 h 382"/>
                <a:gd name="T46" fmla="*/ 226 w 358"/>
                <a:gd name="T47" fmla="*/ 71 h 382"/>
                <a:gd name="T48" fmla="*/ 182 w 358"/>
                <a:gd name="T49" fmla="*/ 209 h 382"/>
                <a:gd name="T50" fmla="*/ 133 w 358"/>
                <a:gd name="T51" fmla="*/ 180 h 382"/>
                <a:gd name="T52" fmla="*/ 135 w 358"/>
                <a:gd name="T53" fmla="*/ 190 h 382"/>
                <a:gd name="T54" fmla="*/ 184 w 358"/>
                <a:gd name="T55" fmla="*/ 219 h 382"/>
                <a:gd name="T56" fmla="*/ 182 w 358"/>
                <a:gd name="T57" fmla="*/ 209 h 382"/>
                <a:gd name="T58" fmla="*/ 157 w 358"/>
                <a:gd name="T59" fmla="*/ 104 h 382"/>
                <a:gd name="T60" fmla="*/ 186 w 358"/>
                <a:gd name="T61" fmla="*/ 195 h 382"/>
                <a:gd name="T62" fmla="*/ 222 w 358"/>
                <a:gd name="T63" fmla="*/ 90 h 382"/>
                <a:gd name="T64" fmla="*/ 136 w 358"/>
                <a:gd name="T65" fmla="*/ 238 h 382"/>
                <a:gd name="T66" fmla="*/ 129 w 358"/>
                <a:gd name="T67" fmla="*/ 21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8" h="382">
                  <a:moveTo>
                    <a:pt x="131" y="382"/>
                  </a:moveTo>
                  <a:cubicBezTo>
                    <a:pt x="135" y="352"/>
                    <a:pt x="135" y="320"/>
                    <a:pt x="127" y="292"/>
                  </a:cubicBezTo>
                  <a:cubicBezTo>
                    <a:pt x="0" y="220"/>
                    <a:pt x="34" y="56"/>
                    <a:pt x="140" y="23"/>
                  </a:cubicBezTo>
                  <a:cubicBezTo>
                    <a:pt x="196" y="0"/>
                    <a:pt x="272" y="14"/>
                    <a:pt x="322" y="63"/>
                  </a:cubicBezTo>
                  <a:cubicBezTo>
                    <a:pt x="358" y="99"/>
                    <a:pt x="340" y="109"/>
                    <a:pt x="340" y="109"/>
                  </a:cubicBezTo>
                  <a:cubicBezTo>
                    <a:pt x="333" y="113"/>
                    <a:pt x="333" y="113"/>
                    <a:pt x="333" y="113"/>
                  </a:cubicBezTo>
                  <a:cubicBezTo>
                    <a:pt x="337" y="130"/>
                    <a:pt x="345" y="162"/>
                    <a:pt x="344" y="166"/>
                  </a:cubicBezTo>
                  <a:cubicBezTo>
                    <a:pt x="342" y="172"/>
                    <a:pt x="336" y="178"/>
                    <a:pt x="336" y="178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41" y="265"/>
                    <a:pt x="343" y="281"/>
                    <a:pt x="341" y="300"/>
                  </a:cubicBezTo>
                  <a:cubicBezTo>
                    <a:pt x="341" y="304"/>
                    <a:pt x="330" y="313"/>
                    <a:pt x="321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82"/>
                    <a:pt x="271" y="382"/>
                    <a:pt x="271" y="382"/>
                  </a:cubicBezTo>
                  <a:cubicBezTo>
                    <a:pt x="131" y="382"/>
                    <a:pt x="131" y="382"/>
                    <a:pt x="131" y="382"/>
                  </a:cubicBezTo>
                  <a:close/>
                  <a:moveTo>
                    <a:pt x="172" y="226"/>
                  </a:moveTo>
                  <a:cubicBezTo>
                    <a:pt x="132" y="196"/>
                    <a:pt x="132" y="196"/>
                    <a:pt x="132" y="196"/>
                  </a:cubicBezTo>
                  <a:cubicBezTo>
                    <a:pt x="129" y="193"/>
                    <a:pt x="125" y="194"/>
                    <a:pt x="123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21" y="201"/>
                    <a:pt x="122" y="205"/>
                    <a:pt x="125" y="208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68" y="240"/>
                    <a:pt x="172" y="239"/>
                    <a:pt x="174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6" y="233"/>
                    <a:pt x="175" y="228"/>
                    <a:pt x="172" y="226"/>
                  </a:cubicBezTo>
                  <a:close/>
                  <a:moveTo>
                    <a:pt x="263" y="136"/>
                  </a:moveTo>
                  <a:cubicBezTo>
                    <a:pt x="288" y="136"/>
                    <a:pt x="288" y="136"/>
                    <a:pt x="288" y="136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63" y="125"/>
                    <a:pt x="263" y="125"/>
                    <a:pt x="263" y="125"/>
                  </a:cubicBezTo>
                  <a:cubicBezTo>
                    <a:pt x="263" y="136"/>
                    <a:pt x="263" y="136"/>
                    <a:pt x="263" y="136"/>
                  </a:cubicBezTo>
                  <a:close/>
                  <a:moveTo>
                    <a:pt x="171" y="70"/>
                  </a:moveTo>
                  <a:cubicBezTo>
                    <a:pt x="158" y="48"/>
                    <a:pt x="158" y="48"/>
                    <a:pt x="158" y="48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71" y="70"/>
                    <a:pt x="171" y="70"/>
                    <a:pt x="171" y="70"/>
                  </a:cubicBezTo>
                  <a:close/>
                  <a:moveTo>
                    <a:pt x="204" y="64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4" y="64"/>
                    <a:pt x="204" y="64"/>
                    <a:pt x="204" y="64"/>
                  </a:cubicBezTo>
                  <a:close/>
                  <a:moveTo>
                    <a:pt x="258" y="103"/>
                  </a:moveTo>
                  <a:cubicBezTo>
                    <a:pt x="279" y="90"/>
                    <a:pt x="279" y="90"/>
                    <a:pt x="279" y="90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8" y="103"/>
                    <a:pt x="258" y="103"/>
                    <a:pt x="258" y="103"/>
                  </a:cubicBezTo>
                  <a:close/>
                  <a:moveTo>
                    <a:pt x="236" y="76"/>
                  </a:moveTo>
                  <a:cubicBezTo>
                    <a:pt x="249" y="55"/>
                    <a:pt x="249" y="55"/>
                    <a:pt x="249" y="55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36" y="76"/>
                    <a:pt x="236" y="76"/>
                    <a:pt x="236" y="76"/>
                  </a:cubicBezTo>
                  <a:close/>
                  <a:moveTo>
                    <a:pt x="182" y="209"/>
                  </a:moveTo>
                  <a:cubicBezTo>
                    <a:pt x="142" y="178"/>
                    <a:pt x="142" y="178"/>
                    <a:pt x="142" y="178"/>
                  </a:cubicBezTo>
                  <a:cubicBezTo>
                    <a:pt x="139" y="176"/>
                    <a:pt x="135" y="177"/>
                    <a:pt x="133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1" y="183"/>
                    <a:pt x="132" y="188"/>
                    <a:pt x="135" y="190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8" y="223"/>
                    <a:pt x="182" y="222"/>
                    <a:pt x="184" y="219"/>
                  </a:cubicBezTo>
                  <a:cubicBezTo>
                    <a:pt x="184" y="219"/>
                    <a:pt x="184" y="219"/>
                    <a:pt x="184" y="219"/>
                  </a:cubicBezTo>
                  <a:cubicBezTo>
                    <a:pt x="186" y="216"/>
                    <a:pt x="185" y="211"/>
                    <a:pt x="182" y="209"/>
                  </a:cubicBezTo>
                  <a:close/>
                  <a:moveTo>
                    <a:pt x="222" y="90"/>
                  </a:moveTo>
                  <a:cubicBezTo>
                    <a:pt x="198" y="76"/>
                    <a:pt x="169" y="83"/>
                    <a:pt x="157" y="104"/>
                  </a:cubicBezTo>
                  <a:cubicBezTo>
                    <a:pt x="144" y="126"/>
                    <a:pt x="160" y="151"/>
                    <a:pt x="149" y="174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200" y="174"/>
                    <a:pt x="229" y="176"/>
                    <a:pt x="242" y="154"/>
                  </a:cubicBezTo>
                  <a:cubicBezTo>
                    <a:pt x="255" y="132"/>
                    <a:pt x="245" y="104"/>
                    <a:pt x="222" y="90"/>
                  </a:cubicBezTo>
                  <a:close/>
                  <a:moveTo>
                    <a:pt x="129" y="216"/>
                  </a:moveTo>
                  <a:cubicBezTo>
                    <a:pt x="125" y="224"/>
                    <a:pt x="128" y="233"/>
                    <a:pt x="136" y="238"/>
                  </a:cubicBezTo>
                  <a:cubicBezTo>
                    <a:pt x="142" y="241"/>
                    <a:pt x="150" y="240"/>
                    <a:pt x="155" y="236"/>
                  </a:cubicBezTo>
                  <a:lnTo>
                    <a:pt x="129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A4AB90-28D2-4236-8C33-91DC573F19D7}"/>
              </a:ext>
            </a:extLst>
          </p:cNvPr>
          <p:cNvGrpSpPr/>
          <p:nvPr/>
        </p:nvGrpSpPr>
        <p:grpSpPr>
          <a:xfrm>
            <a:off x="3760851" y="4467416"/>
            <a:ext cx="746438" cy="746436"/>
            <a:chOff x="4409417" y="4340190"/>
            <a:chExt cx="746438" cy="746436"/>
          </a:xfrm>
        </p:grpSpPr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6621F21A-FF57-460A-A92F-C717C68832EA}"/>
                </a:ext>
              </a:extLst>
            </p:cNvPr>
            <p:cNvSpPr/>
            <p:nvPr/>
          </p:nvSpPr>
          <p:spPr>
            <a:xfrm>
              <a:off x="4409417" y="4340190"/>
              <a:ext cx="746438" cy="746436"/>
            </a:xfrm>
            <a:prstGeom prst="ellipse">
              <a:avLst/>
            </a:prstGeom>
            <a:solidFill>
              <a:srgbClr val="003E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Freeform 99">
              <a:extLst>
                <a:ext uri="{FF2B5EF4-FFF2-40B4-BE49-F238E27FC236}">
                  <a16:creationId xmlns:a16="http://schemas.microsoft.com/office/drawing/2014/main" id="{0089C4D4-C71F-479B-89F8-B0D0BC8F9F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4900" y="4502607"/>
              <a:ext cx="335470" cy="421603"/>
            </a:xfrm>
            <a:custGeom>
              <a:avLst/>
              <a:gdLst>
                <a:gd name="T0" fmla="*/ 12 w 222"/>
                <a:gd name="T1" fmla="*/ 0 h 279"/>
                <a:gd name="T2" fmla="*/ 210 w 222"/>
                <a:gd name="T3" fmla="*/ 0 h 279"/>
                <a:gd name="T4" fmla="*/ 222 w 222"/>
                <a:gd name="T5" fmla="*/ 0 h 279"/>
                <a:gd name="T6" fmla="*/ 222 w 222"/>
                <a:gd name="T7" fmla="*/ 12 h 279"/>
                <a:gd name="T8" fmla="*/ 222 w 222"/>
                <a:gd name="T9" fmla="*/ 267 h 279"/>
                <a:gd name="T10" fmla="*/ 222 w 222"/>
                <a:gd name="T11" fmla="*/ 279 h 279"/>
                <a:gd name="T12" fmla="*/ 210 w 222"/>
                <a:gd name="T13" fmla="*/ 279 h 279"/>
                <a:gd name="T14" fmla="*/ 71 w 222"/>
                <a:gd name="T15" fmla="*/ 279 h 279"/>
                <a:gd name="T16" fmla="*/ 66 w 222"/>
                <a:gd name="T17" fmla="*/ 279 h 279"/>
                <a:gd name="T18" fmla="*/ 64 w 222"/>
                <a:gd name="T19" fmla="*/ 277 h 279"/>
                <a:gd name="T20" fmla="*/ 4 w 222"/>
                <a:gd name="T21" fmla="*/ 232 h 279"/>
                <a:gd name="T22" fmla="*/ 0 w 222"/>
                <a:gd name="T23" fmla="*/ 229 h 279"/>
                <a:gd name="T24" fmla="*/ 0 w 222"/>
                <a:gd name="T25" fmla="*/ 225 h 279"/>
                <a:gd name="T26" fmla="*/ 0 w 222"/>
                <a:gd name="T27" fmla="*/ 12 h 279"/>
                <a:gd name="T28" fmla="*/ 0 w 222"/>
                <a:gd name="T29" fmla="*/ 0 h 279"/>
                <a:gd name="T30" fmla="*/ 12 w 222"/>
                <a:gd name="T31" fmla="*/ 0 h 279"/>
                <a:gd name="T32" fmla="*/ 12 w 222"/>
                <a:gd name="T33" fmla="*/ 0 h 279"/>
                <a:gd name="T34" fmla="*/ 23 w 222"/>
                <a:gd name="T35" fmla="*/ 213 h 279"/>
                <a:gd name="T36" fmla="*/ 59 w 222"/>
                <a:gd name="T37" fmla="*/ 199 h 279"/>
                <a:gd name="T38" fmla="*/ 64 w 222"/>
                <a:gd name="T39" fmla="*/ 196 h 279"/>
                <a:gd name="T40" fmla="*/ 66 w 222"/>
                <a:gd name="T41" fmla="*/ 201 h 279"/>
                <a:gd name="T42" fmla="*/ 80 w 222"/>
                <a:gd name="T43" fmla="*/ 255 h 279"/>
                <a:gd name="T44" fmla="*/ 198 w 222"/>
                <a:gd name="T45" fmla="*/ 255 h 279"/>
                <a:gd name="T46" fmla="*/ 198 w 222"/>
                <a:gd name="T47" fmla="*/ 24 h 279"/>
                <a:gd name="T48" fmla="*/ 23 w 222"/>
                <a:gd name="T49" fmla="*/ 24 h 279"/>
                <a:gd name="T50" fmla="*/ 23 w 222"/>
                <a:gd name="T51" fmla="*/ 213 h 279"/>
                <a:gd name="T52" fmla="*/ 23 w 222"/>
                <a:gd name="T53" fmla="*/ 213 h 279"/>
                <a:gd name="T54" fmla="*/ 68 w 222"/>
                <a:gd name="T55" fmla="*/ 253 h 279"/>
                <a:gd name="T56" fmla="*/ 56 w 222"/>
                <a:gd name="T57" fmla="*/ 211 h 279"/>
                <a:gd name="T58" fmla="*/ 28 w 222"/>
                <a:gd name="T59" fmla="*/ 220 h 279"/>
                <a:gd name="T60" fmla="*/ 68 w 222"/>
                <a:gd name="T61" fmla="*/ 253 h 279"/>
                <a:gd name="T62" fmla="*/ 68 w 222"/>
                <a:gd name="T63" fmla="*/ 253 h 279"/>
                <a:gd name="T64" fmla="*/ 52 w 222"/>
                <a:gd name="T65" fmla="*/ 149 h 279"/>
                <a:gd name="T66" fmla="*/ 52 w 222"/>
                <a:gd name="T67" fmla="*/ 161 h 279"/>
                <a:gd name="T68" fmla="*/ 172 w 222"/>
                <a:gd name="T69" fmla="*/ 161 h 279"/>
                <a:gd name="T70" fmla="*/ 172 w 222"/>
                <a:gd name="T71" fmla="*/ 149 h 279"/>
                <a:gd name="T72" fmla="*/ 52 w 222"/>
                <a:gd name="T73" fmla="*/ 149 h 279"/>
                <a:gd name="T74" fmla="*/ 52 w 222"/>
                <a:gd name="T75" fmla="*/ 149 h 279"/>
                <a:gd name="T76" fmla="*/ 52 w 222"/>
                <a:gd name="T77" fmla="*/ 121 h 279"/>
                <a:gd name="T78" fmla="*/ 52 w 222"/>
                <a:gd name="T79" fmla="*/ 130 h 279"/>
                <a:gd name="T80" fmla="*/ 172 w 222"/>
                <a:gd name="T81" fmla="*/ 130 h 279"/>
                <a:gd name="T82" fmla="*/ 172 w 222"/>
                <a:gd name="T83" fmla="*/ 121 h 279"/>
                <a:gd name="T84" fmla="*/ 52 w 222"/>
                <a:gd name="T85" fmla="*/ 121 h 279"/>
                <a:gd name="T86" fmla="*/ 52 w 222"/>
                <a:gd name="T87" fmla="*/ 121 h 279"/>
                <a:gd name="T88" fmla="*/ 52 w 222"/>
                <a:gd name="T89" fmla="*/ 90 h 279"/>
                <a:gd name="T90" fmla="*/ 52 w 222"/>
                <a:gd name="T91" fmla="*/ 99 h 279"/>
                <a:gd name="T92" fmla="*/ 172 w 222"/>
                <a:gd name="T93" fmla="*/ 99 h 279"/>
                <a:gd name="T94" fmla="*/ 172 w 222"/>
                <a:gd name="T95" fmla="*/ 90 h 279"/>
                <a:gd name="T96" fmla="*/ 52 w 222"/>
                <a:gd name="T97" fmla="*/ 90 h 279"/>
                <a:gd name="T98" fmla="*/ 52 w 222"/>
                <a:gd name="T99" fmla="*/ 90 h 279"/>
                <a:gd name="T100" fmla="*/ 52 w 222"/>
                <a:gd name="T101" fmla="*/ 59 h 279"/>
                <a:gd name="T102" fmla="*/ 52 w 222"/>
                <a:gd name="T103" fmla="*/ 71 h 279"/>
                <a:gd name="T104" fmla="*/ 172 w 222"/>
                <a:gd name="T105" fmla="*/ 71 h 279"/>
                <a:gd name="T106" fmla="*/ 172 w 222"/>
                <a:gd name="T107" fmla="*/ 59 h 279"/>
                <a:gd name="T108" fmla="*/ 52 w 222"/>
                <a:gd name="T109" fmla="*/ 5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2" h="279">
                  <a:moveTo>
                    <a:pt x="12" y="0"/>
                  </a:moveTo>
                  <a:lnTo>
                    <a:pt x="210" y="0"/>
                  </a:lnTo>
                  <a:lnTo>
                    <a:pt x="222" y="0"/>
                  </a:lnTo>
                  <a:lnTo>
                    <a:pt x="222" y="12"/>
                  </a:lnTo>
                  <a:lnTo>
                    <a:pt x="222" y="267"/>
                  </a:lnTo>
                  <a:lnTo>
                    <a:pt x="222" y="279"/>
                  </a:lnTo>
                  <a:lnTo>
                    <a:pt x="210" y="279"/>
                  </a:lnTo>
                  <a:lnTo>
                    <a:pt x="71" y="279"/>
                  </a:lnTo>
                  <a:lnTo>
                    <a:pt x="66" y="279"/>
                  </a:lnTo>
                  <a:lnTo>
                    <a:pt x="64" y="277"/>
                  </a:lnTo>
                  <a:lnTo>
                    <a:pt x="4" y="232"/>
                  </a:lnTo>
                  <a:lnTo>
                    <a:pt x="0" y="229"/>
                  </a:lnTo>
                  <a:lnTo>
                    <a:pt x="0" y="22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close/>
                  <a:moveTo>
                    <a:pt x="23" y="213"/>
                  </a:moveTo>
                  <a:lnTo>
                    <a:pt x="59" y="199"/>
                  </a:lnTo>
                  <a:lnTo>
                    <a:pt x="64" y="196"/>
                  </a:lnTo>
                  <a:lnTo>
                    <a:pt x="66" y="201"/>
                  </a:lnTo>
                  <a:lnTo>
                    <a:pt x="80" y="255"/>
                  </a:lnTo>
                  <a:lnTo>
                    <a:pt x="198" y="255"/>
                  </a:lnTo>
                  <a:lnTo>
                    <a:pt x="198" y="24"/>
                  </a:lnTo>
                  <a:lnTo>
                    <a:pt x="23" y="24"/>
                  </a:lnTo>
                  <a:lnTo>
                    <a:pt x="23" y="213"/>
                  </a:lnTo>
                  <a:lnTo>
                    <a:pt x="23" y="213"/>
                  </a:lnTo>
                  <a:close/>
                  <a:moveTo>
                    <a:pt x="68" y="253"/>
                  </a:moveTo>
                  <a:lnTo>
                    <a:pt x="56" y="211"/>
                  </a:lnTo>
                  <a:lnTo>
                    <a:pt x="28" y="220"/>
                  </a:lnTo>
                  <a:lnTo>
                    <a:pt x="68" y="253"/>
                  </a:lnTo>
                  <a:lnTo>
                    <a:pt x="68" y="253"/>
                  </a:lnTo>
                  <a:close/>
                  <a:moveTo>
                    <a:pt x="52" y="149"/>
                  </a:moveTo>
                  <a:lnTo>
                    <a:pt x="52" y="161"/>
                  </a:lnTo>
                  <a:lnTo>
                    <a:pt x="172" y="161"/>
                  </a:lnTo>
                  <a:lnTo>
                    <a:pt x="172" y="149"/>
                  </a:lnTo>
                  <a:lnTo>
                    <a:pt x="52" y="149"/>
                  </a:lnTo>
                  <a:lnTo>
                    <a:pt x="52" y="149"/>
                  </a:lnTo>
                  <a:close/>
                  <a:moveTo>
                    <a:pt x="52" y="121"/>
                  </a:moveTo>
                  <a:lnTo>
                    <a:pt x="52" y="130"/>
                  </a:lnTo>
                  <a:lnTo>
                    <a:pt x="172" y="130"/>
                  </a:lnTo>
                  <a:lnTo>
                    <a:pt x="172" y="121"/>
                  </a:lnTo>
                  <a:lnTo>
                    <a:pt x="52" y="121"/>
                  </a:lnTo>
                  <a:lnTo>
                    <a:pt x="52" y="121"/>
                  </a:lnTo>
                  <a:close/>
                  <a:moveTo>
                    <a:pt x="52" y="90"/>
                  </a:moveTo>
                  <a:lnTo>
                    <a:pt x="52" y="99"/>
                  </a:lnTo>
                  <a:lnTo>
                    <a:pt x="172" y="99"/>
                  </a:lnTo>
                  <a:lnTo>
                    <a:pt x="172" y="90"/>
                  </a:lnTo>
                  <a:lnTo>
                    <a:pt x="52" y="90"/>
                  </a:lnTo>
                  <a:lnTo>
                    <a:pt x="52" y="90"/>
                  </a:lnTo>
                  <a:close/>
                  <a:moveTo>
                    <a:pt x="52" y="59"/>
                  </a:moveTo>
                  <a:lnTo>
                    <a:pt x="52" y="71"/>
                  </a:lnTo>
                  <a:lnTo>
                    <a:pt x="172" y="71"/>
                  </a:lnTo>
                  <a:lnTo>
                    <a:pt x="172" y="59"/>
                  </a:lnTo>
                  <a:lnTo>
                    <a:pt x="52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093E47-5CE4-44A6-898A-FB09C01196C7}"/>
              </a:ext>
            </a:extLst>
          </p:cNvPr>
          <p:cNvGrpSpPr/>
          <p:nvPr/>
        </p:nvGrpSpPr>
        <p:grpSpPr>
          <a:xfrm>
            <a:off x="7225784" y="4467416"/>
            <a:ext cx="746438" cy="746436"/>
            <a:chOff x="7493803" y="4309758"/>
            <a:chExt cx="746438" cy="746436"/>
          </a:xfrm>
        </p:grpSpPr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C4286FA9-48EA-4E19-8A75-037CC5CE696F}"/>
                </a:ext>
              </a:extLst>
            </p:cNvPr>
            <p:cNvSpPr/>
            <p:nvPr/>
          </p:nvSpPr>
          <p:spPr>
            <a:xfrm>
              <a:off x="7493803" y="4309758"/>
              <a:ext cx="746438" cy="7464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Freeform 127">
              <a:extLst>
                <a:ext uri="{FF2B5EF4-FFF2-40B4-BE49-F238E27FC236}">
                  <a16:creationId xmlns:a16="http://schemas.microsoft.com/office/drawing/2014/main" id="{89AC2807-18FF-478E-A8D1-32A23990C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8518" y="4456602"/>
              <a:ext cx="337006" cy="452374"/>
            </a:xfrm>
            <a:custGeom>
              <a:avLst/>
              <a:gdLst>
                <a:gd name="T0" fmla="*/ 42 w 47"/>
                <a:gd name="T1" fmla="*/ 5 h 63"/>
                <a:gd name="T2" fmla="*/ 42 w 47"/>
                <a:gd name="T3" fmla="*/ 5 h 63"/>
                <a:gd name="T4" fmla="*/ 47 w 47"/>
                <a:gd name="T5" fmla="*/ 16 h 63"/>
                <a:gd name="T6" fmla="*/ 42 w 47"/>
                <a:gd name="T7" fmla="*/ 27 h 63"/>
                <a:gd name="T8" fmla="*/ 32 w 47"/>
                <a:gd name="T9" fmla="*/ 37 h 63"/>
                <a:gd name="T10" fmla="*/ 21 w 47"/>
                <a:gd name="T11" fmla="*/ 42 h 63"/>
                <a:gd name="T12" fmla="*/ 14 w 47"/>
                <a:gd name="T13" fmla="*/ 41 h 63"/>
                <a:gd name="T14" fmla="*/ 22 w 47"/>
                <a:gd name="T15" fmla="*/ 33 h 63"/>
                <a:gd name="T16" fmla="*/ 26 w 47"/>
                <a:gd name="T17" fmla="*/ 31 h 63"/>
                <a:gd name="T18" fmla="*/ 36 w 47"/>
                <a:gd name="T19" fmla="*/ 21 h 63"/>
                <a:gd name="T20" fmla="*/ 38 w 47"/>
                <a:gd name="T21" fmla="*/ 16 h 63"/>
                <a:gd name="T22" fmla="*/ 36 w 47"/>
                <a:gd name="T23" fmla="*/ 11 h 63"/>
                <a:gd name="T24" fmla="*/ 36 w 47"/>
                <a:gd name="T25" fmla="*/ 11 h 63"/>
                <a:gd name="T26" fmla="*/ 31 w 47"/>
                <a:gd name="T27" fmla="*/ 9 h 63"/>
                <a:gd name="T28" fmla="*/ 26 w 47"/>
                <a:gd name="T29" fmla="*/ 11 h 63"/>
                <a:gd name="T30" fmla="*/ 16 w 47"/>
                <a:gd name="T31" fmla="*/ 21 h 63"/>
                <a:gd name="T32" fmla="*/ 15 w 47"/>
                <a:gd name="T33" fmla="*/ 22 h 63"/>
                <a:gd name="T34" fmla="*/ 5 w 47"/>
                <a:gd name="T35" fmla="*/ 31 h 63"/>
                <a:gd name="T36" fmla="*/ 5 w 47"/>
                <a:gd name="T37" fmla="*/ 26 h 63"/>
                <a:gd name="T38" fmla="*/ 9 w 47"/>
                <a:gd name="T39" fmla="*/ 15 h 63"/>
                <a:gd name="T40" fmla="*/ 19 w 47"/>
                <a:gd name="T41" fmla="*/ 5 h 63"/>
                <a:gd name="T42" fmla="*/ 31 w 47"/>
                <a:gd name="T43" fmla="*/ 0 h 63"/>
                <a:gd name="T44" fmla="*/ 42 w 47"/>
                <a:gd name="T45" fmla="*/ 5 h 63"/>
                <a:gd name="T46" fmla="*/ 41 w 47"/>
                <a:gd name="T47" fmla="*/ 32 h 63"/>
                <a:gd name="T48" fmla="*/ 31 w 47"/>
                <a:gd name="T49" fmla="*/ 42 h 63"/>
                <a:gd name="T50" fmla="*/ 23 w 47"/>
                <a:gd name="T51" fmla="*/ 50 h 63"/>
                <a:gd name="T52" fmla="*/ 21 w 47"/>
                <a:gd name="T53" fmla="*/ 52 h 63"/>
                <a:gd name="T54" fmla="*/ 16 w 47"/>
                <a:gd name="T55" fmla="*/ 54 h 63"/>
                <a:gd name="T56" fmla="*/ 11 w 47"/>
                <a:gd name="T57" fmla="*/ 52 h 63"/>
                <a:gd name="T58" fmla="*/ 11 w 47"/>
                <a:gd name="T59" fmla="*/ 52 h 63"/>
                <a:gd name="T60" fmla="*/ 8 w 47"/>
                <a:gd name="T61" fmla="*/ 47 h 63"/>
                <a:gd name="T62" fmla="*/ 11 w 47"/>
                <a:gd name="T63" fmla="*/ 41 h 63"/>
                <a:gd name="T64" fmla="*/ 21 w 47"/>
                <a:gd name="T65" fmla="*/ 31 h 63"/>
                <a:gd name="T66" fmla="*/ 25 w 47"/>
                <a:gd name="T67" fmla="*/ 29 h 63"/>
                <a:gd name="T68" fmla="*/ 32 w 47"/>
                <a:gd name="T69" fmla="*/ 22 h 63"/>
                <a:gd name="T70" fmla="*/ 26 w 47"/>
                <a:gd name="T71" fmla="*/ 21 h 63"/>
                <a:gd name="T72" fmla="*/ 14 w 47"/>
                <a:gd name="T73" fmla="*/ 25 h 63"/>
                <a:gd name="T74" fmla="*/ 4 w 47"/>
                <a:gd name="T75" fmla="*/ 35 h 63"/>
                <a:gd name="T76" fmla="*/ 0 w 47"/>
                <a:gd name="T77" fmla="*/ 47 h 63"/>
                <a:gd name="T78" fmla="*/ 4 w 47"/>
                <a:gd name="T79" fmla="*/ 58 h 63"/>
                <a:gd name="T80" fmla="*/ 4 w 47"/>
                <a:gd name="T81" fmla="*/ 58 h 63"/>
                <a:gd name="T82" fmla="*/ 16 w 47"/>
                <a:gd name="T83" fmla="*/ 63 h 63"/>
                <a:gd name="T84" fmla="*/ 27 w 47"/>
                <a:gd name="T85" fmla="*/ 58 h 63"/>
                <a:gd name="T86" fmla="*/ 37 w 47"/>
                <a:gd name="T87" fmla="*/ 48 h 63"/>
                <a:gd name="T88" fmla="*/ 42 w 47"/>
                <a:gd name="T89" fmla="*/ 37 h 63"/>
                <a:gd name="T90" fmla="*/ 41 w 47"/>
                <a:gd name="T9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63">
                  <a:moveTo>
                    <a:pt x="42" y="5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5" y="8"/>
                    <a:pt x="47" y="12"/>
                    <a:pt x="47" y="16"/>
                  </a:cubicBezTo>
                  <a:cubicBezTo>
                    <a:pt x="47" y="20"/>
                    <a:pt x="45" y="24"/>
                    <a:pt x="42" y="2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9" y="41"/>
                    <a:pt x="25" y="42"/>
                    <a:pt x="21" y="42"/>
                  </a:cubicBezTo>
                  <a:cubicBezTo>
                    <a:pt x="19" y="42"/>
                    <a:pt x="16" y="42"/>
                    <a:pt x="14" y="4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5" y="33"/>
                    <a:pt x="26" y="3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8" y="20"/>
                    <a:pt x="38" y="18"/>
                    <a:pt x="38" y="16"/>
                  </a:cubicBezTo>
                  <a:cubicBezTo>
                    <a:pt x="38" y="14"/>
                    <a:pt x="38" y="12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9"/>
                    <a:pt x="33" y="9"/>
                    <a:pt x="31" y="9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29"/>
                    <a:pt x="5" y="28"/>
                    <a:pt x="5" y="26"/>
                  </a:cubicBezTo>
                  <a:cubicBezTo>
                    <a:pt x="5" y="22"/>
                    <a:pt x="6" y="18"/>
                    <a:pt x="9" y="1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2" y="5"/>
                  </a:cubicBezTo>
                  <a:close/>
                  <a:moveTo>
                    <a:pt x="41" y="32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3"/>
                    <a:pt x="18" y="54"/>
                    <a:pt x="16" y="54"/>
                  </a:cubicBezTo>
                  <a:cubicBezTo>
                    <a:pt x="14" y="54"/>
                    <a:pt x="12" y="53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9" y="51"/>
                    <a:pt x="8" y="49"/>
                    <a:pt x="8" y="47"/>
                  </a:cubicBezTo>
                  <a:cubicBezTo>
                    <a:pt x="8" y="45"/>
                    <a:pt x="9" y="43"/>
                    <a:pt x="11" y="4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2" y="30"/>
                    <a:pt x="23" y="30"/>
                    <a:pt x="25" y="29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0" y="21"/>
                    <a:pt x="28" y="21"/>
                    <a:pt x="26" y="21"/>
                  </a:cubicBezTo>
                  <a:cubicBezTo>
                    <a:pt x="22" y="21"/>
                    <a:pt x="18" y="22"/>
                    <a:pt x="14" y="2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3"/>
                    <a:pt x="0" y="47"/>
                  </a:cubicBezTo>
                  <a:cubicBezTo>
                    <a:pt x="0" y="51"/>
                    <a:pt x="1" y="55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8" y="61"/>
                    <a:pt x="12" y="63"/>
                    <a:pt x="16" y="63"/>
                  </a:cubicBezTo>
                  <a:cubicBezTo>
                    <a:pt x="20" y="63"/>
                    <a:pt x="24" y="61"/>
                    <a:pt x="27" y="5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1" y="45"/>
                    <a:pt x="42" y="41"/>
                    <a:pt x="42" y="37"/>
                  </a:cubicBezTo>
                  <a:cubicBezTo>
                    <a:pt x="42" y="35"/>
                    <a:pt x="42" y="33"/>
                    <a:pt x="41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05B52F-B032-4D04-B625-6BCEA9D377E9}"/>
              </a:ext>
            </a:extLst>
          </p:cNvPr>
          <p:cNvGrpSpPr/>
          <p:nvPr/>
        </p:nvGrpSpPr>
        <p:grpSpPr>
          <a:xfrm>
            <a:off x="3760851" y="2112925"/>
            <a:ext cx="746438" cy="746436"/>
            <a:chOff x="4028870" y="1955267"/>
            <a:chExt cx="746438" cy="746436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80FD7B9D-2EB7-4665-B198-A08086B4AFA7}"/>
                </a:ext>
              </a:extLst>
            </p:cNvPr>
            <p:cNvSpPr/>
            <p:nvPr/>
          </p:nvSpPr>
          <p:spPr>
            <a:xfrm>
              <a:off x="4028870" y="1955267"/>
              <a:ext cx="746438" cy="7464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KSO_Shape">
              <a:extLst>
                <a:ext uri="{FF2B5EF4-FFF2-40B4-BE49-F238E27FC236}">
                  <a16:creationId xmlns:a16="http://schemas.microsoft.com/office/drawing/2014/main" id="{B76FA21F-E7BD-4AA8-9754-D59274236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274" y="2096925"/>
              <a:ext cx="442553" cy="374087"/>
            </a:xfrm>
            <a:custGeom>
              <a:avLst/>
              <a:gdLst>
                <a:gd name="T0" fmla="*/ 838518 w 3856038"/>
                <a:gd name="T1" fmla="*/ 3035936 h 3319463"/>
                <a:gd name="T2" fmla="*/ 807086 w 3856038"/>
                <a:gd name="T3" fmla="*/ 3078481 h 3319463"/>
                <a:gd name="T4" fmla="*/ 345758 w 3856038"/>
                <a:gd name="T5" fmla="*/ 3083244 h 3319463"/>
                <a:gd name="T6" fmla="*/ 306705 w 3856038"/>
                <a:gd name="T7" fmla="*/ 3047684 h 3319463"/>
                <a:gd name="T8" fmla="*/ 1938189 w 3856038"/>
                <a:gd name="T9" fmla="*/ 1874411 h 3319463"/>
                <a:gd name="T10" fmla="*/ 2032113 w 3856038"/>
                <a:gd name="T11" fmla="*/ 1927728 h 3319463"/>
                <a:gd name="T12" fmla="*/ 2127625 w 3856038"/>
                <a:gd name="T13" fmla="*/ 1936931 h 3319463"/>
                <a:gd name="T14" fmla="*/ 2209174 w 3856038"/>
                <a:gd name="T15" fmla="*/ 1913446 h 3319463"/>
                <a:gd name="T16" fmla="*/ 2208222 w 3856038"/>
                <a:gd name="T17" fmla="*/ 3063251 h 3319463"/>
                <a:gd name="T18" fmla="*/ 2159673 w 3856038"/>
                <a:gd name="T19" fmla="*/ 3086101 h 3319463"/>
                <a:gd name="T20" fmla="*/ 1703060 w 3856038"/>
                <a:gd name="T21" fmla="*/ 3067694 h 3319463"/>
                <a:gd name="T22" fmla="*/ 1684338 w 3856038"/>
                <a:gd name="T23" fmla="*/ 1620838 h 3319463"/>
                <a:gd name="T24" fmla="*/ 1517659 w 3856038"/>
                <a:gd name="T25" fmla="*/ 3063249 h 3319463"/>
                <a:gd name="T26" fmla="*/ 1469110 w 3856038"/>
                <a:gd name="T27" fmla="*/ 3086100 h 3319463"/>
                <a:gd name="T28" fmla="*/ 1012179 w 3856038"/>
                <a:gd name="T29" fmla="*/ 3067693 h 3319463"/>
                <a:gd name="T30" fmla="*/ 993775 w 3856038"/>
                <a:gd name="T31" fmla="*/ 2030516 h 3319463"/>
                <a:gd name="T32" fmla="*/ 2903512 w 3856038"/>
                <a:gd name="T33" fmla="*/ 3058483 h 3319463"/>
                <a:gd name="T34" fmla="*/ 2858002 w 3856038"/>
                <a:gd name="T35" fmla="*/ 3085784 h 3319463"/>
                <a:gd name="T36" fmla="*/ 2397814 w 3856038"/>
                <a:gd name="T37" fmla="*/ 3071816 h 3319463"/>
                <a:gd name="T38" fmla="*/ 2374900 w 3856038"/>
                <a:gd name="T39" fmla="*/ 3023247 h 3319463"/>
                <a:gd name="T40" fmla="*/ 3393565 w 3856038"/>
                <a:gd name="T41" fmla="*/ 829618 h 3319463"/>
                <a:gd name="T42" fmla="*/ 3441797 w 3856038"/>
                <a:gd name="T43" fmla="*/ 916284 h 3319463"/>
                <a:gd name="T44" fmla="*/ 3518904 w 3856038"/>
                <a:gd name="T45" fmla="*/ 976601 h 3319463"/>
                <a:gd name="T46" fmla="*/ 3605213 w 3856038"/>
                <a:gd name="T47" fmla="*/ 3023244 h 3319463"/>
                <a:gd name="T48" fmla="*/ 3582367 w 3856038"/>
                <a:gd name="T49" fmla="*/ 3071815 h 3319463"/>
                <a:gd name="T50" fmla="*/ 3123532 w 3856038"/>
                <a:gd name="T51" fmla="*/ 3085783 h 3319463"/>
                <a:gd name="T52" fmla="*/ 3077839 w 3856038"/>
                <a:gd name="T53" fmla="*/ 3058481 h 3319463"/>
                <a:gd name="T54" fmla="*/ 3032368 w 3856038"/>
                <a:gd name="T55" fmla="*/ 0 h 3319463"/>
                <a:gd name="T56" fmla="*/ 3669057 w 3856038"/>
                <a:gd name="T57" fmla="*/ 6984 h 3319463"/>
                <a:gd name="T58" fmla="*/ 3714445 w 3856038"/>
                <a:gd name="T59" fmla="*/ 35552 h 3319463"/>
                <a:gd name="T60" fmla="*/ 3742692 w 3856038"/>
                <a:gd name="T61" fmla="*/ 80308 h 3319463"/>
                <a:gd name="T62" fmla="*/ 3749358 w 3856038"/>
                <a:gd name="T63" fmla="*/ 717377 h 3319463"/>
                <a:gd name="T64" fmla="*/ 3735075 w 3856038"/>
                <a:gd name="T65" fmla="*/ 769117 h 3319463"/>
                <a:gd name="T66" fmla="*/ 3700797 w 3856038"/>
                <a:gd name="T67" fmla="*/ 808795 h 3319463"/>
                <a:gd name="T68" fmla="*/ 3652870 w 3856038"/>
                <a:gd name="T69" fmla="*/ 830698 h 3319463"/>
                <a:gd name="T70" fmla="*/ 3597644 w 3856038"/>
                <a:gd name="T71" fmla="*/ 829110 h 3319463"/>
                <a:gd name="T72" fmla="*/ 3550670 w 3856038"/>
                <a:gd name="T73" fmla="*/ 804986 h 3319463"/>
                <a:gd name="T74" fmla="*/ 3518296 w 3856038"/>
                <a:gd name="T75" fmla="*/ 764039 h 3319463"/>
                <a:gd name="T76" fmla="*/ 3506552 w 3856038"/>
                <a:gd name="T77" fmla="*/ 711346 h 3319463"/>
                <a:gd name="T78" fmla="*/ 2155095 w 3856038"/>
                <a:gd name="T79" fmla="*/ 1756621 h 3319463"/>
                <a:gd name="T80" fmla="*/ 2103678 w 3856038"/>
                <a:gd name="T81" fmla="*/ 1768049 h 3319463"/>
                <a:gd name="T82" fmla="*/ 2052577 w 3856038"/>
                <a:gd name="T83" fmla="*/ 1756621 h 3319463"/>
                <a:gd name="T84" fmla="*/ 207257 w 3856038"/>
                <a:gd name="T85" fmla="*/ 2594619 h 3319463"/>
                <a:gd name="T86" fmla="*/ 161553 w 3856038"/>
                <a:gd name="T87" fmla="*/ 2623505 h 3319463"/>
                <a:gd name="T88" fmla="*/ 109818 w 3856038"/>
                <a:gd name="T89" fmla="*/ 2629853 h 3319463"/>
                <a:gd name="T90" fmla="*/ 59670 w 3856038"/>
                <a:gd name="T91" fmla="*/ 2613665 h 3319463"/>
                <a:gd name="T92" fmla="*/ 19996 w 3856038"/>
                <a:gd name="T93" fmla="*/ 2575574 h 3319463"/>
                <a:gd name="T94" fmla="*/ 952 w 3856038"/>
                <a:gd name="T95" fmla="*/ 2526056 h 3319463"/>
                <a:gd name="T96" fmla="*/ 5078 w 3856038"/>
                <a:gd name="T97" fmla="*/ 2473998 h 3319463"/>
                <a:gd name="T98" fmla="*/ 31105 w 3856038"/>
                <a:gd name="T99" fmla="*/ 2427337 h 3319463"/>
                <a:gd name="T100" fmla="*/ 1492697 w 3856038"/>
                <a:gd name="T101" fmla="*/ 975760 h 3319463"/>
                <a:gd name="T102" fmla="*/ 1543797 w 3856038"/>
                <a:gd name="T103" fmla="*/ 964333 h 3319463"/>
                <a:gd name="T104" fmla="*/ 1595215 w 3856038"/>
                <a:gd name="T105" fmla="*/ 975760 h 3319463"/>
                <a:gd name="T106" fmla="*/ 3334526 w 3856038"/>
                <a:gd name="T107" fmla="*/ 243464 h 3319463"/>
                <a:gd name="T108" fmla="*/ 2991107 w 3856038"/>
                <a:gd name="T109" fmla="*/ 233624 h 3319463"/>
                <a:gd name="T110" fmla="*/ 2948576 w 3856038"/>
                <a:gd name="T111" fmla="*/ 203151 h 3319463"/>
                <a:gd name="T112" fmla="*/ 2922550 w 3856038"/>
                <a:gd name="T113" fmla="*/ 157760 h 3319463"/>
                <a:gd name="T114" fmla="*/ 2918424 w 3856038"/>
                <a:gd name="T115" fmla="*/ 102845 h 3319463"/>
                <a:gd name="T116" fmla="*/ 2937468 w 3856038"/>
                <a:gd name="T117" fmla="*/ 53645 h 3319463"/>
                <a:gd name="T118" fmla="*/ 2975555 w 3856038"/>
                <a:gd name="T119" fmla="*/ 17459 h 3319463"/>
                <a:gd name="T120" fmla="*/ 3026338 w 3856038"/>
                <a:gd name="T121" fmla="*/ 318 h 3319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56038" h="3319463">
                  <a:moveTo>
                    <a:pt x="50800" y="3187700"/>
                  </a:moveTo>
                  <a:lnTo>
                    <a:pt x="3856038" y="3187700"/>
                  </a:lnTo>
                  <a:lnTo>
                    <a:pt x="3856038" y="3319463"/>
                  </a:lnTo>
                  <a:lnTo>
                    <a:pt x="50800" y="3319463"/>
                  </a:lnTo>
                  <a:lnTo>
                    <a:pt x="50800" y="3187700"/>
                  </a:lnTo>
                  <a:close/>
                  <a:moveTo>
                    <a:pt x="839788" y="2182813"/>
                  </a:moveTo>
                  <a:lnTo>
                    <a:pt x="839788" y="3023236"/>
                  </a:lnTo>
                  <a:lnTo>
                    <a:pt x="839471" y="3029586"/>
                  </a:lnTo>
                  <a:lnTo>
                    <a:pt x="838518" y="3035936"/>
                  </a:lnTo>
                  <a:lnTo>
                    <a:pt x="837248" y="3041969"/>
                  </a:lnTo>
                  <a:lnTo>
                    <a:pt x="834708" y="3047684"/>
                  </a:lnTo>
                  <a:lnTo>
                    <a:pt x="832486" y="3053399"/>
                  </a:lnTo>
                  <a:lnTo>
                    <a:pt x="829311" y="3058479"/>
                  </a:lnTo>
                  <a:lnTo>
                    <a:pt x="825501" y="3063241"/>
                  </a:lnTo>
                  <a:lnTo>
                    <a:pt x="821373" y="3067686"/>
                  </a:lnTo>
                  <a:lnTo>
                    <a:pt x="816928" y="3071814"/>
                  </a:lnTo>
                  <a:lnTo>
                    <a:pt x="812166" y="3075306"/>
                  </a:lnTo>
                  <a:lnTo>
                    <a:pt x="807086" y="3078481"/>
                  </a:lnTo>
                  <a:lnTo>
                    <a:pt x="801688" y="3081339"/>
                  </a:lnTo>
                  <a:lnTo>
                    <a:pt x="795656" y="3083244"/>
                  </a:lnTo>
                  <a:lnTo>
                    <a:pt x="789623" y="3084831"/>
                  </a:lnTo>
                  <a:lnTo>
                    <a:pt x="783591" y="3085784"/>
                  </a:lnTo>
                  <a:lnTo>
                    <a:pt x="777241" y="3086101"/>
                  </a:lnTo>
                  <a:lnTo>
                    <a:pt x="364173" y="3086101"/>
                  </a:lnTo>
                  <a:lnTo>
                    <a:pt x="357823" y="3085784"/>
                  </a:lnTo>
                  <a:lnTo>
                    <a:pt x="351473" y="3084831"/>
                  </a:lnTo>
                  <a:lnTo>
                    <a:pt x="345758" y="3083244"/>
                  </a:lnTo>
                  <a:lnTo>
                    <a:pt x="339725" y="3081339"/>
                  </a:lnTo>
                  <a:lnTo>
                    <a:pt x="334328" y="3078481"/>
                  </a:lnTo>
                  <a:lnTo>
                    <a:pt x="329248" y="3075306"/>
                  </a:lnTo>
                  <a:lnTo>
                    <a:pt x="324485" y="3071814"/>
                  </a:lnTo>
                  <a:lnTo>
                    <a:pt x="320040" y="3067686"/>
                  </a:lnTo>
                  <a:lnTo>
                    <a:pt x="315595" y="3063241"/>
                  </a:lnTo>
                  <a:lnTo>
                    <a:pt x="312103" y="3058479"/>
                  </a:lnTo>
                  <a:lnTo>
                    <a:pt x="308928" y="3053399"/>
                  </a:lnTo>
                  <a:lnTo>
                    <a:pt x="306705" y="3047684"/>
                  </a:lnTo>
                  <a:lnTo>
                    <a:pt x="304165" y="3041969"/>
                  </a:lnTo>
                  <a:lnTo>
                    <a:pt x="302578" y="3035936"/>
                  </a:lnTo>
                  <a:lnTo>
                    <a:pt x="301943" y="3029586"/>
                  </a:lnTo>
                  <a:lnTo>
                    <a:pt x="301625" y="3023236"/>
                  </a:lnTo>
                  <a:lnTo>
                    <a:pt x="301625" y="2721293"/>
                  </a:lnTo>
                  <a:lnTo>
                    <a:pt x="839788" y="2182813"/>
                  </a:lnTo>
                  <a:close/>
                  <a:moveTo>
                    <a:pt x="1684338" y="1620838"/>
                  </a:moveTo>
                  <a:lnTo>
                    <a:pt x="1929304" y="1865842"/>
                  </a:lnTo>
                  <a:lnTo>
                    <a:pt x="1938189" y="1874411"/>
                  </a:lnTo>
                  <a:lnTo>
                    <a:pt x="1947708" y="1882345"/>
                  </a:lnTo>
                  <a:lnTo>
                    <a:pt x="1957227" y="1889644"/>
                  </a:lnTo>
                  <a:lnTo>
                    <a:pt x="1967064" y="1896944"/>
                  </a:lnTo>
                  <a:lnTo>
                    <a:pt x="1977218" y="1903291"/>
                  </a:lnTo>
                  <a:lnTo>
                    <a:pt x="1987690" y="1909003"/>
                  </a:lnTo>
                  <a:lnTo>
                    <a:pt x="1998478" y="1914716"/>
                  </a:lnTo>
                  <a:lnTo>
                    <a:pt x="2009267" y="1919476"/>
                  </a:lnTo>
                  <a:lnTo>
                    <a:pt x="2020690" y="1923602"/>
                  </a:lnTo>
                  <a:lnTo>
                    <a:pt x="2032113" y="1927728"/>
                  </a:lnTo>
                  <a:lnTo>
                    <a:pt x="2043537" y="1930901"/>
                  </a:lnTo>
                  <a:lnTo>
                    <a:pt x="2055277" y="1933440"/>
                  </a:lnTo>
                  <a:lnTo>
                    <a:pt x="2067335" y="1935344"/>
                  </a:lnTo>
                  <a:lnTo>
                    <a:pt x="2079393" y="1936931"/>
                  </a:lnTo>
                  <a:lnTo>
                    <a:pt x="2091768" y="1937883"/>
                  </a:lnTo>
                  <a:lnTo>
                    <a:pt x="2103826" y="1938201"/>
                  </a:lnTo>
                  <a:lnTo>
                    <a:pt x="2111759" y="1937883"/>
                  </a:lnTo>
                  <a:lnTo>
                    <a:pt x="2119692" y="1937566"/>
                  </a:lnTo>
                  <a:lnTo>
                    <a:pt x="2127625" y="1936931"/>
                  </a:lnTo>
                  <a:lnTo>
                    <a:pt x="2135240" y="1935979"/>
                  </a:lnTo>
                  <a:lnTo>
                    <a:pt x="2142856" y="1934710"/>
                  </a:lnTo>
                  <a:lnTo>
                    <a:pt x="2150788" y="1933440"/>
                  </a:lnTo>
                  <a:lnTo>
                    <a:pt x="2158404" y="1931536"/>
                  </a:lnTo>
                  <a:lnTo>
                    <a:pt x="2165702" y="1929949"/>
                  </a:lnTo>
                  <a:lnTo>
                    <a:pt x="2173318" y="1927728"/>
                  </a:lnTo>
                  <a:lnTo>
                    <a:pt x="2180299" y="1925189"/>
                  </a:lnTo>
                  <a:lnTo>
                    <a:pt x="2194895" y="1919794"/>
                  </a:lnTo>
                  <a:lnTo>
                    <a:pt x="2209174" y="1913446"/>
                  </a:lnTo>
                  <a:lnTo>
                    <a:pt x="2222501" y="1906782"/>
                  </a:lnTo>
                  <a:lnTo>
                    <a:pt x="2222501" y="3023263"/>
                  </a:lnTo>
                  <a:lnTo>
                    <a:pt x="2222501" y="3029611"/>
                  </a:lnTo>
                  <a:lnTo>
                    <a:pt x="2221232" y="3035958"/>
                  </a:lnTo>
                  <a:lnTo>
                    <a:pt x="2219645" y="3041988"/>
                  </a:lnTo>
                  <a:lnTo>
                    <a:pt x="2217742" y="3047700"/>
                  </a:lnTo>
                  <a:lnTo>
                    <a:pt x="2214886" y="3053413"/>
                  </a:lnTo>
                  <a:lnTo>
                    <a:pt x="2211713" y="3058491"/>
                  </a:lnTo>
                  <a:lnTo>
                    <a:pt x="2208222" y="3063251"/>
                  </a:lnTo>
                  <a:lnTo>
                    <a:pt x="2204414" y="3067694"/>
                  </a:lnTo>
                  <a:lnTo>
                    <a:pt x="2199655" y="3071820"/>
                  </a:lnTo>
                  <a:lnTo>
                    <a:pt x="2194895" y="3075311"/>
                  </a:lnTo>
                  <a:lnTo>
                    <a:pt x="2189818" y="3078484"/>
                  </a:lnTo>
                  <a:lnTo>
                    <a:pt x="2184424" y="3081341"/>
                  </a:lnTo>
                  <a:lnTo>
                    <a:pt x="2178712" y="3083245"/>
                  </a:lnTo>
                  <a:lnTo>
                    <a:pt x="2172366" y="3084832"/>
                  </a:lnTo>
                  <a:lnTo>
                    <a:pt x="2166654" y="3085784"/>
                  </a:lnTo>
                  <a:lnTo>
                    <a:pt x="2159673" y="3086101"/>
                  </a:lnTo>
                  <a:lnTo>
                    <a:pt x="1747166" y="3086101"/>
                  </a:lnTo>
                  <a:lnTo>
                    <a:pt x="1740820" y="3085784"/>
                  </a:lnTo>
                  <a:lnTo>
                    <a:pt x="1734474" y="3084832"/>
                  </a:lnTo>
                  <a:lnTo>
                    <a:pt x="1728445" y="3083245"/>
                  </a:lnTo>
                  <a:lnTo>
                    <a:pt x="1723050" y="3081341"/>
                  </a:lnTo>
                  <a:lnTo>
                    <a:pt x="1717656" y="3078484"/>
                  </a:lnTo>
                  <a:lnTo>
                    <a:pt x="1712579" y="3075311"/>
                  </a:lnTo>
                  <a:lnTo>
                    <a:pt x="1707185" y="3071820"/>
                  </a:lnTo>
                  <a:lnTo>
                    <a:pt x="1703060" y="3067694"/>
                  </a:lnTo>
                  <a:lnTo>
                    <a:pt x="1698935" y="3063251"/>
                  </a:lnTo>
                  <a:lnTo>
                    <a:pt x="1695444" y="3058491"/>
                  </a:lnTo>
                  <a:lnTo>
                    <a:pt x="1692271" y="3053413"/>
                  </a:lnTo>
                  <a:lnTo>
                    <a:pt x="1689415" y="3047700"/>
                  </a:lnTo>
                  <a:lnTo>
                    <a:pt x="1687511" y="3041988"/>
                  </a:lnTo>
                  <a:lnTo>
                    <a:pt x="1685925" y="3035958"/>
                  </a:lnTo>
                  <a:lnTo>
                    <a:pt x="1684973" y="3029611"/>
                  </a:lnTo>
                  <a:lnTo>
                    <a:pt x="1684338" y="3023263"/>
                  </a:lnTo>
                  <a:lnTo>
                    <a:pt x="1684338" y="1620838"/>
                  </a:lnTo>
                  <a:close/>
                  <a:moveTo>
                    <a:pt x="1531938" y="1492251"/>
                  </a:moveTo>
                  <a:lnTo>
                    <a:pt x="1531938" y="3023260"/>
                  </a:lnTo>
                  <a:lnTo>
                    <a:pt x="1531304" y="3029608"/>
                  </a:lnTo>
                  <a:lnTo>
                    <a:pt x="1530669" y="3035955"/>
                  </a:lnTo>
                  <a:lnTo>
                    <a:pt x="1529082" y="3041985"/>
                  </a:lnTo>
                  <a:lnTo>
                    <a:pt x="1527178" y="3047698"/>
                  </a:lnTo>
                  <a:lnTo>
                    <a:pt x="1524323" y="3053411"/>
                  </a:lnTo>
                  <a:lnTo>
                    <a:pt x="1521150" y="3058489"/>
                  </a:lnTo>
                  <a:lnTo>
                    <a:pt x="1517659" y="3063249"/>
                  </a:lnTo>
                  <a:lnTo>
                    <a:pt x="1513217" y="3067693"/>
                  </a:lnTo>
                  <a:lnTo>
                    <a:pt x="1509092" y="3071818"/>
                  </a:lnTo>
                  <a:lnTo>
                    <a:pt x="1504332" y="3075309"/>
                  </a:lnTo>
                  <a:lnTo>
                    <a:pt x="1498938" y="3078483"/>
                  </a:lnTo>
                  <a:lnTo>
                    <a:pt x="1493543" y="3081340"/>
                  </a:lnTo>
                  <a:lnTo>
                    <a:pt x="1487514" y="3083244"/>
                  </a:lnTo>
                  <a:lnTo>
                    <a:pt x="1481803" y="3084831"/>
                  </a:lnTo>
                  <a:lnTo>
                    <a:pt x="1475456" y="3085783"/>
                  </a:lnTo>
                  <a:lnTo>
                    <a:pt x="1469110" y="3086100"/>
                  </a:lnTo>
                  <a:lnTo>
                    <a:pt x="1056286" y="3086100"/>
                  </a:lnTo>
                  <a:lnTo>
                    <a:pt x="1050257" y="3085783"/>
                  </a:lnTo>
                  <a:lnTo>
                    <a:pt x="1043911" y="3084831"/>
                  </a:lnTo>
                  <a:lnTo>
                    <a:pt x="1037882" y="3083244"/>
                  </a:lnTo>
                  <a:lnTo>
                    <a:pt x="1031853" y="3081340"/>
                  </a:lnTo>
                  <a:lnTo>
                    <a:pt x="1026776" y="3078483"/>
                  </a:lnTo>
                  <a:lnTo>
                    <a:pt x="1021381" y="3075309"/>
                  </a:lnTo>
                  <a:lnTo>
                    <a:pt x="1016622" y="3071818"/>
                  </a:lnTo>
                  <a:lnTo>
                    <a:pt x="1012179" y="3067693"/>
                  </a:lnTo>
                  <a:lnTo>
                    <a:pt x="1008372" y="3063249"/>
                  </a:lnTo>
                  <a:lnTo>
                    <a:pt x="1004246" y="3058489"/>
                  </a:lnTo>
                  <a:lnTo>
                    <a:pt x="1001391" y="3053411"/>
                  </a:lnTo>
                  <a:lnTo>
                    <a:pt x="998852" y="3047698"/>
                  </a:lnTo>
                  <a:lnTo>
                    <a:pt x="996631" y="3041985"/>
                  </a:lnTo>
                  <a:lnTo>
                    <a:pt x="995044" y="3035955"/>
                  </a:lnTo>
                  <a:lnTo>
                    <a:pt x="994092" y="3029608"/>
                  </a:lnTo>
                  <a:lnTo>
                    <a:pt x="993775" y="3023260"/>
                  </a:lnTo>
                  <a:lnTo>
                    <a:pt x="993775" y="2030516"/>
                  </a:lnTo>
                  <a:lnTo>
                    <a:pt x="1531938" y="1492251"/>
                  </a:lnTo>
                  <a:close/>
                  <a:moveTo>
                    <a:pt x="2914650" y="1230313"/>
                  </a:moveTo>
                  <a:lnTo>
                    <a:pt x="2914650" y="3023247"/>
                  </a:lnTo>
                  <a:lnTo>
                    <a:pt x="2914014" y="3029596"/>
                  </a:lnTo>
                  <a:lnTo>
                    <a:pt x="2913059" y="3035945"/>
                  </a:lnTo>
                  <a:lnTo>
                    <a:pt x="2911468" y="3041976"/>
                  </a:lnTo>
                  <a:lnTo>
                    <a:pt x="2909240" y="3047690"/>
                  </a:lnTo>
                  <a:lnTo>
                    <a:pt x="2906694" y="3053404"/>
                  </a:lnTo>
                  <a:lnTo>
                    <a:pt x="2903512" y="3058483"/>
                  </a:lnTo>
                  <a:lnTo>
                    <a:pt x="2900011" y="3063245"/>
                  </a:lnTo>
                  <a:lnTo>
                    <a:pt x="2895874" y="3067689"/>
                  </a:lnTo>
                  <a:lnTo>
                    <a:pt x="2891736" y="3071816"/>
                  </a:lnTo>
                  <a:lnTo>
                    <a:pt x="2886326" y="3075308"/>
                  </a:lnTo>
                  <a:lnTo>
                    <a:pt x="2881234" y="3078482"/>
                  </a:lnTo>
                  <a:lnTo>
                    <a:pt x="2875824" y="3081340"/>
                  </a:lnTo>
                  <a:lnTo>
                    <a:pt x="2870414" y="3083244"/>
                  </a:lnTo>
                  <a:lnTo>
                    <a:pt x="2864367" y="3084831"/>
                  </a:lnTo>
                  <a:lnTo>
                    <a:pt x="2858002" y="3085784"/>
                  </a:lnTo>
                  <a:lnTo>
                    <a:pt x="2851637" y="3086101"/>
                  </a:lnTo>
                  <a:lnTo>
                    <a:pt x="2437914" y="3086101"/>
                  </a:lnTo>
                  <a:lnTo>
                    <a:pt x="2430912" y="3085784"/>
                  </a:lnTo>
                  <a:lnTo>
                    <a:pt x="2425184" y="3084831"/>
                  </a:lnTo>
                  <a:lnTo>
                    <a:pt x="2418819" y="3083244"/>
                  </a:lnTo>
                  <a:lnTo>
                    <a:pt x="2413090" y="3081340"/>
                  </a:lnTo>
                  <a:lnTo>
                    <a:pt x="2407680" y="3078482"/>
                  </a:lnTo>
                  <a:lnTo>
                    <a:pt x="2402588" y="3075308"/>
                  </a:lnTo>
                  <a:lnTo>
                    <a:pt x="2397814" y="3071816"/>
                  </a:lnTo>
                  <a:lnTo>
                    <a:pt x="2393040" y="3067689"/>
                  </a:lnTo>
                  <a:lnTo>
                    <a:pt x="2389221" y="3063245"/>
                  </a:lnTo>
                  <a:lnTo>
                    <a:pt x="2385721" y="3058483"/>
                  </a:lnTo>
                  <a:lnTo>
                    <a:pt x="2382538" y="3053404"/>
                  </a:lnTo>
                  <a:lnTo>
                    <a:pt x="2379674" y="3047690"/>
                  </a:lnTo>
                  <a:lnTo>
                    <a:pt x="2377764" y="3041976"/>
                  </a:lnTo>
                  <a:lnTo>
                    <a:pt x="2376173" y="3035945"/>
                  </a:lnTo>
                  <a:lnTo>
                    <a:pt x="2374900" y="3029596"/>
                  </a:lnTo>
                  <a:lnTo>
                    <a:pt x="2374900" y="3023247"/>
                  </a:lnTo>
                  <a:lnTo>
                    <a:pt x="2374900" y="1768701"/>
                  </a:lnTo>
                  <a:lnTo>
                    <a:pt x="2914650" y="1230313"/>
                  </a:lnTo>
                  <a:close/>
                  <a:moveTo>
                    <a:pt x="3382142" y="762000"/>
                  </a:moveTo>
                  <a:lnTo>
                    <a:pt x="3382777" y="774063"/>
                  </a:lnTo>
                  <a:lnTo>
                    <a:pt x="3384046" y="785492"/>
                  </a:lnTo>
                  <a:lnTo>
                    <a:pt x="3385633" y="796920"/>
                  </a:lnTo>
                  <a:lnTo>
                    <a:pt x="3387536" y="808031"/>
                  </a:lnTo>
                  <a:lnTo>
                    <a:pt x="3390392" y="818825"/>
                  </a:lnTo>
                  <a:lnTo>
                    <a:pt x="3393565" y="829618"/>
                  </a:lnTo>
                  <a:lnTo>
                    <a:pt x="3397056" y="840094"/>
                  </a:lnTo>
                  <a:lnTo>
                    <a:pt x="3401181" y="850888"/>
                  </a:lnTo>
                  <a:lnTo>
                    <a:pt x="3405623" y="860729"/>
                  </a:lnTo>
                  <a:lnTo>
                    <a:pt x="3410383" y="870570"/>
                  </a:lnTo>
                  <a:lnTo>
                    <a:pt x="3416095" y="880411"/>
                  </a:lnTo>
                  <a:lnTo>
                    <a:pt x="3421806" y="889935"/>
                  </a:lnTo>
                  <a:lnTo>
                    <a:pt x="3427835" y="899141"/>
                  </a:lnTo>
                  <a:lnTo>
                    <a:pt x="3434499" y="907713"/>
                  </a:lnTo>
                  <a:lnTo>
                    <a:pt x="3441797" y="916284"/>
                  </a:lnTo>
                  <a:lnTo>
                    <a:pt x="3448778" y="924220"/>
                  </a:lnTo>
                  <a:lnTo>
                    <a:pt x="3456711" y="932157"/>
                  </a:lnTo>
                  <a:lnTo>
                    <a:pt x="3464644" y="939776"/>
                  </a:lnTo>
                  <a:lnTo>
                    <a:pt x="3472894" y="946760"/>
                  </a:lnTo>
                  <a:lnTo>
                    <a:pt x="3481461" y="953426"/>
                  </a:lnTo>
                  <a:lnTo>
                    <a:pt x="3490663" y="960093"/>
                  </a:lnTo>
                  <a:lnTo>
                    <a:pt x="3499548" y="966125"/>
                  </a:lnTo>
                  <a:lnTo>
                    <a:pt x="3509067" y="971521"/>
                  </a:lnTo>
                  <a:lnTo>
                    <a:pt x="3518904" y="976601"/>
                  </a:lnTo>
                  <a:lnTo>
                    <a:pt x="3529058" y="981363"/>
                  </a:lnTo>
                  <a:lnTo>
                    <a:pt x="3539529" y="985807"/>
                  </a:lnTo>
                  <a:lnTo>
                    <a:pt x="3549683" y="989616"/>
                  </a:lnTo>
                  <a:lnTo>
                    <a:pt x="3560155" y="992791"/>
                  </a:lnTo>
                  <a:lnTo>
                    <a:pt x="3571261" y="995966"/>
                  </a:lnTo>
                  <a:lnTo>
                    <a:pt x="3582367" y="998505"/>
                  </a:lnTo>
                  <a:lnTo>
                    <a:pt x="3593790" y="1000093"/>
                  </a:lnTo>
                  <a:lnTo>
                    <a:pt x="3605213" y="1001680"/>
                  </a:lnTo>
                  <a:lnTo>
                    <a:pt x="3605213" y="3023244"/>
                  </a:lnTo>
                  <a:lnTo>
                    <a:pt x="3604896" y="3029593"/>
                  </a:lnTo>
                  <a:lnTo>
                    <a:pt x="3603944" y="3035942"/>
                  </a:lnTo>
                  <a:lnTo>
                    <a:pt x="3602357" y="3041974"/>
                  </a:lnTo>
                  <a:lnTo>
                    <a:pt x="3600136" y="3047688"/>
                  </a:lnTo>
                  <a:lnTo>
                    <a:pt x="3597598" y="3053402"/>
                  </a:lnTo>
                  <a:lnTo>
                    <a:pt x="3594425" y="3058481"/>
                  </a:lnTo>
                  <a:lnTo>
                    <a:pt x="3590617" y="3063243"/>
                  </a:lnTo>
                  <a:lnTo>
                    <a:pt x="3586809" y="3067688"/>
                  </a:lnTo>
                  <a:lnTo>
                    <a:pt x="3582367" y="3071815"/>
                  </a:lnTo>
                  <a:lnTo>
                    <a:pt x="3577607" y="3075307"/>
                  </a:lnTo>
                  <a:lnTo>
                    <a:pt x="3572213" y="3078481"/>
                  </a:lnTo>
                  <a:lnTo>
                    <a:pt x="3567136" y="3081338"/>
                  </a:lnTo>
                  <a:lnTo>
                    <a:pt x="3561107" y="3083243"/>
                  </a:lnTo>
                  <a:lnTo>
                    <a:pt x="3555078" y="3084830"/>
                  </a:lnTo>
                  <a:lnTo>
                    <a:pt x="3548732" y="3085783"/>
                  </a:lnTo>
                  <a:lnTo>
                    <a:pt x="3542703" y="3086100"/>
                  </a:lnTo>
                  <a:lnTo>
                    <a:pt x="3129878" y="3086100"/>
                  </a:lnTo>
                  <a:lnTo>
                    <a:pt x="3123532" y="3085783"/>
                  </a:lnTo>
                  <a:lnTo>
                    <a:pt x="3117186" y="3084830"/>
                  </a:lnTo>
                  <a:lnTo>
                    <a:pt x="3111474" y="3083243"/>
                  </a:lnTo>
                  <a:lnTo>
                    <a:pt x="3105445" y="3081338"/>
                  </a:lnTo>
                  <a:lnTo>
                    <a:pt x="3099733" y="3078481"/>
                  </a:lnTo>
                  <a:lnTo>
                    <a:pt x="3094656" y="3075307"/>
                  </a:lnTo>
                  <a:lnTo>
                    <a:pt x="3089897" y="3071815"/>
                  </a:lnTo>
                  <a:lnTo>
                    <a:pt x="3085454" y="3067688"/>
                  </a:lnTo>
                  <a:lnTo>
                    <a:pt x="3081329" y="3063243"/>
                  </a:lnTo>
                  <a:lnTo>
                    <a:pt x="3077839" y="3058481"/>
                  </a:lnTo>
                  <a:lnTo>
                    <a:pt x="3074666" y="3053402"/>
                  </a:lnTo>
                  <a:lnTo>
                    <a:pt x="3071810" y="3047688"/>
                  </a:lnTo>
                  <a:lnTo>
                    <a:pt x="3069906" y="3041974"/>
                  </a:lnTo>
                  <a:lnTo>
                    <a:pt x="3068320" y="3035942"/>
                  </a:lnTo>
                  <a:lnTo>
                    <a:pt x="3067685" y="3029593"/>
                  </a:lnTo>
                  <a:lnTo>
                    <a:pt x="3067050" y="3023244"/>
                  </a:lnTo>
                  <a:lnTo>
                    <a:pt x="3067050" y="1077552"/>
                  </a:lnTo>
                  <a:lnTo>
                    <a:pt x="3382142" y="762000"/>
                  </a:lnTo>
                  <a:close/>
                  <a:moveTo>
                    <a:pt x="3032368" y="0"/>
                  </a:moveTo>
                  <a:lnTo>
                    <a:pt x="3038399" y="0"/>
                  </a:lnTo>
                  <a:lnTo>
                    <a:pt x="3628114" y="0"/>
                  </a:lnTo>
                  <a:lnTo>
                    <a:pt x="3634144" y="0"/>
                  </a:lnTo>
                  <a:lnTo>
                    <a:pt x="3640175" y="318"/>
                  </a:lnTo>
                  <a:lnTo>
                    <a:pt x="3646205" y="1270"/>
                  </a:lnTo>
                  <a:lnTo>
                    <a:pt x="3651918" y="2222"/>
                  </a:lnTo>
                  <a:lnTo>
                    <a:pt x="3657631" y="3492"/>
                  </a:lnTo>
                  <a:lnTo>
                    <a:pt x="3663344" y="5079"/>
                  </a:lnTo>
                  <a:lnTo>
                    <a:pt x="3669057" y="6984"/>
                  </a:lnTo>
                  <a:lnTo>
                    <a:pt x="3674453" y="9206"/>
                  </a:lnTo>
                  <a:lnTo>
                    <a:pt x="3680166" y="11428"/>
                  </a:lnTo>
                  <a:lnTo>
                    <a:pt x="3685562" y="14284"/>
                  </a:lnTo>
                  <a:lnTo>
                    <a:pt x="3690640" y="17459"/>
                  </a:lnTo>
                  <a:lnTo>
                    <a:pt x="3695718" y="20633"/>
                  </a:lnTo>
                  <a:lnTo>
                    <a:pt x="3700479" y="23807"/>
                  </a:lnTo>
                  <a:lnTo>
                    <a:pt x="3705240" y="27616"/>
                  </a:lnTo>
                  <a:lnTo>
                    <a:pt x="3710001" y="31425"/>
                  </a:lnTo>
                  <a:lnTo>
                    <a:pt x="3714445" y="35552"/>
                  </a:lnTo>
                  <a:lnTo>
                    <a:pt x="3718253" y="39678"/>
                  </a:lnTo>
                  <a:lnTo>
                    <a:pt x="3722062" y="44440"/>
                  </a:lnTo>
                  <a:lnTo>
                    <a:pt x="3725871" y="49201"/>
                  </a:lnTo>
                  <a:lnTo>
                    <a:pt x="3729362" y="53962"/>
                  </a:lnTo>
                  <a:lnTo>
                    <a:pt x="3732536" y="59041"/>
                  </a:lnTo>
                  <a:lnTo>
                    <a:pt x="3735075" y="64437"/>
                  </a:lnTo>
                  <a:lnTo>
                    <a:pt x="3737932" y="69516"/>
                  </a:lnTo>
                  <a:lnTo>
                    <a:pt x="3740471" y="74912"/>
                  </a:lnTo>
                  <a:lnTo>
                    <a:pt x="3742692" y="80308"/>
                  </a:lnTo>
                  <a:lnTo>
                    <a:pt x="3744279" y="86339"/>
                  </a:lnTo>
                  <a:lnTo>
                    <a:pt x="3745866" y="91736"/>
                  </a:lnTo>
                  <a:lnTo>
                    <a:pt x="3747453" y="97767"/>
                  </a:lnTo>
                  <a:lnTo>
                    <a:pt x="3748088" y="103798"/>
                  </a:lnTo>
                  <a:lnTo>
                    <a:pt x="3749040" y="109511"/>
                  </a:lnTo>
                  <a:lnTo>
                    <a:pt x="3749358" y="115542"/>
                  </a:lnTo>
                  <a:lnTo>
                    <a:pt x="3749675" y="121573"/>
                  </a:lnTo>
                  <a:lnTo>
                    <a:pt x="3749675" y="711346"/>
                  </a:lnTo>
                  <a:lnTo>
                    <a:pt x="3749358" y="717377"/>
                  </a:lnTo>
                  <a:lnTo>
                    <a:pt x="3749040" y="723726"/>
                  </a:lnTo>
                  <a:lnTo>
                    <a:pt x="3748088" y="729757"/>
                  </a:lnTo>
                  <a:lnTo>
                    <a:pt x="3747453" y="735788"/>
                  </a:lnTo>
                  <a:lnTo>
                    <a:pt x="3745866" y="741819"/>
                  </a:lnTo>
                  <a:lnTo>
                    <a:pt x="3744279" y="747215"/>
                  </a:lnTo>
                  <a:lnTo>
                    <a:pt x="3742375" y="753246"/>
                  </a:lnTo>
                  <a:lnTo>
                    <a:pt x="3740471" y="758642"/>
                  </a:lnTo>
                  <a:lnTo>
                    <a:pt x="3737614" y="764039"/>
                  </a:lnTo>
                  <a:lnTo>
                    <a:pt x="3735075" y="769117"/>
                  </a:lnTo>
                  <a:lnTo>
                    <a:pt x="3732219" y="774196"/>
                  </a:lnTo>
                  <a:lnTo>
                    <a:pt x="3729045" y="779275"/>
                  </a:lnTo>
                  <a:lnTo>
                    <a:pt x="3725871" y="784036"/>
                  </a:lnTo>
                  <a:lnTo>
                    <a:pt x="3721745" y="788798"/>
                  </a:lnTo>
                  <a:lnTo>
                    <a:pt x="3718253" y="793242"/>
                  </a:lnTo>
                  <a:lnTo>
                    <a:pt x="3714445" y="797368"/>
                  </a:lnTo>
                  <a:lnTo>
                    <a:pt x="3710001" y="801495"/>
                  </a:lnTo>
                  <a:lnTo>
                    <a:pt x="3705558" y="804986"/>
                  </a:lnTo>
                  <a:lnTo>
                    <a:pt x="3700797" y="808795"/>
                  </a:lnTo>
                  <a:lnTo>
                    <a:pt x="3696036" y="811970"/>
                  </a:lnTo>
                  <a:lnTo>
                    <a:pt x="3690958" y="815144"/>
                  </a:lnTo>
                  <a:lnTo>
                    <a:pt x="3685879" y="818318"/>
                  </a:lnTo>
                  <a:lnTo>
                    <a:pt x="3680801" y="820857"/>
                  </a:lnTo>
                  <a:lnTo>
                    <a:pt x="3675405" y="823397"/>
                  </a:lnTo>
                  <a:lnTo>
                    <a:pt x="3669692" y="825301"/>
                  </a:lnTo>
                  <a:lnTo>
                    <a:pt x="3664297" y="827523"/>
                  </a:lnTo>
                  <a:lnTo>
                    <a:pt x="3658583" y="829110"/>
                  </a:lnTo>
                  <a:lnTo>
                    <a:pt x="3652870" y="830698"/>
                  </a:lnTo>
                  <a:lnTo>
                    <a:pt x="3646523" y="831332"/>
                  </a:lnTo>
                  <a:lnTo>
                    <a:pt x="3640492" y="832285"/>
                  </a:lnTo>
                  <a:lnTo>
                    <a:pt x="3634144" y="832919"/>
                  </a:lnTo>
                  <a:lnTo>
                    <a:pt x="3628114" y="832919"/>
                  </a:lnTo>
                  <a:lnTo>
                    <a:pt x="3622083" y="832919"/>
                  </a:lnTo>
                  <a:lnTo>
                    <a:pt x="3615735" y="832285"/>
                  </a:lnTo>
                  <a:lnTo>
                    <a:pt x="3609705" y="831332"/>
                  </a:lnTo>
                  <a:lnTo>
                    <a:pt x="3603675" y="830698"/>
                  </a:lnTo>
                  <a:lnTo>
                    <a:pt x="3597644" y="829110"/>
                  </a:lnTo>
                  <a:lnTo>
                    <a:pt x="3592248" y="827523"/>
                  </a:lnTo>
                  <a:lnTo>
                    <a:pt x="3586218" y="825301"/>
                  </a:lnTo>
                  <a:lnTo>
                    <a:pt x="3580822" y="823397"/>
                  </a:lnTo>
                  <a:lnTo>
                    <a:pt x="3575427" y="820857"/>
                  </a:lnTo>
                  <a:lnTo>
                    <a:pt x="3570031" y="818318"/>
                  </a:lnTo>
                  <a:lnTo>
                    <a:pt x="3565270" y="815144"/>
                  </a:lnTo>
                  <a:lnTo>
                    <a:pt x="3560192" y="811970"/>
                  </a:lnTo>
                  <a:lnTo>
                    <a:pt x="3555431" y="808795"/>
                  </a:lnTo>
                  <a:lnTo>
                    <a:pt x="3550670" y="804986"/>
                  </a:lnTo>
                  <a:lnTo>
                    <a:pt x="3546227" y="801495"/>
                  </a:lnTo>
                  <a:lnTo>
                    <a:pt x="3542100" y="797368"/>
                  </a:lnTo>
                  <a:lnTo>
                    <a:pt x="3537974" y="793242"/>
                  </a:lnTo>
                  <a:lnTo>
                    <a:pt x="3534166" y="788798"/>
                  </a:lnTo>
                  <a:lnTo>
                    <a:pt x="3530674" y="784036"/>
                  </a:lnTo>
                  <a:lnTo>
                    <a:pt x="3527500" y="779275"/>
                  </a:lnTo>
                  <a:lnTo>
                    <a:pt x="3524326" y="774196"/>
                  </a:lnTo>
                  <a:lnTo>
                    <a:pt x="3521153" y="769117"/>
                  </a:lnTo>
                  <a:lnTo>
                    <a:pt x="3518296" y="764039"/>
                  </a:lnTo>
                  <a:lnTo>
                    <a:pt x="3516074" y="758642"/>
                  </a:lnTo>
                  <a:lnTo>
                    <a:pt x="3514170" y="753246"/>
                  </a:lnTo>
                  <a:lnTo>
                    <a:pt x="3511948" y="747215"/>
                  </a:lnTo>
                  <a:lnTo>
                    <a:pt x="3510361" y="741819"/>
                  </a:lnTo>
                  <a:lnTo>
                    <a:pt x="3508774" y="735788"/>
                  </a:lnTo>
                  <a:lnTo>
                    <a:pt x="3508139" y="729757"/>
                  </a:lnTo>
                  <a:lnTo>
                    <a:pt x="3507187" y="723726"/>
                  </a:lnTo>
                  <a:lnTo>
                    <a:pt x="3506552" y="717377"/>
                  </a:lnTo>
                  <a:lnTo>
                    <a:pt x="3506552" y="711346"/>
                  </a:lnTo>
                  <a:lnTo>
                    <a:pt x="3506552" y="415190"/>
                  </a:lnTo>
                  <a:lnTo>
                    <a:pt x="2189691" y="1732180"/>
                  </a:lnTo>
                  <a:lnTo>
                    <a:pt x="2185247" y="1736624"/>
                  </a:lnTo>
                  <a:lnTo>
                    <a:pt x="2180487" y="1740433"/>
                  </a:lnTo>
                  <a:lnTo>
                    <a:pt x="2175726" y="1744242"/>
                  </a:lnTo>
                  <a:lnTo>
                    <a:pt x="2170647" y="1748051"/>
                  </a:lnTo>
                  <a:lnTo>
                    <a:pt x="2165569" y="1750908"/>
                  </a:lnTo>
                  <a:lnTo>
                    <a:pt x="2160491" y="1753765"/>
                  </a:lnTo>
                  <a:lnTo>
                    <a:pt x="2155095" y="1756621"/>
                  </a:lnTo>
                  <a:lnTo>
                    <a:pt x="2149382" y="1758843"/>
                  </a:lnTo>
                  <a:lnTo>
                    <a:pt x="2143986" y="1761065"/>
                  </a:lnTo>
                  <a:lnTo>
                    <a:pt x="2138273" y="1762970"/>
                  </a:lnTo>
                  <a:lnTo>
                    <a:pt x="2132878" y="1764557"/>
                  </a:lnTo>
                  <a:lnTo>
                    <a:pt x="2126847" y="1765509"/>
                  </a:lnTo>
                  <a:lnTo>
                    <a:pt x="2121452" y="1766461"/>
                  </a:lnTo>
                  <a:lnTo>
                    <a:pt x="2115421" y="1767096"/>
                  </a:lnTo>
                  <a:lnTo>
                    <a:pt x="2109708" y="1767731"/>
                  </a:lnTo>
                  <a:lnTo>
                    <a:pt x="2103678" y="1768049"/>
                  </a:lnTo>
                  <a:lnTo>
                    <a:pt x="2098282" y="1767731"/>
                  </a:lnTo>
                  <a:lnTo>
                    <a:pt x="2092252" y="1767096"/>
                  </a:lnTo>
                  <a:lnTo>
                    <a:pt x="2086221" y="1766461"/>
                  </a:lnTo>
                  <a:lnTo>
                    <a:pt x="2080508" y="1765509"/>
                  </a:lnTo>
                  <a:lnTo>
                    <a:pt x="2074795" y="1764557"/>
                  </a:lnTo>
                  <a:lnTo>
                    <a:pt x="2069399" y="1762970"/>
                  </a:lnTo>
                  <a:lnTo>
                    <a:pt x="2063369" y="1761065"/>
                  </a:lnTo>
                  <a:lnTo>
                    <a:pt x="2057973" y="1758843"/>
                  </a:lnTo>
                  <a:lnTo>
                    <a:pt x="2052577" y="1756621"/>
                  </a:lnTo>
                  <a:lnTo>
                    <a:pt x="2047182" y="1753765"/>
                  </a:lnTo>
                  <a:lnTo>
                    <a:pt x="2042104" y="1750908"/>
                  </a:lnTo>
                  <a:lnTo>
                    <a:pt x="2037025" y="1748051"/>
                  </a:lnTo>
                  <a:lnTo>
                    <a:pt x="2031947" y="1744242"/>
                  </a:lnTo>
                  <a:lnTo>
                    <a:pt x="2027186" y="1740433"/>
                  </a:lnTo>
                  <a:lnTo>
                    <a:pt x="2022425" y="1736624"/>
                  </a:lnTo>
                  <a:lnTo>
                    <a:pt x="2017664" y="1732180"/>
                  </a:lnTo>
                  <a:lnTo>
                    <a:pt x="1543797" y="1257949"/>
                  </a:lnTo>
                  <a:lnTo>
                    <a:pt x="207257" y="2594619"/>
                  </a:lnTo>
                  <a:lnTo>
                    <a:pt x="202814" y="2599063"/>
                  </a:lnTo>
                  <a:lnTo>
                    <a:pt x="198053" y="2602872"/>
                  </a:lnTo>
                  <a:lnTo>
                    <a:pt x="193292" y="2606999"/>
                  </a:lnTo>
                  <a:lnTo>
                    <a:pt x="188214" y="2610490"/>
                  </a:lnTo>
                  <a:lnTo>
                    <a:pt x="183136" y="2613665"/>
                  </a:lnTo>
                  <a:lnTo>
                    <a:pt x="178057" y="2616204"/>
                  </a:lnTo>
                  <a:lnTo>
                    <a:pt x="172662" y="2619061"/>
                  </a:lnTo>
                  <a:lnTo>
                    <a:pt x="166949" y="2621600"/>
                  </a:lnTo>
                  <a:lnTo>
                    <a:pt x="161553" y="2623505"/>
                  </a:lnTo>
                  <a:lnTo>
                    <a:pt x="155840" y="2625409"/>
                  </a:lnTo>
                  <a:lnTo>
                    <a:pt x="150444" y="2626996"/>
                  </a:lnTo>
                  <a:lnTo>
                    <a:pt x="144414" y="2628266"/>
                  </a:lnTo>
                  <a:lnTo>
                    <a:pt x="139018" y="2628901"/>
                  </a:lnTo>
                  <a:lnTo>
                    <a:pt x="132988" y="2629853"/>
                  </a:lnTo>
                  <a:lnTo>
                    <a:pt x="127275" y="2630171"/>
                  </a:lnTo>
                  <a:lnTo>
                    <a:pt x="121244" y="2630488"/>
                  </a:lnTo>
                  <a:lnTo>
                    <a:pt x="115214" y="2630171"/>
                  </a:lnTo>
                  <a:lnTo>
                    <a:pt x="109818" y="2629853"/>
                  </a:lnTo>
                  <a:lnTo>
                    <a:pt x="103787" y="2628901"/>
                  </a:lnTo>
                  <a:lnTo>
                    <a:pt x="98074" y="2628266"/>
                  </a:lnTo>
                  <a:lnTo>
                    <a:pt x="92361" y="2626996"/>
                  </a:lnTo>
                  <a:lnTo>
                    <a:pt x="86648" y="2625409"/>
                  </a:lnTo>
                  <a:lnTo>
                    <a:pt x="80935" y="2623505"/>
                  </a:lnTo>
                  <a:lnTo>
                    <a:pt x="75540" y="2621600"/>
                  </a:lnTo>
                  <a:lnTo>
                    <a:pt x="70144" y="2619061"/>
                  </a:lnTo>
                  <a:lnTo>
                    <a:pt x="64748" y="2616204"/>
                  </a:lnTo>
                  <a:lnTo>
                    <a:pt x="59670" y="2613665"/>
                  </a:lnTo>
                  <a:lnTo>
                    <a:pt x="54592" y="2610490"/>
                  </a:lnTo>
                  <a:lnTo>
                    <a:pt x="49513" y="2606999"/>
                  </a:lnTo>
                  <a:lnTo>
                    <a:pt x="44752" y="2602872"/>
                  </a:lnTo>
                  <a:lnTo>
                    <a:pt x="39992" y="2599063"/>
                  </a:lnTo>
                  <a:lnTo>
                    <a:pt x="35231" y="2594619"/>
                  </a:lnTo>
                  <a:lnTo>
                    <a:pt x="31105" y="2590175"/>
                  </a:lnTo>
                  <a:lnTo>
                    <a:pt x="26978" y="2585731"/>
                  </a:lnTo>
                  <a:lnTo>
                    <a:pt x="23170" y="2580335"/>
                  </a:lnTo>
                  <a:lnTo>
                    <a:pt x="19996" y="2575574"/>
                  </a:lnTo>
                  <a:lnTo>
                    <a:pt x="16822" y="2570495"/>
                  </a:lnTo>
                  <a:lnTo>
                    <a:pt x="13648" y="2565099"/>
                  </a:lnTo>
                  <a:lnTo>
                    <a:pt x="10791" y="2560020"/>
                  </a:lnTo>
                  <a:lnTo>
                    <a:pt x="8570" y="2554307"/>
                  </a:lnTo>
                  <a:lnTo>
                    <a:pt x="6665" y="2548910"/>
                  </a:lnTo>
                  <a:lnTo>
                    <a:pt x="5078" y="2543514"/>
                  </a:lnTo>
                  <a:lnTo>
                    <a:pt x="3491" y="2537483"/>
                  </a:lnTo>
                  <a:lnTo>
                    <a:pt x="2222" y="2532087"/>
                  </a:lnTo>
                  <a:lnTo>
                    <a:pt x="952" y="2526056"/>
                  </a:lnTo>
                  <a:lnTo>
                    <a:pt x="318" y="2520660"/>
                  </a:lnTo>
                  <a:lnTo>
                    <a:pt x="0" y="2514629"/>
                  </a:lnTo>
                  <a:lnTo>
                    <a:pt x="0" y="2508598"/>
                  </a:lnTo>
                  <a:lnTo>
                    <a:pt x="0" y="2502884"/>
                  </a:lnTo>
                  <a:lnTo>
                    <a:pt x="318" y="2497170"/>
                  </a:lnTo>
                  <a:lnTo>
                    <a:pt x="952" y="2491457"/>
                  </a:lnTo>
                  <a:lnTo>
                    <a:pt x="2222" y="2485426"/>
                  </a:lnTo>
                  <a:lnTo>
                    <a:pt x="3491" y="2480029"/>
                  </a:lnTo>
                  <a:lnTo>
                    <a:pt x="5078" y="2473998"/>
                  </a:lnTo>
                  <a:lnTo>
                    <a:pt x="6665" y="2468285"/>
                  </a:lnTo>
                  <a:lnTo>
                    <a:pt x="8570" y="2462889"/>
                  </a:lnTo>
                  <a:lnTo>
                    <a:pt x="10791" y="2457492"/>
                  </a:lnTo>
                  <a:lnTo>
                    <a:pt x="13648" y="2452414"/>
                  </a:lnTo>
                  <a:lnTo>
                    <a:pt x="16822" y="2446700"/>
                  </a:lnTo>
                  <a:lnTo>
                    <a:pt x="19996" y="2441621"/>
                  </a:lnTo>
                  <a:lnTo>
                    <a:pt x="23487" y="2436860"/>
                  </a:lnTo>
                  <a:lnTo>
                    <a:pt x="26978" y="2431781"/>
                  </a:lnTo>
                  <a:lnTo>
                    <a:pt x="31105" y="2427337"/>
                  </a:lnTo>
                  <a:lnTo>
                    <a:pt x="35231" y="2422576"/>
                  </a:lnTo>
                  <a:lnTo>
                    <a:pt x="1457784" y="1000202"/>
                  </a:lnTo>
                  <a:lnTo>
                    <a:pt x="1462227" y="995758"/>
                  </a:lnTo>
                  <a:lnTo>
                    <a:pt x="1466988" y="991631"/>
                  </a:lnTo>
                  <a:lnTo>
                    <a:pt x="1471749" y="987822"/>
                  </a:lnTo>
                  <a:lnTo>
                    <a:pt x="1476827" y="984330"/>
                  </a:lnTo>
                  <a:lnTo>
                    <a:pt x="1481906" y="981156"/>
                  </a:lnTo>
                  <a:lnTo>
                    <a:pt x="1486984" y="978617"/>
                  </a:lnTo>
                  <a:lnTo>
                    <a:pt x="1492697" y="975760"/>
                  </a:lnTo>
                  <a:lnTo>
                    <a:pt x="1498093" y="973221"/>
                  </a:lnTo>
                  <a:lnTo>
                    <a:pt x="1503488" y="971316"/>
                  </a:lnTo>
                  <a:lnTo>
                    <a:pt x="1509202" y="969411"/>
                  </a:lnTo>
                  <a:lnTo>
                    <a:pt x="1514597" y="967824"/>
                  </a:lnTo>
                  <a:lnTo>
                    <a:pt x="1520628" y="966555"/>
                  </a:lnTo>
                  <a:lnTo>
                    <a:pt x="1526023" y="965602"/>
                  </a:lnTo>
                  <a:lnTo>
                    <a:pt x="1532054" y="964968"/>
                  </a:lnTo>
                  <a:lnTo>
                    <a:pt x="1537767" y="964650"/>
                  </a:lnTo>
                  <a:lnTo>
                    <a:pt x="1543797" y="964333"/>
                  </a:lnTo>
                  <a:lnTo>
                    <a:pt x="1549828" y="964650"/>
                  </a:lnTo>
                  <a:lnTo>
                    <a:pt x="1555223" y="964968"/>
                  </a:lnTo>
                  <a:lnTo>
                    <a:pt x="1561254" y="965602"/>
                  </a:lnTo>
                  <a:lnTo>
                    <a:pt x="1566967" y="966555"/>
                  </a:lnTo>
                  <a:lnTo>
                    <a:pt x="1572680" y="967824"/>
                  </a:lnTo>
                  <a:lnTo>
                    <a:pt x="1578393" y="969411"/>
                  </a:lnTo>
                  <a:lnTo>
                    <a:pt x="1584106" y="971316"/>
                  </a:lnTo>
                  <a:lnTo>
                    <a:pt x="1589502" y="973221"/>
                  </a:lnTo>
                  <a:lnTo>
                    <a:pt x="1595215" y="975760"/>
                  </a:lnTo>
                  <a:lnTo>
                    <a:pt x="1600293" y="978617"/>
                  </a:lnTo>
                  <a:lnTo>
                    <a:pt x="1605371" y="981156"/>
                  </a:lnTo>
                  <a:lnTo>
                    <a:pt x="1610450" y="984330"/>
                  </a:lnTo>
                  <a:lnTo>
                    <a:pt x="1615528" y="987822"/>
                  </a:lnTo>
                  <a:lnTo>
                    <a:pt x="1620289" y="991631"/>
                  </a:lnTo>
                  <a:lnTo>
                    <a:pt x="1625050" y="995758"/>
                  </a:lnTo>
                  <a:lnTo>
                    <a:pt x="1629811" y="1000202"/>
                  </a:lnTo>
                  <a:lnTo>
                    <a:pt x="2103678" y="1474115"/>
                  </a:lnTo>
                  <a:lnTo>
                    <a:pt x="3334526" y="243464"/>
                  </a:lnTo>
                  <a:lnTo>
                    <a:pt x="3038399" y="243464"/>
                  </a:lnTo>
                  <a:lnTo>
                    <a:pt x="3032368" y="242829"/>
                  </a:lnTo>
                  <a:lnTo>
                    <a:pt x="3026338" y="242512"/>
                  </a:lnTo>
                  <a:lnTo>
                    <a:pt x="3019990" y="241877"/>
                  </a:lnTo>
                  <a:lnTo>
                    <a:pt x="3013959" y="240607"/>
                  </a:lnTo>
                  <a:lnTo>
                    <a:pt x="3008246" y="239338"/>
                  </a:lnTo>
                  <a:lnTo>
                    <a:pt x="3002216" y="237750"/>
                  </a:lnTo>
                  <a:lnTo>
                    <a:pt x="2996820" y="235846"/>
                  </a:lnTo>
                  <a:lnTo>
                    <a:pt x="2991107" y="233624"/>
                  </a:lnTo>
                  <a:lnTo>
                    <a:pt x="2985711" y="231085"/>
                  </a:lnTo>
                  <a:lnTo>
                    <a:pt x="2980633" y="228228"/>
                  </a:lnTo>
                  <a:lnTo>
                    <a:pt x="2975555" y="225688"/>
                  </a:lnTo>
                  <a:lnTo>
                    <a:pt x="2970794" y="222514"/>
                  </a:lnTo>
                  <a:lnTo>
                    <a:pt x="2966033" y="219022"/>
                  </a:lnTo>
                  <a:lnTo>
                    <a:pt x="2961272" y="215213"/>
                  </a:lnTo>
                  <a:lnTo>
                    <a:pt x="2956829" y="211404"/>
                  </a:lnTo>
                  <a:lnTo>
                    <a:pt x="2952703" y="207595"/>
                  </a:lnTo>
                  <a:lnTo>
                    <a:pt x="2948576" y="203151"/>
                  </a:lnTo>
                  <a:lnTo>
                    <a:pt x="2944768" y="198707"/>
                  </a:lnTo>
                  <a:lnTo>
                    <a:pt x="2941276" y="194581"/>
                  </a:lnTo>
                  <a:lnTo>
                    <a:pt x="2937468" y="189820"/>
                  </a:lnTo>
                  <a:lnTo>
                    <a:pt x="2934294" y="184423"/>
                  </a:lnTo>
                  <a:lnTo>
                    <a:pt x="2931755" y="179345"/>
                  </a:lnTo>
                  <a:lnTo>
                    <a:pt x="2928898" y="174266"/>
                  </a:lnTo>
                  <a:lnTo>
                    <a:pt x="2926676" y="168870"/>
                  </a:lnTo>
                  <a:lnTo>
                    <a:pt x="2924137" y="163156"/>
                  </a:lnTo>
                  <a:lnTo>
                    <a:pt x="2922550" y="157760"/>
                  </a:lnTo>
                  <a:lnTo>
                    <a:pt x="2920646" y="151729"/>
                  </a:lnTo>
                  <a:lnTo>
                    <a:pt x="2919376" y="146015"/>
                  </a:lnTo>
                  <a:lnTo>
                    <a:pt x="2918424" y="139984"/>
                  </a:lnTo>
                  <a:lnTo>
                    <a:pt x="2917472" y="133953"/>
                  </a:lnTo>
                  <a:lnTo>
                    <a:pt x="2917155" y="127922"/>
                  </a:lnTo>
                  <a:lnTo>
                    <a:pt x="2917155" y="121573"/>
                  </a:lnTo>
                  <a:lnTo>
                    <a:pt x="2917155" y="115225"/>
                  </a:lnTo>
                  <a:lnTo>
                    <a:pt x="2917472" y="109194"/>
                  </a:lnTo>
                  <a:lnTo>
                    <a:pt x="2918424" y="102845"/>
                  </a:lnTo>
                  <a:lnTo>
                    <a:pt x="2919376" y="97132"/>
                  </a:lnTo>
                  <a:lnTo>
                    <a:pt x="2920646" y="91101"/>
                  </a:lnTo>
                  <a:lnTo>
                    <a:pt x="2922550" y="85070"/>
                  </a:lnTo>
                  <a:lnTo>
                    <a:pt x="2924137" y="79674"/>
                  </a:lnTo>
                  <a:lnTo>
                    <a:pt x="2926676" y="74277"/>
                  </a:lnTo>
                  <a:lnTo>
                    <a:pt x="2928898" y="68564"/>
                  </a:lnTo>
                  <a:lnTo>
                    <a:pt x="2931755" y="63485"/>
                  </a:lnTo>
                  <a:lnTo>
                    <a:pt x="2934294" y="58406"/>
                  </a:lnTo>
                  <a:lnTo>
                    <a:pt x="2937468" y="53645"/>
                  </a:lnTo>
                  <a:lnTo>
                    <a:pt x="2941276" y="48883"/>
                  </a:lnTo>
                  <a:lnTo>
                    <a:pt x="2944768" y="44122"/>
                  </a:lnTo>
                  <a:lnTo>
                    <a:pt x="2948576" y="39678"/>
                  </a:lnTo>
                  <a:lnTo>
                    <a:pt x="2952703" y="35552"/>
                  </a:lnTo>
                  <a:lnTo>
                    <a:pt x="2956829" y="31425"/>
                  </a:lnTo>
                  <a:lnTo>
                    <a:pt x="2961272" y="27616"/>
                  </a:lnTo>
                  <a:lnTo>
                    <a:pt x="2966033" y="24124"/>
                  </a:lnTo>
                  <a:lnTo>
                    <a:pt x="2970794" y="20633"/>
                  </a:lnTo>
                  <a:lnTo>
                    <a:pt x="2975555" y="17459"/>
                  </a:lnTo>
                  <a:lnTo>
                    <a:pt x="2980633" y="14602"/>
                  </a:lnTo>
                  <a:lnTo>
                    <a:pt x="2985711" y="11745"/>
                  </a:lnTo>
                  <a:lnTo>
                    <a:pt x="2991107" y="9523"/>
                  </a:lnTo>
                  <a:lnTo>
                    <a:pt x="2996820" y="6984"/>
                  </a:lnTo>
                  <a:lnTo>
                    <a:pt x="3002216" y="5397"/>
                  </a:lnTo>
                  <a:lnTo>
                    <a:pt x="3008246" y="3492"/>
                  </a:lnTo>
                  <a:lnTo>
                    <a:pt x="3013959" y="2222"/>
                  </a:lnTo>
                  <a:lnTo>
                    <a:pt x="3019990" y="1270"/>
                  </a:lnTo>
                  <a:lnTo>
                    <a:pt x="3026338" y="318"/>
                  </a:lnTo>
                  <a:lnTo>
                    <a:pt x="30323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2A346F-729A-4281-9638-C0B6DAA04549}"/>
              </a:ext>
            </a:extLst>
          </p:cNvPr>
          <p:cNvGrpSpPr/>
          <p:nvPr/>
        </p:nvGrpSpPr>
        <p:grpSpPr>
          <a:xfrm>
            <a:off x="4567711" y="2463425"/>
            <a:ext cx="2595441" cy="2316720"/>
            <a:chOff x="3811875" y="1305789"/>
            <a:chExt cx="4438649" cy="389889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8932B53-664A-4C10-BBFF-79820635B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875" y="1305789"/>
              <a:ext cx="4438649" cy="3898899"/>
              <a:chOff x="792608" y="797648"/>
              <a:chExt cx="4091162" cy="3594494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C831507E-DDC6-43A2-9A59-AB19ABD98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633" y="3467175"/>
                <a:ext cx="850619" cy="569812"/>
              </a:xfrm>
              <a:custGeom>
                <a:avLst/>
                <a:gdLst>
                  <a:gd name="T0" fmla="*/ 112 w 189"/>
                  <a:gd name="T1" fmla="*/ 126 h 126"/>
                  <a:gd name="T2" fmla="*/ 182 w 189"/>
                  <a:gd name="T3" fmla="*/ 126 h 126"/>
                  <a:gd name="T4" fmla="*/ 188 w 189"/>
                  <a:gd name="T5" fmla="*/ 121 h 126"/>
                  <a:gd name="T6" fmla="*/ 189 w 189"/>
                  <a:gd name="T7" fmla="*/ 7 h 126"/>
                  <a:gd name="T8" fmla="*/ 183 w 189"/>
                  <a:gd name="T9" fmla="*/ 2 h 126"/>
                  <a:gd name="T10" fmla="*/ 7 w 189"/>
                  <a:gd name="T11" fmla="*/ 0 h 126"/>
                  <a:gd name="T12" fmla="*/ 1 w 189"/>
                  <a:gd name="T13" fmla="*/ 5 h 126"/>
                  <a:gd name="T14" fmla="*/ 0 w 189"/>
                  <a:gd name="T15" fmla="*/ 119 h 126"/>
                  <a:gd name="T16" fmla="*/ 6 w 189"/>
                  <a:gd name="T17" fmla="*/ 124 h 126"/>
                  <a:gd name="T18" fmla="*/ 76 w 189"/>
                  <a:gd name="T19" fmla="*/ 125 h 126"/>
                  <a:gd name="T20" fmla="*/ 112 w 189"/>
                  <a:gd name="T21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" h="126">
                    <a:moveTo>
                      <a:pt x="112" y="126"/>
                    </a:moveTo>
                    <a:cubicBezTo>
                      <a:pt x="182" y="126"/>
                      <a:pt x="182" y="126"/>
                      <a:pt x="182" y="126"/>
                    </a:cubicBezTo>
                    <a:cubicBezTo>
                      <a:pt x="185" y="126"/>
                      <a:pt x="188" y="124"/>
                      <a:pt x="188" y="121"/>
                    </a:cubicBezTo>
                    <a:cubicBezTo>
                      <a:pt x="189" y="7"/>
                      <a:pt x="189" y="7"/>
                      <a:pt x="189" y="7"/>
                    </a:cubicBezTo>
                    <a:cubicBezTo>
                      <a:pt x="189" y="4"/>
                      <a:pt x="187" y="2"/>
                      <a:pt x="183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2"/>
                      <a:pt x="3" y="124"/>
                      <a:pt x="6" y="124"/>
                    </a:cubicBezTo>
                    <a:cubicBezTo>
                      <a:pt x="76" y="125"/>
                      <a:pt x="76" y="125"/>
                      <a:pt x="76" y="125"/>
                    </a:cubicBezTo>
                    <a:lnTo>
                      <a:pt x="112" y="126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406A87AF-F413-4314-ACCD-E66E92562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505" y="3508156"/>
                <a:ext cx="762827" cy="481997"/>
              </a:xfrm>
              <a:custGeom>
                <a:avLst/>
                <a:gdLst>
                  <a:gd name="T0" fmla="*/ 168 w 169"/>
                  <a:gd name="T1" fmla="*/ 102 h 107"/>
                  <a:gd name="T2" fmla="*/ 163 w 169"/>
                  <a:gd name="T3" fmla="*/ 107 h 107"/>
                  <a:gd name="T4" fmla="*/ 5 w 169"/>
                  <a:gd name="T5" fmla="*/ 105 h 107"/>
                  <a:gd name="T6" fmla="*/ 0 w 169"/>
                  <a:gd name="T7" fmla="*/ 100 h 107"/>
                  <a:gd name="T8" fmla="*/ 1 w 169"/>
                  <a:gd name="T9" fmla="*/ 5 h 107"/>
                  <a:gd name="T10" fmla="*/ 6 w 169"/>
                  <a:gd name="T11" fmla="*/ 0 h 107"/>
                  <a:gd name="T12" fmla="*/ 164 w 169"/>
                  <a:gd name="T13" fmla="*/ 2 h 107"/>
                  <a:gd name="T14" fmla="*/ 169 w 169"/>
                  <a:gd name="T15" fmla="*/ 7 h 107"/>
                  <a:gd name="T16" fmla="*/ 168 w 169"/>
                  <a:gd name="T17" fmla="*/ 10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07">
                    <a:moveTo>
                      <a:pt x="168" y="102"/>
                    </a:moveTo>
                    <a:cubicBezTo>
                      <a:pt x="168" y="105"/>
                      <a:pt x="166" y="107"/>
                      <a:pt x="163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5"/>
                      <a:pt x="0" y="103"/>
                      <a:pt x="0" y="10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164" y="2"/>
                      <a:pt x="164" y="2"/>
                      <a:pt x="164" y="2"/>
                    </a:cubicBezTo>
                    <a:cubicBezTo>
                      <a:pt x="167" y="2"/>
                      <a:pt x="169" y="4"/>
                      <a:pt x="169" y="7"/>
                    </a:cubicBezTo>
                    <a:lnTo>
                      <a:pt x="168" y="1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848CCCC7-B5F4-4650-9D79-78C18E282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194" y="4031132"/>
                <a:ext cx="1203742" cy="361010"/>
              </a:xfrm>
              <a:custGeom>
                <a:avLst/>
                <a:gdLst>
                  <a:gd name="T0" fmla="*/ 159 w 267"/>
                  <a:gd name="T1" fmla="*/ 79 h 80"/>
                  <a:gd name="T2" fmla="*/ 260 w 267"/>
                  <a:gd name="T3" fmla="*/ 80 h 80"/>
                  <a:gd name="T4" fmla="*/ 265 w 267"/>
                  <a:gd name="T5" fmla="*/ 75 h 80"/>
                  <a:gd name="T6" fmla="*/ 227 w 267"/>
                  <a:gd name="T7" fmla="*/ 4 h 80"/>
                  <a:gd name="T8" fmla="*/ 220 w 267"/>
                  <a:gd name="T9" fmla="*/ 1 h 80"/>
                  <a:gd name="T10" fmla="*/ 48 w 267"/>
                  <a:gd name="T11" fmla="*/ 0 h 80"/>
                  <a:gd name="T12" fmla="*/ 41 w 267"/>
                  <a:gd name="T13" fmla="*/ 2 h 80"/>
                  <a:gd name="T14" fmla="*/ 1 w 267"/>
                  <a:gd name="T15" fmla="*/ 72 h 80"/>
                  <a:gd name="T16" fmla="*/ 6 w 267"/>
                  <a:gd name="T17" fmla="*/ 77 h 80"/>
                  <a:gd name="T18" fmla="*/ 108 w 267"/>
                  <a:gd name="T19" fmla="*/ 78 h 80"/>
                  <a:gd name="T20" fmla="*/ 159 w 267"/>
                  <a:gd name="T21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80">
                    <a:moveTo>
                      <a:pt x="159" y="79"/>
                    </a:moveTo>
                    <a:cubicBezTo>
                      <a:pt x="260" y="80"/>
                      <a:pt x="260" y="80"/>
                      <a:pt x="260" y="80"/>
                    </a:cubicBezTo>
                    <a:cubicBezTo>
                      <a:pt x="264" y="80"/>
                      <a:pt x="267" y="77"/>
                      <a:pt x="265" y="75"/>
                    </a:cubicBezTo>
                    <a:cubicBezTo>
                      <a:pt x="227" y="4"/>
                      <a:pt x="227" y="4"/>
                      <a:pt x="227" y="4"/>
                    </a:cubicBezTo>
                    <a:cubicBezTo>
                      <a:pt x="226" y="3"/>
                      <a:pt x="223" y="1"/>
                      <a:pt x="220" y="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5" y="0"/>
                      <a:pt x="41" y="1"/>
                      <a:pt x="41" y="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5"/>
                      <a:pt x="2" y="77"/>
                      <a:pt x="6" y="77"/>
                    </a:cubicBezTo>
                    <a:cubicBezTo>
                      <a:pt x="108" y="78"/>
                      <a:pt x="108" y="78"/>
                      <a:pt x="108" y="78"/>
                    </a:cubicBezTo>
                    <a:lnTo>
                      <a:pt x="159" y="79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A2BAAA7D-C1BB-420C-8BCC-377DE9D33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034" y="4076014"/>
                <a:ext cx="50726" cy="19514"/>
              </a:xfrm>
              <a:custGeom>
                <a:avLst/>
                <a:gdLst>
                  <a:gd name="T0" fmla="*/ 21 w 26"/>
                  <a:gd name="T1" fmla="*/ 10 h 10"/>
                  <a:gd name="T2" fmla="*/ 0 w 26"/>
                  <a:gd name="T3" fmla="*/ 10 h 10"/>
                  <a:gd name="T4" fmla="*/ 4 w 26"/>
                  <a:gd name="T5" fmla="*/ 0 h 10"/>
                  <a:gd name="T6" fmla="*/ 26 w 26"/>
                  <a:gd name="T7" fmla="*/ 0 h 10"/>
                  <a:gd name="T8" fmla="*/ 21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1" y="10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26" y="0"/>
                    </a:lnTo>
                    <a:lnTo>
                      <a:pt x="21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9169C7CC-1A5E-4DDE-BC5A-FFB811C09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711" y="4076014"/>
                <a:ext cx="50726" cy="19514"/>
              </a:xfrm>
              <a:custGeom>
                <a:avLst/>
                <a:gdLst>
                  <a:gd name="T0" fmla="*/ 22 w 26"/>
                  <a:gd name="T1" fmla="*/ 10 h 10"/>
                  <a:gd name="T2" fmla="*/ 0 w 26"/>
                  <a:gd name="T3" fmla="*/ 10 h 10"/>
                  <a:gd name="T4" fmla="*/ 5 w 26"/>
                  <a:gd name="T5" fmla="*/ 0 h 10"/>
                  <a:gd name="T6" fmla="*/ 26 w 26"/>
                  <a:gd name="T7" fmla="*/ 0 h 10"/>
                  <a:gd name="T8" fmla="*/ 22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2" y="10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26" y="0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1BB81CE7-48CB-4DB2-8477-576523C86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435" y="4076014"/>
                <a:ext cx="48773" cy="19514"/>
              </a:xfrm>
              <a:custGeom>
                <a:avLst/>
                <a:gdLst>
                  <a:gd name="T0" fmla="*/ 24 w 26"/>
                  <a:gd name="T1" fmla="*/ 10 h 10"/>
                  <a:gd name="T2" fmla="*/ 0 w 26"/>
                  <a:gd name="T3" fmla="*/ 10 h 10"/>
                  <a:gd name="T4" fmla="*/ 5 w 26"/>
                  <a:gd name="T5" fmla="*/ 0 h 10"/>
                  <a:gd name="T6" fmla="*/ 26 w 26"/>
                  <a:gd name="T7" fmla="*/ 0 h 10"/>
                  <a:gd name="T8" fmla="*/ 24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4" y="10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26" y="0"/>
                    </a:lnTo>
                    <a:lnTo>
                      <a:pt x="24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25C57A4E-F7CE-4DEA-9698-9AE0C7618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062" y="4076014"/>
                <a:ext cx="48773" cy="23417"/>
              </a:xfrm>
              <a:custGeom>
                <a:avLst/>
                <a:gdLst>
                  <a:gd name="T0" fmla="*/ 23 w 26"/>
                  <a:gd name="T1" fmla="*/ 12 h 12"/>
                  <a:gd name="T2" fmla="*/ 0 w 26"/>
                  <a:gd name="T3" fmla="*/ 10 h 12"/>
                  <a:gd name="T4" fmla="*/ 4 w 26"/>
                  <a:gd name="T5" fmla="*/ 0 h 12"/>
                  <a:gd name="T6" fmla="*/ 26 w 26"/>
                  <a:gd name="T7" fmla="*/ 0 h 12"/>
                  <a:gd name="T8" fmla="*/ 23 w 2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23" y="12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26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00C7B80C-10B8-4F77-90E5-E985861B1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738" y="4076014"/>
                <a:ext cx="46823" cy="23417"/>
              </a:xfrm>
              <a:custGeom>
                <a:avLst/>
                <a:gdLst>
                  <a:gd name="T0" fmla="*/ 24 w 24"/>
                  <a:gd name="T1" fmla="*/ 12 h 12"/>
                  <a:gd name="T2" fmla="*/ 0 w 24"/>
                  <a:gd name="T3" fmla="*/ 12 h 12"/>
                  <a:gd name="T4" fmla="*/ 3 w 24"/>
                  <a:gd name="T5" fmla="*/ 0 h 12"/>
                  <a:gd name="T6" fmla="*/ 24 w 24"/>
                  <a:gd name="T7" fmla="*/ 0 h 12"/>
                  <a:gd name="T8" fmla="*/ 24 w 2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2">
                    <a:moveTo>
                      <a:pt x="24" y="12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24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Rectangle 13">
                <a:extLst>
                  <a:ext uri="{FF2B5EF4-FFF2-40B4-BE49-F238E27FC236}">
                    <a16:creationId xmlns:a16="http://schemas.microsoft.com/office/drawing/2014/main" id="{D390BDB0-7225-4733-81BB-566F3CDB6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218" y="4076014"/>
                <a:ext cx="39019" cy="234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BAE89E6D-7EFC-43C4-A9A8-D817322F3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992" y="4076014"/>
                <a:ext cx="40971" cy="23417"/>
              </a:xfrm>
              <a:custGeom>
                <a:avLst/>
                <a:gdLst>
                  <a:gd name="T0" fmla="*/ 21 w 21"/>
                  <a:gd name="T1" fmla="*/ 12 h 12"/>
                  <a:gd name="T2" fmla="*/ 0 w 21"/>
                  <a:gd name="T3" fmla="*/ 12 h 12"/>
                  <a:gd name="T4" fmla="*/ 0 w 21"/>
                  <a:gd name="T5" fmla="*/ 0 h 12"/>
                  <a:gd name="T6" fmla="*/ 21 w 21"/>
                  <a:gd name="T7" fmla="*/ 2 h 12"/>
                  <a:gd name="T8" fmla="*/ 21 w 2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21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21" y="2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930D231A-3A34-4A61-A3B7-165C1D026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619" y="4079918"/>
                <a:ext cx="40971" cy="195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5D61871F-0F5C-480E-9248-3466D5F92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245" y="4079918"/>
                <a:ext cx="44872" cy="19514"/>
              </a:xfrm>
              <a:custGeom>
                <a:avLst/>
                <a:gdLst>
                  <a:gd name="T0" fmla="*/ 24 w 24"/>
                  <a:gd name="T1" fmla="*/ 10 h 10"/>
                  <a:gd name="T2" fmla="*/ 2 w 24"/>
                  <a:gd name="T3" fmla="*/ 10 h 10"/>
                  <a:gd name="T4" fmla="*/ 0 w 24"/>
                  <a:gd name="T5" fmla="*/ 0 h 10"/>
                  <a:gd name="T6" fmla="*/ 19 w 24"/>
                  <a:gd name="T7" fmla="*/ 0 h 10"/>
                  <a:gd name="T8" fmla="*/ 24 w 2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0">
                    <a:moveTo>
                      <a:pt x="24" y="10"/>
                    </a:moveTo>
                    <a:lnTo>
                      <a:pt x="2" y="10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24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C7A4AE55-8BDC-4547-A668-74F2FAD62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021" y="4079918"/>
                <a:ext cx="48773" cy="19514"/>
              </a:xfrm>
              <a:custGeom>
                <a:avLst/>
                <a:gdLst>
                  <a:gd name="T0" fmla="*/ 26 w 26"/>
                  <a:gd name="T1" fmla="*/ 10 h 10"/>
                  <a:gd name="T2" fmla="*/ 5 w 26"/>
                  <a:gd name="T3" fmla="*/ 10 h 10"/>
                  <a:gd name="T4" fmla="*/ 0 w 26"/>
                  <a:gd name="T5" fmla="*/ 0 h 10"/>
                  <a:gd name="T6" fmla="*/ 21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5" y="1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622E523A-0C5A-4200-A0B1-CDA27BE4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793" y="4079918"/>
                <a:ext cx="50726" cy="19514"/>
              </a:xfrm>
              <a:custGeom>
                <a:avLst/>
                <a:gdLst>
                  <a:gd name="T0" fmla="*/ 26 w 26"/>
                  <a:gd name="T1" fmla="*/ 10 h 10"/>
                  <a:gd name="T2" fmla="*/ 5 w 26"/>
                  <a:gd name="T3" fmla="*/ 10 h 10"/>
                  <a:gd name="T4" fmla="*/ 0 w 26"/>
                  <a:gd name="T5" fmla="*/ 0 h 10"/>
                  <a:gd name="T6" fmla="*/ 21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5" y="1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2639445D-CB49-45EC-A440-E9402D7B3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371" y="4079918"/>
                <a:ext cx="48773" cy="23417"/>
              </a:xfrm>
              <a:custGeom>
                <a:avLst/>
                <a:gdLst>
                  <a:gd name="T0" fmla="*/ 26 w 26"/>
                  <a:gd name="T1" fmla="*/ 12 h 12"/>
                  <a:gd name="T2" fmla="*/ 4 w 26"/>
                  <a:gd name="T3" fmla="*/ 10 h 12"/>
                  <a:gd name="T4" fmla="*/ 0 w 26"/>
                  <a:gd name="T5" fmla="*/ 0 h 12"/>
                  <a:gd name="T6" fmla="*/ 21 w 26"/>
                  <a:gd name="T7" fmla="*/ 0 h 12"/>
                  <a:gd name="T8" fmla="*/ 26 w 2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4" y="1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C377358-1F09-4D4A-AFC3-27C67EA6B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8524" y="4099431"/>
                <a:ext cx="56578" cy="23417"/>
              </a:xfrm>
              <a:custGeom>
                <a:avLst/>
                <a:gdLst>
                  <a:gd name="T0" fmla="*/ 24 w 29"/>
                  <a:gd name="T1" fmla="*/ 12 h 12"/>
                  <a:gd name="T2" fmla="*/ 0 w 29"/>
                  <a:gd name="T3" fmla="*/ 12 h 12"/>
                  <a:gd name="T4" fmla="*/ 7 w 29"/>
                  <a:gd name="T5" fmla="*/ 0 h 12"/>
                  <a:gd name="T6" fmla="*/ 29 w 29"/>
                  <a:gd name="T7" fmla="*/ 0 h 12"/>
                  <a:gd name="T8" fmla="*/ 24 w 2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4" y="12"/>
                    </a:moveTo>
                    <a:lnTo>
                      <a:pt x="0" y="12"/>
                    </a:lnTo>
                    <a:lnTo>
                      <a:pt x="7" y="0"/>
                    </a:lnTo>
                    <a:lnTo>
                      <a:pt x="29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7477C4-0F1A-4ECD-B4A3-A6552583A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005" y="4099431"/>
                <a:ext cx="48773" cy="23417"/>
              </a:xfrm>
              <a:custGeom>
                <a:avLst/>
                <a:gdLst>
                  <a:gd name="T0" fmla="*/ 21 w 26"/>
                  <a:gd name="T1" fmla="*/ 12 h 12"/>
                  <a:gd name="T2" fmla="*/ 0 w 26"/>
                  <a:gd name="T3" fmla="*/ 12 h 12"/>
                  <a:gd name="T4" fmla="*/ 5 w 26"/>
                  <a:gd name="T5" fmla="*/ 0 h 12"/>
                  <a:gd name="T6" fmla="*/ 26 w 26"/>
                  <a:gd name="T7" fmla="*/ 2 h 12"/>
                  <a:gd name="T8" fmla="*/ 21 w 2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21" y="12"/>
                    </a:moveTo>
                    <a:lnTo>
                      <a:pt x="0" y="12"/>
                    </a:lnTo>
                    <a:lnTo>
                      <a:pt x="5" y="0"/>
                    </a:lnTo>
                    <a:lnTo>
                      <a:pt x="26" y="2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2F9C7F1-5F91-40B9-9CEA-5D0BBED8F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631" y="4103334"/>
                <a:ext cx="48773" cy="19514"/>
              </a:xfrm>
              <a:custGeom>
                <a:avLst/>
                <a:gdLst>
                  <a:gd name="T0" fmla="*/ 23 w 26"/>
                  <a:gd name="T1" fmla="*/ 10 h 10"/>
                  <a:gd name="T2" fmla="*/ 0 w 26"/>
                  <a:gd name="T3" fmla="*/ 10 h 10"/>
                  <a:gd name="T4" fmla="*/ 4 w 26"/>
                  <a:gd name="T5" fmla="*/ 0 h 10"/>
                  <a:gd name="T6" fmla="*/ 26 w 26"/>
                  <a:gd name="T7" fmla="*/ 0 h 10"/>
                  <a:gd name="T8" fmla="*/ 23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3" y="10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26" y="0"/>
                    </a:lnTo>
                    <a:lnTo>
                      <a:pt x="23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36948315-1D34-4423-98EF-AB277B67E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0209" y="4103334"/>
                <a:ext cx="46823" cy="21466"/>
              </a:xfrm>
              <a:custGeom>
                <a:avLst/>
                <a:gdLst>
                  <a:gd name="T0" fmla="*/ 22 w 24"/>
                  <a:gd name="T1" fmla="*/ 12 h 12"/>
                  <a:gd name="T2" fmla="*/ 0 w 24"/>
                  <a:gd name="T3" fmla="*/ 10 h 12"/>
                  <a:gd name="T4" fmla="*/ 3 w 24"/>
                  <a:gd name="T5" fmla="*/ 0 h 12"/>
                  <a:gd name="T6" fmla="*/ 24 w 24"/>
                  <a:gd name="T7" fmla="*/ 0 h 12"/>
                  <a:gd name="T8" fmla="*/ 22 w 2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2">
                    <a:moveTo>
                      <a:pt x="22" y="12"/>
                    </a:moveTo>
                    <a:lnTo>
                      <a:pt x="0" y="10"/>
                    </a:lnTo>
                    <a:lnTo>
                      <a:pt x="3" y="0"/>
                    </a:lnTo>
                    <a:lnTo>
                      <a:pt x="24" y="0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91265FAD-153B-4BB3-A1D3-02538A351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4836" y="4103334"/>
                <a:ext cx="44872" cy="21466"/>
              </a:xfrm>
              <a:custGeom>
                <a:avLst/>
                <a:gdLst>
                  <a:gd name="T0" fmla="*/ 23 w 23"/>
                  <a:gd name="T1" fmla="*/ 12 h 12"/>
                  <a:gd name="T2" fmla="*/ 0 w 23"/>
                  <a:gd name="T3" fmla="*/ 12 h 12"/>
                  <a:gd name="T4" fmla="*/ 2 w 23"/>
                  <a:gd name="T5" fmla="*/ 0 h 12"/>
                  <a:gd name="T6" fmla="*/ 23 w 23"/>
                  <a:gd name="T7" fmla="*/ 0 h 12"/>
                  <a:gd name="T8" fmla="*/ 23 w 2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23" y="12"/>
                    </a:moveTo>
                    <a:lnTo>
                      <a:pt x="0" y="12"/>
                    </a:lnTo>
                    <a:lnTo>
                      <a:pt x="2" y="0"/>
                    </a:lnTo>
                    <a:lnTo>
                      <a:pt x="23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5" name="Rectangle 25">
                <a:extLst>
                  <a:ext uri="{FF2B5EF4-FFF2-40B4-BE49-F238E27FC236}">
                    <a16:creationId xmlns:a16="http://schemas.microsoft.com/office/drawing/2014/main" id="{D06C5FE6-0539-46F7-9C08-5F910C3A6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5316" y="4103334"/>
                <a:ext cx="42921" cy="21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3D32EBE-7D26-4EC2-A358-2E950E02C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992" y="4103334"/>
                <a:ext cx="44872" cy="21466"/>
              </a:xfrm>
              <a:custGeom>
                <a:avLst/>
                <a:gdLst>
                  <a:gd name="T0" fmla="*/ 24 w 24"/>
                  <a:gd name="T1" fmla="*/ 12 h 12"/>
                  <a:gd name="T2" fmla="*/ 0 w 24"/>
                  <a:gd name="T3" fmla="*/ 12 h 12"/>
                  <a:gd name="T4" fmla="*/ 0 w 24"/>
                  <a:gd name="T5" fmla="*/ 0 h 12"/>
                  <a:gd name="T6" fmla="*/ 21 w 24"/>
                  <a:gd name="T7" fmla="*/ 0 h 12"/>
                  <a:gd name="T8" fmla="*/ 24 w 2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2">
                    <a:moveTo>
                      <a:pt x="24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6B3B71C3-8AE4-410C-828B-94695D3E9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619" y="4103334"/>
                <a:ext cx="44872" cy="21466"/>
              </a:xfrm>
              <a:custGeom>
                <a:avLst/>
                <a:gdLst>
                  <a:gd name="T0" fmla="*/ 23 w 23"/>
                  <a:gd name="T1" fmla="*/ 12 h 12"/>
                  <a:gd name="T2" fmla="*/ 2 w 23"/>
                  <a:gd name="T3" fmla="*/ 12 h 12"/>
                  <a:gd name="T4" fmla="*/ 0 w 23"/>
                  <a:gd name="T5" fmla="*/ 0 h 12"/>
                  <a:gd name="T6" fmla="*/ 23 w 23"/>
                  <a:gd name="T7" fmla="*/ 0 h 12"/>
                  <a:gd name="T8" fmla="*/ 23 w 2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23" y="12"/>
                    </a:moveTo>
                    <a:lnTo>
                      <a:pt x="2" y="12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48172CE-06A4-4C83-B19F-F2B0C2311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147" y="4103334"/>
                <a:ext cx="44872" cy="21466"/>
              </a:xfrm>
              <a:custGeom>
                <a:avLst/>
                <a:gdLst>
                  <a:gd name="T0" fmla="*/ 24 w 24"/>
                  <a:gd name="T1" fmla="*/ 12 h 12"/>
                  <a:gd name="T2" fmla="*/ 3 w 24"/>
                  <a:gd name="T3" fmla="*/ 12 h 12"/>
                  <a:gd name="T4" fmla="*/ 0 w 24"/>
                  <a:gd name="T5" fmla="*/ 0 h 12"/>
                  <a:gd name="T6" fmla="*/ 22 w 24"/>
                  <a:gd name="T7" fmla="*/ 0 h 12"/>
                  <a:gd name="T8" fmla="*/ 24 w 2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2">
                    <a:moveTo>
                      <a:pt x="24" y="12"/>
                    </a:moveTo>
                    <a:lnTo>
                      <a:pt x="3" y="12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6604A82-69FB-41FE-82B8-0BF24122D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774" y="4103334"/>
                <a:ext cx="48774" cy="21466"/>
              </a:xfrm>
              <a:custGeom>
                <a:avLst/>
                <a:gdLst>
                  <a:gd name="T0" fmla="*/ 26 w 26"/>
                  <a:gd name="T1" fmla="*/ 12 h 12"/>
                  <a:gd name="T2" fmla="*/ 5 w 26"/>
                  <a:gd name="T3" fmla="*/ 12 h 12"/>
                  <a:gd name="T4" fmla="*/ 0 w 26"/>
                  <a:gd name="T5" fmla="*/ 0 h 12"/>
                  <a:gd name="T6" fmla="*/ 21 w 26"/>
                  <a:gd name="T7" fmla="*/ 3 h 12"/>
                  <a:gd name="T8" fmla="*/ 26 w 2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5" y="12"/>
                    </a:lnTo>
                    <a:lnTo>
                      <a:pt x="0" y="0"/>
                    </a:lnTo>
                    <a:lnTo>
                      <a:pt x="21" y="3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F77E8B4-9389-4F48-81A8-30BAD48AD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450" y="4109189"/>
                <a:ext cx="50726" cy="21465"/>
              </a:xfrm>
              <a:custGeom>
                <a:avLst/>
                <a:gdLst>
                  <a:gd name="T0" fmla="*/ 26 w 26"/>
                  <a:gd name="T1" fmla="*/ 12 h 12"/>
                  <a:gd name="T2" fmla="*/ 5 w 26"/>
                  <a:gd name="T3" fmla="*/ 9 h 12"/>
                  <a:gd name="T4" fmla="*/ 0 w 26"/>
                  <a:gd name="T5" fmla="*/ 0 h 12"/>
                  <a:gd name="T6" fmla="*/ 22 w 26"/>
                  <a:gd name="T7" fmla="*/ 0 h 12"/>
                  <a:gd name="T8" fmla="*/ 26 w 2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5" y="9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D9DC7153-067C-43AE-8F22-AE6678CE9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3078" y="4109189"/>
                <a:ext cx="54627" cy="21465"/>
              </a:xfrm>
              <a:custGeom>
                <a:avLst/>
                <a:gdLst>
                  <a:gd name="T0" fmla="*/ 28 w 28"/>
                  <a:gd name="T1" fmla="*/ 12 h 12"/>
                  <a:gd name="T2" fmla="*/ 4 w 28"/>
                  <a:gd name="T3" fmla="*/ 12 h 12"/>
                  <a:gd name="T4" fmla="*/ 0 w 28"/>
                  <a:gd name="T5" fmla="*/ 0 h 12"/>
                  <a:gd name="T6" fmla="*/ 21 w 28"/>
                  <a:gd name="T7" fmla="*/ 0 h 12"/>
                  <a:gd name="T8" fmla="*/ 28 w 28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lnTo>
                      <a:pt x="4" y="1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15BBBAB-4D3D-4771-AB5E-A32ECFDB7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917" y="4130654"/>
                <a:ext cx="58529" cy="21466"/>
              </a:xfrm>
              <a:custGeom>
                <a:avLst/>
                <a:gdLst>
                  <a:gd name="T0" fmla="*/ 23 w 31"/>
                  <a:gd name="T1" fmla="*/ 11 h 11"/>
                  <a:gd name="T2" fmla="*/ 0 w 31"/>
                  <a:gd name="T3" fmla="*/ 11 h 11"/>
                  <a:gd name="T4" fmla="*/ 7 w 31"/>
                  <a:gd name="T5" fmla="*/ 0 h 11"/>
                  <a:gd name="T6" fmla="*/ 31 w 31"/>
                  <a:gd name="T7" fmla="*/ 0 h 11"/>
                  <a:gd name="T8" fmla="*/ 23 w 31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">
                    <a:moveTo>
                      <a:pt x="23" y="11"/>
                    </a:moveTo>
                    <a:lnTo>
                      <a:pt x="0" y="11"/>
                    </a:lnTo>
                    <a:lnTo>
                      <a:pt x="7" y="0"/>
                    </a:lnTo>
                    <a:lnTo>
                      <a:pt x="31" y="0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AEB85F50-A8E9-41E2-9072-3BB1EC79D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445" y="4130654"/>
                <a:ext cx="56578" cy="21466"/>
              </a:xfrm>
              <a:custGeom>
                <a:avLst/>
                <a:gdLst>
                  <a:gd name="T0" fmla="*/ 23 w 30"/>
                  <a:gd name="T1" fmla="*/ 11 h 11"/>
                  <a:gd name="T2" fmla="*/ 0 w 30"/>
                  <a:gd name="T3" fmla="*/ 11 h 11"/>
                  <a:gd name="T4" fmla="*/ 7 w 30"/>
                  <a:gd name="T5" fmla="*/ 0 h 11"/>
                  <a:gd name="T6" fmla="*/ 30 w 30"/>
                  <a:gd name="T7" fmla="*/ 0 h 11"/>
                  <a:gd name="T8" fmla="*/ 23 w 30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23" y="11"/>
                    </a:moveTo>
                    <a:lnTo>
                      <a:pt x="0" y="11"/>
                    </a:lnTo>
                    <a:lnTo>
                      <a:pt x="7" y="0"/>
                    </a:lnTo>
                    <a:lnTo>
                      <a:pt x="30" y="0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2B5395-F5A7-429C-B907-9F38C0BBC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8025" y="4130654"/>
                <a:ext cx="54627" cy="21466"/>
              </a:xfrm>
              <a:custGeom>
                <a:avLst/>
                <a:gdLst>
                  <a:gd name="T0" fmla="*/ 24 w 29"/>
                  <a:gd name="T1" fmla="*/ 11 h 11"/>
                  <a:gd name="T2" fmla="*/ 0 w 29"/>
                  <a:gd name="T3" fmla="*/ 11 h 11"/>
                  <a:gd name="T4" fmla="*/ 5 w 29"/>
                  <a:gd name="T5" fmla="*/ 0 h 11"/>
                  <a:gd name="T6" fmla="*/ 29 w 29"/>
                  <a:gd name="T7" fmla="*/ 0 h 11"/>
                  <a:gd name="T8" fmla="*/ 24 w 29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">
                    <a:moveTo>
                      <a:pt x="24" y="11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29" y="0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01838E9E-3F52-4285-8182-8BFC10E65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6553" y="4130654"/>
                <a:ext cx="56578" cy="27320"/>
              </a:xfrm>
              <a:custGeom>
                <a:avLst/>
                <a:gdLst>
                  <a:gd name="T0" fmla="*/ 26 w 29"/>
                  <a:gd name="T1" fmla="*/ 14 h 14"/>
                  <a:gd name="T2" fmla="*/ 0 w 29"/>
                  <a:gd name="T3" fmla="*/ 11 h 14"/>
                  <a:gd name="T4" fmla="*/ 5 w 29"/>
                  <a:gd name="T5" fmla="*/ 0 h 14"/>
                  <a:gd name="T6" fmla="*/ 29 w 29"/>
                  <a:gd name="T7" fmla="*/ 0 h 14"/>
                  <a:gd name="T8" fmla="*/ 26 w 2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4">
                    <a:moveTo>
                      <a:pt x="26" y="14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29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82CD0729-184B-49CA-B51E-ED0CD0A12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934" y="4130654"/>
                <a:ext cx="48774" cy="27320"/>
              </a:xfrm>
              <a:custGeom>
                <a:avLst/>
                <a:gdLst>
                  <a:gd name="T0" fmla="*/ 24 w 26"/>
                  <a:gd name="T1" fmla="*/ 14 h 14"/>
                  <a:gd name="T2" fmla="*/ 0 w 26"/>
                  <a:gd name="T3" fmla="*/ 14 h 14"/>
                  <a:gd name="T4" fmla="*/ 3 w 26"/>
                  <a:gd name="T5" fmla="*/ 0 h 14"/>
                  <a:gd name="T6" fmla="*/ 26 w 26"/>
                  <a:gd name="T7" fmla="*/ 0 h 14"/>
                  <a:gd name="T8" fmla="*/ 24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24" y="14"/>
                    </a:moveTo>
                    <a:lnTo>
                      <a:pt x="0" y="14"/>
                    </a:lnTo>
                    <a:lnTo>
                      <a:pt x="3" y="0"/>
                    </a:lnTo>
                    <a:lnTo>
                      <a:pt x="26" y="0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B8A327AB-9D53-48EF-A145-1991C433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9462" y="4130654"/>
                <a:ext cx="44872" cy="27320"/>
              </a:xfrm>
              <a:custGeom>
                <a:avLst/>
                <a:gdLst>
                  <a:gd name="T0" fmla="*/ 24 w 24"/>
                  <a:gd name="T1" fmla="*/ 14 h 14"/>
                  <a:gd name="T2" fmla="*/ 0 w 24"/>
                  <a:gd name="T3" fmla="*/ 14 h 14"/>
                  <a:gd name="T4" fmla="*/ 3 w 24"/>
                  <a:gd name="T5" fmla="*/ 0 h 14"/>
                  <a:gd name="T6" fmla="*/ 24 w 24"/>
                  <a:gd name="T7" fmla="*/ 0 h 14"/>
                  <a:gd name="T8" fmla="*/ 24 w 2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24" y="14"/>
                    </a:moveTo>
                    <a:lnTo>
                      <a:pt x="0" y="14"/>
                    </a:lnTo>
                    <a:lnTo>
                      <a:pt x="3" y="0"/>
                    </a:lnTo>
                    <a:lnTo>
                      <a:pt x="24" y="0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A6E5E0AC-F6A6-4E17-B94D-29C09A9DF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992" y="4130654"/>
                <a:ext cx="44872" cy="27320"/>
              </a:xfrm>
              <a:custGeom>
                <a:avLst/>
                <a:gdLst>
                  <a:gd name="T0" fmla="*/ 24 w 24"/>
                  <a:gd name="T1" fmla="*/ 14 h 14"/>
                  <a:gd name="T2" fmla="*/ 0 w 24"/>
                  <a:gd name="T3" fmla="*/ 14 h 14"/>
                  <a:gd name="T4" fmla="*/ 0 w 24"/>
                  <a:gd name="T5" fmla="*/ 0 h 14"/>
                  <a:gd name="T6" fmla="*/ 24 w 24"/>
                  <a:gd name="T7" fmla="*/ 2 h 14"/>
                  <a:gd name="T8" fmla="*/ 24 w 2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4E2D1F8D-BF53-4F8F-9C3E-F87732203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520" y="4134557"/>
                <a:ext cx="50726" cy="23417"/>
              </a:xfrm>
              <a:custGeom>
                <a:avLst/>
                <a:gdLst>
                  <a:gd name="T0" fmla="*/ 26 w 26"/>
                  <a:gd name="T1" fmla="*/ 12 h 12"/>
                  <a:gd name="T2" fmla="*/ 2 w 26"/>
                  <a:gd name="T3" fmla="*/ 12 h 12"/>
                  <a:gd name="T4" fmla="*/ 0 w 26"/>
                  <a:gd name="T5" fmla="*/ 0 h 12"/>
                  <a:gd name="T6" fmla="*/ 24 w 26"/>
                  <a:gd name="T7" fmla="*/ 0 h 12"/>
                  <a:gd name="T8" fmla="*/ 26 w 2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2" y="12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AD4BAA51-FB35-4DA2-AE7B-42F56F355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001" y="4134557"/>
                <a:ext cx="48773" cy="23417"/>
              </a:xfrm>
              <a:custGeom>
                <a:avLst/>
                <a:gdLst>
                  <a:gd name="T0" fmla="*/ 26 w 26"/>
                  <a:gd name="T1" fmla="*/ 12 h 12"/>
                  <a:gd name="T2" fmla="*/ 2 w 26"/>
                  <a:gd name="T3" fmla="*/ 12 h 12"/>
                  <a:gd name="T4" fmla="*/ 0 w 26"/>
                  <a:gd name="T5" fmla="*/ 0 h 12"/>
                  <a:gd name="T6" fmla="*/ 23 w 26"/>
                  <a:gd name="T7" fmla="*/ 0 h 12"/>
                  <a:gd name="T8" fmla="*/ 26 w 2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2" y="12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" name="Freeform 41">
                <a:extLst>
                  <a:ext uri="{FF2B5EF4-FFF2-40B4-BE49-F238E27FC236}">
                    <a16:creationId xmlns:a16="http://schemas.microsoft.com/office/drawing/2014/main" id="{77357509-B80D-4044-802F-AA650B6A3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530" y="4134557"/>
                <a:ext cx="52675" cy="23417"/>
              </a:xfrm>
              <a:custGeom>
                <a:avLst/>
                <a:gdLst>
                  <a:gd name="T0" fmla="*/ 28 w 28"/>
                  <a:gd name="T1" fmla="*/ 12 h 12"/>
                  <a:gd name="T2" fmla="*/ 4 w 28"/>
                  <a:gd name="T3" fmla="*/ 12 h 12"/>
                  <a:gd name="T4" fmla="*/ 0 w 28"/>
                  <a:gd name="T5" fmla="*/ 0 h 12"/>
                  <a:gd name="T6" fmla="*/ 23 w 28"/>
                  <a:gd name="T7" fmla="*/ 0 h 12"/>
                  <a:gd name="T8" fmla="*/ 28 w 28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12"/>
                    </a:moveTo>
                    <a:lnTo>
                      <a:pt x="4" y="12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4" name="Freeform 42">
                <a:extLst>
                  <a:ext uri="{FF2B5EF4-FFF2-40B4-BE49-F238E27FC236}">
                    <a16:creationId xmlns:a16="http://schemas.microsoft.com/office/drawing/2014/main" id="{614E73D2-60A9-4AE1-AEAD-027D24AAF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205" y="4134557"/>
                <a:ext cx="58529" cy="27320"/>
              </a:xfrm>
              <a:custGeom>
                <a:avLst/>
                <a:gdLst>
                  <a:gd name="T0" fmla="*/ 31 w 31"/>
                  <a:gd name="T1" fmla="*/ 14 h 14"/>
                  <a:gd name="T2" fmla="*/ 7 w 31"/>
                  <a:gd name="T3" fmla="*/ 12 h 14"/>
                  <a:gd name="T4" fmla="*/ 0 w 31"/>
                  <a:gd name="T5" fmla="*/ 0 h 14"/>
                  <a:gd name="T6" fmla="*/ 24 w 31"/>
                  <a:gd name="T7" fmla="*/ 0 h 14"/>
                  <a:gd name="T8" fmla="*/ 31 w 31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4">
                    <a:moveTo>
                      <a:pt x="31" y="14"/>
                    </a:moveTo>
                    <a:lnTo>
                      <a:pt x="7" y="12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5" name="Freeform 43">
                <a:extLst>
                  <a:ext uri="{FF2B5EF4-FFF2-40B4-BE49-F238E27FC236}">
                    <a16:creationId xmlns:a16="http://schemas.microsoft.com/office/drawing/2014/main" id="{61C2A43B-B979-468C-975B-FAA4AFEDF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733" y="4134557"/>
                <a:ext cx="60480" cy="27320"/>
              </a:xfrm>
              <a:custGeom>
                <a:avLst/>
                <a:gdLst>
                  <a:gd name="T0" fmla="*/ 31 w 31"/>
                  <a:gd name="T1" fmla="*/ 14 h 14"/>
                  <a:gd name="T2" fmla="*/ 7 w 31"/>
                  <a:gd name="T3" fmla="*/ 14 h 14"/>
                  <a:gd name="T4" fmla="*/ 0 w 31"/>
                  <a:gd name="T5" fmla="*/ 0 h 14"/>
                  <a:gd name="T6" fmla="*/ 23 w 31"/>
                  <a:gd name="T7" fmla="*/ 0 h 14"/>
                  <a:gd name="T8" fmla="*/ 31 w 31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4">
                    <a:moveTo>
                      <a:pt x="31" y="14"/>
                    </a:moveTo>
                    <a:lnTo>
                      <a:pt x="7" y="14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6" name="Freeform 44">
                <a:extLst>
                  <a:ext uri="{FF2B5EF4-FFF2-40B4-BE49-F238E27FC236}">
                    <a16:creationId xmlns:a16="http://schemas.microsoft.com/office/drawing/2014/main" id="{EDE6D66C-521D-455C-B87E-BE090147D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505" y="4161876"/>
                <a:ext cx="62430" cy="27320"/>
              </a:xfrm>
              <a:custGeom>
                <a:avLst/>
                <a:gdLst>
                  <a:gd name="T0" fmla="*/ 26 w 33"/>
                  <a:gd name="T1" fmla="*/ 14 h 14"/>
                  <a:gd name="T2" fmla="*/ 0 w 33"/>
                  <a:gd name="T3" fmla="*/ 14 h 14"/>
                  <a:gd name="T4" fmla="*/ 9 w 33"/>
                  <a:gd name="T5" fmla="*/ 0 h 14"/>
                  <a:gd name="T6" fmla="*/ 33 w 33"/>
                  <a:gd name="T7" fmla="*/ 0 h 14"/>
                  <a:gd name="T8" fmla="*/ 26 w 3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26" y="14"/>
                    </a:moveTo>
                    <a:lnTo>
                      <a:pt x="0" y="14"/>
                    </a:lnTo>
                    <a:lnTo>
                      <a:pt x="9" y="0"/>
                    </a:lnTo>
                    <a:lnTo>
                      <a:pt x="33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Freeform 45">
                <a:extLst>
                  <a:ext uri="{FF2B5EF4-FFF2-40B4-BE49-F238E27FC236}">
                    <a16:creationId xmlns:a16="http://schemas.microsoft.com/office/drawing/2014/main" id="{08ACA003-973D-4BDC-8F90-BF3618BE8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1936" y="4161876"/>
                <a:ext cx="62430" cy="27320"/>
              </a:xfrm>
              <a:custGeom>
                <a:avLst/>
                <a:gdLst>
                  <a:gd name="T0" fmla="*/ 26 w 33"/>
                  <a:gd name="T1" fmla="*/ 14 h 14"/>
                  <a:gd name="T2" fmla="*/ 0 w 33"/>
                  <a:gd name="T3" fmla="*/ 14 h 14"/>
                  <a:gd name="T4" fmla="*/ 7 w 33"/>
                  <a:gd name="T5" fmla="*/ 0 h 14"/>
                  <a:gd name="T6" fmla="*/ 33 w 33"/>
                  <a:gd name="T7" fmla="*/ 0 h 14"/>
                  <a:gd name="T8" fmla="*/ 26 w 3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4">
                    <a:moveTo>
                      <a:pt x="26" y="14"/>
                    </a:moveTo>
                    <a:lnTo>
                      <a:pt x="0" y="14"/>
                    </a:lnTo>
                    <a:lnTo>
                      <a:pt x="7" y="0"/>
                    </a:lnTo>
                    <a:lnTo>
                      <a:pt x="33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87C0CB2-79FC-4788-8F6A-34E489E76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4367" y="4161876"/>
                <a:ext cx="60480" cy="27320"/>
              </a:xfrm>
              <a:custGeom>
                <a:avLst/>
                <a:gdLst>
                  <a:gd name="T0" fmla="*/ 26 w 31"/>
                  <a:gd name="T1" fmla="*/ 14 h 14"/>
                  <a:gd name="T2" fmla="*/ 0 w 31"/>
                  <a:gd name="T3" fmla="*/ 14 h 14"/>
                  <a:gd name="T4" fmla="*/ 5 w 31"/>
                  <a:gd name="T5" fmla="*/ 0 h 14"/>
                  <a:gd name="T6" fmla="*/ 31 w 31"/>
                  <a:gd name="T7" fmla="*/ 0 h 14"/>
                  <a:gd name="T8" fmla="*/ 26 w 31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4">
                    <a:moveTo>
                      <a:pt x="26" y="14"/>
                    </a:moveTo>
                    <a:lnTo>
                      <a:pt x="0" y="14"/>
                    </a:lnTo>
                    <a:lnTo>
                      <a:pt x="5" y="0"/>
                    </a:lnTo>
                    <a:lnTo>
                      <a:pt x="31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7F1E8D70-0747-4949-B2F2-812AB7951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748" y="4161876"/>
                <a:ext cx="54627" cy="27320"/>
              </a:xfrm>
              <a:custGeom>
                <a:avLst/>
                <a:gdLst>
                  <a:gd name="T0" fmla="*/ 27 w 29"/>
                  <a:gd name="T1" fmla="*/ 14 h 14"/>
                  <a:gd name="T2" fmla="*/ 0 w 29"/>
                  <a:gd name="T3" fmla="*/ 14 h 14"/>
                  <a:gd name="T4" fmla="*/ 5 w 29"/>
                  <a:gd name="T5" fmla="*/ 0 h 14"/>
                  <a:gd name="T6" fmla="*/ 29 w 29"/>
                  <a:gd name="T7" fmla="*/ 0 h 14"/>
                  <a:gd name="T8" fmla="*/ 27 w 2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4">
                    <a:moveTo>
                      <a:pt x="27" y="14"/>
                    </a:moveTo>
                    <a:lnTo>
                      <a:pt x="0" y="14"/>
                    </a:lnTo>
                    <a:lnTo>
                      <a:pt x="5" y="0"/>
                    </a:lnTo>
                    <a:lnTo>
                      <a:pt x="29" y="0"/>
                    </a:lnTo>
                    <a:lnTo>
                      <a:pt x="27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248194CB-F5F6-47DA-B416-774C19F6D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3130" y="4161876"/>
                <a:ext cx="52676" cy="27320"/>
              </a:xfrm>
              <a:custGeom>
                <a:avLst/>
                <a:gdLst>
                  <a:gd name="T0" fmla="*/ 26 w 28"/>
                  <a:gd name="T1" fmla="*/ 14 h 14"/>
                  <a:gd name="T2" fmla="*/ 0 w 28"/>
                  <a:gd name="T3" fmla="*/ 14 h 14"/>
                  <a:gd name="T4" fmla="*/ 4 w 28"/>
                  <a:gd name="T5" fmla="*/ 0 h 14"/>
                  <a:gd name="T6" fmla="*/ 28 w 28"/>
                  <a:gd name="T7" fmla="*/ 0 h 14"/>
                  <a:gd name="T8" fmla="*/ 26 w 28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">
                    <a:moveTo>
                      <a:pt x="26" y="14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28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1BF6CC27-B44F-480F-8B14-88622A359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561" y="4161876"/>
                <a:ext cx="48774" cy="27320"/>
              </a:xfrm>
              <a:custGeom>
                <a:avLst/>
                <a:gdLst>
                  <a:gd name="T0" fmla="*/ 26 w 26"/>
                  <a:gd name="T1" fmla="*/ 14 h 14"/>
                  <a:gd name="T2" fmla="*/ 0 w 26"/>
                  <a:gd name="T3" fmla="*/ 14 h 14"/>
                  <a:gd name="T4" fmla="*/ 2 w 26"/>
                  <a:gd name="T5" fmla="*/ 0 h 14"/>
                  <a:gd name="T6" fmla="*/ 26 w 26"/>
                  <a:gd name="T7" fmla="*/ 0 h 14"/>
                  <a:gd name="T8" fmla="*/ 26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26" y="14"/>
                    </a:moveTo>
                    <a:lnTo>
                      <a:pt x="0" y="14"/>
                    </a:lnTo>
                    <a:lnTo>
                      <a:pt x="2" y="0"/>
                    </a:lnTo>
                    <a:lnTo>
                      <a:pt x="26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8" name="Freeform 50">
                <a:extLst>
                  <a:ext uri="{FF2B5EF4-FFF2-40B4-BE49-F238E27FC236}">
                    <a16:creationId xmlns:a16="http://schemas.microsoft.com/office/drawing/2014/main" id="{06972974-01B2-4A64-9B51-8998F7B59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992" y="4161876"/>
                <a:ext cx="48774" cy="33174"/>
              </a:xfrm>
              <a:custGeom>
                <a:avLst/>
                <a:gdLst>
                  <a:gd name="T0" fmla="*/ 26 w 26"/>
                  <a:gd name="T1" fmla="*/ 17 h 17"/>
                  <a:gd name="T2" fmla="*/ 0 w 26"/>
                  <a:gd name="T3" fmla="*/ 14 h 17"/>
                  <a:gd name="T4" fmla="*/ 0 w 26"/>
                  <a:gd name="T5" fmla="*/ 0 h 17"/>
                  <a:gd name="T6" fmla="*/ 24 w 26"/>
                  <a:gd name="T7" fmla="*/ 2 h 17"/>
                  <a:gd name="T8" fmla="*/ 26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6" y="17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26" y="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9" name="Freeform 51">
                <a:extLst>
                  <a:ext uri="{FF2B5EF4-FFF2-40B4-BE49-F238E27FC236}">
                    <a16:creationId xmlns:a16="http://schemas.microsoft.com/office/drawing/2014/main" id="{57CA2DD0-BBAE-4707-AA8C-AF903E88A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421" y="4165779"/>
                <a:ext cx="50726" cy="29272"/>
              </a:xfrm>
              <a:custGeom>
                <a:avLst/>
                <a:gdLst>
                  <a:gd name="T0" fmla="*/ 26 w 26"/>
                  <a:gd name="T1" fmla="*/ 15 h 15"/>
                  <a:gd name="T2" fmla="*/ 0 w 26"/>
                  <a:gd name="T3" fmla="*/ 15 h 15"/>
                  <a:gd name="T4" fmla="*/ 0 w 26"/>
                  <a:gd name="T5" fmla="*/ 0 h 15"/>
                  <a:gd name="T6" fmla="*/ 24 w 26"/>
                  <a:gd name="T7" fmla="*/ 0 h 15"/>
                  <a:gd name="T8" fmla="*/ 26 w 2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6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6" y="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0" name="Freeform 52">
                <a:extLst>
                  <a:ext uri="{FF2B5EF4-FFF2-40B4-BE49-F238E27FC236}">
                    <a16:creationId xmlns:a16="http://schemas.microsoft.com/office/drawing/2014/main" id="{D66F7DCE-115D-4C9E-A796-D9412AC38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853" y="4165779"/>
                <a:ext cx="56578" cy="29272"/>
              </a:xfrm>
              <a:custGeom>
                <a:avLst/>
                <a:gdLst>
                  <a:gd name="T0" fmla="*/ 29 w 29"/>
                  <a:gd name="T1" fmla="*/ 15 h 15"/>
                  <a:gd name="T2" fmla="*/ 3 w 29"/>
                  <a:gd name="T3" fmla="*/ 15 h 15"/>
                  <a:gd name="T4" fmla="*/ 0 w 29"/>
                  <a:gd name="T5" fmla="*/ 0 h 15"/>
                  <a:gd name="T6" fmla="*/ 24 w 29"/>
                  <a:gd name="T7" fmla="*/ 0 h 15"/>
                  <a:gd name="T8" fmla="*/ 29 w 29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lnTo>
                      <a:pt x="3" y="1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9" y="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1" name="Freeform 53">
                <a:extLst>
                  <a:ext uri="{FF2B5EF4-FFF2-40B4-BE49-F238E27FC236}">
                    <a16:creationId xmlns:a16="http://schemas.microsoft.com/office/drawing/2014/main" id="{D6671623-03BB-4CC3-86D1-649A1A681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334" y="4165779"/>
                <a:ext cx="58529" cy="29272"/>
              </a:xfrm>
              <a:custGeom>
                <a:avLst/>
                <a:gdLst>
                  <a:gd name="T0" fmla="*/ 31 w 31"/>
                  <a:gd name="T1" fmla="*/ 15 h 15"/>
                  <a:gd name="T2" fmla="*/ 5 w 31"/>
                  <a:gd name="T3" fmla="*/ 15 h 15"/>
                  <a:gd name="T4" fmla="*/ 0 w 31"/>
                  <a:gd name="T5" fmla="*/ 0 h 15"/>
                  <a:gd name="T6" fmla="*/ 24 w 31"/>
                  <a:gd name="T7" fmla="*/ 0 h 15"/>
                  <a:gd name="T8" fmla="*/ 31 w 31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">
                    <a:moveTo>
                      <a:pt x="31" y="15"/>
                    </a:moveTo>
                    <a:lnTo>
                      <a:pt x="5" y="1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31" y="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2" name="Freeform 54">
                <a:extLst>
                  <a:ext uri="{FF2B5EF4-FFF2-40B4-BE49-F238E27FC236}">
                    <a16:creationId xmlns:a16="http://schemas.microsoft.com/office/drawing/2014/main" id="{84F816D4-C677-4A9E-A153-904EA7FB2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862" y="4165779"/>
                <a:ext cx="62430" cy="29272"/>
              </a:xfrm>
              <a:custGeom>
                <a:avLst/>
                <a:gdLst>
                  <a:gd name="T0" fmla="*/ 33 w 33"/>
                  <a:gd name="T1" fmla="*/ 15 h 15"/>
                  <a:gd name="T2" fmla="*/ 7 w 33"/>
                  <a:gd name="T3" fmla="*/ 15 h 15"/>
                  <a:gd name="T4" fmla="*/ 0 w 33"/>
                  <a:gd name="T5" fmla="*/ 0 h 15"/>
                  <a:gd name="T6" fmla="*/ 26 w 33"/>
                  <a:gd name="T7" fmla="*/ 0 h 15"/>
                  <a:gd name="T8" fmla="*/ 33 w 33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5">
                    <a:moveTo>
                      <a:pt x="33" y="15"/>
                    </a:moveTo>
                    <a:lnTo>
                      <a:pt x="7" y="15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3" name="Freeform 55">
                <a:extLst>
                  <a:ext uri="{FF2B5EF4-FFF2-40B4-BE49-F238E27FC236}">
                    <a16:creationId xmlns:a16="http://schemas.microsoft.com/office/drawing/2014/main" id="{96F2FCE8-3493-41E9-A2B0-3F7B4208F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293" y="4165779"/>
                <a:ext cx="62430" cy="29272"/>
              </a:xfrm>
              <a:custGeom>
                <a:avLst/>
                <a:gdLst>
                  <a:gd name="T0" fmla="*/ 33 w 33"/>
                  <a:gd name="T1" fmla="*/ 15 h 15"/>
                  <a:gd name="T2" fmla="*/ 7 w 33"/>
                  <a:gd name="T3" fmla="*/ 15 h 15"/>
                  <a:gd name="T4" fmla="*/ 0 w 33"/>
                  <a:gd name="T5" fmla="*/ 0 h 15"/>
                  <a:gd name="T6" fmla="*/ 24 w 33"/>
                  <a:gd name="T7" fmla="*/ 0 h 15"/>
                  <a:gd name="T8" fmla="*/ 33 w 33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5">
                    <a:moveTo>
                      <a:pt x="33" y="15"/>
                    </a:moveTo>
                    <a:lnTo>
                      <a:pt x="7" y="15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4" name="Freeform 56">
                <a:extLst>
                  <a:ext uri="{FF2B5EF4-FFF2-40B4-BE49-F238E27FC236}">
                    <a16:creationId xmlns:a16="http://schemas.microsoft.com/office/drawing/2014/main" id="{2EEE87FD-9375-4A63-B558-DBC885419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435" y="4247738"/>
                <a:ext cx="460426" cy="91717"/>
              </a:xfrm>
              <a:custGeom>
                <a:avLst/>
                <a:gdLst>
                  <a:gd name="T0" fmla="*/ 242 w 242"/>
                  <a:gd name="T1" fmla="*/ 48 h 48"/>
                  <a:gd name="T2" fmla="*/ 0 w 242"/>
                  <a:gd name="T3" fmla="*/ 45 h 48"/>
                  <a:gd name="T4" fmla="*/ 14 w 242"/>
                  <a:gd name="T5" fmla="*/ 0 h 48"/>
                  <a:gd name="T6" fmla="*/ 228 w 242"/>
                  <a:gd name="T7" fmla="*/ 3 h 48"/>
                  <a:gd name="T8" fmla="*/ 242 w 242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48">
                    <a:moveTo>
                      <a:pt x="242" y="48"/>
                    </a:moveTo>
                    <a:lnTo>
                      <a:pt x="0" y="45"/>
                    </a:lnTo>
                    <a:lnTo>
                      <a:pt x="14" y="0"/>
                    </a:lnTo>
                    <a:lnTo>
                      <a:pt x="228" y="3"/>
                    </a:lnTo>
                    <a:lnTo>
                      <a:pt x="242" y="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5" name="Freeform 57">
                <a:extLst>
                  <a:ext uri="{FF2B5EF4-FFF2-40B4-BE49-F238E27FC236}">
                    <a16:creationId xmlns:a16="http://schemas.microsoft.com/office/drawing/2014/main" id="{5B3F45D2-89BD-4F67-BA2B-69D8CD2F7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719" y="3683781"/>
                <a:ext cx="296547" cy="95618"/>
              </a:xfrm>
              <a:custGeom>
                <a:avLst/>
                <a:gdLst>
                  <a:gd name="T0" fmla="*/ 59 w 66"/>
                  <a:gd name="T1" fmla="*/ 19 h 21"/>
                  <a:gd name="T2" fmla="*/ 32 w 66"/>
                  <a:gd name="T3" fmla="*/ 7 h 21"/>
                  <a:gd name="T4" fmla="*/ 32 w 66"/>
                  <a:gd name="T5" fmla="*/ 7 h 21"/>
                  <a:gd name="T6" fmla="*/ 7 w 66"/>
                  <a:gd name="T7" fmla="*/ 17 h 21"/>
                  <a:gd name="T8" fmla="*/ 7 w 66"/>
                  <a:gd name="T9" fmla="*/ 17 h 21"/>
                  <a:gd name="T10" fmla="*/ 7 w 66"/>
                  <a:gd name="T11" fmla="*/ 17 h 21"/>
                  <a:gd name="T12" fmla="*/ 1 w 66"/>
                  <a:gd name="T13" fmla="*/ 17 h 21"/>
                  <a:gd name="T14" fmla="*/ 1 w 66"/>
                  <a:gd name="T15" fmla="*/ 17 h 21"/>
                  <a:gd name="T16" fmla="*/ 1 w 66"/>
                  <a:gd name="T17" fmla="*/ 12 h 21"/>
                  <a:gd name="T18" fmla="*/ 1 w 66"/>
                  <a:gd name="T19" fmla="*/ 12 h 21"/>
                  <a:gd name="T20" fmla="*/ 32 w 66"/>
                  <a:gd name="T21" fmla="*/ 0 h 21"/>
                  <a:gd name="T22" fmla="*/ 32 w 66"/>
                  <a:gd name="T23" fmla="*/ 0 h 21"/>
                  <a:gd name="T24" fmla="*/ 65 w 66"/>
                  <a:gd name="T25" fmla="*/ 14 h 21"/>
                  <a:gd name="T26" fmla="*/ 65 w 66"/>
                  <a:gd name="T27" fmla="*/ 14 h 21"/>
                  <a:gd name="T28" fmla="*/ 65 w 66"/>
                  <a:gd name="T29" fmla="*/ 20 h 21"/>
                  <a:gd name="T30" fmla="*/ 65 w 66"/>
                  <a:gd name="T31" fmla="*/ 20 h 21"/>
                  <a:gd name="T32" fmla="*/ 62 w 66"/>
                  <a:gd name="T33" fmla="*/ 21 h 21"/>
                  <a:gd name="T34" fmla="*/ 62 w 66"/>
                  <a:gd name="T35" fmla="*/ 21 h 21"/>
                  <a:gd name="T36" fmla="*/ 59 w 66"/>
                  <a:gd name="T3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21">
                    <a:moveTo>
                      <a:pt x="59" y="19"/>
                    </a:moveTo>
                    <a:cubicBezTo>
                      <a:pt x="52" y="12"/>
                      <a:pt x="4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3" y="7"/>
                      <a:pt x="14" y="11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2" y="19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0" y="3"/>
                      <a:pt x="2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4" y="0"/>
                      <a:pt x="56" y="5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6" y="16"/>
                      <a:pt x="66" y="18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20"/>
                      <a:pt x="63" y="21"/>
                      <a:pt x="62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1" y="21"/>
                      <a:pt x="60" y="20"/>
                      <a:pt x="59" y="1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6" name="Freeform 58">
                <a:extLst>
                  <a:ext uri="{FF2B5EF4-FFF2-40B4-BE49-F238E27FC236}">
                    <a16:creationId xmlns:a16="http://schemas.microsoft.com/office/drawing/2014/main" id="{FDDEA08B-4345-4A0C-B363-29356FBFF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738" y="3746227"/>
                <a:ext cx="214606" cy="72202"/>
              </a:xfrm>
              <a:custGeom>
                <a:avLst/>
                <a:gdLst>
                  <a:gd name="T0" fmla="*/ 39 w 47"/>
                  <a:gd name="T1" fmla="*/ 15 h 16"/>
                  <a:gd name="T2" fmla="*/ 23 w 47"/>
                  <a:gd name="T3" fmla="*/ 8 h 16"/>
                  <a:gd name="T4" fmla="*/ 23 w 47"/>
                  <a:gd name="T5" fmla="*/ 8 h 16"/>
                  <a:gd name="T6" fmla="*/ 7 w 47"/>
                  <a:gd name="T7" fmla="*/ 14 h 16"/>
                  <a:gd name="T8" fmla="*/ 7 w 47"/>
                  <a:gd name="T9" fmla="*/ 14 h 16"/>
                  <a:gd name="T10" fmla="*/ 7 w 47"/>
                  <a:gd name="T11" fmla="*/ 14 h 16"/>
                  <a:gd name="T12" fmla="*/ 2 w 47"/>
                  <a:gd name="T13" fmla="*/ 14 h 16"/>
                  <a:gd name="T14" fmla="*/ 2 w 47"/>
                  <a:gd name="T15" fmla="*/ 14 h 16"/>
                  <a:gd name="T16" fmla="*/ 2 w 47"/>
                  <a:gd name="T17" fmla="*/ 8 h 16"/>
                  <a:gd name="T18" fmla="*/ 2 w 47"/>
                  <a:gd name="T19" fmla="*/ 8 h 16"/>
                  <a:gd name="T20" fmla="*/ 23 w 47"/>
                  <a:gd name="T21" fmla="*/ 0 h 16"/>
                  <a:gd name="T22" fmla="*/ 23 w 47"/>
                  <a:gd name="T23" fmla="*/ 0 h 16"/>
                  <a:gd name="T24" fmla="*/ 45 w 47"/>
                  <a:gd name="T25" fmla="*/ 10 h 16"/>
                  <a:gd name="T26" fmla="*/ 45 w 47"/>
                  <a:gd name="T27" fmla="*/ 10 h 16"/>
                  <a:gd name="T28" fmla="*/ 45 w 47"/>
                  <a:gd name="T29" fmla="*/ 15 h 16"/>
                  <a:gd name="T30" fmla="*/ 45 w 47"/>
                  <a:gd name="T31" fmla="*/ 15 h 16"/>
                  <a:gd name="T32" fmla="*/ 42 w 47"/>
                  <a:gd name="T33" fmla="*/ 16 h 16"/>
                  <a:gd name="T34" fmla="*/ 42 w 47"/>
                  <a:gd name="T35" fmla="*/ 16 h 16"/>
                  <a:gd name="T36" fmla="*/ 39 w 47"/>
                  <a:gd name="T3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16">
                    <a:moveTo>
                      <a:pt x="39" y="15"/>
                    </a:moveTo>
                    <a:cubicBezTo>
                      <a:pt x="35" y="10"/>
                      <a:pt x="29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7" y="8"/>
                      <a:pt x="12" y="10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5"/>
                      <a:pt x="3" y="15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2"/>
                      <a:pt x="1" y="10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8" y="3"/>
                      <a:pt x="16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1" y="0"/>
                      <a:pt x="39" y="4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7" y="12"/>
                      <a:pt x="47" y="14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4" y="16"/>
                      <a:pt x="43" y="16"/>
                      <a:pt x="42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1" y="16"/>
                      <a:pt x="40" y="16"/>
                      <a:pt x="39" y="1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7" name="Freeform 59">
                <a:extLst>
                  <a:ext uri="{FF2B5EF4-FFF2-40B4-BE49-F238E27FC236}">
                    <a16:creationId xmlns:a16="http://schemas.microsoft.com/office/drawing/2014/main" id="{CEA1CDAB-1CAC-459D-9ABC-55E83C4B6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218" y="3816478"/>
                <a:ext cx="89744" cy="87813"/>
              </a:xfrm>
              <a:custGeom>
                <a:avLst/>
                <a:gdLst>
                  <a:gd name="T0" fmla="*/ 16 w 20"/>
                  <a:gd name="T1" fmla="*/ 17 h 20"/>
                  <a:gd name="T2" fmla="*/ 3 w 20"/>
                  <a:gd name="T3" fmla="*/ 16 h 20"/>
                  <a:gd name="T4" fmla="*/ 4 w 20"/>
                  <a:gd name="T5" fmla="*/ 3 h 20"/>
                  <a:gd name="T6" fmla="*/ 17 w 20"/>
                  <a:gd name="T7" fmla="*/ 4 h 20"/>
                  <a:gd name="T8" fmla="*/ 16 w 20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6" y="17"/>
                    </a:moveTo>
                    <a:cubicBezTo>
                      <a:pt x="12" y="20"/>
                      <a:pt x="7" y="20"/>
                      <a:pt x="3" y="16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3" y="0"/>
                      <a:pt x="17" y="4"/>
                    </a:cubicBezTo>
                    <a:cubicBezTo>
                      <a:pt x="20" y="7"/>
                      <a:pt x="20" y="13"/>
                      <a:pt x="16" y="1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8" name="Freeform 60">
                <a:extLst>
                  <a:ext uri="{FF2B5EF4-FFF2-40B4-BE49-F238E27FC236}">
                    <a16:creationId xmlns:a16="http://schemas.microsoft.com/office/drawing/2014/main" id="{0560AE9E-23AF-48E1-B616-8EC1161A7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009" y="3670121"/>
                <a:ext cx="554072" cy="718118"/>
              </a:xfrm>
              <a:custGeom>
                <a:avLst/>
                <a:gdLst>
                  <a:gd name="T0" fmla="*/ 117 w 123"/>
                  <a:gd name="T1" fmla="*/ 155 h 159"/>
                  <a:gd name="T2" fmla="*/ 122 w 123"/>
                  <a:gd name="T3" fmla="*/ 151 h 159"/>
                  <a:gd name="T4" fmla="*/ 123 w 123"/>
                  <a:gd name="T5" fmla="*/ 6 h 159"/>
                  <a:gd name="T6" fmla="*/ 117 w 123"/>
                  <a:gd name="T7" fmla="*/ 2 h 159"/>
                  <a:gd name="T8" fmla="*/ 62 w 123"/>
                  <a:gd name="T9" fmla="*/ 0 h 159"/>
                  <a:gd name="T10" fmla="*/ 6 w 123"/>
                  <a:gd name="T11" fmla="*/ 1 h 159"/>
                  <a:gd name="T12" fmla="*/ 1 w 123"/>
                  <a:gd name="T13" fmla="*/ 6 h 159"/>
                  <a:gd name="T14" fmla="*/ 0 w 123"/>
                  <a:gd name="T15" fmla="*/ 63 h 159"/>
                  <a:gd name="T16" fmla="*/ 0 w 123"/>
                  <a:gd name="T17" fmla="*/ 92 h 159"/>
                  <a:gd name="T18" fmla="*/ 0 w 123"/>
                  <a:gd name="T19" fmla="*/ 150 h 159"/>
                  <a:gd name="T20" fmla="*/ 5 w 123"/>
                  <a:gd name="T21" fmla="*/ 155 h 159"/>
                  <a:gd name="T22" fmla="*/ 65 w 123"/>
                  <a:gd name="T23" fmla="*/ 159 h 159"/>
                  <a:gd name="T24" fmla="*/ 117 w 123"/>
                  <a:gd name="T25" fmla="*/ 15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59">
                    <a:moveTo>
                      <a:pt x="117" y="155"/>
                    </a:moveTo>
                    <a:cubicBezTo>
                      <a:pt x="119" y="155"/>
                      <a:pt x="122" y="153"/>
                      <a:pt x="122" y="151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23" y="4"/>
                      <a:pt x="120" y="2"/>
                      <a:pt x="117" y="2"/>
                    </a:cubicBezTo>
                    <a:cubicBezTo>
                      <a:pt x="117" y="2"/>
                      <a:pt x="87" y="0"/>
                      <a:pt x="62" y="0"/>
                    </a:cubicBezTo>
                    <a:cubicBezTo>
                      <a:pt x="37" y="0"/>
                      <a:pt x="8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3"/>
                      <a:pt x="1" y="154"/>
                      <a:pt x="5" y="155"/>
                    </a:cubicBezTo>
                    <a:cubicBezTo>
                      <a:pt x="5" y="155"/>
                      <a:pt x="39" y="159"/>
                      <a:pt x="65" y="159"/>
                    </a:cubicBezTo>
                    <a:cubicBezTo>
                      <a:pt x="91" y="159"/>
                      <a:pt x="117" y="155"/>
                      <a:pt x="117" y="15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9" name="Freeform 61">
                <a:extLst>
                  <a:ext uri="{FF2B5EF4-FFF2-40B4-BE49-F238E27FC236}">
                    <a16:creationId xmlns:a16="http://schemas.microsoft.com/office/drawing/2014/main" id="{70C491C7-B5D7-4B65-99E3-B2CA6E322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880" y="3720857"/>
                <a:ext cx="464328" cy="602986"/>
              </a:xfrm>
              <a:custGeom>
                <a:avLst/>
                <a:gdLst>
                  <a:gd name="T0" fmla="*/ 5 w 103"/>
                  <a:gd name="T1" fmla="*/ 134 h 134"/>
                  <a:gd name="T2" fmla="*/ 0 w 103"/>
                  <a:gd name="T3" fmla="*/ 130 h 134"/>
                  <a:gd name="T4" fmla="*/ 1 w 103"/>
                  <a:gd name="T5" fmla="*/ 4 h 134"/>
                  <a:gd name="T6" fmla="*/ 6 w 103"/>
                  <a:gd name="T7" fmla="*/ 0 h 134"/>
                  <a:gd name="T8" fmla="*/ 99 w 103"/>
                  <a:gd name="T9" fmla="*/ 1 h 134"/>
                  <a:gd name="T10" fmla="*/ 103 w 103"/>
                  <a:gd name="T11" fmla="*/ 5 h 134"/>
                  <a:gd name="T12" fmla="*/ 103 w 103"/>
                  <a:gd name="T13" fmla="*/ 130 h 134"/>
                  <a:gd name="T14" fmla="*/ 98 w 103"/>
                  <a:gd name="T15" fmla="*/ 134 h 134"/>
                  <a:gd name="T16" fmla="*/ 5 w 103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134">
                    <a:moveTo>
                      <a:pt x="5" y="134"/>
                    </a:moveTo>
                    <a:cubicBezTo>
                      <a:pt x="2" y="134"/>
                      <a:pt x="0" y="132"/>
                      <a:pt x="0" y="13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1" y="1"/>
                      <a:pt x="103" y="2"/>
                      <a:pt x="103" y="5"/>
                    </a:cubicBezTo>
                    <a:cubicBezTo>
                      <a:pt x="103" y="130"/>
                      <a:pt x="103" y="130"/>
                      <a:pt x="103" y="130"/>
                    </a:cubicBezTo>
                    <a:cubicBezTo>
                      <a:pt x="103" y="133"/>
                      <a:pt x="101" y="134"/>
                      <a:pt x="98" y="134"/>
                    </a:cubicBezTo>
                    <a:lnTo>
                      <a:pt x="5" y="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0" name="Freeform 62">
                <a:extLst>
                  <a:ext uri="{FF2B5EF4-FFF2-40B4-BE49-F238E27FC236}">
                    <a16:creationId xmlns:a16="http://schemas.microsoft.com/office/drawing/2014/main" id="{01F5E454-50F5-4C3E-85EC-A209ED83D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840" y="3976493"/>
                <a:ext cx="234115" cy="72202"/>
              </a:xfrm>
              <a:custGeom>
                <a:avLst/>
                <a:gdLst>
                  <a:gd name="T0" fmla="*/ 47 w 52"/>
                  <a:gd name="T1" fmla="*/ 15 h 16"/>
                  <a:gd name="T2" fmla="*/ 26 w 52"/>
                  <a:gd name="T3" fmla="*/ 6 h 16"/>
                  <a:gd name="T4" fmla="*/ 26 w 52"/>
                  <a:gd name="T5" fmla="*/ 6 h 16"/>
                  <a:gd name="T6" fmla="*/ 6 w 52"/>
                  <a:gd name="T7" fmla="*/ 14 h 16"/>
                  <a:gd name="T8" fmla="*/ 6 w 52"/>
                  <a:gd name="T9" fmla="*/ 14 h 16"/>
                  <a:gd name="T10" fmla="*/ 6 w 52"/>
                  <a:gd name="T11" fmla="*/ 14 h 16"/>
                  <a:gd name="T12" fmla="*/ 1 w 52"/>
                  <a:gd name="T13" fmla="*/ 14 h 16"/>
                  <a:gd name="T14" fmla="*/ 1 w 52"/>
                  <a:gd name="T15" fmla="*/ 14 h 16"/>
                  <a:gd name="T16" fmla="*/ 1 w 52"/>
                  <a:gd name="T17" fmla="*/ 9 h 16"/>
                  <a:gd name="T18" fmla="*/ 1 w 52"/>
                  <a:gd name="T19" fmla="*/ 9 h 16"/>
                  <a:gd name="T20" fmla="*/ 26 w 52"/>
                  <a:gd name="T21" fmla="*/ 0 h 16"/>
                  <a:gd name="T22" fmla="*/ 26 w 52"/>
                  <a:gd name="T23" fmla="*/ 0 h 16"/>
                  <a:gd name="T24" fmla="*/ 51 w 52"/>
                  <a:gd name="T25" fmla="*/ 11 h 16"/>
                  <a:gd name="T26" fmla="*/ 51 w 52"/>
                  <a:gd name="T27" fmla="*/ 11 h 16"/>
                  <a:gd name="T28" fmla="*/ 51 w 52"/>
                  <a:gd name="T29" fmla="*/ 15 h 16"/>
                  <a:gd name="T30" fmla="*/ 51 w 52"/>
                  <a:gd name="T31" fmla="*/ 15 h 16"/>
                  <a:gd name="T32" fmla="*/ 49 w 52"/>
                  <a:gd name="T33" fmla="*/ 16 h 16"/>
                  <a:gd name="T34" fmla="*/ 49 w 52"/>
                  <a:gd name="T35" fmla="*/ 16 h 16"/>
                  <a:gd name="T36" fmla="*/ 47 w 52"/>
                  <a:gd name="T3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6">
                    <a:moveTo>
                      <a:pt x="47" y="15"/>
                    </a:moveTo>
                    <a:cubicBezTo>
                      <a:pt x="41" y="9"/>
                      <a:pt x="33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8" y="6"/>
                      <a:pt x="11" y="8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15"/>
                      <a:pt x="2" y="15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0" y="10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8" y="3"/>
                      <a:pt x="17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0"/>
                      <a:pt x="44" y="4"/>
                      <a:pt x="51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2" y="12"/>
                      <a:pt x="52" y="14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0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8" y="16"/>
                      <a:pt x="47" y="16"/>
                      <a:pt x="47" y="1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1" name="Freeform 63">
                <a:extLst>
                  <a:ext uri="{FF2B5EF4-FFF2-40B4-BE49-F238E27FC236}">
                    <a16:creationId xmlns:a16="http://schemas.microsoft.com/office/drawing/2014/main" id="{A7723683-509B-4C23-BF16-AA9451090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908" y="4027230"/>
                <a:ext cx="161930" cy="58542"/>
              </a:xfrm>
              <a:custGeom>
                <a:avLst/>
                <a:gdLst>
                  <a:gd name="T0" fmla="*/ 30 w 36"/>
                  <a:gd name="T1" fmla="*/ 12 h 13"/>
                  <a:gd name="T2" fmla="*/ 18 w 36"/>
                  <a:gd name="T3" fmla="*/ 6 h 13"/>
                  <a:gd name="T4" fmla="*/ 18 w 36"/>
                  <a:gd name="T5" fmla="*/ 6 h 13"/>
                  <a:gd name="T6" fmla="*/ 5 w 36"/>
                  <a:gd name="T7" fmla="*/ 11 h 13"/>
                  <a:gd name="T8" fmla="*/ 5 w 36"/>
                  <a:gd name="T9" fmla="*/ 11 h 13"/>
                  <a:gd name="T10" fmla="*/ 5 w 36"/>
                  <a:gd name="T11" fmla="*/ 11 h 13"/>
                  <a:gd name="T12" fmla="*/ 1 w 36"/>
                  <a:gd name="T13" fmla="*/ 11 h 13"/>
                  <a:gd name="T14" fmla="*/ 1 w 36"/>
                  <a:gd name="T15" fmla="*/ 11 h 13"/>
                  <a:gd name="T16" fmla="*/ 1 w 36"/>
                  <a:gd name="T17" fmla="*/ 7 h 13"/>
                  <a:gd name="T18" fmla="*/ 1 w 36"/>
                  <a:gd name="T19" fmla="*/ 7 h 13"/>
                  <a:gd name="T20" fmla="*/ 18 w 36"/>
                  <a:gd name="T21" fmla="*/ 0 h 13"/>
                  <a:gd name="T22" fmla="*/ 18 w 36"/>
                  <a:gd name="T23" fmla="*/ 0 h 13"/>
                  <a:gd name="T24" fmla="*/ 35 w 36"/>
                  <a:gd name="T25" fmla="*/ 8 h 13"/>
                  <a:gd name="T26" fmla="*/ 35 w 36"/>
                  <a:gd name="T27" fmla="*/ 8 h 13"/>
                  <a:gd name="T28" fmla="*/ 35 w 36"/>
                  <a:gd name="T29" fmla="*/ 12 h 13"/>
                  <a:gd name="T30" fmla="*/ 35 w 36"/>
                  <a:gd name="T31" fmla="*/ 12 h 13"/>
                  <a:gd name="T32" fmla="*/ 33 w 36"/>
                  <a:gd name="T33" fmla="*/ 13 h 13"/>
                  <a:gd name="T34" fmla="*/ 33 w 36"/>
                  <a:gd name="T35" fmla="*/ 13 h 13"/>
                  <a:gd name="T36" fmla="*/ 30 w 36"/>
                  <a:gd name="T3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" h="13">
                    <a:moveTo>
                      <a:pt x="30" y="12"/>
                    </a:moveTo>
                    <a:cubicBezTo>
                      <a:pt x="27" y="8"/>
                      <a:pt x="22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3" y="6"/>
                      <a:pt x="9" y="8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2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6" y="2"/>
                      <a:pt x="12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30" y="3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6" y="9"/>
                      <a:pt x="36" y="11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4" y="13"/>
                      <a:pt x="33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1" y="13"/>
                      <a:pt x="30" y="1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" name="Freeform 64">
                <a:extLst>
                  <a:ext uri="{FF2B5EF4-FFF2-40B4-BE49-F238E27FC236}">
                    <a16:creationId xmlns:a16="http://schemas.microsoft.com/office/drawing/2014/main" id="{64A2A773-5980-46CD-98FF-FAEAFA351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781" y="4079918"/>
                <a:ext cx="74136" cy="68300"/>
              </a:xfrm>
              <a:custGeom>
                <a:avLst/>
                <a:gdLst>
                  <a:gd name="T0" fmla="*/ 12 w 16"/>
                  <a:gd name="T1" fmla="*/ 13 h 15"/>
                  <a:gd name="T2" fmla="*/ 2 w 16"/>
                  <a:gd name="T3" fmla="*/ 12 h 15"/>
                  <a:gd name="T4" fmla="*/ 3 w 16"/>
                  <a:gd name="T5" fmla="*/ 2 h 15"/>
                  <a:gd name="T6" fmla="*/ 13 w 16"/>
                  <a:gd name="T7" fmla="*/ 3 h 15"/>
                  <a:gd name="T8" fmla="*/ 12 w 16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2" y="13"/>
                    </a:moveTo>
                    <a:cubicBezTo>
                      <a:pt x="10" y="15"/>
                      <a:pt x="5" y="15"/>
                      <a:pt x="2" y="12"/>
                    </a:cubicBezTo>
                    <a:cubicBezTo>
                      <a:pt x="0" y="10"/>
                      <a:pt x="0" y="5"/>
                      <a:pt x="3" y="2"/>
                    </a:cubicBezTo>
                    <a:cubicBezTo>
                      <a:pt x="6" y="0"/>
                      <a:pt x="10" y="0"/>
                      <a:pt x="13" y="3"/>
                    </a:cubicBezTo>
                    <a:cubicBezTo>
                      <a:pt x="16" y="6"/>
                      <a:pt x="15" y="10"/>
                      <a:pt x="12" y="1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E09C0493-ACB9-4E72-B2B0-E940A5251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98" y="4347260"/>
                <a:ext cx="195096" cy="17562"/>
              </a:xfrm>
              <a:custGeom>
                <a:avLst/>
                <a:gdLst>
                  <a:gd name="T0" fmla="*/ 102 w 102"/>
                  <a:gd name="T1" fmla="*/ 10 h 10"/>
                  <a:gd name="T2" fmla="*/ 0 w 102"/>
                  <a:gd name="T3" fmla="*/ 7 h 10"/>
                  <a:gd name="T4" fmla="*/ 0 w 102"/>
                  <a:gd name="T5" fmla="*/ 0 h 10"/>
                  <a:gd name="T6" fmla="*/ 102 w 102"/>
                  <a:gd name="T7" fmla="*/ 3 h 10"/>
                  <a:gd name="T8" fmla="*/ 102 w 102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">
                    <a:moveTo>
                      <a:pt x="102" y="10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102" y="3"/>
                    </a:lnTo>
                    <a:lnTo>
                      <a:pt x="10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4" name="Freeform 66">
                <a:extLst>
                  <a:ext uri="{FF2B5EF4-FFF2-40B4-BE49-F238E27FC236}">
                    <a16:creationId xmlns:a16="http://schemas.microsoft.com/office/drawing/2014/main" id="{6B231DD6-B9CF-4D95-AD8E-83858FDDE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2736" y="4288718"/>
                <a:ext cx="48773" cy="50736"/>
              </a:xfrm>
              <a:custGeom>
                <a:avLst/>
                <a:gdLst>
                  <a:gd name="T0" fmla="*/ 6 w 11"/>
                  <a:gd name="T1" fmla="*/ 0 h 11"/>
                  <a:gd name="T2" fmla="*/ 0 w 11"/>
                  <a:gd name="T3" fmla="*/ 6 h 11"/>
                  <a:gd name="T4" fmla="*/ 6 w 11"/>
                  <a:gd name="T5" fmla="*/ 11 h 11"/>
                  <a:gd name="T6" fmla="*/ 11 w 11"/>
                  <a:gd name="T7" fmla="*/ 6 h 11"/>
                  <a:gd name="T8" fmla="*/ 6 w 11"/>
                  <a:gd name="T9" fmla="*/ 0 h 11"/>
                  <a:gd name="T10" fmla="*/ 9 w 11"/>
                  <a:gd name="T11" fmla="*/ 5 h 11"/>
                  <a:gd name="T12" fmla="*/ 9 w 11"/>
                  <a:gd name="T13" fmla="*/ 7 h 11"/>
                  <a:gd name="T14" fmla="*/ 7 w 11"/>
                  <a:gd name="T15" fmla="*/ 9 h 11"/>
                  <a:gd name="T16" fmla="*/ 5 w 11"/>
                  <a:gd name="T17" fmla="*/ 9 h 11"/>
                  <a:gd name="T18" fmla="*/ 3 w 11"/>
                  <a:gd name="T19" fmla="*/ 7 h 11"/>
                  <a:gd name="T20" fmla="*/ 3 w 11"/>
                  <a:gd name="T21" fmla="*/ 5 h 11"/>
                  <a:gd name="T22" fmla="*/ 5 w 11"/>
                  <a:gd name="T23" fmla="*/ 3 h 11"/>
                  <a:gd name="T24" fmla="*/ 7 w 11"/>
                  <a:gd name="T25" fmla="*/ 3 h 11"/>
                  <a:gd name="T26" fmla="*/ 9 w 11"/>
                  <a:gd name="T2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9" y="11"/>
                      <a:pt x="11" y="9"/>
                      <a:pt x="11" y="6"/>
                    </a:cubicBezTo>
                    <a:cubicBezTo>
                      <a:pt x="11" y="3"/>
                      <a:pt x="9" y="0"/>
                      <a:pt x="6" y="0"/>
                    </a:cubicBezTo>
                    <a:close/>
                    <a:moveTo>
                      <a:pt x="9" y="5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8" y="9"/>
                      <a:pt x="7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3" y="8"/>
                      <a:pt x="3" y="7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9" y="3"/>
                      <a:pt x="9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5" name="Freeform 67">
                <a:extLst>
                  <a:ext uri="{FF2B5EF4-FFF2-40B4-BE49-F238E27FC236}">
                    <a16:creationId xmlns:a16="http://schemas.microsoft.com/office/drawing/2014/main" id="{2CA66C98-C444-41AC-9AD8-D401AE91F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66" y="4306280"/>
                <a:ext cx="89744" cy="9758"/>
              </a:xfrm>
              <a:custGeom>
                <a:avLst/>
                <a:gdLst>
                  <a:gd name="T0" fmla="*/ 19 w 20"/>
                  <a:gd name="T1" fmla="*/ 0 h 2"/>
                  <a:gd name="T2" fmla="*/ 1 w 20"/>
                  <a:gd name="T3" fmla="*/ 0 h 2"/>
                  <a:gd name="T4" fmla="*/ 0 w 20"/>
                  <a:gd name="T5" fmla="*/ 1 h 2"/>
                  <a:gd name="T6" fmla="*/ 1 w 20"/>
                  <a:gd name="T7" fmla="*/ 2 h 2"/>
                  <a:gd name="T8" fmla="*/ 19 w 20"/>
                  <a:gd name="T9" fmla="*/ 2 h 2"/>
                  <a:gd name="T10" fmla="*/ 20 w 20"/>
                  <a:gd name="T11" fmla="*/ 1 h 2"/>
                  <a:gd name="T12" fmla="*/ 19 w 20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">
                    <a:moveTo>
                      <a:pt x="1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2"/>
                      <a:pt x="20" y="1"/>
                    </a:cubicBezTo>
                    <a:cubicBezTo>
                      <a:pt x="20" y="0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70BDD59E-42F1-48A2-8D68-ED9646315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294" y="4306280"/>
                <a:ext cx="17559" cy="17563"/>
              </a:xfrm>
              <a:custGeom>
                <a:avLst/>
                <a:gdLst>
                  <a:gd name="T0" fmla="*/ 3 w 4"/>
                  <a:gd name="T1" fmla="*/ 0 h 4"/>
                  <a:gd name="T2" fmla="*/ 1 w 4"/>
                  <a:gd name="T3" fmla="*/ 0 h 4"/>
                  <a:gd name="T4" fmla="*/ 0 w 4"/>
                  <a:gd name="T5" fmla="*/ 1 h 4"/>
                  <a:gd name="T6" fmla="*/ 0 w 4"/>
                  <a:gd name="T7" fmla="*/ 3 h 4"/>
                  <a:gd name="T8" fmla="*/ 1 w 4"/>
                  <a:gd name="T9" fmla="*/ 4 h 4"/>
                  <a:gd name="T10" fmla="*/ 3 w 4"/>
                  <a:gd name="T11" fmla="*/ 4 h 4"/>
                  <a:gd name="T12" fmla="*/ 4 w 4"/>
                  <a:gd name="T13" fmla="*/ 3 h 4"/>
                  <a:gd name="T14" fmla="*/ 4 w 4"/>
                  <a:gd name="T15" fmla="*/ 1 h 4"/>
                  <a:gd name="T16" fmla="*/ 3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AEF176E-4B72-4746-95BC-A2AFE971F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324" y="3859409"/>
                <a:ext cx="85842" cy="58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id="{6BD9133B-F9B5-4AA2-A619-0E1439061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334" y="3878923"/>
                <a:ext cx="251674" cy="400038"/>
              </a:xfrm>
              <a:custGeom>
                <a:avLst/>
                <a:gdLst>
                  <a:gd name="T0" fmla="*/ 53 w 56"/>
                  <a:gd name="T1" fmla="*/ 0 h 89"/>
                  <a:gd name="T2" fmla="*/ 3 w 56"/>
                  <a:gd name="T3" fmla="*/ 0 h 89"/>
                  <a:gd name="T4" fmla="*/ 0 w 56"/>
                  <a:gd name="T5" fmla="*/ 3 h 89"/>
                  <a:gd name="T6" fmla="*/ 1 w 56"/>
                  <a:gd name="T7" fmla="*/ 86 h 89"/>
                  <a:gd name="T8" fmla="*/ 3 w 56"/>
                  <a:gd name="T9" fmla="*/ 89 h 89"/>
                  <a:gd name="T10" fmla="*/ 54 w 56"/>
                  <a:gd name="T11" fmla="*/ 89 h 89"/>
                  <a:gd name="T12" fmla="*/ 56 w 56"/>
                  <a:gd name="T13" fmla="*/ 86 h 89"/>
                  <a:gd name="T14" fmla="*/ 56 w 56"/>
                  <a:gd name="T15" fmla="*/ 2 h 89"/>
                  <a:gd name="T16" fmla="*/ 53 w 56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9">
                    <a:moveTo>
                      <a:pt x="5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8"/>
                      <a:pt x="2" y="89"/>
                      <a:pt x="3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5" y="89"/>
                      <a:pt x="56" y="88"/>
                      <a:pt x="56" y="86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4ACA84B2-9606-4473-86C7-27BEB86E02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0071" y="3835992"/>
                <a:ext cx="308251" cy="552248"/>
              </a:xfrm>
              <a:custGeom>
                <a:avLst/>
                <a:gdLst>
                  <a:gd name="T0" fmla="*/ 65 w 68"/>
                  <a:gd name="T1" fmla="*/ 2 h 122"/>
                  <a:gd name="T2" fmla="*/ 34 w 68"/>
                  <a:gd name="T3" fmla="*/ 0 h 122"/>
                  <a:gd name="T4" fmla="*/ 3 w 68"/>
                  <a:gd name="T5" fmla="*/ 2 h 122"/>
                  <a:gd name="T6" fmla="*/ 0 w 68"/>
                  <a:gd name="T7" fmla="*/ 5 h 122"/>
                  <a:gd name="T8" fmla="*/ 0 w 68"/>
                  <a:gd name="T9" fmla="*/ 44 h 122"/>
                  <a:gd name="T10" fmla="*/ 0 w 68"/>
                  <a:gd name="T11" fmla="*/ 63 h 122"/>
                  <a:gd name="T12" fmla="*/ 0 w 68"/>
                  <a:gd name="T13" fmla="*/ 116 h 122"/>
                  <a:gd name="T14" fmla="*/ 3 w 68"/>
                  <a:gd name="T15" fmla="*/ 119 h 122"/>
                  <a:gd name="T16" fmla="*/ 34 w 68"/>
                  <a:gd name="T17" fmla="*/ 122 h 122"/>
                  <a:gd name="T18" fmla="*/ 65 w 68"/>
                  <a:gd name="T19" fmla="*/ 118 h 122"/>
                  <a:gd name="T20" fmla="*/ 68 w 68"/>
                  <a:gd name="T21" fmla="*/ 115 h 122"/>
                  <a:gd name="T22" fmla="*/ 68 w 68"/>
                  <a:gd name="T23" fmla="*/ 5 h 122"/>
                  <a:gd name="T24" fmla="*/ 65 w 68"/>
                  <a:gd name="T25" fmla="*/ 2 h 122"/>
                  <a:gd name="T26" fmla="*/ 24 w 68"/>
                  <a:gd name="T27" fmla="*/ 5 h 122"/>
                  <a:gd name="T28" fmla="*/ 43 w 68"/>
                  <a:gd name="T29" fmla="*/ 5 h 122"/>
                  <a:gd name="T30" fmla="*/ 43 w 68"/>
                  <a:gd name="T31" fmla="*/ 6 h 122"/>
                  <a:gd name="T32" fmla="*/ 24 w 68"/>
                  <a:gd name="T33" fmla="*/ 6 h 122"/>
                  <a:gd name="T34" fmla="*/ 24 w 68"/>
                  <a:gd name="T35" fmla="*/ 5 h 122"/>
                  <a:gd name="T36" fmla="*/ 26 w 68"/>
                  <a:gd name="T37" fmla="*/ 106 h 122"/>
                  <a:gd name="T38" fmla="*/ 8 w 68"/>
                  <a:gd name="T39" fmla="*/ 107 h 122"/>
                  <a:gd name="T40" fmla="*/ 7 w 68"/>
                  <a:gd name="T41" fmla="*/ 105 h 122"/>
                  <a:gd name="T42" fmla="*/ 8 w 68"/>
                  <a:gd name="T43" fmla="*/ 104 h 122"/>
                  <a:gd name="T44" fmla="*/ 26 w 68"/>
                  <a:gd name="T45" fmla="*/ 104 h 122"/>
                  <a:gd name="T46" fmla="*/ 28 w 68"/>
                  <a:gd name="T47" fmla="*/ 105 h 122"/>
                  <a:gd name="T48" fmla="*/ 26 w 68"/>
                  <a:gd name="T49" fmla="*/ 106 h 122"/>
                  <a:gd name="T50" fmla="*/ 40 w 68"/>
                  <a:gd name="T51" fmla="*/ 106 h 122"/>
                  <a:gd name="T52" fmla="*/ 35 w 68"/>
                  <a:gd name="T53" fmla="*/ 111 h 122"/>
                  <a:gd name="T54" fmla="*/ 29 w 68"/>
                  <a:gd name="T55" fmla="*/ 106 h 122"/>
                  <a:gd name="T56" fmla="*/ 35 w 68"/>
                  <a:gd name="T57" fmla="*/ 100 h 122"/>
                  <a:gd name="T58" fmla="*/ 40 w 68"/>
                  <a:gd name="T59" fmla="*/ 106 h 122"/>
                  <a:gd name="T60" fmla="*/ 61 w 68"/>
                  <a:gd name="T61" fmla="*/ 106 h 122"/>
                  <a:gd name="T62" fmla="*/ 43 w 68"/>
                  <a:gd name="T63" fmla="*/ 106 h 122"/>
                  <a:gd name="T64" fmla="*/ 42 w 68"/>
                  <a:gd name="T65" fmla="*/ 105 h 122"/>
                  <a:gd name="T66" fmla="*/ 43 w 68"/>
                  <a:gd name="T67" fmla="*/ 104 h 122"/>
                  <a:gd name="T68" fmla="*/ 61 w 68"/>
                  <a:gd name="T69" fmla="*/ 104 h 122"/>
                  <a:gd name="T70" fmla="*/ 62 w 68"/>
                  <a:gd name="T71" fmla="*/ 105 h 122"/>
                  <a:gd name="T72" fmla="*/ 61 w 68"/>
                  <a:gd name="T73" fmla="*/ 106 h 122"/>
                  <a:gd name="T74" fmla="*/ 62 w 68"/>
                  <a:gd name="T75" fmla="*/ 11 h 122"/>
                  <a:gd name="T76" fmla="*/ 62 w 68"/>
                  <a:gd name="T77" fmla="*/ 95 h 122"/>
                  <a:gd name="T78" fmla="*/ 60 w 68"/>
                  <a:gd name="T79" fmla="*/ 98 h 122"/>
                  <a:gd name="T80" fmla="*/ 9 w 68"/>
                  <a:gd name="T81" fmla="*/ 98 h 122"/>
                  <a:gd name="T82" fmla="*/ 7 w 68"/>
                  <a:gd name="T83" fmla="*/ 95 h 122"/>
                  <a:gd name="T84" fmla="*/ 6 w 68"/>
                  <a:gd name="T85" fmla="*/ 12 h 122"/>
                  <a:gd name="T86" fmla="*/ 9 w 68"/>
                  <a:gd name="T87" fmla="*/ 9 h 122"/>
                  <a:gd name="T88" fmla="*/ 59 w 68"/>
                  <a:gd name="T89" fmla="*/ 9 h 122"/>
                  <a:gd name="T90" fmla="*/ 62 w 68"/>
                  <a:gd name="T91" fmla="*/ 1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" h="122">
                    <a:moveTo>
                      <a:pt x="65" y="2"/>
                    </a:moveTo>
                    <a:cubicBezTo>
                      <a:pt x="65" y="2"/>
                      <a:pt x="48" y="0"/>
                      <a:pt x="34" y="0"/>
                    </a:cubicBezTo>
                    <a:cubicBezTo>
                      <a:pt x="20" y="0"/>
                      <a:pt x="4" y="2"/>
                      <a:pt x="3" y="2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7"/>
                      <a:pt x="2" y="119"/>
                      <a:pt x="3" y="119"/>
                    </a:cubicBezTo>
                    <a:cubicBezTo>
                      <a:pt x="3" y="119"/>
                      <a:pt x="20" y="122"/>
                      <a:pt x="34" y="122"/>
                    </a:cubicBezTo>
                    <a:cubicBezTo>
                      <a:pt x="49" y="122"/>
                      <a:pt x="65" y="118"/>
                      <a:pt x="65" y="118"/>
                    </a:cubicBezTo>
                    <a:cubicBezTo>
                      <a:pt x="67" y="118"/>
                      <a:pt x="68" y="117"/>
                      <a:pt x="68" y="11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3"/>
                      <a:pt x="67" y="2"/>
                      <a:pt x="65" y="2"/>
                    </a:cubicBezTo>
                    <a:close/>
                    <a:moveTo>
                      <a:pt x="24" y="5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24" y="6"/>
                      <a:pt x="24" y="6"/>
                      <a:pt x="24" y="6"/>
                    </a:cubicBezTo>
                    <a:lnTo>
                      <a:pt x="24" y="5"/>
                    </a:lnTo>
                    <a:close/>
                    <a:moveTo>
                      <a:pt x="26" y="106"/>
                    </a:moveTo>
                    <a:cubicBezTo>
                      <a:pt x="8" y="107"/>
                      <a:pt x="8" y="107"/>
                      <a:pt x="8" y="107"/>
                    </a:cubicBezTo>
                    <a:cubicBezTo>
                      <a:pt x="8" y="107"/>
                      <a:pt x="7" y="106"/>
                      <a:pt x="7" y="105"/>
                    </a:cubicBezTo>
                    <a:cubicBezTo>
                      <a:pt x="7" y="105"/>
                      <a:pt x="8" y="104"/>
                      <a:pt x="8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7" y="104"/>
                      <a:pt x="28" y="104"/>
                      <a:pt x="28" y="105"/>
                    </a:cubicBezTo>
                    <a:cubicBezTo>
                      <a:pt x="28" y="106"/>
                      <a:pt x="27" y="106"/>
                      <a:pt x="26" y="106"/>
                    </a:cubicBezTo>
                    <a:close/>
                    <a:moveTo>
                      <a:pt x="40" y="106"/>
                    </a:moveTo>
                    <a:cubicBezTo>
                      <a:pt x="40" y="109"/>
                      <a:pt x="38" y="111"/>
                      <a:pt x="35" y="111"/>
                    </a:cubicBezTo>
                    <a:cubicBezTo>
                      <a:pt x="32" y="111"/>
                      <a:pt x="29" y="109"/>
                      <a:pt x="29" y="106"/>
                    </a:cubicBezTo>
                    <a:cubicBezTo>
                      <a:pt x="29" y="103"/>
                      <a:pt x="32" y="100"/>
                      <a:pt x="35" y="100"/>
                    </a:cubicBezTo>
                    <a:cubicBezTo>
                      <a:pt x="38" y="100"/>
                      <a:pt x="40" y="103"/>
                      <a:pt x="40" y="106"/>
                    </a:cubicBezTo>
                    <a:close/>
                    <a:moveTo>
                      <a:pt x="61" y="106"/>
                    </a:moveTo>
                    <a:cubicBezTo>
                      <a:pt x="43" y="106"/>
                      <a:pt x="43" y="106"/>
                      <a:pt x="43" y="106"/>
                    </a:cubicBezTo>
                    <a:cubicBezTo>
                      <a:pt x="42" y="106"/>
                      <a:pt x="42" y="106"/>
                      <a:pt x="42" y="105"/>
                    </a:cubicBezTo>
                    <a:cubicBezTo>
                      <a:pt x="42" y="104"/>
                      <a:pt x="42" y="104"/>
                      <a:pt x="43" y="104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2" y="104"/>
                      <a:pt x="62" y="104"/>
                      <a:pt x="62" y="105"/>
                    </a:cubicBezTo>
                    <a:cubicBezTo>
                      <a:pt x="62" y="106"/>
                      <a:pt x="62" y="106"/>
                      <a:pt x="61" y="106"/>
                    </a:cubicBezTo>
                    <a:close/>
                    <a:moveTo>
                      <a:pt x="62" y="11"/>
                    </a:moveTo>
                    <a:cubicBezTo>
                      <a:pt x="62" y="95"/>
                      <a:pt x="62" y="95"/>
                      <a:pt x="62" y="95"/>
                    </a:cubicBezTo>
                    <a:cubicBezTo>
                      <a:pt x="62" y="97"/>
                      <a:pt x="61" y="98"/>
                      <a:pt x="60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8" y="98"/>
                      <a:pt x="7" y="97"/>
                      <a:pt x="7" y="95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8" y="9"/>
                      <a:pt x="9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61" y="9"/>
                      <a:pt x="62" y="10"/>
                      <a:pt x="62" y="1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 dirty="0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465533D7-0455-4BDE-A30D-5830CD932A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6392" y="4296524"/>
                <a:ext cx="27313" cy="33173"/>
              </a:xfrm>
              <a:custGeom>
                <a:avLst/>
                <a:gdLst>
                  <a:gd name="T0" fmla="*/ 4 w 6"/>
                  <a:gd name="T1" fmla="*/ 1 h 7"/>
                  <a:gd name="T2" fmla="*/ 2 w 6"/>
                  <a:gd name="T3" fmla="*/ 1 h 7"/>
                  <a:gd name="T4" fmla="*/ 0 w 6"/>
                  <a:gd name="T5" fmla="*/ 3 h 7"/>
                  <a:gd name="T6" fmla="*/ 0 w 6"/>
                  <a:gd name="T7" fmla="*/ 5 h 7"/>
                  <a:gd name="T8" fmla="*/ 2 w 6"/>
                  <a:gd name="T9" fmla="*/ 7 h 7"/>
                  <a:gd name="T10" fmla="*/ 4 w 6"/>
                  <a:gd name="T11" fmla="*/ 7 h 7"/>
                  <a:gd name="T12" fmla="*/ 6 w 6"/>
                  <a:gd name="T13" fmla="*/ 5 h 7"/>
                  <a:gd name="T14" fmla="*/ 6 w 6"/>
                  <a:gd name="T15" fmla="*/ 3 h 7"/>
                  <a:gd name="T16" fmla="*/ 4 w 6"/>
                  <a:gd name="T17" fmla="*/ 1 h 7"/>
                  <a:gd name="T18" fmla="*/ 5 w 6"/>
                  <a:gd name="T19" fmla="*/ 5 h 7"/>
                  <a:gd name="T20" fmla="*/ 4 w 6"/>
                  <a:gd name="T21" fmla="*/ 6 h 7"/>
                  <a:gd name="T22" fmla="*/ 2 w 6"/>
                  <a:gd name="T23" fmla="*/ 6 h 7"/>
                  <a:gd name="T24" fmla="*/ 1 w 6"/>
                  <a:gd name="T25" fmla="*/ 5 h 7"/>
                  <a:gd name="T26" fmla="*/ 1 w 6"/>
                  <a:gd name="T27" fmla="*/ 3 h 7"/>
                  <a:gd name="T28" fmla="*/ 2 w 6"/>
                  <a:gd name="T29" fmla="*/ 2 h 7"/>
                  <a:gd name="T30" fmla="*/ 4 w 6"/>
                  <a:gd name="T31" fmla="*/ 2 h 7"/>
                  <a:gd name="T32" fmla="*/ 5 w 6"/>
                  <a:gd name="T33" fmla="*/ 3 h 7"/>
                  <a:gd name="T34" fmla="*/ 5 w 6"/>
                  <a:gd name="T3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7">
                    <a:moveTo>
                      <a:pt x="4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5" y="0"/>
                      <a:pt x="4" y="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4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3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id="{03618828-E2E7-4EE8-9B1E-A8AF9455A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2256" y="4116995"/>
                <a:ext cx="156076" cy="48785"/>
              </a:xfrm>
              <a:custGeom>
                <a:avLst/>
                <a:gdLst>
                  <a:gd name="T0" fmla="*/ 30 w 34"/>
                  <a:gd name="T1" fmla="*/ 11 h 11"/>
                  <a:gd name="T2" fmla="*/ 17 w 34"/>
                  <a:gd name="T3" fmla="*/ 4 h 11"/>
                  <a:gd name="T4" fmla="*/ 17 w 34"/>
                  <a:gd name="T5" fmla="*/ 4 h 11"/>
                  <a:gd name="T6" fmla="*/ 4 w 34"/>
                  <a:gd name="T7" fmla="*/ 9 h 11"/>
                  <a:gd name="T8" fmla="*/ 4 w 34"/>
                  <a:gd name="T9" fmla="*/ 9 h 11"/>
                  <a:gd name="T10" fmla="*/ 4 w 34"/>
                  <a:gd name="T11" fmla="*/ 9 h 11"/>
                  <a:gd name="T12" fmla="*/ 1 w 34"/>
                  <a:gd name="T13" fmla="*/ 8 h 11"/>
                  <a:gd name="T14" fmla="*/ 1 w 34"/>
                  <a:gd name="T15" fmla="*/ 8 h 11"/>
                  <a:gd name="T16" fmla="*/ 1 w 34"/>
                  <a:gd name="T17" fmla="*/ 6 h 11"/>
                  <a:gd name="T18" fmla="*/ 1 w 34"/>
                  <a:gd name="T19" fmla="*/ 6 h 11"/>
                  <a:gd name="T20" fmla="*/ 17 w 34"/>
                  <a:gd name="T21" fmla="*/ 0 h 11"/>
                  <a:gd name="T22" fmla="*/ 17 w 34"/>
                  <a:gd name="T23" fmla="*/ 0 h 11"/>
                  <a:gd name="T24" fmla="*/ 33 w 34"/>
                  <a:gd name="T25" fmla="*/ 8 h 11"/>
                  <a:gd name="T26" fmla="*/ 33 w 34"/>
                  <a:gd name="T27" fmla="*/ 8 h 11"/>
                  <a:gd name="T28" fmla="*/ 33 w 34"/>
                  <a:gd name="T29" fmla="*/ 11 h 11"/>
                  <a:gd name="T30" fmla="*/ 33 w 34"/>
                  <a:gd name="T31" fmla="*/ 11 h 11"/>
                  <a:gd name="T32" fmla="*/ 32 w 34"/>
                  <a:gd name="T33" fmla="*/ 11 h 11"/>
                  <a:gd name="T34" fmla="*/ 32 w 34"/>
                  <a:gd name="T35" fmla="*/ 11 h 11"/>
                  <a:gd name="T36" fmla="*/ 30 w 34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1">
                    <a:moveTo>
                      <a:pt x="30" y="11"/>
                    </a:moveTo>
                    <a:cubicBezTo>
                      <a:pt x="27" y="7"/>
                      <a:pt x="22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2" y="4"/>
                      <a:pt x="7" y="5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2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2"/>
                      <a:pt x="11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0"/>
                      <a:pt x="29" y="3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9"/>
                      <a:pt x="34" y="10"/>
                      <a:pt x="33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1" y="11"/>
                      <a:pt x="31" y="11"/>
                      <a:pt x="30" y="1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2" name="Freeform 75">
                <a:extLst>
                  <a:ext uri="{FF2B5EF4-FFF2-40B4-BE49-F238E27FC236}">
                    <a16:creationId xmlns:a16="http://schemas.microsoft.com/office/drawing/2014/main" id="{0782D320-C91F-4CDC-A301-411BC1308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5667" y="4148217"/>
                <a:ext cx="105352" cy="40980"/>
              </a:xfrm>
              <a:custGeom>
                <a:avLst/>
                <a:gdLst>
                  <a:gd name="T0" fmla="*/ 20 w 23"/>
                  <a:gd name="T1" fmla="*/ 8 h 9"/>
                  <a:gd name="T2" fmla="*/ 11 w 23"/>
                  <a:gd name="T3" fmla="*/ 4 h 9"/>
                  <a:gd name="T4" fmla="*/ 11 w 23"/>
                  <a:gd name="T5" fmla="*/ 4 h 9"/>
                  <a:gd name="T6" fmla="*/ 3 w 23"/>
                  <a:gd name="T7" fmla="*/ 7 h 9"/>
                  <a:gd name="T8" fmla="*/ 3 w 23"/>
                  <a:gd name="T9" fmla="*/ 7 h 9"/>
                  <a:gd name="T10" fmla="*/ 3 w 23"/>
                  <a:gd name="T11" fmla="*/ 7 h 9"/>
                  <a:gd name="T12" fmla="*/ 1 w 23"/>
                  <a:gd name="T13" fmla="*/ 7 h 9"/>
                  <a:gd name="T14" fmla="*/ 1 w 23"/>
                  <a:gd name="T15" fmla="*/ 7 h 9"/>
                  <a:gd name="T16" fmla="*/ 1 w 23"/>
                  <a:gd name="T17" fmla="*/ 4 h 9"/>
                  <a:gd name="T18" fmla="*/ 1 w 23"/>
                  <a:gd name="T19" fmla="*/ 4 h 9"/>
                  <a:gd name="T20" fmla="*/ 12 w 23"/>
                  <a:gd name="T21" fmla="*/ 0 h 9"/>
                  <a:gd name="T22" fmla="*/ 12 w 23"/>
                  <a:gd name="T23" fmla="*/ 0 h 9"/>
                  <a:gd name="T24" fmla="*/ 23 w 23"/>
                  <a:gd name="T25" fmla="*/ 6 h 9"/>
                  <a:gd name="T26" fmla="*/ 23 w 23"/>
                  <a:gd name="T27" fmla="*/ 6 h 9"/>
                  <a:gd name="T28" fmla="*/ 22 w 23"/>
                  <a:gd name="T29" fmla="*/ 9 h 9"/>
                  <a:gd name="T30" fmla="*/ 22 w 23"/>
                  <a:gd name="T31" fmla="*/ 9 h 9"/>
                  <a:gd name="T32" fmla="*/ 21 w 23"/>
                  <a:gd name="T33" fmla="*/ 9 h 9"/>
                  <a:gd name="T34" fmla="*/ 21 w 23"/>
                  <a:gd name="T35" fmla="*/ 9 h 9"/>
                  <a:gd name="T36" fmla="*/ 20 w 23"/>
                  <a:gd name="T3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">
                    <a:moveTo>
                      <a:pt x="20" y="8"/>
                    </a:moveTo>
                    <a:cubicBezTo>
                      <a:pt x="18" y="6"/>
                      <a:pt x="15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9" y="4"/>
                      <a:pt x="6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1" y="8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1"/>
                      <a:pt x="8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1"/>
                      <a:pt x="20" y="2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7"/>
                      <a:pt x="23" y="8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3" name="Freeform 76">
                <a:extLst>
                  <a:ext uri="{FF2B5EF4-FFF2-40B4-BE49-F238E27FC236}">
                    <a16:creationId xmlns:a16="http://schemas.microsoft.com/office/drawing/2014/main" id="{560384D9-49B3-438C-B302-57DD03C65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980" y="4185293"/>
                <a:ext cx="44872" cy="44883"/>
              </a:xfrm>
              <a:custGeom>
                <a:avLst/>
                <a:gdLst>
                  <a:gd name="T0" fmla="*/ 8 w 10"/>
                  <a:gd name="T1" fmla="*/ 9 h 10"/>
                  <a:gd name="T2" fmla="*/ 2 w 10"/>
                  <a:gd name="T3" fmla="*/ 8 h 10"/>
                  <a:gd name="T4" fmla="*/ 2 w 10"/>
                  <a:gd name="T5" fmla="*/ 2 h 10"/>
                  <a:gd name="T6" fmla="*/ 9 w 10"/>
                  <a:gd name="T7" fmla="*/ 2 h 10"/>
                  <a:gd name="T8" fmla="*/ 8 w 10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8" y="9"/>
                    </a:moveTo>
                    <a:cubicBezTo>
                      <a:pt x="6" y="10"/>
                      <a:pt x="3" y="10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0" y="4"/>
                      <a:pt x="10" y="7"/>
                      <a:pt x="8" y="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4" name="Freeform 77">
                <a:extLst>
                  <a:ext uri="{FF2B5EF4-FFF2-40B4-BE49-F238E27FC236}">
                    <a16:creationId xmlns:a16="http://schemas.microsoft.com/office/drawing/2014/main" id="{CED3D7AA-BB91-41FF-B3B4-18A7007FA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608" y="797648"/>
                <a:ext cx="4091162" cy="2060687"/>
              </a:xfrm>
              <a:custGeom>
                <a:avLst/>
                <a:gdLst>
                  <a:gd name="T0" fmla="*/ 0 w 907"/>
                  <a:gd name="T1" fmla="*/ 320 h 457"/>
                  <a:gd name="T2" fmla="*/ 194 w 907"/>
                  <a:gd name="T3" fmla="*/ 454 h 457"/>
                  <a:gd name="T4" fmla="*/ 763 w 907"/>
                  <a:gd name="T5" fmla="*/ 454 h 457"/>
                  <a:gd name="T6" fmla="*/ 907 w 907"/>
                  <a:gd name="T7" fmla="*/ 341 h 457"/>
                  <a:gd name="T8" fmla="*/ 773 w 907"/>
                  <a:gd name="T9" fmla="*/ 218 h 457"/>
                  <a:gd name="T10" fmla="*/ 728 w 907"/>
                  <a:gd name="T11" fmla="*/ 140 h 457"/>
                  <a:gd name="T12" fmla="*/ 607 w 907"/>
                  <a:gd name="T13" fmla="*/ 121 h 457"/>
                  <a:gd name="T14" fmla="*/ 443 w 907"/>
                  <a:gd name="T15" fmla="*/ 0 h 457"/>
                  <a:gd name="T16" fmla="*/ 258 w 907"/>
                  <a:gd name="T17" fmla="*/ 142 h 457"/>
                  <a:gd name="T18" fmla="*/ 164 w 907"/>
                  <a:gd name="T19" fmla="*/ 142 h 457"/>
                  <a:gd name="T20" fmla="*/ 104 w 907"/>
                  <a:gd name="T21" fmla="*/ 213 h 457"/>
                  <a:gd name="T22" fmla="*/ 0 w 907"/>
                  <a:gd name="T23" fmla="*/ 32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7" h="457">
                    <a:moveTo>
                      <a:pt x="0" y="320"/>
                    </a:moveTo>
                    <a:cubicBezTo>
                      <a:pt x="0" y="396"/>
                      <a:pt x="53" y="454"/>
                      <a:pt x="194" y="454"/>
                    </a:cubicBezTo>
                    <a:cubicBezTo>
                      <a:pt x="336" y="454"/>
                      <a:pt x="763" y="454"/>
                      <a:pt x="763" y="454"/>
                    </a:cubicBezTo>
                    <a:cubicBezTo>
                      <a:pt x="763" y="454"/>
                      <a:pt x="907" y="457"/>
                      <a:pt x="907" y="341"/>
                    </a:cubicBezTo>
                    <a:cubicBezTo>
                      <a:pt x="907" y="240"/>
                      <a:pt x="823" y="213"/>
                      <a:pt x="773" y="218"/>
                    </a:cubicBezTo>
                    <a:cubicBezTo>
                      <a:pt x="773" y="218"/>
                      <a:pt x="767" y="177"/>
                      <a:pt x="728" y="140"/>
                    </a:cubicBezTo>
                    <a:cubicBezTo>
                      <a:pt x="686" y="102"/>
                      <a:pt x="619" y="118"/>
                      <a:pt x="607" y="121"/>
                    </a:cubicBezTo>
                    <a:cubicBezTo>
                      <a:pt x="607" y="121"/>
                      <a:pt x="593" y="0"/>
                      <a:pt x="443" y="0"/>
                    </a:cubicBezTo>
                    <a:cubicBezTo>
                      <a:pt x="294" y="0"/>
                      <a:pt x="265" y="116"/>
                      <a:pt x="258" y="142"/>
                    </a:cubicBezTo>
                    <a:cubicBezTo>
                      <a:pt x="258" y="142"/>
                      <a:pt x="218" y="123"/>
                      <a:pt x="164" y="142"/>
                    </a:cubicBezTo>
                    <a:cubicBezTo>
                      <a:pt x="109" y="161"/>
                      <a:pt x="104" y="213"/>
                      <a:pt x="104" y="213"/>
                    </a:cubicBezTo>
                    <a:cubicBezTo>
                      <a:pt x="104" y="213"/>
                      <a:pt x="0" y="222"/>
                      <a:pt x="0" y="32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5" name="Freeform 78">
                <a:extLst>
                  <a:ext uri="{FF2B5EF4-FFF2-40B4-BE49-F238E27FC236}">
                    <a16:creationId xmlns:a16="http://schemas.microsoft.com/office/drawing/2014/main" id="{D76C4A7E-AD19-496E-931E-003AB68B8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0060" y="3350090"/>
                <a:ext cx="1266173" cy="1028393"/>
              </a:xfrm>
              <a:custGeom>
                <a:avLst/>
                <a:gdLst>
                  <a:gd name="T0" fmla="*/ 272 w 281"/>
                  <a:gd name="T1" fmla="*/ 0 h 228"/>
                  <a:gd name="T2" fmla="*/ 9 w 281"/>
                  <a:gd name="T3" fmla="*/ 0 h 228"/>
                  <a:gd name="T4" fmla="*/ 0 w 281"/>
                  <a:gd name="T5" fmla="*/ 9 h 228"/>
                  <a:gd name="T6" fmla="*/ 0 w 281"/>
                  <a:gd name="T7" fmla="*/ 178 h 228"/>
                  <a:gd name="T8" fmla="*/ 9 w 281"/>
                  <a:gd name="T9" fmla="*/ 187 h 228"/>
                  <a:gd name="T10" fmla="*/ 114 w 281"/>
                  <a:gd name="T11" fmla="*/ 187 h 228"/>
                  <a:gd name="T12" fmla="*/ 114 w 281"/>
                  <a:gd name="T13" fmla="*/ 223 h 228"/>
                  <a:gd name="T14" fmla="*/ 62 w 281"/>
                  <a:gd name="T15" fmla="*/ 223 h 228"/>
                  <a:gd name="T16" fmla="*/ 57 w 281"/>
                  <a:gd name="T17" fmla="*/ 223 h 228"/>
                  <a:gd name="T18" fmla="*/ 57 w 281"/>
                  <a:gd name="T19" fmla="*/ 228 h 228"/>
                  <a:gd name="T20" fmla="*/ 62 w 281"/>
                  <a:gd name="T21" fmla="*/ 228 h 228"/>
                  <a:gd name="T22" fmla="*/ 219 w 281"/>
                  <a:gd name="T23" fmla="*/ 228 h 228"/>
                  <a:gd name="T24" fmla="*/ 224 w 281"/>
                  <a:gd name="T25" fmla="*/ 228 h 228"/>
                  <a:gd name="T26" fmla="*/ 224 w 281"/>
                  <a:gd name="T27" fmla="*/ 223 h 228"/>
                  <a:gd name="T28" fmla="*/ 219 w 281"/>
                  <a:gd name="T29" fmla="*/ 223 h 228"/>
                  <a:gd name="T30" fmla="*/ 167 w 281"/>
                  <a:gd name="T31" fmla="*/ 223 h 228"/>
                  <a:gd name="T32" fmla="*/ 167 w 281"/>
                  <a:gd name="T33" fmla="*/ 187 h 228"/>
                  <a:gd name="T34" fmla="*/ 272 w 281"/>
                  <a:gd name="T35" fmla="*/ 187 h 228"/>
                  <a:gd name="T36" fmla="*/ 281 w 281"/>
                  <a:gd name="T37" fmla="*/ 178 h 228"/>
                  <a:gd name="T38" fmla="*/ 281 w 281"/>
                  <a:gd name="T39" fmla="*/ 9 h 228"/>
                  <a:gd name="T40" fmla="*/ 272 w 281"/>
                  <a:gd name="T41" fmla="*/ 0 h 228"/>
                  <a:gd name="T42" fmla="*/ 267 w 281"/>
                  <a:gd name="T43" fmla="*/ 162 h 228"/>
                  <a:gd name="T44" fmla="*/ 259 w 281"/>
                  <a:gd name="T45" fmla="*/ 169 h 228"/>
                  <a:gd name="T46" fmla="*/ 22 w 281"/>
                  <a:gd name="T47" fmla="*/ 169 h 228"/>
                  <a:gd name="T48" fmla="*/ 15 w 281"/>
                  <a:gd name="T49" fmla="*/ 162 h 228"/>
                  <a:gd name="T50" fmla="*/ 15 w 281"/>
                  <a:gd name="T51" fmla="*/ 19 h 228"/>
                  <a:gd name="T52" fmla="*/ 22 w 281"/>
                  <a:gd name="T53" fmla="*/ 12 h 228"/>
                  <a:gd name="T54" fmla="*/ 259 w 281"/>
                  <a:gd name="T55" fmla="*/ 12 h 228"/>
                  <a:gd name="T56" fmla="*/ 267 w 281"/>
                  <a:gd name="T57" fmla="*/ 19 h 228"/>
                  <a:gd name="T58" fmla="*/ 267 w 281"/>
                  <a:gd name="T59" fmla="*/ 16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1" h="228">
                    <a:moveTo>
                      <a:pt x="27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3"/>
                      <a:pt x="4" y="187"/>
                      <a:pt x="9" y="187"/>
                    </a:cubicBezTo>
                    <a:cubicBezTo>
                      <a:pt x="114" y="187"/>
                      <a:pt x="114" y="187"/>
                      <a:pt x="114" y="187"/>
                    </a:cubicBezTo>
                    <a:cubicBezTo>
                      <a:pt x="114" y="223"/>
                      <a:pt x="114" y="223"/>
                      <a:pt x="114" y="223"/>
                    </a:cubicBezTo>
                    <a:cubicBezTo>
                      <a:pt x="62" y="223"/>
                      <a:pt x="62" y="223"/>
                      <a:pt x="62" y="223"/>
                    </a:cubicBezTo>
                    <a:cubicBezTo>
                      <a:pt x="59" y="223"/>
                      <a:pt x="57" y="223"/>
                      <a:pt x="57" y="223"/>
                    </a:cubicBezTo>
                    <a:cubicBezTo>
                      <a:pt x="57" y="228"/>
                      <a:pt x="57" y="228"/>
                      <a:pt x="57" y="228"/>
                    </a:cubicBezTo>
                    <a:cubicBezTo>
                      <a:pt x="57" y="228"/>
                      <a:pt x="59" y="228"/>
                      <a:pt x="62" y="228"/>
                    </a:cubicBezTo>
                    <a:cubicBezTo>
                      <a:pt x="219" y="228"/>
                      <a:pt x="219" y="228"/>
                      <a:pt x="219" y="228"/>
                    </a:cubicBezTo>
                    <a:cubicBezTo>
                      <a:pt x="222" y="228"/>
                      <a:pt x="224" y="228"/>
                      <a:pt x="224" y="228"/>
                    </a:cubicBezTo>
                    <a:cubicBezTo>
                      <a:pt x="224" y="223"/>
                      <a:pt x="224" y="223"/>
                      <a:pt x="224" y="223"/>
                    </a:cubicBezTo>
                    <a:cubicBezTo>
                      <a:pt x="224" y="223"/>
                      <a:pt x="222" y="223"/>
                      <a:pt x="219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187"/>
                      <a:pt x="167" y="187"/>
                      <a:pt x="167" y="187"/>
                    </a:cubicBezTo>
                    <a:cubicBezTo>
                      <a:pt x="272" y="187"/>
                      <a:pt x="272" y="187"/>
                      <a:pt x="272" y="187"/>
                    </a:cubicBezTo>
                    <a:cubicBezTo>
                      <a:pt x="277" y="187"/>
                      <a:pt x="281" y="183"/>
                      <a:pt x="281" y="178"/>
                    </a:cubicBezTo>
                    <a:cubicBezTo>
                      <a:pt x="281" y="9"/>
                      <a:pt x="281" y="9"/>
                      <a:pt x="281" y="9"/>
                    </a:cubicBezTo>
                    <a:cubicBezTo>
                      <a:pt x="281" y="4"/>
                      <a:pt x="277" y="0"/>
                      <a:pt x="272" y="0"/>
                    </a:cubicBezTo>
                    <a:close/>
                    <a:moveTo>
                      <a:pt x="267" y="162"/>
                    </a:moveTo>
                    <a:cubicBezTo>
                      <a:pt x="267" y="165"/>
                      <a:pt x="263" y="169"/>
                      <a:pt x="259" y="169"/>
                    </a:cubicBezTo>
                    <a:cubicBezTo>
                      <a:pt x="22" y="169"/>
                      <a:pt x="22" y="169"/>
                      <a:pt x="22" y="169"/>
                    </a:cubicBezTo>
                    <a:cubicBezTo>
                      <a:pt x="18" y="169"/>
                      <a:pt x="15" y="165"/>
                      <a:pt x="15" y="162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5"/>
                      <a:pt x="18" y="12"/>
                      <a:pt x="22" y="12"/>
                    </a:cubicBezTo>
                    <a:cubicBezTo>
                      <a:pt x="259" y="12"/>
                      <a:pt x="259" y="12"/>
                      <a:pt x="259" y="12"/>
                    </a:cubicBezTo>
                    <a:cubicBezTo>
                      <a:pt x="263" y="12"/>
                      <a:pt x="267" y="15"/>
                      <a:pt x="267" y="19"/>
                    </a:cubicBezTo>
                    <a:lnTo>
                      <a:pt x="267" y="16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6" name="Freeform 79">
                <a:extLst>
                  <a:ext uri="{FF2B5EF4-FFF2-40B4-BE49-F238E27FC236}">
                    <a16:creationId xmlns:a16="http://schemas.microsoft.com/office/drawing/2014/main" id="{3271A7E6-1FEA-423C-8155-CF372924A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478" y="3611578"/>
                <a:ext cx="589190" cy="181482"/>
              </a:xfrm>
              <a:custGeom>
                <a:avLst/>
                <a:gdLst>
                  <a:gd name="T0" fmla="*/ 63 w 130"/>
                  <a:gd name="T1" fmla="*/ 0 h 40"/>
                  <a:gd name="T2" fmla="*/ 3 w 130"/>
                  <a:gd name="T3" fmla="*/ 24 h 40"/>
                  <a:gd name="T4" fmla="*/ 3 w 130"/>
                  <a:gd name="T5" fmla="*/ 35 h 40"/>
                  <a:gd name="T6" fmla="*/ 14 w 130"/>
                  <a:gd name="T7" fmla="*/ 35 h 40"/>
                  <a:gd name="T8" fmla="*/ 14 w 130"/>
                  <a:gd name="T9" fmla="*/ 35 h 40"/>
                  <a:gd name="T10" fmla="*/ 63 w 130"/>
                  <a:gd name="T11" fmla="*/ 15 h 40"/>
                  <a:gd name="T12" fmla="*/ 116 w 130"/>
                  <a:gd name="T13" fmla="*/ 38 h 40"/>
                  <a:gd name="T14" fmla="*/ 121 w 130"/>
                  <a:gd name="T15" fmla="*/ 40 h 40"/>
                  <a:gd name="T16" fmla="*/ 126 w 130"/>
                  <a:gd name="T17" fmla="*/ 38 h 40"/>
                  <a:gd name="T18" fmla="*/ 127 w 130"/>
                  <a:gd name="T19" fmla="*/ 27 h 40"/>
                  <a:gd name="T20" fmla="*/ 63 w 130"/>
                  <a:gd name="T2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" h="40">
                    <a:moveTo>
                      <a:pt x="63" y="0"/>
                    </a:moveTo>
                    <a:cubicBezTo>
                      <a:pt x="42" y="0"/>
                      <a:pt x="20" y="8"/>
                      <a:pt x="3" y="24"/>
                    </a:cubicBezTo>
                    <a:cubicBezTo>
                      <a:pt x="0" y="27"/>
                      <a:pt x="0" y="32"/>
                      <a:pt x="3" y="35"/>
                    </a:cubicBezTo>
                    <a:cubicBezTo>
                      <a:pt x="6" y="38"/>
                      <a:pt x="11" y="38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28" y="22"/>
                      <a:pt x="46" y="15"/>
                      <a:pt x="63" y="15"/>
                    </a:cubicBezTo>
                    <a:cubicBezTo>
                      <a:pt x="82" y="15"/>
                      <a:pt x="101" y="23"/>
                      <a:pt x="116" y="38"/>
                    </a:cubicBezTo>
                    <a:cubicBezTo>
                      <a:pt x="117" y="39"/>
                      <a:pt x="119" y="40"/>
                      <a:pt x="121" y="40"/>
                    </a:cubicBezTo>
                    <a:cubicBezTo>
                      <a:pt x="123" y="40"/>
                      <a:pt x="125" y="40"/>
                      <a:pt x="126" y="38"/>
                    </a:cubicBezTo>
                    <a:cubicBezTo>
                      <a:pt x="129" y="35"/>
                      <a:pt x="130" y="30"/>
                      <a:pt x="127" y="27"/>
                    </a:cubicBezTo>
                    <a:cubicBezTo>
                      <a:pt x="110" y="9"/>
                      <a:pt x="86" y="0"/>
                      <a:pt x="6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7" name="Freeform 80">
                <a:extLst>
                  <a:ext uri="{FF2B5EF4-FFF2-40B4-BE49-F238E27FC236}">
                    <a16:creationId xmlns:a16="http://schemas.microsoft.com/office/drawing/2014/main" id="{1F73F9DA-50D3-43AF-8A37-C8B78082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3172" y="3738421"/>
                <a:ext cx="401897" cy="140501"/>
              </a:xfrm>
              <a:custGeom>
                <a:avLst/>
                <a:gdLst>
                  <a:gd name="T0" fmla="*/ 43 w 89"/>
                  <a:gd name="T1" fmla="*/ 0 h 31"/>
                  <a:gd name="T2" fmla="*/ 3 w 89"/>
                  <a:gd name="T3" fmla="*/ 16 h 31"/>
                  <a:gd name="T4" fmla="*/ 2 w 89"/>
                  <a:gd name="T5" fmla="*/ 27 h 31"/>
                  <a:gd name="T6" fmla="*/ 13 w 89"/>
                  <a:gd name="T7" fmla="*/ 27 h 31"/>
                  <a:gd name="T8" fmla="*/ 13 w 89"/>
                  <a:gd name="T9" fmla="*/ 27 h 31"/>
                  <a:gd name="T10" fmla="*/ 43 w 89"/>
                  <a:gd name="T11" fmla="*/ 15 h 31"/>
                  <a:gd name="T12" fmla="*/ 75 w 89"/>
                  <a:gd name="T13" fmla="*/ 29 h 31"/>
                  <a:gd name="T14" fmla="*/ 81 w 89"/>
                  <a:gd name="T15" fmla="*/ 31 h 31"/>
                  <a:gd name="T16" fmla="*/ 86 w 89"/>
                  <a:gd name="T17" fmla="*/ 29 h 31"/>
                  <a:gd name="T18" fmla="*/ 86 w 89"/>
                  <a:gd name="T19" fmla="*/ 19 h 31"/>
                  <a:gd name="T20" fmla="*/ 43 w 89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31">
                    <a:moveTo>
                      <a:pt x="43" y="0"/>
                    </a:moveTo>
                    <a:cubicBezTo>
                      <a:pt x="29" y="0"/>
                      <a:pt x="14" y="6"/>
                      <a:pt x="3" y="16"/>
                    </a:cubicBezTo>
                    <a:cubicBezTo>
                      <a:pt x="0" y="19"/>
                      <a:pt x="0" y="24"/>
                      <a:pt x="2" y="27"/>
                    </a:cubicBezTo>
                    <a:cubicBezTo>
                      <a:pt x="5" y="30"/>
                      <a:pt x="10" y="30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2" y="19"/>
                      <a:pt x="32" y="15"/>
                      <a:pt x="43" y="15"/>
                    </a:cubicBezTo>
                    <a:cubicBezTo>
                      <a:pt x="55" y="15"/>
                      <a:pt x="67" y="20"/>
                      <a:pt x="75" y="29"/>
                    </a:cubicBezTo>
                    <a:cubicBezTo>
                      <a:pt x="77" y="31"/>
                      <a:pt x="79" y="31"/>
                      <a:pt x="81" y="31"/>
                    </a:cubicBezTo>
                    <a:cubicBezTo>
                      <a:pt x="83" y="31"/>
                      <a:pt x="84" y="31"/>
                      <a:pt x="86" y="29"/>
                    </a:cubicBezTo>
                    <a:cubicBezTo>
                      <a:pt x="89" y="27"/>
                      <a:pt x="89" y="22"/>
                      <a:pt x="86" y="19"/>
                    </a:cubicBezTo>
                    <a:cubicBezTo>
                      <a:pt x="75" y="6"/>
                      <a:pt x="59" y="0"/>
                      <a:pt x="4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8" name="Freeform 81">
                <a:extLst>
                  <a:ext uri="{FF2B5EF4-FFF2-40B4-BE49-F238E27FC236}">
                    <a16:creationId xmlns:a16="http://schemas.microsoft.com/office/drawing/2014/main" id="{3E847F25-FC28-4786-B5F4-4B7B7FB4C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427" y="3869164"/>
                <a:ext cx="173636" cy="175627"/>
              </a:xfrm>
              <a:custGeom>
                <a:avLst/>
                <a:gdLst>
                  <a:gd name="T0" fmla="*/ 7 w 39"/>
                  <a:gd name="T1" fmla="*/ 6 h 39"/>
                  <a:gd name="T2" fmla="*/ 7 w 39"/>
                  <a:gd name="T3" fmla="*/ 31 h 39"/>
                  <a:gd name="T4" fmla="*/ 32 w 39"/>
                  <a:gd name="T5" fmla="*/ 32 h 39"/>
                  <a:gd name="T6" fmla="*/ 32 w 39"/>
                  <a:gd name="T7" fmla="*/ 7 h 39"/>
                  <a:gd name="T8" fmla="*/ 7 w 39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9">
                    <a:moveTo>
                      <a:pt x="7" y="6"/>
                    </a:moveTo>
                    <a:cubicBezTo>
                      <a:pt x="0" y="13"/>
                      <a:pt x="0" y="24"/>
                      <a:pt x="7" y="31"/>
                    </a:cubicBezTo>
                    <a:cubicBezTo>
                      <a:pt x="13" y="38"/>
                      <a:pt x="25" y="39"/>
                      <a:pt x="32" y="32"/>
                    </a:cubicBezTo>
                    <a:cubicBezTo>
                      <a:pt x="39" y="25"/>
                      <a:pt x="39" y="14"/>
                      <a:pt x="32" y="7"/>
                    </a:cubicBezTo>
                    <a:cubicBezTo>
                      <a:pt x="26" y="0"/>
                      <a:pt x="15" y="0"/>
                      <a:pt x="7" y="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0E6C18C7-E484-4232-8643-49AAC0FF4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490" y="2108994"/>
                <a:ext cx="138519" cy="68300"/>
              </a:xfrm>
              <a:custGeom>
                <a:avLst/>
                <a:gdLst>
                  <a:gd name="T0" fmla="*/ 3 w 31"/>
                  <a:gd name="T1" fmla="*/ 14 h 15"/>
                  <a:gd name="T2" fmla="*/ 2 w 31"/>
                  <a:gd name="T3" fmla="*/ 14 h 15"/>
                  <a:gd name="T4" fmla="*/ 0 w 31"/>
                  <a:gd name="T5" fmla="*/ 11 h 15"/>
                  <a:gd name="T6" fmla="*/ 0 w 31"/>
                  <a:gd name="T7" fmla="*/ 5 h 15"/>
                  <a:gd name="T8" fmla="*/ 2 w 31"/>
                  <a:gd name="T9" fmla="*/ 2 h 15"/>
                  <a:gd name="T10" fmla="*/ 3 w 31"/>
                  <a:gd name="T11" fmla="*/ 2 h 15"/>
                  <a:gd name="T12" fmla="*/ 6 w 31"/>
                  <a:gd name="T13" fmla="*/ 0 h 15"/>
                  <a:gd name="T14" fmla="*/ 28 w 31"/>
                  <a:gd name="T15" fmla="*/ 0 h 15"/>
                  <a:gd name="T16" fmla="*/ 31 w 31"/>
                  <a:gd name="T17" fmla="*/ 3 h 15"/>
                  <a:gd name="T18" fmla="*/ 31 w 31"/>
                  <a:gd name="T19" fmla="*/ 12 h 15"/>
                  <a:gd name="T20" fmla="*/ 28 w 31"/>
                  <a:gd name="T21" fmla="*/ 15 h 15"/>
                  <a:gd name="T22" fmla="*/ 6 w 31"/>
                  <a:gd name="T23" fmla="*/ 15 h 15"/>
                  <a:gd name="T24" fmla="*/ 3 w 31"/>
                  <a:gd name="T25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5">
                    <a:moveTo>
                      <a:pt x="3" y="14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2"/>
                      <a:pt x="31" y="3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4"/>
                      <a:pt x="30" y="15"/>
                      <a:pt x="2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5"/>
                      <a:pt x="3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0" name="Freeform 83">
                <a:extLst>
                  <a:ext uri="{FF2B5EF4-FFF2-40B4-BE49-F238E27FC236}">
                    <a16:creationId xmlns:a16="http://schemas.microsoft.com/office/drawing/2014/main" id="{93F081EB-AD8C-4E30-994A-ABFB55418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940" y="2393901"/>
                <a:ext cx="144371" cy="66348"/>
              </a:xfrm>
              <a:custGeom>
                <a:avLst/>
                <a:gdLst>
                  <a:gd name="T0" fmla="*/ 28 w 32"/>
                  <a:gd name="T1" fmla="*/ 2 h 15"/>
                  <a:gd name="T2" fmla="*/ 29 w 32"/>
                  <a:gd name="T3" fmla="*/ 2 h 15"/>
                  <a:gd name="T4" fmla="*/ 32 w 32"/>
                  <a:gd name="T5" fmla="*/ 4 h 15"/>
                  <a:gd name="T6" fmla="*/ 32 w 32"/>
                  <a:gd name="T7" fmla="*/ 11 h 15"/>
                  <a:gd name="T8" fmla="*/ 29 w 32"/>
                  <a:gd name="T9" fmla="*/ 13 h 15"/>
                  <a:gd name="T10" fmla="*/ 28 w 32"/>
                  <a:gd name="T11" fmla="*/ 13 h 15"/>
                  <a:gd name="T12" fmla="*/ 25 w 32"/>
                  <a:gd name="T13" fmla="*/ 15 h 15"/>
                  <a:gd name="T14" fmla="*/ 3 w 32"/>
                  <a:gd name="T15" fmla="*/ 15 h 15"/>
                  <a:gd name="T16" fmla="*/ 0 w 32"/>
                  <a:gd name="T17" fmla="*/ 12 h 15"/>
                  <a:gd name="T18" fmla="*/ 0 w 32"/>
                  <a:gd name="T19" fmla="*/ 3 h 15"/>
                  <a:gd name="T20" fmla="*/ 3 w 32"/>
                  <a:gd name="T21" fmla="*/ 0 h 15"/>
                  <a:gd name="T22" fmla="*/ 25 w 32"/>
                  <a:gd name="T23" fmla="*/ 0 h 15"/>
                  <a:gd name="T24" fmla="*/ 28 w 32"/>
                  <a:gd name="T2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5">
                    <a:moveTo>
                      <a:pt x="28" y="2"/>
                    </a:moveTo>
                    <a:cubicBezTo>
                      <a:pt x="29" y="2"/>
                      <a:pt x="29" y="2"/>
                      <a:pt x="29" y="2"/>
                    </a:cubicBezTo>
                    <a:cubicBezTo>
                      <a:pt x="31" y="2"/>
                      <a:pt x="32" y="3"/>
                      <a:pt x="32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2"/>
                      <a:pt x="31" y="13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4"/>
                      <a:pt x="26" y="15"/>
                      <a:pt x="25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2" y="15"/>
                      <a:pt x="0" y="14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1"/>
                      <a:pt x="2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1" name="Freeform 84">
                <a:extLst>
                  <a:ext uri="{FF2B5EF4-FFF2-40B4-BE49-F238E27FC236}">
                    <a16:creationId xmlns:a16="http://schemas.microsoft.com/office/drawing/2014/main" id="{38D76DFF-0327-4379-846E-C9B5892C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097" y="2132412"/>
                <a:ext cx="753070" cy="306371"/>
              </a:xfrm>
              <a:custGeom>
                <a:avLst/>
                <a:gdLst>
                  <a:gd name="T0" fmla="*/ 55 w 167"/>
                  <a:gd name="T1" fmla="*/ 68 h 68"/>
                  <a:gd name="T2" fmla="*/ 0 w 167"/>
                  <a:gd name="T3" fmla="*/ 68 h 68"/>
                  <a:gd name="T4" fmla="*/ 0 w 167"/>
                  <a:gd name="T5" fmla="*/ 68 h 68"/>
                  <a:gd name="T6" fmla="*/ 0 w 167"/>
                  <a:gd name="T7" fmla="*/ 63 h 68"/>
                  <a:gd name="T8" fmla="*/ 55 w 167"/>
                  <a:gd name="T9" fmla="*/ 63 h 68"/>
                  <a:gd name="T10" fmla="*/ 55 w 167"/>
                  <a:gd name="T11" fmla="*/ 63 h 68"/>
                  <a:gd name="T12" fmla="*/ 68 w 167"/>
                  <a:gd name="T13" fmla="*/ 57 h 68"/>
                  <a:gd name="T14" fmla="*/ 68 w 167"/>
                  <a:gd name="T15" fmla="*/ 57 h 68"/>
                  <a:gd name="T16" fmla="*/ 70 w 167"/>
                  <a:gd name="T17" fmla="*/ 49 h 68"/>
                  <a:gd name="T18" fmla="*/ 70 w 167"/>
                  <a:gd name="T19" fmla="*/ 49 h 68"/>
                  <a:gd name="T20" fmla="*/ 70 w 167"/>
                  <a:gd name="T21" fmla="*/ 48 h 68"/>
                  <a:gd name="T22" fmla="*/ 70 w 167"/>
                  <a:gd name="T23" fmla="*/ 48 h 68"/>
                  <a:gd name="T24" fmla="*/ 70 w 167"/>
                  <a:gd name="T25" fmla="*/ 47 h 68"/>
                  <a:gd name="T26" fmla="*/ 70 w 167"/>
                  <a:gd name="T27" fmla="*/ 47 h 68"/>
                  <a:gd name="T28" fmla="*/ 70 w 167"/>
                  <a:gd name="T29" fmla="*/ 47 h 68"/>
                  <a:gd name="T30" fmla="*/ 70 w 167"/>
                  <a:gd name="T31" fmla="*/ 19 h 68"/>
                  <a:gd name="T32" fmla="*/ 77 w 167"/>
                  <a:gd name="T33" fmla="*/ 3 h 68"/>
                  <a:gd name="T34" fmla="*/ 77 w 167"/>
                  <a:gd name="T35" fmla="*/ 3 h 68"/>
                  <a:gd name="T36" fmla="*/ 84 w 167"/>
                  <a:gd name="T37" fmla="*/ 0 h 68"/>
                  <a:gd name="T38" fmla="*/ 84 w 167"/>
                  <a:gd name="T39" fmla="*/ 0 h 68"/>
                  <a:gd name="T40" fmla="*/ 84 w 167"/>
                  <a:gd name="T41" fmla="*/ 0 h 68"/>
                  <a:gd name="T42" fmla="*/ 167 w 167"/>
                  <a:gd name="T43" fmla="*/ 0 h 68"/>
                  <a:gd name="T44" fmla="*/ 167 w 167"/>
                  <a:gd name="T45" fmla="*/ 6 h 68"/>
                  <a:gd name="T46" fmla="*/ 84 w 167"/>
                  <a:gd name="T47" fmla="*/ 6 h 68"/>
                  <a:gd name="T48" fmla="*/ 84 w 167"/>
                  <a:gd name="T49" fmla="*/ 6 h 68"/>
                  <a:gd name="T50" fmla="*/ 84 w 167"/>
                  <a:gd name="T51" fmla="*/ 6 h 68"/>
                  <a:gd name="T52" fmla="*/ 83 w 167"/>
                  <a:gd name="T53" fmla="*/ 6 h 68"/>
                  <a:gd name="T54" fmla="*/ 83 w 167"/>
                  <a:gd name="T55" fmla="*/ 6 h 68"/>
                  <a:gd name="T56" fmla="*/ 80 w 167"/>
                  <a:gd name="T57" fmla="*/ 8 h 68"/>
                  <a:gd name="T58" fmla="*/ 80 w 167"/>
                  <a:gd name="T59" fmla="*/ 8 h 68"/>
                  <a:gd name="T60" fmla="*/ 76 w 167"/>
                  <a:gd name="T61" fmla="*/ 19 h 68"/>
                  <a:gd name="T62" fmla="*/ 76 w 167"/>
                  <a:gd name="T63" fmla="*/ 19 h 68"/>
                  <a:gd name="T64" fmla="*/ 76 w 167"/>
                  <a:gd name="T65" fmla="*/ 47 h 68"/>
                  <a:gd name="T66" fmla="*/ 76 w 167"/>
                  <a:gd name="T67" fmla="*/ 49 h 68"/>
                  <a:gd name="T68" fmla="*/ 76 w 167"/>
                  <a:gd name="T69" fmla="*/ 49 h 68"/>
                  <a:gd name="T70" fmla="*/ 72 w 167"/>
                  <a:gd name="T71" fmla="*/ 60 h 68"/>
                  <a:gd name="T72" fmla="*/ 72 w 167"/>
                  <a:gd name="T73" fmla="*/ 60 h 68"/>
                  <a:gd name="T74" fmla="*/ 55 w 167"/>
                  <a:gd name="T75" fmla="*/ 68 h 68"/>
                  <a:gd name="T76" fmla="*/ 55 w 167"/>
                  <a:gd name="T77" fmla="*/ 68 h 68"/>
                  <a:gd name="T78" fmla="*/ 55 w 167"/>
                  <a:gd name="T7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7" h="68">
                    <a:moveTo>
                      <a:pt x="55" y="68"/>
                    </a:moveTo>
                    <a:cubicBezTo>
                      <a:pt x="35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3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2" y="63"/>
                      <a:pt x="66" y="60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4"/>
                      <a:pt x="70" y="51"/>
                      <a:pt x="7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1"/>
                      <a:pt x="73" y="6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80" y="0"/>
                      <a:pt x="83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4" y="6"/>
                      <a:pt x="83" y="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6"/>
                      <a:pt x="81" y="7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8" y="9"/>
                      <a:pt x="76" y="12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6" y="47"/>
                      <a:pt x="76" y="48"/>
                      <a:pt x="76" y="49"/>
                    </a:cubicBezTo>
                    <a:cubicBezTo>
                      <a:pt x="76" y="49"/>
                      <a:pt x="76" y="49"/>
                      <a:pt x="76" y="49"/>
                    </a:cubicBezTo>
                    <a:cubicBezTo>
                      <a:pt x="76" y="51"/>
                      <a:pt x="75" y="56"/>
                      <a:pt x="72" y="60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0" y="65"/>
                      <a:pt x="64" y="68"/>
                      <a:pt x="55" y="68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8"/>
                      <a:pt x="55" y="68"/>
                      <a:pt x="55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A3E1B08F-CA71-48D4-97BB-CAA800CEA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8375" y="2782230"/>
                <a:ext cx="66332" cy="138550"/>
              </a:xfrm>
              <a:custGeom>
                <a:avLst/>
                <a:gdLst>
                  <a:gd name="T0" fmla="*/ 13 w 15"/>
                  <a:gd name="T1" fmla="*/ 28 h 31"/>
                  <a:gd name="T2" fmla="*/ 13 w 15"/>
                  <a:gd name="T3" fmla="*/ 29 h 31"/>
                  <a:gd name="T4" fmla="*/ 11 w 15"/>
                  <a:gd name="T5" fmla="*/ 31 h 31"/>
                  <a:gd name="T6" fmla="*/ 4 w 15"/>
                  <a:gd name="T7" fmla="*/ 31 h 31"/>
                  <a:gd name="T8" fmla="*/ 2 w 15"/>
                  <a:gd name="T9" fmla="*/ 29 h 31"/>
                  <a:gd name="T10" fmla="*/ 2 w 15"/>
                  <a:gd name="T11" fmla="*/ 28 h 31"/>
                  <a:gd name="T12" fmla="*/ 0 w 15"/>
                  <a:gd name="T13" fmla="*/ 25 h 31"/>
                  <a:gd name="T14" fmla="*/ 0 w 15"/>
                  <a:gd name="T15" fmla="*/ 3 h 31"/>
                  <a:gd name="T16" fmla="*/ 3 w 15"/>
                  <a:gd name="T17" fmla="*/ 0 h 31"/>
                  <a:gd name="T18" fmla="*/ 12 w 15"/>
                  <a:gd name="T19" fmla="*/ 0 h 31"/>
                  <a:gd name="T20" fmla="*/ 15 w 15"/>
                  <a:gd name="T21" fmla="*/ 3 h 31"/>
                  <a:gd name="T22" fmla="*/ 15 w 15"/>
                  <a:gd name="T23" fmla="*/ 25 h 31"/>
                  <a:gd name="T24" fmla="*/ 13 w 15"/>
                  <a:gd name="T25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3" y="28"/>
                    </a:move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2" y="31"/>
                      <a:pt x="11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1"/>
                      <a:pt x="2" y="30"/>
                      <a:pt x="2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4" y="27"/>
                      <a:pt x="13" y="2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1713CE64-25B4-4E5E-8817-1B271D654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980" y="3707198"/>
                <a:ext cx="68284" cy="138550"/>
              </a:xfrm>
              <a:custGeom>
                <a:avLst/>
                <a:gdLst>
                  <a:gd name="T0" fmla="*/ 2 w 15"/>
                  <a:gd name="T1" fmla="*/ 3 h 31"/>
                  <a:gd name="T2" fmla="*/ 2 w 15"/>
                  <a:gd name="T3" fmla="*/ 2 h 31"/>
                  <a:gd name="T4" fmla="*/ 4 w 15"/>
                  <a:gd name="T5" fmla="*/ 0 h 31"/>
                  <a:gd name="T6" fmla="*/ 11 w 15"/>
                  <a:gd name="T7" fmla="*/ 0 h 31"/>
                  <a:gd name="T8" fmla="*/ 13 w 15"/>
                  <a:gd name="T9" fmla="*/ 2 h 31"/>
                  <a:gd name="T10" fmla="*/ 13 w 15"/>
                  <a:gd name="T11" fmla="*/ 3 h 31"/>
                  <a:gd name="T12" fmla="*/ 15 w 15"/>
                  <a:gd name="T13" fmla="*/ 6 h 31"/>
                  <a:gd name="T14" fmla="*/ 15 w 15"/>
                  <a:gd name="T15" fmla="*/ 28 h 31"/>
                  <a:gd name="T16" fmla="*/ 12 w 15"/>
                  <a:gd name="T17" fmla="*/ 31 h 31"/>
                  <a:gd name="T18" fmla="*/ 3 w 15"/>
                  <a:gd name="T19" fmla="*/ 31 h 31"/>
                  <a:gd name="T20" fmla="*/ 0 w 15"/>
                  <a:gd name="T21" fmla="*/ 28 h 31"/>
                  <a:gd name="T22" fmla="*/ 0 w 15"/>
                  <a:gd name="T23" fmla="*/ 6 h 31"/>
                  <a:gd name="T24" fmla="*/ 2 w 15"/>
                  <a:gd name="T2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2" y="3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5" y="5"/>
                      <a:pt x="15" y="6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30"/>
                      <a:pt x="14" y="31"/>
                      <a:pt x="12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31"/>
                      <a:pt x="0" y="30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4" name="Freeform 87">
                <a:extLst>
                  <a:ext uri="{FF2B5EF4-FFF2-40B4-BE49-F238E27FC236}">
                    <a16:creationId xmlns:a16="http://schemas.microsoft.com/office/drawing/2014/main" id="{2BE3B011-EE1B-48C4-BE01-2BFAE30E5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836" y="2868093"/>
                <a:ext cx="243869" cy="870329"/>
              </a:xfrm>
              <a:custGeom>
                <a:avLst/>
                <a:gdLst>
                  <a:gd name="T0" fmla="*/ 54 w 54"/>
                  <a:gd name="T1" fmla="*/ 154 h 193"/>
                  <a:gd name="T2" fmla="*/ 54 w 54"/>
                  <a:gd name="T3" fmla="*/ 193 h 193"/>
                  <a:gd name="T4" fmla="*/ 54 w 54"/>
                  <a:gd name="T5" fmla="*/ 193 h 193"/>
                  <a:gd name="T6" fmla="*/ 48 w 54"/>
                  <a:gd name="T7" fmla="*/ 193 h 193"/>
                  <a:gd name="T8" fmla="*/ 48 w 54"/>
                  <a:gd name="T9" fmla="*/ 154 h 193"/>
                  <a:gd name="T10" fmla="*/ 48 w 54"/>
                  <a:gd name="T11" fmla="*/ 154 h 193"/>
                  <a:gd name="T12" fmla="*/ 42 w 54"/>
                  <a:gd name="T13" fmla="*/ 141 h 193"/>
                  <a:gd name="T14" fmla="*/ 42 w 54"/>
                  <a:gd name="T15" fmla="*/ 141 h 193"/>
                  <a:gd name="T16" fmla="*/ 34 w 54"/>
                  <a:gd name="T17" fmla="*/ 138 h 193"/>
                  <a:gd name="T18" fmla="*/ 34 w 54"/>
                  <a:gd name="T19" fmla="*/ 138 h 193"/>
                  <a:gd name="T20" fmla="*/ 33 w 54"/>
                  <a:gd name="T21" fmla="*/ 139 h 193"/>
                  <a:gd name="T22" fmla="*/ 33 w 54"/>
                  <a:gd name="T23" fmla="*/ 139 h 193"/>
                  <a:gd name="T24" fmla="*/ 32 w 54"/>
                  <a:gd name="T25" fmla="*/ 139 h 193"/>
                  <a:gd name="T26" fmla="*/ 32 w 54"/>
                  <a:gd name="T27" fmla="*/ 139 h 193"/>
                  <a:gd name="T28" fmla="*/ 32 w 54"/>
                  <a:gd name="T29" fmla="*/ 139 h 193"/>
                  <a:gd name="T30" fmla="*/ 18 w 54"/>
                  <a:gd name="T31" fmla="*/ 139 h 193"/>
                  <a:gd name="T32" fmla="*/ 2 w 54"/>
                  <a:gd name="T33" fmla="*/ 132 h 193"/>
                  <a:gd name="T34" fmla="*/ 2 w 54"/>
                  <a:gd name="T35" fmla="*/ 132 h 193"/>
                  <a:gd name="T36" fmla="*/ 0 w 54"/>
                  <a:gd name="T37" fmla="*/ 125 h 193"/>
                  <a:gd name="T38" fmla="*/ 0 w 54"/>
                  <a:gd name="T39" fmla="*/ 125 h 193"/>
                  <a:gd name="T40" fmla="*/ 0 w 54"/>
                  <a:gd name="T41" fmla="*/ 125 h 193"/>
                  <a:gd name="T42" fmla="*/ 0 w 54"/>
                  <a:gd name="T43" fmla="*/ 0 h 193"/>
                  <a:gd name="T44" fmla="*/ 5 w 54"/>
                  <a:gd name="T45" fmla="*/ 0 h 193"/>
                  <a:gd name="T46" fmla="*/ 5 w 54"/>
                  <a:gd name="T47" fmla="*/ 124 h 193"/>
                  <a:gd name="T48" fmla="*/ 5 w 54"/>
                  <a:gd name="T49" fmla="*/ 125 h 193"/>
                  <a:gd name="T50" fmla="*/ 5 w 54"/>
                  <a:gd name="T51" fmla="*/ 125 h 193"/>
                  <a:gd name="T52" fmla="*/ 5 w 54"/>
                  <a:gd name="T53" fmla="*/ 125 h 193"/>
                  <a:gd name="T54" fmla="*/ 5 w 54"/>
                  <a:gd name="T55" fmla="*/ 125 h 193"/>
                  <a:gd name="T56" fmla="*/ 7 w 54"/>
                  <a:gd name="T57" fmla="*/ 128 h 193"/>
                  <a:gd name="T58" fmla="*/ 7 w 54"/>
                  <a:gd name="T59" fmla="*/ 128 h 193"/>
                  <a:gd name="T60" fmla="*/ 18 w 54"/>
                  <a:gd name="T61" fmla="*/ 133 h 193"/>
                  <a:gd name="T62" fmla="*/ 18 w 54"/>
                  <a:gd name="T63" fmla="*/ 133 h 193"/>
                  <a:gd name="T64" fmla="*/ 32 w 54"/>
                  <a:gd name="T65" fmla="*/ 133 h 193"/>
                  <a:gd name="T66" fmla="*/ 34 w 54"/>
                  <a:gd name="T67" fmla="*/ 133 h 193"/>
                  <a:gd name="T68" fmla="*/ 34 w 54"/>
                  <a:gd name="T69" fmla="*/ 133 h 193"/>
                  <a:gd name="T70" fmla="*/ 45 w 54"/>
                  <a:gd name="T71" fmla="*/ 136 h 193"/>
                  <a:gd name="T72" fmla="*/ 45 w 54"/>
                  <a:gd name="T73" fmla="*/ 136 h 193"/>
                  <a:gd name="T74" fmla="*/ 54 w 54"/>
                  <a:gd name="T75" fmla="*/ 153 h 193"/>
                  <a:gd name="T76" fmla="*/ 54 w 54"/>
                  <a:gd name="T77" fmla="*/ 153 h 193"/>
                  <a:gd name="T78" fmla="*/ 54 w 54"/>
                  <a:gd name="T79" fmla="*/ 15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" h="193">
                    <a:moveTo>
                      <a:pt x="54" y="154"/>
                    </a:moveTo>
                    <a:cubicBezTo>
                      <a:pt x="54" y="174"/>
                      <a:pt x="54" y="193"/>
                      <a:pt x="54" y="193"/>
                    </a:cubicBezTo>
                    <a:cubicBezTo>
                      <a:pt x="54" y="193"/>
                      <a:pt x="54" y="193"/>
                      <a:pt x="54" y="193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3"/>
                      <a:pt x="48" y="174"/>
                      <a:pt x="48" y="154"/>
                    </a:cubicBezTo>
                    <a:cubicBezTo>
                      <a:pt x="48" y="154"/>
                      <a:pt x="48" y="154"/>
                      <a:pt x="48" y="154"/>
                    </a:cubicBezTo>
                    <a:cubicBezTo>
                      <a:pt x="48" y="146"/>
                      <a:pt x="45" y="143"/>
                      <a:pt x="42" y="141"/>
                    </a:cubicBezTo>
                    <a:cubicBezTo>
                      <a:pt x="42" y="141"/>
                      <a:pt x="42" y="141"/>
                      <a:pt x="42" y="141"/>
                    </a:cubicBezTo>
                    <a:cubicBezTo>
                      <a:pt x="39" y="139"/>
                      <a:pt x="36" y="138"/>
                      <a:pt x="34" y="138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3" y="138"/>
                      <a:pt x="33" y="138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18" y="139"/>
                      <a:pt x="18" y="139"/>
                      <a:pt x="18" y="139"/>
                    </a:cubicBezTo>
                    <a:cubicBezTo>
                      <a:pt x="10" y="139"/>
                      <a:pt x="5" y="135"/>
                      <a:pt x="2" y="132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0" y="128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5" y="124"/>
                      <a:pt x="5" y="124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6" y="126"/>
                      <a:pt x="6" y="127"/>
                      <a:pt x="7" y="128"/>
                    </a:cubicBezTo>
                    <a:cubicBezTo>
                      <a:pt x="7" y="128"/>
                      <a:pt x="7" y="128"/>
                      <a:pt x="7" y="128"/>
                    </a:cubicBezTo>
                    <a:cubicBezTo>
                      <a:pt x="9" y="130"/>
                      <a:pt x="12" y="133"/>
                      <a:pt x="18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32" y="133"/>
                      <a:pt x="32" y="133"/>
                      <a:pt x="32" y="133"/>
                    </a:cubicBezTo>
                    <a:cubicBezTo>
                      <a:pt x="32" y="133"/>
                      <a:pt x="33" y="133"/>
                      <a:pt x="34" y="133"/>
                    </a:cubicBezTo>
                    <a:cubicBezTo>
                      <a:pt x="34" y="133"/>
                      <a:pt x="34" y="133"/>
                      <a:pt x="34" y="133"/>
                    </a:cubicBezTo>
                    <a:cubicBezTo>
                      <a:pt x="36" y="133"/>
                      <a:pt x="41" y="133"/>
                      <a:pt x="45" y="136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50" y="139"/>
                      <a:pt x="54" y="145"/>
                      <a:pt x="54" y="153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54" y="153"/>
                      <a:pt x="54" y="154"/>
                      <a:pt x="54" y="15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5" name="Freeform 88">
                <a:extLst>
                  <a:ext uri="{FF2B5EF4-FFF2-40B4-BE49-F238E27FC236}">
                    <a16:creationId xmlns:a16="http://schemas.microsoft.com/office/drawing/2014/main" id="{B38506B4-BBDC-4801-891E-9B0E130E7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514" y="3250569"/>
                <a:ext cx="68283" cy="140501"/>
              </a:xfrm>
              <a:custGeom>
                <a:avLst/>
                <a:gdLst>
                  <a:gd name="T0" fmla="*/ 2 w 15"/>
                  <a:gd name="T1" fmla="*/ 3 h 31"/>
                  <a:gd name="T2" fmla="*/ 2 w 15"/>
                  <a:gd name="T3" fmla="*/ 2 h 31"/>
                  <a:gd name="T4" fmla="*/ 4 w 15"/>
                  <a:gd name="T5" fmla="*/ 0 h 31"/>
                  <a:gd name="T6" fmla="*/ 11 w 15"/>
                  <a:gd name="T7" fmla="*/ 0 h 31"/>
                  <a:gd name="T8" fmla="*/ 13 w 15"/>
                  <a:gd name="T9" fmla="*/ 2 h 31"/>
                  <a:gd name="T10" fmla="*/ 13 w 15"/>
                  <a:gd name="T11" fmla="*/ 3 h 31"/>
                  <a:gd name="T12" fmla="*/ 15 w 15"/>
                  <a:gd name="T13" fmla="*/ 6 h 31"/>
                  <a:gd name="T14" fmla="*/ 15 w 15"/>
                  <a:gd name="T15" fmla="*/ 28 h 31"/>
                  <a:gd name="T16" fmla="*/ 12 w 15"/>
                  <a:gd name="T17" fmla="*/ 31 h 31"/>
                  <a:gd name="T18" fmla="*/ 3 w 15"/>
                  <a:gd name="T19" fmla="*/ 31 h 31"/>
                  <a:gd name="T20" fmla="*/ 0 w 15"/>
                  <a:gd name="T21" fmla="*/ 28 h 31"/>
                  <a:gd name="T22" fmla="*/ 0 w 15"/>
                  <a:gd name="T23" fmla="*/ 6 h 31"/>
                  <a:gd name="T24" fmla="*/ 2 w 15"/>
                  <a:gd name="T2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2" y="3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5" y="5"/>
                      <a:pt x="15" y="6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30"/>
                      <a:pt x="14" y="31"/>
                      <a:pt x="12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31"/>
                      <a:pt x="0" y="30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6" name="Freeform 89">
                <a:extLst>
                  <a:ext uri="{FF2B5EF4-FFF2-40B4-BE49-F238E27FC236}">
                    <a16:creationId xmlns:a16="http://schemas.microsoft.com/office/drawing/2014/main" id="{11A85369-B875-4890-8054-B2C917F80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648" y="2776375"/>
                <a:ext cx="68284" cy="140501"/>
              </a:xfrm>
              <a:custGeom>
                <a:avLst/>
                <a:gdLst>
                  <a:gd name="T0" fmla="*/ 13 w 15"/>
                  <a:gd name="T1" fmla="*/ 28 h 31"/>
                  <a:gd name="T2" fmla="*/ 13 w 15"/>
                  <a:gd name="T3" fmla="*/ 29 h 31"/>
                  <a:gd name="T4" fmla="*/ 11 w 15"/>
                  <a:gd name="T5" fmla="*/ 31 h 31"/>
                  <a:gd name="T6" fmla="*/ 4 w 15"/>
                  <a:gd name="T7" fmla="*/ 31 h 31"/>
                  <a:gd name="T8" fmla="*/ 2 w 15"/>
                  <a:gd name="T9" fmla="*/ 29 h 31"/>
                  <a:gd name="T10" fmla="*/ 2 w 15"/>
                  <a:gd name="T11" fmla="*/ 28 h 31"/>
                  <a:gd name="T12" fmla="*/ 0 w 15"/>
                  <a:gd name="T13" fmla="*/ 25 h 31"/>
                  <a:gd name="T14" fmla="*/ 0 w 15"/>
                  <a:gd name="T15" fmla="*/ 3 h 31"/>
                  <a:gd name="T16" fmla="*/ 3 w 15"/>
                  <a:gd name="T17" fmla="*/ 0 h 31"/>
                  <a:gd name="T18" fmla="*/ 12 w 15"/>
                  <a:gd name="T19" fmla="*/ 0 h 31"/>
                  <a:gd name="T20" fmla="*/ 15 w 15"/>
                  <a:gd name="T21" fmla="*/ 3 h 31"/>
                  <a:gd name="T22" fmla="*/ 15 w 15"/>
                  <a:gd name="T23" fmla="*/ 25 h 31"/>
                  <a:gd name="T24" fmla="*/ 13 w 15"/>
                  <a:gd name="T25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3" y="28"/>
                    </a:move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2" y="31"/>
                      <a:pt x="11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1"/>
                      <a:pt x="2" y="30"/>
                      <a:pt x="2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4" y="27"/>
                      <a:pt x="13" y="2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7" name="Freeform 90">
                <a:extLst>
                  <a:ext uri="{FF2B5EF4-FFF2-40B4-BE49-F238E27FC236}">
                    <a16:creationId xmlns:a16="http://schemas.microsoft.com/office/drawing/2014/main" id="{D0EDA0CA-B8B2-46C0-AEF2-EE98476B8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0060" y="2916876"/>
                <a:ext cx="663326" cy="374670"/>
              </a:xfrm>
              <a:custGeom>
                <a:avLst/>
                <a:gdLst>
                  <a:gd name="T0" fmla="*/ 142 w 147"/>
                  <a:gd name="T1" fmla="*/ 83 h 83"/>
                  <a:gd name="T2" fmla="*/ 142 w 147"/>
                  <a:gd name="T3" fmla="*/ 58 h 83"/>
                  <a:gd name="T4" fmla="*/ 136 w 147"/>
                  <a:gd name="T5" fmla="*/ 49 h 83"/>
                  <a:gd name="T6" fmla="*/ 131 w 147"/>
                  <a:gd name="T7" fmla="*/ 47 h 83"/>
                  <a:gd name="T8" fmla="*/ 130 w 147"/>
                  <a:gd name="T9" fmla="*/ 47 h 83"/>
                  <a:gd name="T10" fmla="*/ 129 w 147"/>
                  <a:gd name="T11" fmla="*/ 47 h 83"/>
                  <a:gd name="T12" fmla="*/ 78 w 147"/>
                  <a:gd name="T13" fmla="*/ 47 h 83"/>
                  <a:gd name="T14" fmla="*/ 16 w 147"/>
                  <a:gd name="T15" fmla="*/ 47 h 83"/>
                  <a:gd name="T16" fmla="*/ 2 w 147"/>
                  <a:gd name="T17" fmla="*/ 38 h 83"/>
                  <a:gd name="T18" fmla="*/ 0 w 147"/>
                  <a:gd name="T19" fmla="*/ 32 h 83"/>
                  <a:gd name="T20" fmla="*/ 0 w 147"/>
                  <a:gd name="T21" fmla="*/ 29 h 83"/>
                  <a:gd name="T22" fmla="*/ 0 w 147"/>
                  <a:gd name="T23" fmla="*/ 0 h 83"/>
                  <a:gd name="T24" fmla="*/ 5 w 147"/>
                  <a:gd name="T25" fmla="*/ 0 h 83"/>
                  <a:gd name="T26" fmla="*/ 5 w 147"/>
                  <a:gd name="T27" fmla="*/ 29 h 83"/>
                  <a:gd name="T28" fmla="*/ 5 w 147"/>
                  <a:gd name="T29" fmla="*/ 29 h 83"/>
                  <a:gd name="T30" fmla="*/ 5 w 147"/>
                  <a:gd name="T31" fmla="*/ 30 h 83"/>
                  <a:gd name="T32" fmla="*/ 5 w 147"/>
                  <a:gd name="T33" fmla="*/ 30 h 83"/>
                  <a:gd name="T34" fmla="*/ 7 w 147"/>
                  <a:gd name="T35" fmla="*/ 37 h 83"/>
                  <a:gd name="T36" fmla="*/ 16 w 147"/>
                  <a:gd name="T37" fmla="*/ 41 h 83"/>
                  <a:gd name="T38" fmla="*/ 130 w 147"/>
                  <a:gd name="T39" fmla="*/ 41 h 83"/>
                  <a:gd name="T40" fmla="*/ 130 w 147"/>
                  <a:gd name="T41" fmla="*/ 42 h 83"/>
                  <a:gd name="T42" fmla="*/ 138 w 147"/>
                  <a:gd name="T43" fmla="*/ 44 h 83"/>
                  <a:gd name="T44" fmla="*/ 147 w 147"/>
                  <a:gd name="T45" fmla="*/ 58 h 83"/>
                  <a:gd name="T46" fmla="*/ 0 w 147"/>
                  <a:gd name="T47" fmla="*/ 29 h 83"/>
                  <a:gd name="T48" fmla="*/ 0 w 147"/>
                  <a:gd name="T49" fmla="*/ 29 h 83"/>
                  <a:gd name="T50" fmla="*/ 0 w 147"/>
                  <a:gd name="T51" fmla="*/ 27 h 83"/>
                  <a:gd name="T52" fmla="*/ 1 w 147"/>
                  <a:gd name="T53" fmla="*/ 27 h 83"/>
                  <a:gd name="T54" fmla="*/ 1 w 147"/>
                  <a:gd name="T55" fmla="*/ 27 h 83"/>
                  <a:gd name="T56" fmla="*/ 0 w 147"/>
                  <a:gd name="T57" fmla="*/ 28 h 83"/>
                  <a:gd name="T58" fmla="*/ 1 w 147"/>
                  <a:gd name="T59" fmla="*/ 27 h 83"/>
                  <a:gd name="T60" fmla="*/ 1 w 147"/>
                  <a:gd name="T61" fmla="*/ 27 h 83"/>
                  <a:gd name="T62" fmla="*/ 1 w 147"/>
                  <a:gd name="T63" fmla="*/ 27 h 83"/>
                  <a:gd name="T64" fmla="*/ 1 w 147"/>
                  <a:gd name="T65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7" h="83">
                    <a:moveTo>
                      <a:pt x="147" y="83"/>
                    </a:moveTo>
                    <a:cubicBezTo>
                      <a:pt x="142" y="83"/>
                      <a:pt x="142" y="83"/>
                      <a:pt x="142" y="83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2" y="83"/>
                      <a:pt x="142" y="70"/>
                      <a:pt x="142" y="58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3"/>
                      <a:pt x="139" y="51"/>
                      <a:pt x="136" y="49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34" y="48"/>
                      <a:pt x="133" y="48"/>
                      <a:pt x="131" y="47"/>
                    </a:cubicBezTo>
                    <a:cubicBezTo>
                      <a:pt x="131" y="47"/>
                      <a:pt x="131" y="47"/>
                      <a:pt x="131" y="47"/>
                    </a:cubicBezTo>
                    <a:cubicBezTo>
                      <a:pt x="131" y="47"/>
                      <a:pt x="130" y="47"/>
                      <a:pt x="130" y="47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30" y="47"/>
                      <a:pt x="129" y="47"/>
                      <a:pt x="129" y="47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7"/>
                      <a:pt x="104" y="47"/>
                      <a:pt x="78" y="47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51" y="47"/>
                      <a:pt x="23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8" y="47"/>
                      <a:pt x="3" y="42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6"/>
                      <a:pt x="0" y="34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16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6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6" y="34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9" y="39"/>
                      <a:pt x="11" y="41"/>
                      <a:pt x="16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9" y="41"/>
                      <a:pt x="129" y="41"/>
                      <a:pt x="129" y="41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4" y="42"/>
                      <a:pt x="138" y="44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42" y="46"/>
                      <a:pt x="147" y="50"/>
                      <a:pt x="147" y="58"/>
                    </a:cubicBezTo>
                    <a:cubicBezTo>
                      <a:pt x="147" y="58"/>
                      <a:pt x="147" y="58"/>
                      <a:pt x="147" y="58"/>
                    </a:cubicBezTo>
                    <a:cubicBezTo>
                      <a:pt x="147" y="70"/>
                      <a:pt x="147" y="83"/>
                      <a:pt x="147" y="83"/>
                    </a:cubicBezTo>
                    <a:close/>
                    <a:moveTo>
                      <a:pt x="0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lose/>
                    <a:moveTo>
                      <a:pt x="0" y="27"/>
                    </a:move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7"/>
                    </a:cubicBezTo>
                    <a:close/>
                    <a:moveTo>
                      <a:pt x="1" y="27"/>
                    </a:move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lose/>
                    <a:moveTo>
                      <a:pt x="1" y="27"/>
                    </a:move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8" name="Freeform 91">
                <a:extLst>
                  <a:ext uri="{FF2B5EF4-FFF2-40B4-BE49-F238E27FC236}">
                    <a16:creationId xmlns:a16="http://schemas.microsoft.com/office/drawing/2014/main" id="{2017369D-A8FD-4B8B-BC6E-3532FB0C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2619" y="1328432"/>
                <a:ext cx="337517" cy="216606"/>
              </a:xfrm>
              <a:custGeom>
                <a:avLst/>
                <a:gdLst>
                  <a:gd name="T0" fmla="*/ 65 w 75"/>
                  <a:gd name="T1" fmla="*/ 44 h 48"/>
                  <a:gd name="T2" fmla="*/ 41 w 75"/>
                  <a:gd name="T3" fmla="*/ 16 h 48"/>
                  <a:gd name="T4" fmla="*/ 41 w 75"/>
                  <a:gd name="T5" fmla="*/ 16 h 48"/>
                  <a:gd name="T6" fmla="*/ 7 w 75"/>
                  <a:gd name="T7" fmla="*/ 14 h 48"/>
                  <a:gd name="T8" fmla="*/ 7 w 75"/>
                  <a:gd name="T9" fmla="*/ 14 h 48"/>
                  <a:gd name="T10" fmla="*/ 7 w 75"/>
                  <a:gd name="T11" fmla="*/ 14 h 48"/>
                  <a:gd name="T12" fmla="*/ 1 w 75"/>
                  <a:gd name="T13" fmla="*/ 11 h 48"/>
                  <a:gd name="T14" fmla="*/ 1 w 75"/>
                  <a:gd name="T15" fmla="*/ 11 h 48"/>
                  <a:gd name="T16" fmla="*/ 4 w 75"/>
                  <a:gd name="T17" fmla="*/ 5 h 48"/>
                  <a:gd name="T18" fmla="*/ 4 w 75"/>
                  <a:gd name="T19" fmla="*/ 5 h 48"/>
                  <a:gd name="T20" fmla="*/ 45 w 75"/>
                  <a:gd name="T21" fmla="*/ 8 h 48"/>
                  <a:gd name="T22" fmla="*/ 45 w 75"/>
                  <a:gd name="T23" fmla="*/ 8 h 48"/>
                  <a:gd name="T24" fmla="*/ 74 w 75"/>
                  <a:gd name="T25" fmla="*/ 41 h 48"/>
                  <a:gd name="T26" fmla="*/ 74 w 75"/>
                  <a:gd name="T27" fmla="*/ 41 h 48"/>
                  <a:gd name="T28" fmla="*/ 71 w 75"/>
                  <a:gd name="T29" fmla="*/ 47 h 48"/>
                  <a:gd name="T30" fmla="*/ 71 w 75"/>
                  <a:gd name="T31" fmla="*/ 47 h 48"/>
                  <a:gd name="T32" fmla="*/ 68 w 75"/>
                  <a:gd name="T33" fmla="*/ 47 h 48"/>
                  <a:gd name="T34" fmla="*/ 68 w 75"/>
                  <a:gd name="T35" fmla="*/ 47 h 48"/>
                  <a:gd name="T36" fmla="*/ 65 w 75"/>
                  <a:gd name="T3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48">
                    <a:moveTo>
                      <a:pt x="65" y="44"/>
                    </a:moveTo>
                    <a:cubicBezTo>
                      <a:pt x="61" y="32"/>
                      <a:pt x="52" y="22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1" y="11"/>
                      <a:pt x="19" y="10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4" y="15"/>
                      <a:pt x="1" y="13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8"/>
                      <a:pt x="1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8" y="0"/>
                      <a:pt x="33" y="2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9" y="14"/>
                      <a:pt x="70" y="26"/>
                      <a:pt x="74" y="4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5" y="44"/>
                      <a:pt x="74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0" y="48"/>
                      <a:pt x="69" y="48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6" y="47"/>
                      <a:pt x="66" y="46"/>
                      <a:pt x="6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9" name="Freeform 92">
                <a:extLst>
                  <a:ext uri="{FF2B5EF4-FFF2-40B4-BE49-F238E27FC236}">
                    <a16:creationId xmlns:a16="http://schemas.microsoft.com/office/drawing/2014/main" id="{F1DB1ACF-3666-4275-AF61-7160F670A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080" y="1414293"/>
                <a:ext cx="239967" cy="154162"/>
              </a:xfrm>
              <a:custGeom>
                <a:avLst/>
                <a:gdLst>
                  <a:gd name="T0" fmla="*/ 43 w 53"/>
                  <a:gd name="T1" fmla="*/ 31 h 34"/>
                  <a:gd name="T2" fmla="*/ 28 w 53"/>
                  <a:gd name="T3" fmla="*/ 14 h 34"/>
                  <a:gd name="T4" fmla="*/ 28 w 53"/>
                  <a:gd name="T5" fmla="*/ 14 h 34"/>
                  <a:gd name="T6" fmla="*/ 7 w 53"/>
                  <a:gd name="T7" fmla="*/ 12 h 34"/>
                  <a:gd name="T8" fmla="*/ 7 w 53"/>
                  <a:gd name="T9" fmla="*/ 12 h 34"/>
                  <a:gd name="T10" fmla="*/ 7 w 53"/>
                  <a:gd name="T11" fmla="*/ 12 h 34"/>
                  <a:gd name="T12" fmla="*/ 1 w 53"/>
                  <a:gd name="T13" fmla="*/ 9 h 34"/>
                  <a:gd name="T14" fmla="*/ 1 w 53"/>
                  <a:gd name="T15" fmla="*/ 9 h 34"/>
                  <a:gd name="T16" fmla="*/ 4 w 53"/>
                  <a:gd name="T17" fmla="*/ 3 h 34"/>
                  <a:gd name="T18" fmla="*/ 4 w 53"/>
                  <a:gd name="T19" fmla="*/ 3 h 34"/>
                  <a:gd name="T20" fmla="*/ 32 w 53"/>
                  <a:gd name="T21" fmla="*/ 5 h 34"/>
                  <a:gd name="T22" fmla="*/ 32 w 53"/>
                  <a:gd name="T23" fmla="*/ 5 h 34"/>
                  <a:gd name="T24" fmla="*/ 52 w 53"/>
                  <a:gd name="T25" fmla="*/ 28 h 34"/>
                  <a:gd name="T26" fmla="*/ 52 w 53"/>
                  <a:gd name="T27" fmla="*/ 28 h 34"/>
                  <a:gd name="T28" fmla="*/ 49 w 53"/>
                  <a:gd name="T29" fmla="*/ 34 h 34"/>
                  <a:gd name="T30" fmla="*/ 49 w 53"/>
                  <a:gd name="T31" fmla="*/ 34 h 34"/>
                  <a:gd name="T32" fmla="*/ 45 w 53"/>
                  <a:gd name="T33" fmla="*/ 34 h 34"/>
                  <a:gd name="T34" fmla="*/ 45 w 53"/>
                  <a:gd name="T35" fmla="*/ 34 h 34"/>
                  <a:gd name="T36" fmla="*/ 43 w 53"/>
                  <a:gd name="T37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34">
                    <a:moveTo>
                      <a:pt x="43" y="31"/>
                    </a:moveTo>
                    <a:cubicBezTo>
                      <a:pt x="40" y="23"/>
                      <a:pt x="35" y="1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2" y="11"/>
                      <a:pt x="14" y="10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3"/>
                      <a:pt x="2" y="12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7"/>
                      <a:pt x="2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4" y="0"/>
                      <a:pt x="24" y="1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1" y="9"/>
                      <a:pt x="49" y="17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3" y="30"/>
                      <a:pt x="52" y="33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8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4" y="33"/>
                      <a:pt x="43" y="32"/>
                      <a:pt x="43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0" name="Freeform 93">
                <a:extLst>
                  <a:ext uri="{FF2B5EF4-FFF2-40B4-BE49-F238E27FC236}">
                    <a16:creationId xmlns:a16="http://schemas.microsoft.com/office/drawing/2014/main" id="{76673664-B8AA-431C-B0DF-0FCD6AA51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342" y="1506010"/>
                <a:ext cx="115107" cy="115133"/>
              </a:xfrm>
              <a:custGeom>
                <a:avLst/>
                <a:gdLst>
                  <a:gd name="T0" fmla="*/ 16 w 26"/>
                  <a:gd name="T1" fmla="*/ 24 h 26"/>
                  <a:gd name="T2" fmla="*/ 2 w 26"/>
                  <a:gd name="T3" fmla="*/ 16 h 26"/>
                  <a:gd name="T4" fmla="*/ 10 w 26"/>
                  <a:gd name="T5" fmla="*/ 2 h 26"/>
                  <a:gd name="T6" fmla="*/ 24 w 26"/>
                  <a:gd name="T7" fmla="*/ 9 h 26"/>
                  <a:gd name="T8" fmla="*/ 16 w 26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6">
                    <a:moveTo>
                      <a:pt x="16" y="24"/>
                    </a:moveTo>
                    <a:cubicBezTo>
                      <a:pt x="10" y="26"/>
                      <a:pt x="4" y="22"/>
                      <a:pt x="2" y="16"/>
                    </a:cubicBezTo>
                    <a:cubicBezTo>
                      <a:pt x="0" y="10"/>
                      <a:pt x="4" y="4"/>
                      <a:pt x="10" y="2"/>
                    </a:cubicBezTo>
                    <a:cubicBezTo>
                      <a:pt x="16" y="0"/>
                      <a:pt x="22" y="3"/>
                      <a:pt x="24" y="9"/>
                    </a:cubicBezTo>
                    <a:cubicBezTo>
                      <a:pt x="26" y="15"/>
                      <a:pt x="22" y="22"/>
                      <a:pt x="16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1" name="Freeform 94">
                <a:extLst>
                  <a:ext uri="{FF2B5EF4-FFF2-40B4-BE49-F238E27FC236}">
                    <a16:creationId xmlns:a16="http://schemas.microsoft.com/office/drawing/2014/main" id="{88CDA23B-92E5-4087-BD65-02FA8DFEA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094" y="2862238"/>
                <a:ext cx="807697" cy="815688"/>
              </a:xfrm>
              <a:custGeom>
                <a:avLst/>
                <a:gdLst>
                  <a:gd name="T0" fmla="*/ 0 w 179"/>
                  <a:gd name="T1" fmla="*/ 181 h 181"/>
                  <a:gd name="T2" fmla="*/ 0 w 179"/>
                  <a:gd name="T3" fmla="*/ 102 h 181"/>
                  <a:gd name="T4" fmla="*/ 0 w 179"/>
                  <a:gd name="T5" fmla="*/ 102 h 181"/>
                  <a:gd name="T6" fmla="*/ 7 w 179"/>
                  <a:gd name="T7" fmla="*/ 87 h 181"/>
                  <a:gd name="T8" fmla="*/ 7 w 179"/>
                  <a:gd name="T9" fmla="*/ 87 h 181"/>
                  <a:gd name="T10" fmla="*/ 17 w 179"/>
                  <a:gd name="T11" fmla="*/ 84 h 181"/>
                  <a:gd name="T12" fmla="*/ 17 w 179"/>
                  <a:gd name="T13" fmla="*/ 84 h 181"/>
                  <a:gd name="T14" fmla="*/ 17 w 179"/>
                  <a:gd name="T15" fmla="*/ 84 h 181"/>
                  <a:gd name="T16" fmla="*/ 17 w 179"/>
                  <a:gd name="T17" fmla="*/ 84 h 181"/>
                  <a:gd name="T18" fmla="*/ 86 w 179"/>
                  <a:gd name="T19" fmla="*/ 84 h 181"/>
                  <a:gd name="T20" fmla="*/ 86 w 179"/>
                  <a:gd name="T21" fmla="*/ 84 h 181"/>
                  <a:gd name="T22" fmla="*/ 159 w 179"/>
                  <a:gd name="T23" fmla="*/ 84 h 181"/>
                  <a:gd name="T24" fmla="*/ 159 w 179"/>
                  <a:gd name="T25" fmla="*/ 84 h 181"/>
                  <a:gd name="T26" fmla="*/ 171 w 179"/>
                  <a:gd name="T27" fmla="*/ 79 h 181"/>
                  <a:gd name="T28" fmla="*/ 171 w 179"/>
                  <a:gd name="T29" fmla="*/ 79 h 181"/>
                  <a:gd name="T30" fmla="*/ 173 w 179"/>
                  <a:gd name="T31" fmla="*/ 72 h 181"/>
                  <a:gd name="T32" fmla="*/ 173 w 179"/>
                  <a:gd name="T33" fmla="*/ 72 h 181"/>
                  <a:gd name="T34" fmla="*/ 173 w 179"/>
                  <a:gd name="T35" fmla="*/ 72 h 181"/>
                  <a:gd name="T36" fmla="*/ 173 w 179"/>
                  <a:gd name="T37" fmla="*/ 72 h 181"/>
                  <a:gd name="T38" fmla="*/ 173 w 179"/>
                  <a:gd name="T39" fmla="*/ 0 h 181"/>
                  <a:gd name="T40" fmla="*/ 179 w 179"/>
                  <a:gd name="T41" fmla="*/ 0 h 181"/>
                  <a:gd name="T42" fmla="*/ 179 w 179"/>
                  <a:gd name="T43" fmla="*/ 72 h 181"/>
                  <a:gd name="T44" fmla="*/ 179 w 179"/>
                  <a:gd name="T45" fmla="*/ 72 h 181"/>
                  <a:gd name="T46" fmla="*/ 176 w 179"/>
                  <a:gd name="T47" fmla="*/ 81 h 181"/>
                  <a:gd name="T48" fmla="*/ 176 w 179"/>
                  <a:gd name="T49" fmla="*/ 81 h 181"/>
                  <a:gd name="T50" fmla="*/ 159 w 179"/>
                  <a:gd name="T51" fmla="*/ 90 h 181"/>
                  <a:gd name="T52" fmla="*/ 159 w 179"/>
                  <a:gd name="T53" fmla="*/ 90 h 181"/>
                  <a:gd name="T54" fmla="*/ 86 w 179"/>
                  <a:gd name="T55" fmla="*/ 90 h 181"/>
                  <a:gd name="T56" fmla="*/ 86 w 179"/>
                  <a:gd name="T57" fmla="*/ 90 h 181"/>
                  <a:gd name="T58" fmla="*/ 17 w 179"/>
                  <a:gd name="T59" fmla="*/ 90 h 181"/>
                  <a:gd name="T60" fmla="*/ 17 w 179"/>
                  <a:gd name="T61" fmla="*/ 90 h 181"/>
                  <a:gd name="T62" fmla="*/ 17 w 179"/>
                  <a:gd name="T63" fmla="*/ 90 h 181"/>
                  <a:gd name="T64" fmla="*/ 17 w 179"/>
                  <a:gd name="T65" fmla="*/ 90 h 181"/>
                  <a:gd name="T66" fmla="*/ 17 w 179"/>
                  <a:gd name="T67" fmla="*/ 90 h 181"/>
                  <a:gd name="T68" fmla="*/ 17 w 179"/>
                  <a:gd name="T69" fmla="*/ 90 h 181"/>
                  <a:gd name="T70" fmla="*/ 17 w 179"/>
                  <a:gd name="T71" fmla="*/ 90 h 181"/>
                  <a:gd name="T72" fmla="*/ 17 w 179"/>
                  <a:gd name="T73" fmla="*/ 90 h 181"/>
                  <a:gd name="T74" fmla="*/ 10 w 179"/>
                  <a:gd name="T75" fmla="*/ 92 h 181"/>
                  <a:gd name="T76" fmla="*/ 10 w 179"/>
                  <a:gd name="T77" fmla="*/ 92 h 181"/>
                  <a:gd name="T78" fmla="*/ 6 w 179"/>
                  <a:gd name="T79" fmla="*/ 102 h 181"/>
                  <a:gd name="T80" fmla="*/ 6 w 179"/>
                  <a:gd name="T81" fmla="*/ 102 h 181"/>
                  <a:gd name="T82" fmla="*/ 6 w 179"/>
                  <a:gd name="T83" fmla="*/ 181 h 181"/>
                  <a:gd name="T84" fmla="*/ 6 w 179"/>
                  <a:gd name="T85" fmla="*/ 181 h 181"/>
                  <a:gd name="T86" fmla="*/ 0 w 179"/>
                  <a:gd name="T87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9" h="181">
                    <a:moveTo>
                      <a:pt x="0" y="181"/>
                    </a:moveTo>
                    <a:cubicBezTo>
                      <a:pt x="0" y="181"/>
                      <a:pt x="0" y="118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94"/>
                      <a:pt x="3" y="89"/>
                      <a:pt x="7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11" y="84"/>
                      <a:pt x="15" y="84"/>
                      <a:pt x="17" y="84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0" y="84"/>
                      <a:pt x="5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118" y="84"/>
                      <a:pt x="152" y="84"/>
                      <a:pt x="159" y="84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166" y="84"/>
                      <a:pt x="169" y="82"/>
                      <a:pt x="171" y="79"/>
                    </a:cubicBezTo>
                    <a:cubicBezTo>
                      <a:pt x="171" y="79"/>
                      <a:pt x="171" y="79"/>
                      <a:pt x="171" y="79"/>
                    </a:cubicBezTo>
                    <a:cubicBezTo>
                      <a:pt x="172" y="77"/>
                      <a:pt x="173" y="74"/>
                      <a:pt x="173" y="72"/>
                    </a:cubicBezTo>
                    <a:cubicBezTo>
                      <a:pt x="173" y="72"/>
                      <a:pt x="173" y="72"/>
                      <a:pt x="173" y="72"/>
                    </a:cubicBezTo>
                    <a:cubicBezTo>
                      <a:pt x="173" y="72"/>
                      <a:pt x="173" y="72"/>
                      <a:pt x="173" y="72"/>
                    </a:cubicBezTo>
                    <a:cubicBezTo>
                      <a:pt x="173" y="72"/>
                      <a:pt x="173" y="72"/>
                      <a:pt x="173" y="72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3"/>
                      <a:pt x="179" y="77"/>
                      <a:pt x="176" y="81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4" y="85"/>
                      <a:pt x="168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2" y="90"/>
                      <a:pt x="118" y="90"/>
                      <a:pt x="86" y="90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55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5" y="90"/>
                      <a:pt x="12" y="90"/>
                      <a:pt x="10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8" y="93"/>
                      <a:pt x="6" y="96"/>
                      <a:pt x="6" y="102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6" y="118"/>
                      <a:pt x="6" y="181"/>
                      <a:pt x="6" y="181"/>
                    </a:cubicBezTo>
                    <a:cubicBezTo>
                      <a:pt x="6" y="181"/>
                      <a:pt x="6" y="181"/>
                      <a:pt x="6" y="181"/>
                    </a:cubicBezTo>
                    <a:cubicBezTo>
                      <a:pt x="0" y="181"/>
                      <a:pt x="0" y="181"/>
                      <a:pt x="0" y="18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2" name="Freeform 95">
                <a:extLst>
                  <a:ext uri="{FF2B5EF4-FFF2-40B4-BE49-F238E27FC236}">
                    <a16:creationId xmlns:a16="http://schemas.microsoft.com/office/drawing/2014/main" id="{F3FE3BE6-A371-417D-A119-6B661A754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68" y="2782230"/>
                <a:ext cx="68283" cy="144405"/>
              </a:xfrm>
              <a:custGeom>
                <a:avLst/>
                <a:gdLst>
                  <a:gd name="T0" fmla="*/ 2 w 15"/>
                  <a:gd name="T1" fmla="*/ 28 h 32"/>
                  <a:gd name="T2" fmla="*/ 2 w 15"/>
                  <a:gd name="T3" fmla="*/ 30 h 32"/>
                  <a:gd name="T4" fmla="*/ 4 w 15"/>
                  <a:gd name="T5" fmla="*/ 32 h 32"/>
                  <a:gd name="T6" fmla="*/ 11 w 15"/>
                  <a:gd name="T7" fmla="*/ 32 h 32"/>
                  <a:gd name="T8" fmla="*/ 13 w 15"/>
                  <a:gd name="T9" fmla="*/ 30 h 32"/>
                  <a:gd name="T10" fmla="*/ 13 w 15"/>
                  <a:gd name="T11" fmla="*/ 28 h 32"/>
                  <a:gd name="T12" fmla="*/ 15 w 15"/>
                  <a:gd name="T13" fmla="*/ 25 h 32"/>
                  <a:gd name="T14" fmla="*/ 15 w 15"/>
                  <a:gd name="T15" fmla="*/ 4 h 32"/>
                  <a:gd name="T16" fmla="*/ 12 w 15"/>
                  <a:gd name="T17" fmla="*/ 0 h 32"/>
                  <a:gd name="T18" fmla="*/ 3 w 15"/>
                  <a:gd name="T19" fmla="*/ 0 h 32"/>
                  <a:gd name="T20" fmla="*/ 0 w 15"/>
                  <a:gd name="T21" fmla="*/ 4 h 32"/>
                  <a:gd name="T22" fmla="*/ 0 w 15"/>
                  <a:gd name="T23" fmla="*/ 25 h 32"/>
                  <a:gd name="T24" fmla="*/ 2 w 15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2">
                    <a:moveTo>
                      <a:pt x="2" y="28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31"/>
                      <a:pt x="3" y="32"/>
                      <a:pt x="4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2" y="32"/>
                      <a:pt x="13" y="31"/>
                      <a:pt x="13" y="30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5" y="27"/>
                      <a:pt x="15" y="2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4" y="0"/>
                      <a:pt x="1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1" y="28"/>
                      <a:pt x="2" y="2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3" name="Freeform 96">
                <a:extLst>
                  <a:ext uri="{FF2B5EF4-FFF2-40B4-BE49-F238E27FC236}">
                    <a16:creationId xmlns:a16="http://schemas.microsoft.com/office/drawing/2014/main" id="{8C9C9E5E-2ACA-4CCA-8498-DA91771E5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682" y="3562794"/>
                <a:ext cx="72185" cy="138550"/>
              </a:xfrm>
              <a:custGeom>
                <a:avLst/>
                <a:gdLst>
                  <a:gd name="T0" fmla="*/ 14 w 16"/>
                  <a:gd name="T1" fmla="*/ 3 h 31"/>
                  <a:gd name="T2" fmla="*/ 14 w 16"/>
                  <a:gd name="T3" fmla="*/ 2 h 31"/>
                  <a:gd name="T4" fmla="*/ 11 w 16"/>
                  <a:gd name="T5" fmla="*/ 0 h 31"/>
                  <a:gd name="T6" fmla="*/ 5 w 16"/>
                  <a:gd name="T7" fmla="*/ 0 h 31"/>
                  <a:gd name="T8" fmla="*/ 2 w 16"/>
                  <a:gd name="T9" fmla="*/ 2 h 31"/>
                  <a:gd name="T10" fmla="*/ 2 w 16"/>
                  <a:gd name="T11" fmla="*/ 3 h 31"/>
                  <a:gd name="T12" fmla="*/ 0 w 16"/>
                  <a:gd name="T13" fmla="*/ 6 h 31"/>
                  <a:gd name="T14" fmla="*/ 0 w 16"/>
                  <a:gd name="T15" fmla="*/ 28 h 31"/>
                  <a:gd name="T16" fmla="*/ 4 w 16"/>
                  <a:gd name="T17" fmla="*/ 31 h 31"/>
                  <a:gd name="T18" fmla="*/ 12 w 16"/>
                  <a:gd name="T19" fmla="*/ 31 h 31"/>
                  <a:gd name="T20" fmla="*/ 16 w 16"/>
                  <a:gd name="T21" fmla="*/ 28 h 31"/>
                  <a:gd name="T22" fmla="*/ 16 w 16"/>
                  <a:gd name="T23" fmla="*/ 6 h 31"/>
                  <a:gd name="T24" fmla="*/ 14 w 16"/>
                  <a:gd name="T2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31">
                    <a:moveTo>
                      <a:pt x="14" y="3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0"/>
                      <a:pt x="1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4" y="31"/>
                      <a:pt x="16" y="30"/>
                      <a:pt x="16" y="2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4"/>
                      <a:pt x="14" y="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4" name="Freeform 97">
                <a:extLst>
                  <a:ext uri="{FF2B5EF4-FFF2-40B4-BE49-F238E27FC236}">
                    <a16:creationId xmlns:a16="http://schemas.microsoft.com/office/drawing/2014/main" id="{DCFB9737-ECEB-4DCD-B191-DC30C48D1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8152" y="1500155"/>
                <a:ext cx="591141" cy="608839"/>
              </a:xfrm>
              <a:custGeom>
                <a:avLst/>
                <a:gdLst>
                  <a:gd name="T0" fmla="*/ 105 w 131"/>
                  <a:gd name="T1" fmla="*/ 0 h 135"/>
                  <a:gd name="T2" fmla="*/ 100 w 131"/>
                  <a:gd name="T3" fmla="*/ 2 h 135"/>
                  <a:gd name="T4" fmla="*/ 98 w 131"/>
                  <a:gd name="T5" fmla="*/ 6 h 135"/>
                  <a:gd name="T6" fmla="*/ 48 w 131"/>
                  <a:gd name="T7" fmla="*/ 15 h 135"/>
                  <a:gd name="T8" fmla="*/ 45 w 131"/>
                  <a:gd name="T9" fmla="*/ 31 h 135"/>
                  <a:gd name="T10" fmla="*/ 41 w 131"/>
                  <a:gd name="T11" fmla="*/ 33 h 135"/>
                  <a:gd name="T12" fmla="*/ 39 w 131"/>
                  <a:gd name="T13" fmla="*/ 38 h 135"/>
                  <a:gd name="T14" fmla="*/ 6 w 131"/>
                  <a:gd name="T15" fmla="*/ 55 h 135"/>
                  <a:gd name="T16" fmla="*/ 0 w 131"/>
                  <a:gd name="T17" fmla="*/ 116 h 135"/>
                  <a:gd name="T18" fmla="*/ 90 w 131"/>
                  <a:gd name="T19" fmla="*/ 123 h 135"/>
                  <a:gd name="T20" fmla="*/ 96 w 131"/>
                  <a:gd name="T21" fmla="*/ 61 h 135"/>
                  <a:gd name="T22" fmla="*/ 55 w 131"/>
                  <a:gd name="T23" fmla="*/ 55 h 135"/>
                  <a:gd name="T24" fmla="*/ 53 w 131"/>
                  <a:gd name="T25" fmla="*/ 35 h 135"/>
                  <a:gd name="T26" fmla="*/ 51 w 131"/>
                  <a:gd name="T27" fmla="*/ 31 h 135"/>
                  <a:gd name="T28" fmla="*/ 50 w 131"/>
                  <a:gd name="T29" fmla="*/ 25 h 135"/>
                  <a:gd name="T30" fmla="*/ 54 w 131"/>
                  <a:gd name="T31" fmla="*/ 15 h 135"/>
                  <a:gd name="T32" fmla="*/ 98 w 131"/>
                  <a:gd name="T33" fmla="*/ 11 h 135"/>
                  <a:gd name="T34" fmla="*/ 100 w 131"/>
                  <a:gd name="T35" fmla="*/ 14 h 135"/>
                  <a:gd name="T36" fmla="*/ 105 w 131"/>
                  <a:gd name="T37" fmla="*/ 16 h 135"/>
                  <a:gd name="T38" fmla="*/ 131 w 131"/>
                  <a:gd name="T39" fmla="*/ 13 h 135"/>
                  <a:gd name="T40" fmla="*/ 128 w 131"/>
                  <a:gd name="T41" fmla="*/ 0 h 135"/>
                  <a:gd name="T42" fmla="*/ 85 w 131"/>
                  <a:gd name="T43" fmla="*/ 61 h 135"/>
                  <a:gd name="T44" fmla="*/ 90 w 131"/>
                  <a:gd name="T45" fmla="*/ 112 h 135"/>
                  <a:gd name="T46" fmla="*/ 11 w 131"/>
                  <a:gd name="T47" fmla="*/ 117 h 135"/>
                  <a:gd name="T48" fmla="*/ 6 w 131"/>
                  <a:gd name="T49" fmla="*/ 66 h 135"/>
                  <a:gd name="T50" fmla="*/ 39 w 131"/>
                  <a:gd name="T51" fmla="*/ 61 h 135"/>
                  <a:gd name="T52" fmla="*/ 61 w 131"/>
                  <a:gd name="T53" fmla="*/ 124 h 135"/>
                  <a:gd name="T54" fmla="*/ 33 w 131"/>
                  <a:gd name="T55" fmla="*/ 126 h 135"/>
                  <a:gd name="T56" fmla="*/ 35 w 131"/>
                  <a:gd name="T57" fmla="*/ 135 h 135"/>
                  <a:gd name="T58" fmla="*/ 63 w 131"/>
                  <a:gd name="T59" fmla="*/ 133 h 135"/>
                  <a:gd name="T60" fmla="*/ 61 w 131"/>
                  <a:gd name="T61" fmla="*/ 124 h 135"/>
                  <a:gd name="T62" fmla="*/ 36 w 131"/>
                  <a:gd name="T63" fmla="*/ 94 h 135"/>
                  <a:gd name="T64" fmla="*/ 60 w 131"/>
                  <a:gd name="T65" fmla="*/ 95 h 135"/>
                  <a:gd name="T66" fmla="*/ 62 w 131"/>
                  <a:gd name="T67" fmla="*/ 95 h 135"/>
                  <a:gd name="T68" fmla="*/ 47 w 131"/>
                  <a:gd name="T69" fmla="*/ 86 h 135"/>
                  <a:gd name="T70" fmla="*/ 33 w 131"/>
                  <a:gd name="T71" fmla="*/ 94 h 135"/>
                  <a:gd name="T72" fmla="*/ 38 w 131"/>
                  <a:gd name="T73" fmla="*/ 96 h 135"/>
                  <a:gd name="T74" fmla="*/ 40 w 131"/>
                  <a:gd name="T75" fmla="*/ 99 h 135"/>
                  <a:gd name="T76" fmla="*/ 55 w 131"/>
                  <a:gd name="T77" fmla="*/ 99 h 135"/>
                  <a:gd name="T78" fmla="*/ 57 w 131"/>
                  <a:gd name="T79" fmla="*/ 99 h 135"/>
                  <a:gd name="T80" fmla="*/ 47 w 131"/>
                  <a:gd name="T81" fmla="*/ 92 h 135"/>
                  <a:gd name="T82" fmla="*/ 44 w 131"/>
                  <a:gd name="T83" fmla="*/ 106 h 135"/>
                  <a:gd name="T84" fmla="*/ 50 w 131"/>
                  <a:gd name="T85" fmla="*/ 10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135">
                    <a:moveTo>
                      <a:pt x="128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3" y="0"/>
                      <a:pt x="102" y="1"/>
                      <a:pt x="102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99" y="2"/>
                      <a:pt x="98" y="3"/>
                      <a:pt x="98" y="4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0" y="6"/>
                      <a:pt x="75" y="6"/>
                      <a:pt x="64" y="6"/>
                    </a:cubicBezTo>
                    <a:cubicBezTo>
                      <a:pt x="55" y="6"/>
                      <a:pt x="50" y="11"/>
                      <a:pt x="48" y="15"/>
                    </a:cubicBezTo>
                    <a:cubicBezTo>
                      <a:pt x="45" y="20"/>
                      <a:pt x="45" y="24"/>
                      <a:pt x="45" y="25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2" y="31"/>
                      <a:pt x="41" y="32"/>
                      <a:pt x="41" y="33"/>
                    </a:cubicBezTo>
                    <a:cubicBezTo>
                      <a:pt x="41" y="35"/>
                      <a:pt x="41" y="35"/>
                      <a:pt x="41" y="35"/>
                    </a:cubicBezTo>
                    <a:cubicBezTo>
                      <a:pt x="40" y="35"/>
                      <a:pt x="39" y="36"/>
                      <a:pt x="39" y="38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3" y="55"/>
                      <a:pt x="0" y="58"/>
                      <a:pt x="0" y="6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0"/>
                      <a:pt x="3" y="123"/>
                      <a:pt x="6" y="123"/>
                    </a:cubicBezTo>
                    <a:cubicBezTo>
                      <a:pt x="90" y="123"/>
                      <a:pt x="90" y="123"/>
                      <a:pt x="90" y="123"/>
                    </a:cubicBezTo>
                    <a:cubicBezTo>
                      <a:pt x="93" y="123"/>
                      <a:pt x="96" y="120"/>
                      <a:pt x="96" y="116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58"/>
                      <a:pt x="93" y="55"/>
                      <a:pt x="90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6"/>
                      <a:pt x="54" y="35"/>
                      <a:pt x="53" y="35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2"/>
                      <a:pt x="52" y="31"/>
                      <a:pt x="51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4"/>
                      <a:pt x="50" y="22"/>
                    </a:cubicBezTo>
                    <a:cubicBezTo>
                      <a:pt x="51" y="20"/>
                      <a:pt x="52" y="17"/>
                      <a:pt x="54" y="15"/>
                    </a:cubicBezTo>
                    <a:cubicBezTo>
                      <a:pt x="56" y="13"/>
                      <a:pt x="59" y="11"/>
                      <a:pt x="64" y="11"/>
                    </a:cubicBezTo>
                    <a:cubicBezTo>
                      <a:pt x="75" y="11"/>
                      <a:pt x="90" y="11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98" y="13"/>
                      <a:pt x="99" y="14"/>
                      <a:pt x="100" y="14"/>
                    </a:cubicBezTo>
                    <a:cubicBezTo>
                      <a:pt x="102" y="14"/>
                      <a:pt x="102" y="14"/>
                      <a:pt x="102" y="14"/>
                    </a:cubicBezTo>
                    <a:cubicBezTo>
                      <a:pt x="102" y="15"/>
                      <a:pt x="103" y="16"/>
                      <a:pt x="105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0" y="16"/>
                      <a:pt x="131" y="14"/>
                      <a:pt x="131" y="13"/>
                    </a:cubicBez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1"/>
                      <a:pt x="130" y="0"/>
                      <a:pt x="128" y="0"/>
                    </a:cubicBezTo>
                    <a:close/>
                    <a:moveTo>
                      <a:pt x="55" y="61"/>
                    </a:moveTo>
                    <a:cubicBezTo>
                      <a:pt x="85" y="61"/>
                      <a:pt x="85" y="61"/>
                      <a:pt x="85" y="61"/>
                    </a:cubicBezTo>
                    <a:cubicBezTo>
                      <a:pt x="88" y="61"/>
                      <a:pt x="90" y="63"/>
                      <a:pt x="90" y="66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5"/>
                      <a:pt x="88" y="117"/>
                      <a:pt x="85" y="117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8" y="117"/>
                      <a:pt x="6" y="115"/>
                      <a:pt x="6" y="112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3"/>
                      <a:pt x="8" y="61"/>
                      <a:pt x="11" y="61"/>
                    </a:cubicBezTo>
                    <a:cubicBezTo>
                      <a:pt x="39" y="61"/>
                      <a:pt x="39" y="61"/>
                      <a:pt x="39" y="61"/>
                    </a:cubicBezTo>
                    <a:lnTo>
                      <a:pt x="55" y="61"/>
                    </a:lnTo>
                    <a:close/>
                    <a:moveTo>
                      <a:pt x="61" y="124"/>
                    </a:moveTo>
                    <a:cubicBezTo>
                      <a:pt x="35" y="124"/>
                      <a:pt x="35" y="124"/>
                      <a:pt x="35" y="124"/>
                    </a:cubicBezTo>
                    <a:cubicBezTo>
                      <a:pt x="34" y="124"/>
                      <a:pt x="33" y="125"/>
                      <a:pt x="33" y="126"/>
                    </a:cubicBezTo>
                    <a:cubicBezTo>
                      <a:pt x="33" y="133"/>
                      <a:pt x="33" y="133"/>
                      <a:pt x="33" y="133"/>
                    </a:cubicBezTo>
                    <a:cubicBezTo>
                      <a:pt x="33" y="134"/>
                      <a:pt x="34" y="135"/>
                      <a:pt x="35" y="135"/>
                    </a:cubicBezTo>
                    <a:cubicBezTo>
                      <a:pt x="61" y="135"/>
                      <a:pt x="61" y="135"/>
                      <a:pt x="61" y="135"/>
                    </a:cubicBezTo>
                    <a:cubicBezTo>
                      <a:pt x="62" y="135"/>
                      <a:pt x="63" y="134"/>
                      <a:pt x="63" y="133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5"/>
                      <a:pt x="62" y="124"/>
                      <a:pt x="61" y="124"/>
                    </a:cubicBezTo>
                    <a:close/>
                    <a:moveTo>
                      <a:pt x="33" y="94"/>
                    </a:moveTo>
                    <a:cubicBezTo>
                      <a:pt x="34" y="95"/>
                      <a:pt x="35" y="95"/>
                      <a:pt x="36" y="94"/>
                    </a:cubicBezTo>
                    <a:cubicBezTo>
                      <a:pt x="39" y="91"/>
                      <a:pt x="43" y="89"/>
                      <a:pt x="47" y="89"/>
                    </a:cubicBezTo>
                    <a:cubicBezTo>
                      <a:pt x="52" y="89"/>
                      <a:pt x="56" y="91"/>
                      <a:pt x="60" y="95"/>
                    </a:cubicBezTo>
                    <a:cubicBezTo>
                      <a:pt x="60" y="95"/>
                      <a:pt x="60" y="95"/>
                      <a:pt x="61" y="95"/>
                    </a:cubicBezTo>
                    <a:cubicBezTo>
                      <a:pt x="61" y="95"/>
                      <a:pt x="62" y="95"/>
                      <a:pt x="62" y="95"/>
                    </a:cubicBezTo>
                    <a:cubicBezTo>
                      <a:pt x="63" y="94"/>
                      <a:pt x="63" y="93"/>
                      <a:pt x="62" y="92"/>
                    </a:cubicBezTo>
                    <a:cubicBezTo>
                      <a:pt x="58" y="88"/>
                      <a:pt x="53" y="86"/>
                      <a:pt x="47" y="86"/>
                    </a:cubicBezTo>
                    <a:cubicBezTo>
                      <a:pt x="42" y="86"/>
                      <a:pt x="37" y="88"/>
                      <a:pt x="33" y="91"/>
                    </a:cubicBezTo>
                    <a:cubicBezTo>
                      <a:pt x="33" y="92"/>
                      <a:pt x="33" y="93"/>
                      <a:pt x="33" y="94"/>
                    </a:cubicBezTo>
                    <a:close/>
                    <a:moveTo>
                      <a:pt x="47" y="92"/>
                    </a:moveTo>
                    <a:cubicBezTo>
                      <a:pt x="44" y="92"/>
                      <a:pt x="41" y="94"/>
                      <a:pt x="38" y="96"/>
                    </a:cubicBezTo>
                    <a:cubicBezTo>
                      <a:pt x="37" y="97"/>
                      <a:pt x="37" y="98"/>
                      <a:pt x="38" y="99"/>
                    </a:cubicBezTo>
                    <a:cubicBezTo>
                      <a:pt x="39" y="99"/>
                      <a:pt x="40" y="99"/>
                      <a:pt x="40" y="99"/>
                    </a:cubicBezTo>
                    <a:cubicBezTo>
                      <a:pt x="42" y="97"/>
                      <a:pt x="45" y="96"/>
                      <a:pt x="47" y="96"/>
                    </a:cubicBezTo>
                    <a:cubicBezTo>
                      <a:pt x="50" y="96"/>
                      <a:pt x="53" y="97"/>
                      <a:pt x="55" y="99"/>
                    </a:cubicBezTo>
                    <a:cubicBezTo>
                      <a:pt x="55" y="100"/>
                      <a:pt x="56" y="100"/>
                      <a:pt x="56" y="100"/>
                    </a:cubicBezTo>
                    <a:cubicBezTo>
                      <a:pt x="56" y="100"/>
                      <a:pt x="57" y="100"/>
                      <a:pt x="57" y="99"/>
                    </a:cubicBezTo>
                    <a:cubicBezTo>
                      <a:pt x="58" y="99"/>
                      <a:pt x="58" y="97"/>
                      <a:pt x="57" y="97"/>
                    </a:cubicBezTo>
                    <a:cubicBezTo>
                      <a:pt x="55" y="94"/>
                      <a:pt x="51" y="92"/>
                      <a:pt x="47" y="92"/>
                    </a:cubicBezTo>
                    <a:close/>
                    <a:moveTo>
                      <a:pt x="45" y="101"/>
                    </a:moveTo>
                    <a:cubicBezTo>
                      <a:pt x="43" y="102"/>
                      <a:pt x="43" y="105"/>
                      <a:pt x="44" y="106"/>
                    </a:cubicBezTo>
                    <a:cubicBezTo>
                      <a:pt x="46" y="108"/>
                      <a:pt x="49" y="108"/>
                      <a:pt x="50" y="107"/>
                    </a:cubicBezTo>
                    <a:cubicBezTo>
                      <a:pt x="52" y="105"/>
                      <a:pt x="52" y="102"/>
                      <a:pt x="50" y="101"/>
                    </a:cubicBezTo>
                    <a:cubicBezTo>
                      <a:pt x="49" y="99"/>
                      <a:pt x="46" y="99"/>
                      <a:pt x="45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5" name="Freeform 98">
                <a:extLst>
                  <a:ext uri="{FF2B5EF4-FFF2-40B4-BE49-F238E27FC236}">
                    <a16:creationId xmlns:a16="http://schemas.microsoft.com/office/drawing/2014/main" id="{68CFC51F-4A9C-40F9-83CF-F8E219F4C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4366" y="1084506"/>
                <a:ext cx="105352" cy="257586"/>
              </a:xfrm>
              <a:custGeom>
                <a:avLst/>
                <a:gdLst>
                  <a:gd name="T0" fmla="*/ 8 w 23"/>
                  <a:gd name="T1" fmla="*/ 57 h 57"/>
                  <a:gd name="T2" fmla="*/ 1 w 23"/>
                  <a:gd name="T3" fmla="*/ 53 h 57"/>
                  <a:gd name="T4" fmla="*/ 0 w 23"/>
                  <a:gd name="T5" fmla="*/ 48 h 57"/>
                  <a:gd name="T6" fmla="*/ 0 w 23"/>
                  <a:gd name="T7" fmla="*/ 47 h 57"/>
                  <a:gd name="T8" fmla="*/ 0 w 23"/>
                  <a:gd name="T9" fmla="*/ 13 h 57"/>
                  <a:gd name="T10" fmla="*/ 0 w 23"/>
                  <a:gd name="T11" fmla="*/ 13 h 57"/>
                  <a:gd name="T12" fmla="*/ 2 w 23"/>
                  <a:gd name="T13" fmla="*/ 6 h 57"/>
                  <a:gd name="T14" fmla="*/ 12 w 23"/>
                  <a:gd name="T15" fmla="*/ 0 h 57"/>
                  <a:gd name="T16" fmla="*/ 21 w 23"/>
                  <a:gd name="T17" fmla="*/ 6 h 57"/>
                  <a:gd name="T18" fmla="*/ 23 w 23"/>
                  <a:gd name="T19" fmla="*/ 13 h 57"/>
                  <a:gd name="T20" fmla="*/ 23 w 23"/>
                  <a:gd name="T21" fmla="*/ 14 h 57"/>
                  <a:gd name="T22" fmla="*/ 23 w 23"/>
                  <a:gd name="T23" fmla="*/ 31 h 57"/>
                  <a:gd name="T24" fmla="*/ 23 w 23"/>
                  <a:gd name="T25" fmla="*/ 47 h 57"/>
                  <a:gd name="T26" fmla="*/ 19 w 23"/>
                  <a:gd name="T27" fmla="*/ 14 h 57"/>
                  <a:gd name="T28" fmla="*/ 19 w 23"/>
                  <a:gd name="T29" fmla="*/ 13 h 57"/>
                  <a:gd name="T30" fmla="*/ 17 w 23"/>
                  <a:gd name="T31" fmla="*/ 7 h 57"/>
                  <a:gd name="T32" fmla="*/ 12 w 23"/>
                  <a:gd name="T33" fmla="*/ 4 h 57"/>
                  <a:gd name="T34" fmla="*/ 5 w 23"/>
                  <a:gd name="T35" fmla="*/ 8 h 57"/>
                  <a:gd name="T36" fmla="*/ 4 w 23"/>
                  <a:gd name="T37" fmla="*/ 13 h 57"/>
                  <a:gd name="T38" fmla="*/ 4 w 23"/>
                  <a:gd name="T39" fmla="*/ 13 h 57"/>
                  <a:gd name="T40" fmla="*/ 4 w 23"/>
                  <a:gd name="T41" fmla="*/ 13 h 57"/>
                  <a:gd name="T42" fmla="*/ 4 w 23"/>
                  <a:gd name="T43" fmla="*/ 48 h 57"/>
                  <a:gd name="T44" fmla="*/ 4 w 23"/>
                  <a:gd name="T45" fmla="*/ 48 h 57"/>
                  <a:gd name="T46" fmla="*/ 5 w 23"/>
                  <a:gd name="T47" fmla="*/ 51 h 57"/>
                  <a:gd name="T48" fmla="*/ 8 w 23"/>
                  <a:gd name="T49" fmla="*/ 53 h 57"/>
                  <a:gd name="T50" fmla="*/ 9 w 23"/>
                  <a:gd name="T51" fmla="*/ 53 h 57"/>
                  <a:gd name="T52" fmla="*/ 12 w 23"/>
                  <a:gd name="T53" fmla="*/ 51 h 57"/>
                  <a:gd name="T54" fmla="*/ 13 w 23"/>
                  <a:gd name="T55" fmla="*/ 48 h 57"/>
                  <a:gd name="T56" fmla="*/ 13 w 23"/>
                  <a:gd name="T57" fmla="*/ 47 h 57"/>
                  <a:gd name="T58" fmla="*/ 13 w 23"/>
                  <a:gd name="T59" fmla="*/ 18 h 57"/>
                  <a:gd name="T60" fmla="*/ 13 w 23"/>
                  <a:gd name="T61" fmla="*/ 18 h 57"/>
                  <a:gd name="T62" fmla="*/ 13 w 23"/>
                  <a:gd name="T63" fmla="*/ 16 h 57"/>
                  <a:gd name="T64" fmla="*/ 11 w 23"/>
                  <a:gd name="T65" fmla="*/ 16 h 57"/>
                  <a:gd name="T66" fmla="*/ 10 w 23"/>
                  <a:gd name="T67" fmla="*/ 17 h 57"/>
                  <a:gd name="T68" fmla="*/ 9 w 23"/>
                  <a:gd name="T69" fmla="*/ 18 h 57"/>
                  <a:gd name="T70" fmla="*/ 9 w 23"/>
                  <a:gd name="T71" fmla="*/ 45 h 57"/>
                  <a:gd name="T72" fmla="*/ 5 w 23"/>
                  <a:gd name="T73" fmla="*/ 18 h 57"/>
                  <a:gd name="T74" fmla="*/ 6 w 23"/>
                  <a:gd name="T75" fmla="*/ 15 h 57"/>
                  <a:gd name="T76" fmla="*/ 11 w 23"/>
                  <a:gd name="T77" fmla="*/ 12 h 57"/>
                  <a:gd name="T78" fmla="*/ 16 w 23"/>
                  <a:gd name="T79" fmla="*/ 14 h 57"/>
                  <a:gd name="T80" fmla="*/ 17 w 23"/>
                  <a:gd name="T81" fmla="*/ 17 h 57"/>
                  <a:gd name="T82" fmla="*/ 17 w 23"/>
                  <a:gd name="T83" fmla="*/ 18 h 57"/>
                  <a:gd name="T84" fmla="*/ 17 w 23"/>
                  <a:gd name="T85" fmla="*/ 48 h 57"/>
                  <a:gd name="T86" fmla="*/ 16 w 23"/>
                  <a:gd name="T87" fmla="*/ 53 h 57"/>
                  <a:gd name="T88" fmla="*/ 9 w 23"/>
                  <a:gd name="T89" fmla="*/ 57 h 57"/>
                  <a:gd name="T90" fmla="*/ 9 w 23"/>
                  <a:gd name="T9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" h="57">
                    <a:moveTo>
                      <a:pt x="9" y="57"/>
                    </a:moveTo>
                    <a:cubicBezTo>
                      <a:pt x="9" y="57"/>
                      <a:pt x="8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5" y="57"/>
                      <a:pt x="2" y="55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1"/>
                      <a:pt x="0" y="49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3"/>
                      <a:pt x="7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7" y="0"/>
                      <a:pt x="20" y="3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8"/>
                      <a:pt x="23" y="11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5"/>
                      <a:pt x="23" y="23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9"/>
                      <a:pt x="23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16"/>
                      <a:pt x="19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8" y="9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5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6" y="6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50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6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1" y="53"/>
                      <a:pt x="12" y="52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0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6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3"/>
                      <a:pt x="9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50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5" y="55"/>
                      <a:pt x="13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6" name="Freeform 99">
                <a:extLst>
                  <a:ext uri="{FF2B5EF4-FFF2-40B4-BE49-F238E27FC236}">
                    <a16:creationId xmlns:a16="http://schemas.microsoft.com/office/drawing/2014/main" id="{3E963FE5-DDB0-406A-BBF9-35B72FF8F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2106" y="910829"/>
                <a:ext cx="257527" cy="255635"/>
              </a:xfrm>
              <a:custGeom>
                <a:avLst/>
                <a:gdLst>
                  <a:gd name="T0" fmla="*/ 56 w 57"/>
                  <a:gd name="T1" fmla="*/ 25 h 57"/>
                  <a:gd name="T2" fmla="*/ 51 w 57"/>
                  <a:gd name="T3" fmla="*/ 25 h 57"/>
                  <a:gd name="T4" fmla="*/ 47 w 57"/>
                  <a:gd name="T5" fmla="*/ 16 h 57"/>
                  <a:gd name="T6" fmla="*/ 51 w 57"/>
                  <a:gd name="T7" fmla="*/ 12 h 57"/>
                  <a:gd name="T8" fmla="*/ 51 w 57"/>
                  <a:gd name="T9" fmla="*/ 10 h 57"/>
                  <a:gd name="T10" fmla="*/ 48 w 57"/>
                  <a:gd name="T11" fmla="*/ 7 h 57"/>
                  <a:gd name="T12" fmla="*/ 46 w 57"/>
                  <a:gd name="T13" fmla="*/ 7 h 57"/>
                  <a:gd name="T14" fmla="*/ 42 w 57"/>
                  <a:gd name="T15" fmla="*/ 11 h 57"/>
                  <a:gd name="T16" fmla="*/ 32 w 57"/>
                  <a:gd name="T17" fmla="*/ 7 h 57"/>
                  <a:gd name="T18" fmla="*/ 32 w 57"/>
                  <a:gd name="T19" fmla="*/ 1 h 57"/>
                  <a:gd name="T20" fmla="*/ 31 w 57"/>
                  <a:gd name="T21" fmla="*/ 0 h 57"/>
                  <a:gd name="T22" fmla="*/ 27 w 57"/>
                  <a:gd name="T23" fmla="*/ 0 h 57"/>
                  <a:gd name="T24" fmla="*/ 25 w 57"/>
                  <a:gd name="T25" fmla="*/ 1 h 57"/>
                  <a:gd name="T26" fmla="*/ 25 w 57"/>
                  <a:gd name="T27" fmla="*/ 7 h 57"/>
                  <a:gd name="T28" fmla="*/ 16 w 57"/>
                  <a:gd name="T29" fmla="*/ 11 h 57"/>
                  <a:gd name="T30" fmla="*/ 12 w 57"/>
                  <a:gd name="T31" fmla="*/ 7 h 57"/>
                  <a:gd name="T32" fmla="*/ 10 w 57"/>
                  <a:gd name="T33" fmla="*/ 7 h 57"/>
                  <a:gd name="T34" fmla="*/ 7 w 57"/>
                  <a:gd name="T35" fmla="*/ 10 h 57"/>
                  <a:gd name="T36" fmla="*/ 7 w 57"/>
                  <a:gd name="T37" fmla="*/ 12 h 57"/>
                  <a:gd name="T38" fmla="*/ 11 w 57"/>
                  <a:gd name="T39" fmla="*/ 16 h 57"/>
                  <a:gd name="T40" fmla="*/ 7 w 57"/>
                  <a:gd name="T41" fmla="*/ 25 h 57"/>
                  <a:gd name="T42" fmla="*/ 2 w 57"/>
                  <a:gd name="T43" fmla="*/ 25 h 57"/>
                  <a:gd name="T44" fmla="*/ 0 w 57"/>
                  <a:gd name="T45" fmla="*/ 26 h 57"/>
                  <a:gd name="T46" fmla="*/ 0 w 57"/>
                  <a:gd name="T47" fmla="*/ 30 h 57"/>
                  <a:gd name="T48" fmla="*/ 2 w 57"/>
                  <a:gd name="T49" fmla="*/ 32 h 57"/>
                  <a:gd name="T50" fmla="*/ 7 w 57"/>
                  <a:gd name="T51" fmla="*/ 32 h 57"/>
                  <a:gd name="T52" fmla="*/ 11 w 57"/>
                  <a:gd name="T53" fmla="*/ 41 h 57"/>
                  <a:gd name="T54" fmla="*/ 7 w 57"/>
                  <a:gd name="T55" fmla="*/ 45 h 57"/>
                  <a:gd name="T56" fmla="*/ 7 w 57"/>
                  <a:gd name="T57" fmla="*/ 47 h 57"/>
                  <a:gd name="T58" fmla="*/ 10 w 57"/>
                  <a:gd name="T59" fmla="*/ 50 h 57"/>
                  <a:gd name="T60" fmla="*/ 12 w 57"/>
                  <a:gd name="T61" fmla="*/ 50 h 57"/>
                  <a:gd name="T62" fmla="*/ 16 w 57"/>
                  <a:gd name="T63" fmla="*/ 46 h 57"/>
                  <a:gd name="T64" fmla="*/ 25 w 57"/>
                  <a:gd name="T65" fmla="*/ 50 h 57"/>
                  <a:gd name="T66" fmla="*/ 25 w 57"/>
                  <a:gd name="T67" fmla="*/ 56 h 57"/>
                  <a:gd name="T68" fmla="*/ 27 w 57"/>
                  <a:gd name="T69" fmla="*/ 57 h 57"/>
                  <a:gd name="T70" fmla="*/ 31 w 57"/>
                  <a:gd name="T71" fmla="*/ 57 h 57"/>
                  <a:gd name="T72" fmla="*/ 32 w 57"/>
                  <a:gd name="T73" fmla="*/ 56 h 57"/>
                  <a:gd name="T74" fmla="*/ 32 w 57"/>
                  <a:gd name="T75" fmla="*/ 50 h 57"/>
                  <a:gd name="T76" fmla="*/ 42 w 57"/>
                  <a:gd name="T77" fmla="*/ 46 h 57"/>
                  <a:gd name="T78" fmla="*/ 46 w 57"/>
                  <a:gd name="T79" fmla="*/ 50 h 57"/>
                  <a:gd name="T80" fmla="*/ 48 w 57"/>
                  <a:gd name="T81" fmla="*/ 50 h 57"/>
                  <a:gd name="T82" fmla="*/ 51 w 57"/>
                  <a:gd name="T83" fmla="*/ 47 h 57"/>
                  <a:gd name="T84" fmla="*/ 51 w 57"/>
                  <a:gd name="T85" fmla="*/ 45 h 57"/>
                  <a:gd name="T86" fmla="*/ 47 w 57"/>
                  <a:gd name="T87" fmla="*/ 41 h 57"/>
                  <a:gd name="T88" fmla="*/ 51 w 57"/>
                  <a:gd name="T89" fmla="*/ 32 h 57"/>
                  <a:gd name="T90" fmla="*/ 56 w 57"/>
                  <a:gd name="T91" fmla="*/ 32 h 57"/>
                  <a:gd name="T92" fmla="*/ 57 w 57"/>
                  <a:gd name="T93" fmla="*/ 30 h 57"/>
                  <a:gd name="T94" fmla="*/ 57 w 57"/>
                  <a:gd name="T95" fmla="*/ 26 h 57"/>
                  <a:gd name="T96" fmla="*/ 56 w 57"/>
                  <a:gd name="T97" fmla="*/ 25 h 57"/>
                  <a:gd name="T98" fmla="*/ 29 w 57"/>
                  <a:gd name="T99" fmla="*/ 42 h 57"/>
                  <a:gd name="T100" fmla="*/ 15 w 57"/>
                  <a:gd name="T101" fmla="*/ 28 h 57"/>
                  <a:gd name="T102" fmla="*/ 29 w 57"/>
                  <a:gd name="T103" fmla="*/ 14 h 57"/>
                  <a:gd name="T104" fmla="*/ 43 w 57"/>
                  <a:gd name="T105" fmla="*/ 28 h 57"/>
                  <a:gd name="T106" fmla="*/ 29 w 57"/>
                  <a:gd name="T107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" h="57">
                    <a:moveTo>
                      <a:pt x="56" y="25"/>
                    </a:moveTo>
                    <a:cubicBezTo>
                      <a:pt x="51" y="25"/>
                      <a:pt x="51" y="25"/>
                      <a:pt x="51" y="25"/>
                    </a:cubicBezTo>
                    <a:cubicBezTo>
                      <a:pt x="50" y="21"/>
                      <a:pt x="49" y="18"/>
                      <a:pt x="47" y="16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1"/>
                      <a:pt x="51" y="10"/>
                      <a:pt x="51" y="10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6"/>
                      <a:pt x="46" y="6"/>
                      <a:pt x="46" y="7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9" y="9"/>
                      <a:pt x="36" y="7"/>
                      <a:pt x="32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19" y="9"/>
                      <a:pt x="16" y="1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1" y="6"/>
                      <a:pt x="10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2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9" y="18"/>
                      <a:pt x="8" y="21"/>
                      <a:pt x="7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0" y="26"/>
                      <a:pt x="0" y="2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35"/>
                      <a:pt x="9" y="39"/>
                      <a:pt x="11" y="41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7"/>
                      <a:pt x="7" y="47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1"/>
                      <a:pt x="12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9" y="48"/>
                      <a:pt x="22" y="50"/>
                      <a:pt x="25" y="50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6" y="57"/>
                      <a:pt x="27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7"/>
                      <a:pt x="32" y="56"/>
                      <a:pt x="32" y="56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6" y="50"/>
                      <a:pt x="39" y="48"/>
                      <a:pt x="42" y="46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1"/>
                      <a:pt x="47" y="51"/>
                      <a:pt x="48" y="50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6"/>
                      <a:pt x="51" y="45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9" y="39"/>
                      <a:pt x="50" y="35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7" y="32"/>
                      <a:pt x="57" y="31"/>
                      <a:pt x="57" y="30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5"/>
                      <a:pt x="56" y="25"/>
                    </a:cubicBezTo>
                    <a:close/>
                    <a:moveTo>
                      <a:pt x="29" y="42"/>
                    </a:moveTo>
                    <a:cubicBezTo>
                      <a:pt x="21" y="42"/>
                      <a:pt x="15" y="36"/>
                      <a:pt x="15" y="28"/>
                    </a:cubicBezTo>
                    <a:cubicBezTo>
                      <a:pt x="15" y="21"/>
                      <a:pt x="21" y="14"/>
                      <a:pt x="29" y="14"/>
                    </a:cubicBezTo>
                    <a:cubicBezTo>
                      <a:pt x="37" y="14"/>
                      <a:pt x="43" y="21"/>
                      <a:pt x="43" y="28"/>
                    </a:cubicBezTo>
                    <a:cubicBezTo>
                      <a:pt x="43" y="36"/>
                      <a:pt x="37" y="42"/>
                      <a:pt x="29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7" name="Oval 100">
                <a:extLst>
                  <a:ext uri="{FF2B5EF4-FFF2-40B4-BE49-F238E27FC236}">
                    <a16:creationId xmlns:a16="http://schemas.microsoft.com/office/drawing/2014/main" id="{73E11312-9810-4708-AD42-FE55AC56E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458" y="1012303"/>
                <a:ext cx="52676" cy="5073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AAABF175-5E45-4784-96D1-87F2B4511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0636" y="2600749"/>
                <a:ext cx="148272" cy="152210"/>
              </a:xfrm>
              <a:custGeom>
                <a:avLst/>
                <a:gdLst>
                  <a:gd name="T0" fmla="*/ 10 w 33"/>
                  <a:gd name="T1" fmla="*/ 23 h 34"/>
                  <a:gd name="T2" fmla="*/ 16 w 33"/>
                  <a:gd name="T3" fmla="*/ 12 h 34"/>
                  <a:gd name="T4" fmla="*/ 22 w 33"/>
                  <a:gd name="T5" fmla="*/ 15 h 34"/>
                  <a:gd name="T6" fmla="*/ 18 w 33"/>
                  <a:gd name="T7" fmla="*/ 0 h 34"/>
                  <a:gd name="T8" fmla="*/ 0 w 33"/>
                  <a:gd name="T9" fmla="*/ 3 h 34"/>
                  <a:gd name="T10" fmla="*/ 5 w 33"/>
                  <a:gd name="T11" fmla="*/ 6 h 34"/>
                  <a:gd name="T12" fmla="*/ 1 w 33"/>
                  <a:gd name="T13" fmla="*/ 12 h 34"/>
                  <a:gd name="T14" fmla="*/ 3 w 33"/>
                  <a:gd name="T15" fmla="*/ 19 h 34"/>
                  <a:gd name="T16" fmla="*/ 11 w 33"/>
                  <a:gd name="T17" fmla="*/ 32 h 34"/>
                  <a:gd name="T18" fmla="*/ 10 w 33"/>
                  <a:gd name="T19" fmla="*/ 23 h 34"/>
                  <a:gd name="T20" fmla="*/ 32 w 33"/>
                  <a:gd name="T21" fmla="*/ 21 h 34"/>
                  <a:gd name="T22" fmla="*/ 12 w 33"/>
                  <a:gd name="T23" fmla="*/ 21 h 34"/>
                  <a:gd name="T24" fmla="*/ 12 w 33"/>
                  <a:gd name="T25" fmla="*/ 27 h 34"/>
                  <a:gd name="T26" fmla="*/ 14 w 33"/>
                  <a:gd name="T27" fmla="*/ 33 h 34"/>
                  <a:gd name="T28" fmla="*/ 17 w 33"/>
                  <a:gd name="T29" fmla="*/ 34 h 34"/>
                  <a:gd name="T30" fmla="*/ 33 w 33"/>
                  <a:gd name="T31" fmla="*/ 33 h 34"/>
                  <a:gd name="T32" fmla="*/ 32 w 33"/>
                  <a:gd name="T33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34">
                    <a:moveTo>
                      <a:pt x="10" y="23"/>
                    </a:moveTo>
                    <a:cubicBezTo>
                      <a:pt x="10" y="20"/>
                      <a:pt x="14" y="14"/>
                      <a:pt x="16" y="12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8"/>
                      <a:pt x="2" y="10"/>
                      <a:pt x="1" y="12"/>
                    </a:cubicBezTo>
                    <a:cubicBezTo>
                      <a:pt x="0" y="15"/>
                      <a:pt x="1" y="17"/>
                      <a:pt x="3" y="19"/>
                    </a:cubicBezTo>
                    <a:cubicBezTo>
                      <a:pt x="4" y="22"/>
                      <a:pt x="11" y="32"/>
                      <a:pt x="11" y="32"/>
                    </a:cubicBezTo>
                    <a:cubicBezTo>
                      <a:pt x="11" y="32"/>
                      <a:pt x="9" y="27"/>
                      <a:pt x="10" y="23"/>
                    </a:cubicBezTo>
                    <a:close/>
                    <a:moveTo>
                      <a:pt x="32" y="21"/>
                    </a:move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1" y="22"/>
                      <a:pt x="12" y="27"/>
                    </a:cubicBezTo>
                    <a:cubicBezTo>
                      <a:pt x="13" y="31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7" y="34"/>
                    </a:cubicBezTo>
                    <a:cubicBezTo>
                      <a:pt x="20" y="34"/>
                      <a:pt x="33" y="33"/>
                      <a:pt x="33" y="33"/>
                    </a:cubicBez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7028D4D0-A93A-4B57-BCBB-D640628506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7214" y="2489520"/>
                <a:ext cx="193145" cy="105376"/>
              </a:xfrm>
              <a:custGeom>
                <a:avLst/>
                <a:gdLst>
                  <a:gd name="T0" fmla="*/ 21 w 43"/>
                  <a:gd name="T1" fmla="*/ 4 h 24"/>
                  <a:gd name="T2" fmla="*/ 27 w 43"/>
                  <a:gd name="T3" fmla="*/ 16 h 24"/>
                  <a:gd name="T4" fmla="*/ 22 w 43"/>
                  <a:gd name="T5" fmla="*/ 19 h 24"/>
                  <a:gd name="T6" fmla="*/ 38 w 43"/>
                  <a:gd name="T7" fmla="*/ 22 h 24"/>
                  <a:gd name="T8" fmla="*/ 43 w 43"/>
                  <a:gd name="T9" fmla="*/ 8 h 24"/>
                  <a:gd name="T10" fmla="*/ 38 w 43"/>
                  <a:gd name="T11" fmla="*/ 11 h 24"/>
                  <a:gd name="T12" fmla="*/ 35 w 43"/>
                  <a:gd name="T13" fmla="*/ 4 h 24"/>
                  <a:gd name="T14" fmla="*/ 28 w 43"/>
                  <a:gd name="T15" fmla="*/ 1 h 24"/>
                  <a:gd name="T16" fmla="*/ 13 w 43"/>
                  <a:gd name="T17" fmla="*/ 0 h 24"/>
                  <a:gd name="T18" fmla="*/ 21 w 43"/>
                  <a:gd name="T19" fmla="*/ 4 h 24"/>
                  <a:gd name="T20" fmla="*/ 11 w 43"/>
                  <a:gd name="T21" fmla="*/ 24 h 24"/>
                  <a:gd name="T22" fmla="*/ 21 w 43"/>
                  <a:gd name="T23" fmla="*/ 8 h 24"/>
                  <a:gd name="T24" fmla="*/ 17 w 43"/>
                  <a:gd name="T25" fmla="*/ 4 h 24"/>
                  <a:gd name="T26" fmla="*/ 11 w 43"/>
                  <a:gd name="T27" fmla="*/ 2 h 24"/>
                  <a:gd name="T28" fmla="*/ 8 w 43"/>
                  <a:gd name="T29" fmla="*/ 4 h 24"/>
                  <a:gd name="T30" fmla="*/ 0 w 43"/>
                  <a:gd name="T31" fmla="*/ 18 h 24"/>
                  <a:gd name="T32" fmla="*/ 11 w 43"/>
                  <a:gd name="T3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24">
                    <a:moveTo>
                      <a:pt x="21" y="4"/>
                    </a:moveTo>
                    <a:cubicBezTo>
                      <a:pt x="23" y="6"/>
                      <a:pt x="26" y="13"/>
                      <a:pt x="27" y="1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9"/>
                      <a:pt x="36" y="6"/>
                      <a:pt x="35" y="4"/>
                    </a:cubicBezTo>
                    <a:cubicBezTo>
                      <a:pt x="33" y="1"/>
                      <a:pt x="31" y="1"/>
                      <a:pt x="28" y="1"/>
                    </a:cubicBezTo>
                    <a:cubicBezTo>
                      <a:pt x="25" y="0"/>
                      <a:pt x="13" y="0"/>
                      <a:pt x="13" y="0"/>
                    </a:cubicBezTo>
                    <a:cubicBezTo>
                      <a:pt x="13" y="0"/>
                      <a:pt x="18" y="2"/>
                      <a:pt x="21" y="4"/>
                    </a:cubicBezTo>
                    <a:close/>
                    <a:moveTo>
                      <a:pt x="11" y="24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6"/>
                      <a:pt x="17" y="4"/>
                    </a:cubicBezTo>
                    <a:cubicBezTo>
                      <a:pt x="13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8" y="4"/>
                    </a:cubicBezTo>
                    <a:cubicBezTo>
                      <a:pt x="6" y="7"/>
                      <a:pt x="0" y="18"/>
                      <a:pt x="0" y="18"/>
                    </a:cubicBez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0EA60568-39AE-4436-A674-9958842BE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8417" y="2575382"/>
                <a:ext cx="134616" cy="197092"/>
              </a:xfrm>
              <a:custGeom>
                <a:avLst/>
                <a:gdLst>
                  <a:gd name="T0" fmla="*/ 24 w 30"/>
                  <a:gd name="T1" fmla="*/ 25 h 44"/>
                  <a:gd name="T2" fmla="*/ 10 w 30"/>
                  <a:gd name="T3" fmla="*/ 26 h 44"/>
                  <a:gd name="T4" fmla="*/ 10 w 30"/>
                  <a:gd name="T5" fmla="*/ 19 h 44"/>
                  <a:gd name="T6" fmla="*/ 0 w 30"/>
                  <a:gd name="T7" fmla="*/ 32 h 44"/>
                  <a:gd name="T8" fmla="*/ 13 w 30"/>
                  <a:gd name="T9" fmla="*/ 44 h 44"/>
                  <a:gd name="T10" fmla="*/ 12 w 30"/>
                  <a:gd name="T11" fmla="*/ 38 h 44"/>
                  <a:gd name="T12" fmla="*/ 19 w 30"/>
                  <a:gd name="T13" fmla="*/ 38 h 44"/>
                  <a:gd name="T14" fmla="*/ 25 w 30"/>
                  <a:gd name="T15" fmla="*/ 33 h 44"/>
                  <a:gd name="T16" fmla="*/ 30 w 30"/>
                  <a:gd name="T17" fmla="*/ 19 h 44"/>
                  <a:gd name="T18" fmla="*/ 24 w 30"/>
                  <a:gd name="T19" fmla="*/ 25 h 44"/>
                  <a:gd name="T20" fmla="*/ 9 w 30"/>
                  <a:gd name="T21" fmla="*/ 8 h 44"/>
                  <a:gd name="T22" fmla="*/ 21 w 30"/>
                  <a:gd name="T23" fmla="*/ 24 h 44"/>
                  <a:gd name="T24" fmla="*/ 26 w 30"/>
                  <a:gd name="T25" fmla="*/ 21 h 44"/>
                  <a:gd name="T26" fmla="*/ 30 w 30"/>
                  <a:gd name="T27" fmla="*/ 17 h 44"/>
                  <a:gd name="T28" fmla="*/ 29 w 30"/>
                  <a:gd name="T29" fmla="*/ 13 h 44"/>
                  <a:gd name="T30" fmla="*/ 19 w 30"/>
                  <a:gd name="T31" fmla="*/ 0 h 44"/>
                  <a:gd name="T32" fmla="*/ 9 w 30"/>
                  <a:gd name="T33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44">
                    <a:moveTo>
                      <a:pt x="24" y="25"/>
                    </a:moveTo>
                    <a:cubicBezTo>
                      <a:pt x="22" y="27"/>
                      <a:pt x="14" y="26"/>
                      <a:pt x="10" y="2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4" y="38"/>
                      <a:pt x="17" y="38"/>
                      <a:pt x="19" y="38"/>
                    </a:cubicBezTo>
                    <a:cubicBezTo>
                      <a:pt x="23" y="38"/>
                      <a:pt x="23" y="36"/>
                      <a:pt x="25" y="33"/>
                    </a:cubicBezTo>
                    <a:cubicBezTo>
                      <a:pt x="26" y="30"/>
                      <a:pt x="30" y="19"/>
                      <a:pt x="30" y="19"/>
                    </a:cubicBezTo>
                    <a:cubicBezTo>
                      <a:pt x="30" y="19"/>
                      <a:pt x="27" y="24"/>
                      <a:pt x="24" y="25"/>
                    </a:cubicBezTo>
                    <a:close/>
                    <a:moveTo>
                      <a:pt x="9" y="8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2" y="25"/>
                      <a:pt x="26" y="21"/>
                    </a:cubicBezTo>
                    <a:cubicBezTo>
                      <a:pt x="29" y="19"/>
                      <a:pt x="30" y="17"/>
                      <a:pt x="30" y="17"/>
                    </a:cubicBezTo>
                    <a:cubicBezTo>
                      <a:pt x="30" y="17"/>
                      <a:pt x="30" y="16"/>
                      <a:pt x="29" y="13"/>
                    </a:cubicBezTo>
                    <a:cubicBezTo>
                      <a:pt x="27" y="11"/>
                      <a:pt x="19" y="0"/>
                      <a:pt x="19" y="0"/>
                    </a:cubicBez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BDD189A4-0730-423B-A3C3-FEEBA9BDBB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23845" y="2060210"/>
                <a:ext cx="468230" cy="468338"/>
              </a:xfrm>
              <a:custGeom>
                <a:avLst/>
                <a:gdLst>
                  <a:gd name="T0" fmla="*/ 0 w 104"/>
                  <a:gd name="T1" fmla="*/ 51 h 104"/>
                  <a:gd name="T2" fmla="*/ 0 w 104"/>
                  <a:gd name="T3" fmla="*/ 53 h 104"/>
                  <a:gd name="T4" fmla="*/ 104 w 104"/>
                  <a:gd name="T5" fmla="*/ 52 h 104"/>
                  <a:gd name="T6" fmla="*/ 84 w 104"/>
                  <a:gd name="T7" fmla="*/ 54 h 104"/>
                  <a:gd name="T8" fmla="*/ 86 w 104"/>
                  <a:gd name="T9" fmla="*/ 70 h 104"/>
                  <a:gd name="T10" fmla="*/ 84 w 104"/>
                  <a:gd name="T11" fmla="*/ 54 h 104"/>
                  <a:gd name="T12" fmla="*/ 86 w 104"/>
                  <a:gd name="T13" fmla="*/ 34 h 104"/>
                  <a:gd name="T14" fmla="*/ 84 w 104"/>
                  <a:gd name="T15" fmla="*/ 49 h 104"/>
                  <a:gd name="T16" fmla="*/ 89 w 104"/>
                  <a:gd name="T17" fmla="*/ 29 h 104"/>
                  <a:gd name="T18" fmla="*/ 75 w 104"/>
                  <a:gd name="T19" fmla="*/ 16 h 104"/>
                  <a:gd name="T20" fmla="*/ 96 w 104"/>
                  <a:gd name="T21" fmla="*/ 34 h 104"/>
                  <a:gd name="T22" fmla="*/ 75 w 104"/>
                  <a:gd name="T23" fmla="*/ 29 h 104"/>
                  <a:gd name="T24" fmla="*/ 55 w 104"/>
                  <a:gd name="T25" fmla="*/ 49 h 104"/>
                  <a:gd name="T26" fmla="*/ 75 w 104"/>
                  <a:gd name="T27" fmla="*/ 29 h 104"/>
                  <a:gd name="T28" fmla="*/ 55 w 104"/>
                  <a:gd name="T29" fmla="*/ 6 h 104"/>
                  <a:gd name="T30" fmla="*/ 73 w 104"/>
                  <a:gd name="T31" fmla="*/ 23 h 104"/>
                  <a:gd name="T32" fmla="*/ 79 w 104"/>
                  <a:gd name="T33" fmla="*/ 54 h 104"/>
                  <a:gd name="T34" fmla="*/ 55 w 104"/>
                  <a:gd name="T35" fmla="*/ 78 h 104"/>
                  <a:gd name="T36" fmla="*/ 79 w 104"/>
                  <a:gd name="T37" fmla="*/ 54 h 104"/>
                  <a:gd name="T38" fmla="*/ 73 w 104"/>
                  <a:gd name="T39" fmla="*/ 81 h 104"/>
                  <a:gd name="T40" fmla="*/ 55 w 104"/>
                  <a:gd name="T41" fmla="*/ 98 h 104"/>
                  <a:gd name="T42" fmla="*/ 70 w 104"/>
                  <a:gd name="T43" fmla="*/ 95 h 104"/>
                  <a:gd name="T44" fmla="*/ 79 w 104"/>
                  <a:gd name="T45" fmla="*/ 79 h 104"/>
                  <a:gd name="T46" fmla="*/ 96 w 104"/>
                  <a:gd name="T47" fmla="*/ 70 h 104"/>
                  <a:gd name="T48" fmla="*/ 29 w 104"/>
                  <a:gd name="T49" fmla="*/ 75 h 104"/>
                  <a:gd name="T50" fmla="*/ 50 w 104"/>
                  <a:gd name="T51" fmla="*/ 54 h 104"/>
                  <a:gd name="T52" fmla="*/ 29 w 104"/>
                  <a:gd name="T53" fmla="*/ 75 h 104"/>
                  <a:gd name="T54" fmla="*/ 50 w 104"/>
                  <a:gd name="T55" fmla="*/ 99 h 104"/>
                  <a:gd name="T56" fmla="*/ 32 w 104"/>
                  <a:gd name="T57" fmla="*/ 81 h 104"/>
                  <a:gd name="T58" fmla="*/ 26 w 104"/>
                  <a:gd name="T59" fmla="*/ 49 h 104"/>
                  <a:gd name="T60" fmla="*/ 50 w 104"/>
                  <a:gd name="T61" fmla="*/ 26 h 104"/>
                  <a:gd name="T62" fmla="*/ 26 w 104"/>
                  <a:gd name="T63" fmla="*/ 49 h 104"/>
                  <a:gd name="T64" fmla="*/ 16 w 104"/>
                  <a:gd name="T65" fmla="*/ 29 h 104"/>
                  <a:gd name="T66" fmla="*/ 35 w 104"/>
                  <a:gd name="T67" fmla="*/ 9 h 104"/>
                  <a:gd name="T68" fmla="*/ 25 w 104"/>
                  <a:gd name="T69" fmla="*/ 25 h 104"/>
                  <a:gd name="T70" fmla="*/ 21 w 104"/>
                  <a:gd name="T71" fmla="*/ 49 h 104"/>
                  <a:gd name="T72" fmla="*/ 19 w 104"/>
                  <a:gd name="T73" fmla="*/ 34 h 104"/>
                  <a:gd name="T74" fmla="*/ 21 w 104"/>
                  <a:gd name="T75" fmla="*/ 54 h 104"/>
                  <a:gd name="T76" fmla="*/ 19 w 104"/>
                  <a:gd name="T77" fmla="*/ 70 h 104"/>
                  <a:gd name="T78" fmla="*/ 21 w 104"/>
                  <a:gd name="T79" fmla="*/ 54 h 104"/>
                  <a:gd name="T80" fmla="*/ 25 w 104"/>
                  <a:gd name="T81" fmla="*/ 79 h 104"/>
                  <a:gd name="T82" fmla="*/ 35 w 104"/>
                  <a:gd name="T83" fmla="*/ 95 h 104"/>
                  <a:gd name="T84" fmla="*/ 16 w 104"/>
                  <a:gd name="T85" fmla="*/ 75 h 104"/>
                  <a:gd name="T86" fmla="*/ 32 w 104"/>
                  <a:gd name="T87" fmla="*/ 23 h 104"/>
                  <a:gd name="T88" fmla="*/ 50 w 104"/>
                  <a:gd name="T89" fmla="*/ 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1" y="23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1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84" y="54"/>
                    </a:moveTo>
                    <a:cubicBezTo>
                      <a:pt x="99" y="54"/>
                      <a:pt x="99" y="54"/>
                      <a:pt x="99" y="54"/>
                    </a:cubicBezTo>
                    <a:cubicBezTo>
                      <a:pt x="98" y="60"/>
                      <a:pt x="93" y="66"/>
                      <a:pt x="86" y="70"/>
                    </a:cubicBezTo>
                    <a:cubicBezTo>
                      <a:pt x="85" y="71"/>
                      <a:pt x="83" y="72"/>
                      <a:pt x="81" y="73"/>
                    </a:cubicBezTo>
                    <a:cubicBezTo>
                      <a:pt x="83" y="67"/>
                      <a:pt x="84" y="61"/>
                      <a:pt x="84" y="54"/>
                    </a:cubicBezTo>
                    <a:close/>
                    <a:moveTo>
                      <a:pt x="81" y="32"/>
                    </a:moveTo>
                    <a:cubicBezTo>
                      <a:pt x="83" y="32"/>
                      <a:pt x="85" y="33"/>
                      <a:pt x="86" y="34"/>
                    </a:cubicBezTo>
                    <a:cubicBezTo>
                      <a:pt x="93" y="38"/>
                      <a:pt x="98" y="43"/>
                      <a:pt x="99" y="49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43"/>
                      <a:pt x="83" y="37"/>
                      <a:pt x="81" y="32"/>
                    </a:cubicBezTo>
                    <a:close/>
                    <a:moveTo>
                      <a:pt x="89" y="29"/>
                    </a:moveTo>
                    <a:cubicBezTo>
                      <a:pt x="86" y="28"/>
                      <a:pt x="83" y="26"/>
                      <a:pt x="79" y="25"/>
                    </a:cubicBezTo>
                    <a:cubicBezTo>
                      <a:pt x="78" y="22"/>
                      <a:pt x="77" y="19"/>
                      <a:pt x="75" y="16"/>
                    </a:cubicBezTo>
                    <a:cubicBezTo>
                      <a:pt x="74" y="13"/>
                      <a:pt x="72" y="11"/>
                      <a:pt x="70" y="9"/>
                    </a:cubicBezTo>
                    <a:cubicBezTo>
                      <a:pt x="82" y="13"/>
                      <a:pt x="91" y="23"/>
                      <a:pt x="96" y="34"/>
                    </a:cubicBezTo>
                    <a:cubicBezTo>
                      <a:pt x="94" y="33"/>
                      <a:pt x="91" y="31"/>
                      <a:pt x="89" y="29"/>
                    </a:cubicBezTo>
                    <a:close/>
                    <a:moveTo>
                      <a:pt x="75" y="29"/>
                    </a:moveTo>
                    <a:cubicBezTo>
                      <a:pt x="77" y="35"/>
                      <a:pt x="78" y="42"/>
                      <a:pt x="79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63" y="26"/>
                      <a:pt x="69" y="27"/>
                      <a:pt x="75" y="29"/>
                    </a:cubicBezTo>
                    <a:close/>
                    <a:moveTo>
                      <a:pt x="55" y="20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61" y="7"/>
                      <a:pt x="66" y="11"/>
                      <a:pt x="71" y="18"/>
                    </a:cubicBezTo>
                    <a:cubicBezTo>
                      <a:pt x="71" y="20"/>
                      <a:pt x="72" y="21"/>
                      <a:pt x="73" y="23"/>
                    </a:cubicBezTo>
                    <a:cubicBezTo>
                      <a:pt x="67" y="22"/>
                      <a:pt x="62" y="21"/>
                      <a:pt x="55" y="20"/>
                    </a:cubicBezTo>
                    <a:close/>
                    <a:moveTo>
                      <a:pt x="79" y="54"/>
                    </a:moveTo>
                    <a:cubicBezTo>
                      <a:pt x="78" y="62"/>
                      <a:pt x="77" y="69"/>
                      <a:pt x="75" y="75"/>
                    </a:cubicBezTo>
                    <a:cubicBezTo>
                      <a:pt x="69" y="77"/>
                      <a:pt x="63" y="78"/>
                      <a:pt x="55" y="78"/>
                    </a:cubicBezTo>
                    <a:cubicBezTo>
                      <a:pt x="55" y="54"/>
                      <a:pt x="55" y="54"/>
                      <a:pt x="55" y="54"/>
                    </a:cubicBezTo>
                    <a:lnTo>
                      <a:pt x="79" y="54"/>
                    </a:lnTo>
                    <a:close/>
                    <a:moveTo>
                      <a:pt x="55" y="84"/>
                    </a:moveTo>
                    <a:cubicBezTo>
                      <a:pt x="62" y="83"/>
                      <a:pt x="67" y="82"/>
                      <a:pt x="73" y="81"/>
                    </a:cubicBezTo>
                    <a:cubicBezTo>
                      <a:pt x="72" y="83"/>
                      <a:pt x="71" y="84"/>
                      <a:pt x="71" y="86"/>
                    </a:cubicBezTo>
                    <a:cubicBezTo>
                      <a:pt x="66" y="93"/>
                      <a:pt x="61" y="97"/>
                      <a:pt x="55" y="98"/>
                    </a:cubicBezTo>
                    <a:lnTo>
                      <a:pt x="55" y="84"/>
                    </a:lnTo>
                    <a:close/>
                    <a:moveTo>
                      <a:pt x="70" y="95"/>
                    </a:moveTo>
                    <a:cubicBezTo>
                      <a:pt x="72" y="93"/>
                      <a:pt x="74" y="91"/>
                      <a:pt x="75" y="88"/>
                    </a:cubicBezTo>
                    <a:cubicBezTo>
                      <a:pt x="77" y="85"/>
                      <a:pt x="78" y="82"/>
                      <a:pt x="79" y="79"/>
                    </a:cubicBezTo>
                    <a:cubicBezTo>
                      <a:pt x="83" y="78"/>
                      <a:pt x="86" y="76"/>
                      <a:pt x="89" y="75"/>
                    </a:cubicBezTo>
                    <a:cubicBezTo>
                      <a:pt x="91" y="73"/>
                      <a:pt x="94" y="72"/>
                      <a:pt x="96" y="70"/>
                    </a:cubicBezTo>
                    <a:cubicBezTo>
                      <a:pt x="91" y="81"/>
                      <a:pt x="82" y="91"/>
                      <a:pt x="70" y="95"/>
                    </a:cubicBezTo>
                    <a:close/>
                    <a:moveTo>
                      <a:pt x="29" y="75"/>
                    </a:moveTo>
                    <a:cubicBezTo>
                      <a:pt x="28" y="69"/>
                      <a:pt x="26" y="62"/>
                      <a:pt x="26" y="54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42" y="78"/>
                      <a:pt x="36" y="77"/>
                      <a:pt x="29" y="75"/>
                    </a:cubicBezTo>
                    <a:close/>
                    <a:moveTo>
                      <a:pt x="50" y="84"/>
                    </a:moveTo>
                    <a:cubicBezTo>
                      <a:pt x="50" y="99"/>
                      <a:pt x="50" y="99"/>
                      <a:pt x="50" y="99"/>
                    </a:cubicBezTo>
                    <a:cubicBezTo>
                      <a:pt x="44" y="98"/>
                      <a:pt x="39" y="93"/>
                      <a:pt x="34" y="86"/>
                    </a:cubicBezTo>
                    <a:cubicBezTo>
                      <a:pt x="33" y="84"/>
                      <a:pt x="33" y="83"/>
                      <a:pt x="32" y="81"/>
                    </a:cubicBezTo>
                    <a:cubicBezTo>
                      <a:pt x="37" y="83"/>
                      <a:pt x="44" y="83"/>
                      <a:pt x="50" y="84"/>
                    </a:cubicBezTo>
                    <a:close/>
                    <a:moveTo>
                      <a:pt x="26" y="49"/>
                    </a:moveTo>
                    <a:cubicBezTo>
                      <a:pt x="26" y="42"/>
                      <a:pt x="28" y="35"/>
                      <a:pt x="29" y="29"/>
                    </a:cubicBezTo>
                    <a:cubicBezTo>
                      <a:pt x="36" y="27"/>
                      <a:pt x="42" y="26"/>
                      <a:pt x="50" y="26"/>
                    </a:cubicBezTo>
                    <a:cubicBezTo>
                      <a:pt x="50" y="49"/>
                      <a:pt x="50" y="49"/>
                      <a:pt x="50" y="49"/>
                    </a:cubicBezTo>
                    <a:lnTo>
                      <a:pt x="26" y="49"/>
                    </a:lnTo>
                    <a:close/>
                    <a:moveTo>
                      <a:pt x="25" y="25"/>
                    </a:moveTo>
                    <a:cubicBezTo>
                      <a:pt x="22" y="26"/>
                      <a:pt x="19" y="28"/>
                      <a:pt x="16" y="29"/>
                    </a:cubicBezTo>
                    <a:cubicBezTo>
                      <a:pt x="13" y="31"/>
                      <a:pt x="11" y="32"/>
                      <a:pt x="9" y="34"/>
                    </a:cubicBezTo>
                    <a:cubicBezTo>
                      <a:pt x="14" y="23"/>
                      <a:pt x="23" y="13"/>
                      <a:pt x="35" y="9"/>
                    </a:cubicBezTo>
                    <a:cubicBezTo>
                      <a:pt x="33" y="11"/>
                      <a:pt x="31" y="13"/>
                      <a:pt x="30" y="16"/>
                    </a:cubicBezTo>
                    <a:cubicBezTo>
                      <a:pt x="28" y="18"/>
                      <a:pt x="27" y="22"/>
                      <a:pt x="25" y="25"/>
                    </a:cubicBezTo>
                    <a:close/>
                    <a:moveTo>
                      <a:pt x="23" y="31"/>
                    </a:moveTo>
                    <a:cubicBezTo>
                      <a:pt x="22" y="37"/>
                      <a:pt x="21" y="43"/>
                      <a:pt x="2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7" y="43"/>
                      <a:pt x="12" y="38"/>
                      <a:pt x="19" y="34"/>
                    </a:cubicBezTo>
                    <a:cubicBezTo>
                      <a:pt x="20" y="33"/>
                      <a:pt x="22" y="32"/>
                      <a:pt x="23" y="31"/>
                    </a:cubicBezTo>
                    <a:close/>
                    <a:moveTo>
                      <a:pt x="21" y="54"/>
                    </a:moveTo>
                    <a:cubicBezTo>
                      <a:pt x="21" y="61"/>
                      <a:pt x="22" y="67"/>
                      <a:pt x="23" y="73"/>
                    </a:cubicBezTo>
                    <a:cubicBezTo>
                      <a:pt x="22" y="72"/>
                      <a:pt x="20" y="71"/>
                      <a:pt x="19" y="70"/>
                    </a:cubicBezTo>
                    <a:cubicBezTo>
                      <a:pt x="11" y="66"/>
                      <a:pt x="7" y="60"/>
                      <a:pt x="6" y="54"/>
                    </a:cubicBezTo>
                    <a:lnTo>
                      <a:pt x="21" y="54"/>
                    </a:lnTo>
                    <a:close/>
                    <a:moveTo>
                      <a:pt x="16" y="75"/>
                    </a:moveTo>
                    <a:cubicBezTo>
                      <a:pt x="19" y="76"/>
                      <a:pt x="22" y="78"/>
                      <a:pt x="25" y="79"/>
                    </a:cubicBezTo>
                    <a:cubicBezTo>
                      <a:pt x="27" y="82"/>
                      <a:pt x="28" y="85"/>
                      <a:pt x="30" y="88"/>
                    </a:cubicBezTo>
                    <a:cubicBezTo>
                      <a:pt x="31" y="91"/>
                      <a:pt x="33" y="93"/>
                      <a:pt x="35" y="95"/>
                    </a:cubicBezTo>
                    <a:cubicBezTo>
                      <a:pt x="23" y="91"/>
                      <a:pt x="14" y="81"/>
                      <a:pt x="9" y="70"/>
                    </a:cubicBezTo>
                    <a:cubicBezTo>
                      <a:pt x="11" y="72"/>
                      <a:pt x="13" y="73"/>
                      <a:pt x="16" y="75"/>
                    </a:cubicBezTo>
                    <a:close/>
                    <a:moveTo>
                      <a:pt x="50" y="20"/>
                    </a:moveTo>
                    <a:cubicBezTo>
                      <a:pt x="44" y="21"/>
                      <a:pt x="37" y="21"/>
                      <a:pt x="32" y="23"/>
                    </a:cubicBezTo>
                    <a:cubicBezTo>
                      <a:pt x="33" y="21"/>
                      <a:pt x="33" y="20"/>
                      <a:pt x="34" y="18"/>
                    </a:cubicBezTo>
                    <a:cubicBezTo>
                      <a:pt x="39" y="11"/>
                      <a:pt x="44" y="6"/>
                      <a:pt x="50" y="5"/>
                    </a:cubicBezTo>
                    <a:lnTo>
                      <a:pt x="5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3E7D50D7-D5D5-41FA-ADED-9AC6F148E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0284" y="1386974"/>
                <a:ext cx="382388" cy="378573"/>
              </a:xfrm>
              <a:custGeom>
                <a:avLst/>
                <a:gdLst>
                  <a:gd name="T0" fmla="*/ 65 w 85"/>
                  <a:gd name="T1" fmla="*/ 37 h 84"/>
                  <a:gd name="T2" fmla="*/ 62 w 85"/>
                  <a:gd name="T3" fmla="*/ 37 h 84"/>
                  <a:gd name="T4" fmla="*/ 58 w 85"/>
                  <a:gd name="T5" fmla="*/ 42 h 84"/>
                  <a:gd name="T6" fmla="*/ 58 w 85"/>
                  <a:gd name="T7" fmla="*/ 79 h 84"/>
                  <a:gd name="T8" fmla="*/ 62 w 85"/>
                  <a:gd name="T9" fmla="*/ 84 h 84"/>
                  <a:gd name="T10" fmla="*/ 65 w 85"/>
                  <a:gd name="T11" fmla="*/ 84 h 84"/>
                  <a:gd name="T12" fmla="*/ 69 w 85"/>
                  <a:gd name="T13" fmla="*/ 79 h 84"/>
                  <a:gd name="T14" fmla="*/ 69 w 85"/>
                  <a:gd name="T15" fmla="*/ 42 h 84"/>
                  <a:gd name="T16" fmla="*/ 65 w 85"/>
                  <a:gd name="T17" fmla="*/ 37 h 84"/>
                  <a:gd name="T18" fmla="*/ 84 w 85"/>
                  <a:gd name="T19" fmla="*/ 57 h 84"/>
                  <a:gd name="T20" fmla="*/ 74 w 85"/>
                  <a:gd name="T21" fmla="*/ 15 h 84"/>
                  <a:gd name="T22" fmla="*/ 74 w 85"/>
                  <a:gd name="T23" fmla="*/ 11 h 84"/>
                  <a:gd name="T24" fmla="*/ 43 w 85"/>
                  <a:gd name="T25" fmla="*/ 0 h 84"/>
                  <a:gd name="T26" fmla="*/ 11 w 85"/>
                  <a:gd name="T27" fmla="*/ 11 h 84"/>
                  <a:gd name="T28" fmla="*/ 11 w 85"/>
                  <a:gd name="T29" fmla="*/ 15 h 84"/>
                  <a:gd name="T30" fmla="*/ 1 w 85"/>
                  <a:gd name="T31" fmla="*/ 57 h 84"/>
                  <a:gd name="T32" fmla="*/ 0 w 85"/>
                  <a:gd name="T33" fmla="*/ 60 h 84"/>
                  <a:gd name="T34" fmla="*/ 2 w 85"/>
                  <a:gd name="T35" fmla="*/ 63 h 84"/>
                  <a:gd name="T36" fmla="*/ 3 w 85"/>
                  <a:gd name="T37" fmla="*/ 63 h 84"/>
                  <a:gd name="T38" fmla="*/ 12 w 85"/>
                  <a:gd name="T39" fmla="*/ 80 h 84"/>
                  <a:gd name="T40" fmla="*/ 14 w 85"/>
                  <a:gd name="T41" fmla="*/ 76 h 84"/>
                  <a:gd name="T42" fmla="*/ 14 w 85"/>
                  <a:gd name="T43" fmla="*/ 44 h 84"/>
                  <a:gd name="T44" fmla="*/ 12 w 85"/>
                  <a:gd name="T45" fmla="*/ 41 h 84"/>
                  <a:gd name="T46" fmla="*/ 3 w 85"/>
                  <a:gd name="T47" fmla="*/ 57 h 84"/>
                  <a:gd name="T48" fmla="*/ 2 w 85"/>
                  <a:gd name="T49" fmla="*/ 57 h 84"/>
                  <a:gd name="T50" fmla="*/ 12 w 85"/>
                  <a:gd name="T51" fmla="*/ 19 h 84"/>
                  <a:gd name="T52" fmla="*/ 14 w 85"/>
                  <a:gd name="T53" fmla="*/ 20 h 84"/>
                  <a:gd name="T54" fmla="*/ 42 w 85"/>
                  <a:gd name="T55" fmla="*/ 11 h 84"/>
                  <a:gd name="T56" fmla="*/ 42 w 85"/>
                  <a:gd name="T57" fmla="*/ 11 h 84"/>
                  <a:gd name="T58" fmla="*/ 43 w 85"/>
                  <a:gd name="T59" fmla="*/ 11 h 84"/>
                  <a:gd name="T60" fmla="*/ 43 w 85"/>
                  <a:gd name="T61" fmla="*/ 11 h 84"/>
                  <a:gd name="T62" fmla="*/ 43 w 85"/>
                  <a:gd name="T63" fmla="*/ 11 h 84"/>
                  <a:gd name="T64" fmla="*/ 71 w 85"/>
                  <a:gd name="T65" fmla="*/ 20 h 84"/>
                  <a:gd name="T66" fmla="*/ 73 w 85"/>
                  <a:gd name="T67" fmla="*/ 19 h 84"/>
                  <a:gd name="T68" fmla="*/ 83 w 85"/>
                  <a:gd name="T69" fmla="*/ 57 h 84"/>
                  <a:gd name="T70" fmla="*/ 82 w 85"/>
                  <a:gd name="T71" fmla="*/ 57 h 84"/>
                  <a:gd name="T72" fmla="*/ 73 w 85"/>
                  <a:gd name="T73" fmla="*/ 41 h 84"/>
                  <a:gd name="T74" fmla="*/ 71 w 85"/>
                  <a:gd name="T75" fmla="*/ 44 h 84"/>
                  <a:gd name="T76" fmla="*/ 71 w 85"/>
                  <a:gd name="T77" fmla="*/ 76 h 84"/>
                  <a:gd name="T78" fmla="*/ 73 w 85"/>
                  <a:gd name="T79" fmla="*/ 80 h 84"/>
                  <a:gd name="T80" fmla="*/ 82 w 85"/>
                  <a:gd name="T81" fmla="*/ 63 h 84"/>
                  <a:gd name="T82" fmla="*/ 83 w 85"/>
                  <a:gd name="T83" fmla="*/ 63 h 84"/>
                  <a:gd name="T84" fmla="*/ 85 w 85"/>
                  <a:gd name="T85" fmla="*/ 60 h 84"/>
                  <a:gd name="T86" fmla="*/ 84 w 85"/>
                  <a:gd name="T87" fmla="*/ 57 h 84"/>
                  <a:gd name="T88" fmla="*/ 23 w 85"/>
                  <a:gd name="T89" fmla="*/ 37 h 84"/>
                  <a:gd name="T90" fmla="*/ 20 w 85"/>
                  <a:gd name="T91" fmla="*/ 37 h 84"/>
                  <a:gd name="T92" fmla="*/ 16 w 85"/>
                  <a:gd name="T93" fmla="*/ 42 h 84"/>
                  <a:gd name="T94" fmla="*/ 16 w 85"/>
                  <a:gd name="T95" fmla="*/ 79 h 84"/>
                  <a:gd name="T96" fmla="*/ 20 w 85"/>
                  <a:gd name="T97" fmla="*/ 84 h 84"/>
                  <a:gd name="T98" fmla="*/ 23 w 85"/>
                  <a:gd name="T99" fmla="*/ 84 h 84"/>
                  <a:gd name="T100" fmla="*/ 28 w 85"/>
                  <a:gd name="T101" fmla="*/ 79 h 84"/>
                  <a:gd name="T102" fmla="*/ 28 w 85"/>
                  <a:gd name="T103" fmla="*/ 42 h 84"/>
                  <a:gd name="T104" fmla="*/ 23 w 85"/>
                  <a:gd name="T105" fmla="*/ 3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5" h="84">
                    <a:moveTo>
                      <a:pt x="65" y="37"/>
                    </a:moveTo>
                    <a:cubicBezTo>
                      <a:pt x="62" y="37"/>
                      <a:pt x="62" y="37"/>
                      <a:pt x="62" y="37"/>
                    </a:cubicBezTo>
                    <a:cubicBezTo>
                      <a:pt x="60" y="37"/>
                      <a:pt x="58" y="39"/>
                      <a:pt x="58" y="42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81"/>
                      <a:pt x="60" y="84"/>
                      <a:pt x="62" y="84"/>
                    </a:cubicBezTo>
                    <a:cubicBezTo>
                      <a:pt x="65" y="84"/>
                      <a:pt x="65" y="84"/>
                      <a:pt x="65" y="84"/>
                    </a:cubicBezTo>
                    <a:cubicBezTo>
                      <a:pt x="67" y="84"/>
                      <a:pt x="69" y="81"/>
                      <a:pt x="69" y="79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39"/>
                      <a:pt x="67" y="37"/>
                      <a:pt x="65" y="37"/>
                    </a:cubicBezTo>
                    <a:close/>
                    <a:moveTo>
                      <a:pt x="84" y="57"/>
                    </a:moveTo>
                    <a:cubicBezTo>
                      <a:pt x="85" y="26"/>
                      <a:pt x="74" y="15"/>
                      <a:pt x="74" y="15"/>
                    </a:cubicBezTo>
                    <a:cubicBezTo>
                      <a:pt x="75" y="13"/>
                      <a:pt x="74" y="11"/>
                      <a:pt x="74" y="11"/>
                    </a:cubicBezTo>
                    <a:cubicBezTo>
                      <a:pt x="61" y="0"/>
                      <a:pt x="46" y="0"/>
                      <a:pt x="43" y="0"/>
                    </a:cubicBezTo>
                    <a:cubicBezTo>
                      <a:pt x="39" y="0"/>
                      <a:pt x="24" y="0"/>
                      <a:pt x="11" y="11"/>
                    </a:cubicBezTo>
                    <a:cubicBezTo>
                      <a:pt x="11" y="11"/>
                      <a:pt x="10" y="13"/>
                      <a:pt x="11" y="15"/>
                    </a:cubicBezTo>
                    <a:cubicBezTo>
                      <a:pt x="11" y="15"/>
                      <a:pt x="0" y="26"/>
                      <a:pt x="1" y="57"/>
                    </a:cubicBezTo>
                    <a:cubicBezTo>
                      <a:pt x="0" y="58"/>
                      <a:pt x="0" y="59"/>
                      <a:pt x="0" y="60"/>
                    </a:cubicBezTo>
                    <a:cubicBezTo>
                      <a:pt x="0" y="61"/>
                      <a:pt x="1" y="63"/>
                      <a:pt x="2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4" y="72"/>
                      <a:pt x="7" y="80"/>
                      <a:pt x="12" y="80"/>
                    </a:cubicBezTo>
                    <a:cubicBezTo>
                      <a:pt x="14" y="80"/>
                      <a:pt x="14" y="76"/>
                      <a:pt x="14" y="76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4" y="41"/>
                      <a:pt x="12" y="41"/>
                    </a:cubicBezTo>
                    <a:cubicBezTo>
                      <a:pt x="8" y="41"/>
                      <a:pt x="4" y="48"/>
                      <a:pt x="3" y="57"/>
                    </a:cubicBezTo>
                    <a:cubicBezTo>
                      <a:pt x="3" y="57"/>
                      <a:pt x="3" y="57"/>
                      <a:pt x="2" y="57"/>
                    </a:cubicBezTo>
                    <a:cubicBezTo>
                      <a:pt x="3" y="50"/>
                      <a:pt x="5" y="27"/>
                      <a:pt x="12" y="19"/>
                    </a:cubicBezTo>
                    <a:cubicBezTo>
                      <a:pt x="12" y="19"/>
                      <a:pt x="12" y="20"/>
                      <a:pt x="14" y="20"/>
                    </a:cubicBezTo>
                    <a:cubicBezTo>
                      <a:pt x="15" y="19"/>
                      <a:pt x="23" y="11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1"/>
                      <a:pt x="42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62" y="11"/>
                      <a:pt x="70" y="19"/>
                      <a:pt x="71" y="20"/>
                    </a:cubicBezTo>
                    <a:cubicBezTo>
                      <a:pt x="73" y="20"/>
                      <a:pt x="73" y="19"/>
                      <a:pt x="73" y="19"/>
                    </a:cubicBezTo>
                    <a:cubicBezTo>
                      <a:pt x="80" y="27"/>
                      <a:pt x="82" y="50"/>
                      <a:pt x="83" y="57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1" y="48"/>
                      <a:pt x="77" y="41"/>
                      <a:pt x="73" y="41"/>
                    </a:cubicBezTo>
                    <a:cubicBezTo>
                      <a:pt x="71" y="41"/>
                      <a:pt x="71" y="44"/>
                      <a:pt x="71" y="44"/>
                    </a:cubicBezTo>
                    <a:cubicBezTo>
                      <a:pt x="71" y="76"/>
                      <a:pt x="71" y="76"/>
                      <a:pt x="71" y="76"/>
                    </a:cubicBezTo>
                    <a:cubicBezTo>
                      <a:pt x="71" y="76"/>
                      <a:pt x="71" y="80"/>
                      <a:pt x="73" y="80"/>
                    </a:cubicBezTo>
                    <a:cubicBezTo>
                      <a:pt x="78" y="80"/>
                      <a:pt x="82" y="72"/>
                      <a:pt x="82" y="63"/>
                    </a:cubicBezTo>
                    <a:cubicBezTo>
                      <a:pt x="82" y="63"/>
                      <a:pt x="82" y="63"/>
                      <a:pt x="83" y="63"/>
                    </a:cubicBezTo>
                    <a:cubicBezTo>
                      <a:pt x="84" y="63"/>
                      <a:pt x="85" y="61"/>
                      <a:pt x="85" y="60"/>
                    </a:cubicBezTo>
                    <a:cubicBezTo>
                      <a:pt x="85" y="59"/>
                      <a:pt x="85" y="58"/>
                      <a:pt x="84" y="57"/>
                    </a:cubicBezTo>
                    <a:close/>
                    <a:moveTo>
                      <a:pt x="23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8" y="37"/>
                      <a:pt x="16" y="39"/>
                      <a:pt x="16" y="42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6" y="81"/>
                      <a:pt x="18" y="84"/>
                      <a:pt x="20" y="84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6" y="84"/>
                      <a:pt x="28" y="81"/>
                      <a:pt x="28" y="79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39"/>
                      <a:pt x="26" y="37"/>
                      <a:pt x="2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3" name="Freeform 106">
                <a:extLst>
                  <a:ext uri="{FF2B5EF4-FFF2-40B4-BE49-F238E27FC236}">
                    <a16:creationId xmlns:a16="http://schemas.microsoft.com/office/drawing/2014/main" id="{33C8BBF4-535D-4AC7-9AAB-04FEB6028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389" y="1712860"/>
                <a:ext cx="220459" cy="193188"/>
              </a:xfrm>
              <a:custGeom>
                <a:avLst/>
                <a:gdLst>
                  <a:gd name="T0" fmla="*/ 19 w 49"/>
                  <a:gd name="T1" fmla="*/ 8 h 43"/>
                  <a:gd name="T2" fmla="*/ 24 w 49"/>
                  <a:gd name="T3" fmla="*/ 0 h 43"/>
                  <a:gd name="T4" fmla="*/ 0 w 49"/>
                  <a:gd name="T5" fmla="*/ 9 h 43"/>
                  <a:gd name="T6" fmla="*/ 10 w 49"/>
                  <a:gd name="T7" fmla="*/ 26 h 43"/>
                  <a:gd name="T8" fmla="*/ 14 w 49"/>
                  <a:gd name="T9" fmla="*/ 18 h 43"/>
                  <a:gd name="T10" fmla="*/ 36 w 49"/>
                  <a:gd name="T11" fmla="*/ 43 h 43"/>
                  <a:gd name="T12" fmla="*/ 19 w 49"/>
                  <a:gd name="T13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3">
                    <a:moveTo>
                      <a:pt x="19" y="8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20" y="19"/>
                      <a:pt x="36" y="24"/>
                      <a:pt x="36" y="43"/>
                    </a:cubicBezTo>
                    <a:cubicBezTo>
                      <a:pt x="36" y="43"/>
                      <a:pt x="49" y="18"/>
                      <a:pt x="1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4" name="Freeform 107">
                <a:extLst>
                  <a:ext uri="{FF2B5EF4-FFF2-40B4-BE49-F238E27FC236}">
                    <a16:creationId xmlns:a16="http://schemas.microsoft.com/office/drawing/2014/main" id="{588707C4-171A-4D0B-B344-ECB88C7B4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0284" y="1812380"/>
                <a:ext cx="218508" cy="197093"/>
              </a:xfrm>
              <a:custGeom>
                <a:avLst/>
                <a:gdLst>
                  <a:gd name="T0" fmla="*/ 48 w 48"/>
                  <a:gd name="T1" fmla="*/ 35 h 44"/>
                  <a:gd name="T2" fmla="*/ 38 w 48"/>
                  <a:gd name="T3" fmla="*/ 18 h 44"/>
                  <a:gd name="T4" fmla="*/ 34 w 48"/>
                  <a:gd name="T5" fmla="*/ 25 h 44"/>
                  <a:gd name="T6" fmla="*/ 12 w 48"/>
                  <a:gd name="T7" fmla="*/ 0 h 44"/>
                  <a:gd name="T8" fmla="*/ 29 w 48"/>
                  <a:gd name="T9" fmla="*/ 36 h 44"/>
                  <a:gd name="T10" fmla="*/ 24 w 48"/>
                  <a:gd name="T11" fmla="*/ 44 h 44"/>
                  <a:gd name="T12" fmla="*/ 48 w 48"/>
                  <a:gd name="T13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4">
                    <a:moveTo>
                      <a:pt x="48" y="35"/>
                    </a:moveTo>
                    <a:cubicBezTo>
                      <a:pt x="38" y="18"/>
                      <a:pt x="38" y="18"/>
                      <a:pt x="38" y="1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4"/>
                      <a:pt x="13" y="20"/>
                      <a:pt x="12" y="0"/>
                    </a:cubicBezTo>
                    <a:cubicBezTo>
                      <a:pt x="12" y="0"/>
                      <a:pt x="0" y="25"/>
                      <a:pt x="29" y="36"/>
                    </a:cubicBezTo>
                    <a:cubicBezTo>
                      <a:pt x="24" y="44"/>
                      <a:pt x="24" y="44"/>
                      <a:pt x="24" y="44"/>
                    </a:cubicBezTo>
                    <a:lnTo>
                      <a:pt x="48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5" name="Freeform 108">
                <a:extLst>
                  <a:ext uri="{FF2B5EF4-FFF2-40B4-BE49-F238E27FC236}">
                    <a16:creationId xmlns:a16="http://schemas.microsoft.com/office/drawing/2014/main" id="{3CA2FDF8-D279-4659-8670-C38C093794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60336" y="2339260"/>
                <a:ext cx="343369" cy="226364"/>
              </a:xfrm>
              <a:custGeom>
                <a:avLst/>
                <a:gdLst>
                  <a:gd name="T0" fmla="*/ 2 w 76"/>
                  <a:gd name="T1" fmla="*/ 50 h 50"/>
                  <a:gd name="T2" fmla="*/ 30 w 76"/>
                  <a:gd name="T3" fmla="*/ 50 h 50"/>
                  <a:gd name="T4" fmla="*/ 45 w 76"/>
                  <a:gd name="T5" fmla="*/ 50 h 50"/>
                  <a:gd name="T6" fmla="*/ 74 w 76"/>
                  <a:gd name="T7" fmla="*/ 50 h 50"/>
                  <a:gd name="T8" fmla="*/ 76 w 76"/>
                  <a:gd name="T9" fmla="*/ 48 h 50"/>
                  <a:gd name="T10" fmla="*/ 76 w 76"/>
                  <a:gd name="T11" fmla="*/ 2 h 50"/>
                  <a:gd name="T12" fmla="*/ 74 w 76"/>
                  <a:gd name="T13" fmla="*/ 0 h 50"/>
                  <a:gd name="T14" fmla="*/ 2 w 76"/>
                  <a:gd name="T15" fmla="*/ 0 h 50"/>
                  <a:gd name="T16" fmla="*/ 0 w 76"/>
                  <a:gd name="T17" fmla="*/ 2 h 50"/>
                  <a:gd name="T18" fmla="*/ 0 w 76"/>
                  <a:gd name="T19" fmla="*/ 48 h 50"/>
                  <a:gd name="T20" fmla="*/ 2 w 76"/>
                  <a:gd name="T21" fmla="*/ 50 h 50"/>
                  <a:gd name="T22" fmla="*/ 3 w 76"/>
                  <a:gd name="T23" fmla="*/ 5 h 50"/>
                  <a:gd name="T24" fmla="*/ 6 w 76"/>
                  <a:gd name="T25" fmla="*/ 3 h 50"/>
                  <a:gd name="T26" fmla="*/ 70 w 76"/>
                  <a:gd name="T27" fmla="*/ 3 h 50"/>
                  <a:gd name="T28" fmla="*/ 72 w 76"/>
                  <a:gd name="T29" fmla="*/ 5 h 50"/>
                  <a:gd name="T30" fmla="*/ 72 w 76"/>
                  <a:gd name="T31" fmla="*/ 44 h 50"/>
                  <a:gd name="T32" fmla="*/ 70 w 76"/>
                  <a:gd name="T33" fmla="*/ 46 h 50"/>
                  <a:gd name="T34" fmla="*/ 6 w 76"/>
                  <a:gd name="T35" fmla="*/ 46 h 50"/>
                  <a:gd name="T36" fmla="*/ 3 w 76"/>
                  <a:gd name="T37" fmla="*/ 44 h 50"/>
                  <a:gd name="T38" fmla="*/ 3 w 76"/>
                  <a:gd name="T39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50">
                    <a:moveTo>
                      <a:pt x="2" y="50"/>
                    </a:moveTo>
                    <a:cubicBezTo>
                      <a:pt x="30" y="50"/>
                      <a:pt x="30" y="50"/>
                      <a:pt x="30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5" y="50"/>
                      <a:pt x="76" y="49"/>
                      <a:pt x="76" y="48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  <a:moveTo>
                      <a:pt x="3" y="5"/>
                    </a:moveTo>
                    <a:cubicBezTo>
                      <a:pt x="3" y="4"/>
                      <a:pt x="4" y="3"/>
                      <a:pt x="6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1" y="3"/>
                      <a:pt x="72" y="4"/>
                      <a:pt x="72" y="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1" y="46"/>
                      <a:pt x="7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4" y="46"/>
                      <a:pt x="3" y="45"/>
                      <a:pt x="3" y="44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6" name="Freeform 109">
                <a:extLst>
                  <a:ext uri="{FF2B5EF4-FFF2-40B4-BE49-F238E27FC236}">
                    <a16:creationId xmlns:a16="http://schemas.microsoft.com/office/drawing/2014/main" id="{3BD09C9D-7193-4A72-81E1-0DFA6981C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4250" y="2565624"/>
                <a:ext cx="489690" cy="144405"/>
              </a:xfrm>
              <a:custGeom>
                <a:avLst/>
                <a:gdLst>
                  <a:gd name="T0" fmla="*/ 108 w 109"/>
                  <a:gd name="T1" fmla="*/ 30 h 32"/>
                  <a:gd name="T2" fmla="*/ 93 w 109"/>
                  <a:gd name="T3" fmla="*/ 1 h 32"/>
                  <a:gd name="T4" fmla="*/ 90 w 109"/>
                  <a:gd name="T5" fmla="*/ 0 h 32"/>
                  <a:gd name="T6" fmla="*/ 20 w 109"/>
                  <a:gd name="T7" fmla="*/ 0 h 32"/>
                  <a:gd name="T8" fmla="*/ 17 w 109"/>
                  <a:gd name="T9" fmla="*/ 1 h 32"/>
                  <a:gd name="T10" fmla="*/ 1 w 109"/>
                  <a:gd name="T11" fmla="*/ 30 h 32"/>
                  <a:gd name="T12" fmla="*/ 3 w 109"/>
                  <a:gd name="T13" fmla="*/ 32 h 32"/>
                  <a:gd name="T14" fmla="*/ 44 w 109"/>
                  <a:gd name="T15" fmla="*/ 32 h 32"/>
                  <a:gd name="T16" fmla="*/ 65 w 109"/>
                  <a:gd name="T17" fmla="*/ 32 h 32"/>
                  <a:gd name="T18" fmla="*/ 106 w 109"/>
                  <a:gd name="T19" fmla="*/ 32 h 32"/>
                  <a:gd name="T20" fmla="*/ 108 w 109"/>
                  <a:gd name="T21" fmla="*/ 30 h 32"/>
                  <a:gd name="T22" fmla="*/ 32 w 109"/>
                  <a:gd name="T23" fmla="*/ 19 h 32"/>
                  <a:gd name="T24" fmla="*/ 34 w 109"/>
                  <a:gd name="T25" fmla="*/ 11 h 32"/>
                  <a:gd name="T26" fmla="*/ 74 w 109"/>
                  <a:gd name="T27" fmla="*/ 11 h 32"/>
                  <a:gd name="T28" fmla="*/ 77 w 109"/>
                  <a:gd name="T29" fmla="*/ 19 h 32"/>
                  <a:gd name="T30" fmla="*/ 32 w 109"/>
                  <a:gd name="T31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32">
                    <a:moveTo>
                      <a:pt x="108" y="30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2" y="1"/>
                      <a:pt x="91" y="0"/>
                      <a:pt x="9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8" y="0"/>
                      <a:pt x="17" y="1"/>
                      <a:pt x="17" y="1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1" y="32"/>
                      <a:pt x="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08" y="32"/>
                      <a:pt x="109" y="31"/>
                      <a:pt x="108" y="30"/>
                    </a:cubicBezTo>
                    <a:close/>
                    <a:moveTo>
                      <a:pt x="32" y="19"/>
                    </a:moveTo>
                    <a:cubicBezTo>
                      <a:pt x="34" y="11"/>
                      <a:pt x="34" y="11"/>
                      <a:pt x="34" y="11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7" y="19"/>
                      <a:pt x="77" y="19"/>
                      <a:pt x="77" y="19"/>
                    </a:cubicBezTo>
                    <a:lnTo>
                      <a:pt x="32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7" name="Freeform 110">
                <a:extLst>
                  <a:ext uri="{FF2B5EF4-FFF2-40B4-BE49-F238E27FC236}">
                    <a16:creationId xmlns:a16="http://schemas.microsoft.com/office/drawing/2014/main" id="{CAF3BD7E-6415-43C5-BC39-2AE8D8C7B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7639" y="2425123"/>
                <a:ext cx="122910" cy="35125"/>
              </a:xfrm>
              <a:custGeom>
                <a:avLst/>
                <a:gdLst>
                  <a:gd name="T0" fmla="*/ 3 w 27"/>
                  <a:gd name="T1" fmla="*/ 7 h 8"/>
                  <a:gd name="T2" fmla="*/ 13 w 27"/>
                  <a:gd name="T3" fmla="*/ 3 h 8"/>
                  <a:gd name="T4" fmla="*/ 24 w 27"/>
                  <a:gd name="T5" fmla="*/ 8 h 8"/>
                  <a:gd name="T6" fmla="*/ 25 w 27"/>
                  <a:gd name="T7" fmla="*/ 8 h 8"/>
                  <a:gd name="T8" fmla="*/ 26 w 27"/>
                  <a:gd name="T9" fmla="*/ 8 h 8"/>
                  <a:gd name="T10" fmla="*/ 26 w 27"/>
                  <a:gd name="T11" fmla="*/ 5 h 8"/>
                  <a:gd name="T12" fmla="*/ 13 w 27"/>
                  <a:gd name="T13" fmla="*/ 0 h 8"/>
                  <a:gd name="T14" fmla="*/ 1 w 27"/>
                  <a:gd name="T15" fmla="*/ 5 h 8"/>
                  <a:gd name="T16" fmla="*/ 0 w 27"/>
                  <a:gd name="T17" fmla="*/ 7 h 8"/>
                  <a:gd name="T18" fmla="*/ 3 w 27"/>
                  <a:gd name="T1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8">
                    <a:moveTo>
                      <a:pt x="3" y="7"/>
                    </a:moveTo>
                    <a:cubicBezTo>
                      <a:pt x="6" y="4"/>
                      <a:pt x="9" y="3"/>
                      <a:pt x="13" y="3"/>
                    </a:cubicBezTo>
                    <a:cubicBezTo>
                      <a:pt x="17" y="3"/>
                      <a:pt x="21" y="4"/>
                      <a:pt x="24" y="8"/>
                    </a:cubicBezTo>
                    <a:cubicBezTo>
                      <a:pt x="24" y="8"/>
                      <a:pt x="25" y="8"/>
                      <a:pt x="25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7"/>
                      <a:pt x="27" y="6"/>
                      <a:pt x="26" y="5"/>
                    </a:cubicBezTo>
                    <a:cubicBezTo>
                      <a:pt x="23" y="2"/>
                      <a:pt x="18" y="0"/>
                      <a:pt x="13" y="0"/>
                    </a:cubicBezTo>
                    <a:cubicBezTo>
                      <a:pt x="9" y="0"/>
                      <a:pt x="4" y="1"/>
                      <a:pt x="1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2" y="8"/>
                      <a:pt x="3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8" name="Freeform 111">
                <a:extLst>
                  <a:ext uri="{FF2B5EF4-FFF2-40B4-BE49-F238E27FC236}">
                    <a16:creationId xmlns:a16="http://schemas.microsoft.com/office/drawing/2014/main" id="{BFD5D7DE-7CC1-4BCB-B686-BF2BE24DF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7150" y="2452443"/>
                <a:ext cx="85842" cy="27320"/>
              </a:xfrm>
              <a:custGeom>
                <a:avLst/>
                <a:gdLst>
                  <a:gd name="T0" fmla="*/ 9 w 19"/>
                  <a:gd name="T1" fmla="*/ 0 h 6"/>
                  <a:gd name="T2" fmla="*/ 1 w 19"/>
                  <a:gd name="T3" fmla="*/ 3 h 6"/>
                  <a:gd name="T4" fmla="*/ 1 w 19"/>
                  <a:gd name="T5" fmla="*/ 5 h 6"/>
                  <a:gd name="T6" fmla="*/ 3 w 19"/>
                  <a:gd name="T7" fmla="*/ 5 h 6"/>
                  <a:gd name="T8" fmla="*/ 9 w 19"/>
                  <a:gd name="T9" fmla="*/ 3 h 6"/>
                  <a:gd name="T10" fmla="*/ 16 w 19"/>
                  <a:gd name="T11" fmla="*/ 6 h 6"/>
                  <a:gd name="T12" fmla="*/ 17 w 19"/>
                  <a:gd name="T13" fmla="*/ 6 h 6"/>
                  <a:gd name="T14" fmla="*/ 18 w 19"/>
                  <a:gd name="T15" fmla="*/ 6 h 6"/>
                  <a:gd name="T16" fmla="*/ 18 w 19"/>
                  <a:gd name="T17" fmla="*/ 3 h 6"/>
                  <a:gd name="T18" fmla="*/ 9 w 19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6">
                    <a:moveTo>
                      <a:pt x="9" y="0"/>
                    </a:moveTo>
                    <a:cubicBezTo>
                      <a:pt x="6" y="0"/>
                      <a:pt x="3" y="1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6"/>
                      <a:pt x="2" y="6"/>
                      <a:pt x="3" y="5"/>
                    </a:cubicBezTo>
                    <a:cubicBezTo>
                      <a:pt x="5" y="4"/>
                      <a:pt x="7" y="3"/>
                      <a:pt x="9" y="3"/>
                    </a:cubicBezTo>
                    <a:cubicBezTo>
                      <a:pt x="12" y="3"/>
                      <a:pt x="14" y="4"/>
                      <a:pt x="16" y="6"/>
                    </a:cubicBezTo>
                    <a:cubicBezTo>
                      <a:pt x="16" y="6"/>
                      <a:pt x="17" y="6"/>
                      <a:pt x="17" y="6"/>
                    </a:cubicBezTo>
                    <a:cubicBezTo>
                      <a:pt x="17" y="6"/>
                      <a:pt x="18" y="6"/>
                      <a:pt x="18" y="6"/>
                    </a:cubicBezTo>
                    <a:cubicBezTo>
                      <a:pt x="19" y="5"/>
                      <a:pt x="19" y="4"/>
                      <a:pt x="18" y="3"/>
                    </a:cubicBezTo>
                    <a:cubicBezTo>
                      <a:pt x="16" y="1"/>
                      <a:pt x="12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9" name="Freeform 112">
                <a:extLst>
                  <a:ext uri="{FF2B5EF4-FFF2-40B4-BE49-F238E27FC236}">
                    <a16:creationId xmlns:a16="http://schemas.microsoft.com/office/drawing/2014/main" id="{79C59918-8B1F-4203-85F1-E9806346A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561" y="2479761"/>
                <a:ext cx="35117" cy="37077"/>
              </a:xfrm>
              <a:custGeom>
                <a:avLst/>
                <a:gdLst>
                  <a:gd name="T0" fmla="*/ 2 w 8"/>
                  <a:gd name="T1" fmla="*/ 1 h 8"/>
                  <a:gd name="T2" fmla="*/ 1 w 8"/>
                  <a:gd name="T3" fmla="*/ 6 h 8"/>
                  <a:gd name="T4" fmla="*/ 7 w 8"/>
                  <a:gd name="T5" fmla="*/ 6 h 8"/>
                  <a:gd name="T6" fmla="*/ 7 w 8"/>
                  <a:gd name="T7" fmla="*/ 1 h 8"/>
                  <a:gd name="T8" fmla="*/ 2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1"/>
                    </a:moveTo>
                    <a:cubicBezTo>
                      <a:pt x="0" y="2"/>
                      <a:pt x="0" y="5"/>
                      <a:pt x="1" y="6"/>
                    </a:cubicBezTo>
                    <a:cubicBezTo>
                      <a:pt x="3" y="8"/>
                      <a:pt x="5" y="8"/>
                      <a:pt x="7" y="6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0" name="Freeform 113">
                <a:extLst>
                  <a:ext uri="{FF2B5EF4-FFF2-40B4-BE49-F238E27FC236}">
                    <a16:creationId xmlns:a16="http://schemas.microsoft.com/office/drawing/2014/main" id="{E365317D-8F75-4377-914F-625860080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1690" y="1406488"/>
                <a:ext cx="415554" cy="386379"/>
              </a:xfrm>
              <a:custGeom>
                <a:avLst/>
                <a:gdLst>
                  <a:gd name="T0" fmla="*/ 0 w 218"/>
                  <a:gd name="T1" fmla="*/ 80 h 203"/>
                  <a:gd name="T2" fmla="*/ 95 w 218"/>
                  <a:gd name="T3" fmla="*/ 199 h 203"/>
                  <a:gd name="T4" fmla="*/ 144 w 218"/>
                  <a:gd name="T5" fmla="*/ 203 h 203"/>
                  <a:gd name="T6" fmla="*/ 218 w 218"/>
                  <a:gd name="T7" fmla="*/ 142 h 203"/>
                  <a:gd name="T8" fmla="*/ 102 w 218"/>
                  <a:gd name="T9" fmla="*/ 0 h 203"/>
                  <a:gd name="T10" fmla="*/ 0 w 218"/>
                  <a:gd name="T11" fmla="*/ 80 h 203"/>
                  <a:gd name="T12" fmla="*/ 208 w 218"/>
                  <a:gd name="T13" fmla="*/ 142 h 203"/>
                  <a:gd name="T14" fmla="*/ 140 w 218"/>
                  <a:gd name="T15" fmla="*/ 199 h 203"/>
                  <a:gd name="T16" fmla="*/ 123 w 218"/>
                  <a:gd name="T17" fmla="*/ 180 h 203"/>
                  <a:gd name="T18" fmla="*/ 99 w 218"/>
                  <a:gd name="T19" fmla="*/ 194 h 203"/>
                  <a:gd name="T20" fmla="*/ 9 w 218"/>
                  <a:gd name="T21" fmla="*/ 83 h 203"/>
                  <a:gd name="T22" fmla="*/ 99 w 218"/>
                  <a:gd name="T23" fmla="*/ 9 h 203"/>
                  <a:gd name="T24" fmla="*/ 208 w 218"/>
                  <a:gd name="T25" fmla="*/ 14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8" h="203">
                    <a:moveTo>
                      <a:pt x="0" y="80"/>
                    </a:moveTo>
                    <a:lnTo>
                      <a:pt x="95" y="199"/>
                    </a:lnTo>
                    <a:lnTo>
                      <a:pt x="144" y="203"/>
                    </a:lnTo>
                    <a:lnTo>
                      <a:pt x="218" y="142"/>
                    </a:lnTo>
                    <a:lnTo>
                      <a:pt x="102" y="0"/>
                    </a:lnTo>
                    <a:lnTo>
                      <a:pt x="0" y="80"/>
                    </a:lnTo>
                    <a:close/>
                    <a:moveTo>
                      <a:pt x="208" y="142"/>
                    </a:moveTo>
                    <a:lnTo>
                      <a:pt x="140" y="199"/>
                    </a:lnTo>
                    <a:lnTo>
                      <a:pt x="123" y="180"/>
                    </a:lnTo>
                    <a:lnTo>
                      <a:pt x="99" y="194"/>
                    </a:lnTo>
                    <a:lnTo>
                      <a:pt x="9" y="83"/>
                    </a:lnTo>
                    <a:lnTo>
                      <a:pt x="99" y="9"/>
                    </a:lnTo>
                    <a:lnTo>
                      <a:pt x="208" y="1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1" name="Freeform 114">
                <a:extLst>
                  <a:ext uri="{FF2B5EF4-FFF2-40B4-BE49-F238E27FC236}">
                    <a16:creationId xmlns:a16="http://schemas.microsoft.com/office/drawing/2014/main" id="{734560D9-8131-4CF4-B9E3-2831444A0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562" y="1447468"/>
                <a:ext cx="152175" cy="124890"/>
              </a:xfrm>
              <a:custGeom>
                <a:avLst/>
                <a:gdLst>
                  <a:gd name="T0" fmla="*/ 0 w 80"/>
                  <a:gd name="T1" fmla="*/ 62 h 66"/>
                  <a:gd name="T2" fmla="*/ 2 w 80"/>
                  <a:gd name="T3" fmla="*/ 66 h 66"/>
                  <a:gd name="T4" fmla="*/ 80 w 80"/>
                  <a:gd name="T5" fmla="*/ 5 h 66"/>
                  <a:gd name="T6" fmla="*/ 75 w 80"/>
                  <a:gd name="T7" fmla="*/ 0 h 66"/>
                  <a:gd name="T8" fmla="*/ 0 w 80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6">
                    <a:moveTo>
                      <a:pt x="0" y="62"/>
                    </a:moveTo>
                    <a:lnTo>
                      <a:pt x="2" y="66"/>
                    </a:lnTo>
                    <a:lnTo>
                      <a:pt x="80" y="5"/>
                    </a:lnTo>
                    <a:lnTo>
                      <a:pt x="75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2" name="Freeform 115">
                <a:extLst>
                  <a:ext uri="{FF2B5EF4-FFF2-40B4-BE49-F238E27FC236}">
                    <a16:creationId xmlns:a16="http://schemas.microsoft.com/office/drawing/2014/main" id="{1D37495B-3B1C-4F79-97FA-E7B1624B4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220" y="1463079"/>
                <a:ext cx="152175" cy="128793"/>
              </a:xfrm>
              <a:custGeom>
                <a:avLst/>
                <a:gdLst>
                  <a:gd name="T0" fmla="*/ 2 w 80"/>
                  <a:gd name="T1" fmla="*/ 67 h 67"/>
                  <a:gd name="T2" fmla="*/ 80 w 80"/>
                  <a:gd name="T3" fmla="*/ 5 h 67"/>
                  <a:gd name="T4" fmla="*/ 78 w 80"/>
                  <a:gd name="T5" fmla="*/ 0 h 67"/>
                  <a:gd name="T6" fmla="*/ 0 w 80"/>
                  <a:gd name="T7" fmla="*/ 64 h 67"/>
                  <a:gd name="T8" fmla="*/ 2 w 80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7">
                    <a:moveTo>
                      <a:pt x="2" y="67"/>
                    </a:moveTo>
                    <a:lnTo>
                      <a:pt x="80" y="5"/>
                    </a:lnTo>
                    <a:lnTo>
                      <a:pt x="78" y="0"/>
                    </a:lnTo>
                    <a:lnTo>
                      <a:pt x="0" y="64"/>
                    </a:lnTo>
                    <a:lnTo>
                      <a:pt x="2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3" name="Freeform 116">
                <a:extLst>
                  <a:ext uri="{FF2B5EF4-FFF2-40B4-BE49-F238E27FC236}">
                    <a16:creationId xmlns:a16="http://schemas.microsoft.com/office/drawing/2014/main" id="{1FE5FC85-E383-4FB1-A779-9C0F13C71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7778" y="1486496"/>
                <a:ext cx="154127" cy="126841"/>
              </a:xfrm>
              <a:custGeom>
                <a:avLst/>
                <a:gdLst>
                  <a:gd name="T0" fmla="*/ 3 w 81"/>
                  <a:gd name="T1" fmla="*/ 67 h 67"/>
                  <a:gd name="T2" fmla="*/ 81 w 81"/>
                  <a:gd name="T3" fmla="*/ 3 h 67"/>
                  <a:gd name="T4" fmla="*/ 76 w 81"/>
                  <a:gd name="T5" fmla="*/ 0 h 67"/>
                  <a:gd name="T6" fmla="*/ 0 w 81"/>
                  <a:gd name="T7" fmla="*/ 62 h 67"/>
                  <a:gd name="T8" fmla="*/ 3 w 81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67">
                    <a:moveTo>
                      <a:pt x="3" y="67"/>
                    </a:moveTo>
                    <a:lnTo>
                      <a:pt x="81" y="3"/>
                    </a:lnTo>
                    <a:lnTo>
                      <a:pt x="76" y="0"/>
                    </a:lnTo>
                    <a:lnTo>
                      <a:pt x="0" y="62"/>
                    </a:lnTo>
                    <a:lnTo>
                      <a:pt x="3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4" name="Freeform 117">
                <a:extLst>
                  <a:ext uri="{FF2B5EF4-FFF2-40B4-BE49-F238E27FC236}">
                    <a16:creationId xmlns:a16="http://schemas.microsoft.com/office/drawing/2014/main" id="{C0100635-302D-4E71-AF14-09B92EB20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435" y="1506010"/>
                <a:ext cx="154125" cy="124890"/>
              </a:xfrm>
              <a:custGeom>
                <a:avLst/>
                <a:gdLst>
                  <a:gd name="T0" fmla="*/ 5 w 81"/>
                  <a:gd name="T1" fmla="*/ 66 h 66"/>
                  <a:gd name="T2" fmla="*/ 81 w 81"/>
                  <a:gd name="T3" fmla="*/ 4 h 66"/>
                  <a:gd name="T4" fmla="*/ 78 w 81"/>
                  <a:gd name="T5" fmla="*/ 0 h 66"/>
                  <a:gd name="T6" fmla="*/ 0 w 81"/>
                  <a:gd name="T7" fmla="*/ 64 h 66"/>
                  <a:gd name="T8" fmla="*/ 5 w 81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66">
                    <a:moveTo>
                      <a:pt x="5" y="66"/>
                    </a:moveTo>
                    <a:lnTo>
                      <a:pt x="81" y="4"/>
                    </a:lnTo>
                    <a:lnTo>
                      <a:pt x="78" y="0"/>
                    </a:lnTo>
                    <a:lnTo>
                      <a:pt x="0" y="64"/>
                    </a:lnTo>
                    <a:lnTo>
                      <a:pt x="5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5" name="Freeform 118">
                <a:extLst>
                  <a:ext uri="{FF2B5EF4-FFF2-40B4-BE49-F238E27FC236}">
                    <a16:creationId xmlns:a16="http://schemas.microsoft.com/office/drawing/2014/main" id="{311AAB14-6123-4153-AC5A-11FCF18D2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945" y="1527476"/>
                <a:ext cx="152175" cy="126842"/>
              </a:xfrm>
              <a:custGeom>
                <a:avLst/>
                <a:gdLst>
                  <a:gd name="T0" fmla="*/ 2 w 80"/>
                  <a:gd name="T1" fmla="*/ 66 h 66"/>
                  <a:gd name="T2" fmla="*/ 80 w 80"/>
                  <a:gd name="T3" fmla="*/ 2 h 66"/>
                  <a:gd name="T4" fmla="*/ 78 w 80"/>
                  <a:gd name="T5" fmla="*/ 0 h 66"/>
                  <a:gd name="T6" fmla="*/ 0 w 80"/>
                  <a:gd name="T7" fmla="*/ 61 h 66"/>
                  <a:gd name="T8" fmla="*/ 2 w 80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6">
                    <a:moveTo>
                      <a:pt x="2" y="66"/>
                    </a:moveTo>
                    <a:lnTo>
                      <a:pt x="80" y="2"/>
                    </a:lnTo>
                    <a:lnTo>
                      <a:pt x="78" y="0"/>
                    </a:lnTo>
                    <a:lnTo>
                      <a:pt x="0" y="61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6" name="Freeform 119">
                <a:extLst>
                  <a:ext uri="{FF2B5EF4-FFF2-40B4-BE49-F238E27FC236}">
                    <a16:creationId xmlns:a16="http://schemas.microsoft.com/office/drawing/2014/main" id="{47539D32-C4D2-4DE4-89FC-F98CE9E30D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9846" y="1595775"/>
                <a:ext cx="308251" cy="220509"/>
              </a:xfrm>
              <a:custGeom>
                <a:avLst/>
                <a:gdLst>
                  <a:gd name="T0" fmla="*/ 0 w 68"/>
                  <a:gd name="T1" fmla="*/ 0 h 49"/>
                  <a:gd name="T2" fmla="*/ 0 w 68"/>
                  <a:gd name="T3" fmla="*/ 49 h 49"/>
                  <a:gd name="T4" fmla="*/ 68 w 68"/>
                  <a:gd name="T5" fmla="*/ 49 h 49"/>
                  <a:gd name="T6" fmla="*/ 68 w 68"/>
                  <a:gd name="T7" fmla="*/ 0 h 49"/>
                  <a:gd name="T8" fmla="*/ 0 w 68"/>
                  <a:gd name="T9" fmla="*/ 0 h 49"/>
                  <a:gd name="T10" fmla="*/ 65 w 68"/>
                  <a:gd name="T11" fmla="*/ 42 h 49"/>
                  <a:gd name="T12" fmla="*/ 47 w 68"/>
                  <a:gd name="T13" fmla="*/ 24 h 49"/>
                  <a:gd name="T14" fmla="*/ 65 w 68"/>
                  <a:gd name="T15" fmla="*/ 7 h 49"/>
                  <a:gd name="T16" fmla="*/ 65 w 68"/>
                  <a:gd name="T17" fmla="*/ 42 h 49"/>
                  <a:gd name="T18" fmla="*/ 62 w 68"/>
                  <a:gd name="T19" fmla="*/ 4 h 49"/>
                  <a:gd name="T20" fmla="*/ 57 w 68"/>
                  <a:gd name="T21" fmla="*/ 9 h 49"/>
                  <a:gd name="T22" fmla="*/ 43 w 68"/>
                  <a:gd name="T23" fmla="*/ 23 h 49"/>
                  <a:gd name="T24" fmla="*/ 36 w 68"/>
                  <a:gd name="T25" fmla="*/ 25 h 49"/>
                  <a:gd name="T26" fmla="*/ 30 w 68"/>
                  <a:gd name="T27" fmla="*/ 24 h 49"/>
                  <a:gd name="T28" fmla="*/ 28 w 68"/>
                  <a:gd name="T29" fmla="*/ 23 h 49"/>
                  <a:gd name="T30" fmla="*/ 28 w 68"/>
                  <a:gd name="T31" fmla="*/ 22 h 49"/>
                  <a:gd name="T32" fmla="*/ 7 w 68"/>
                  <a:gd name="T33" fmla="*/ 4 h 49"/>
                  <a:gd name="T34" fmla="*/ 62 w 68"/>
                  <a:gd name="T35" fmla="*/ 4 h 49"/>
                  <a:gd name="T36" fmla="*/ 4 w 68"/>
                  <a:gd name="T37" fmla="*/ 6 h 49"/>
                  <a:gd name="T38" fmla="*/ 24 w 68"/>
                  <a:gd name="T39" fmla="*/ 24 h 49"/>
                  <a:gd name="T40" fmla="*/ 4 w 68"/>
                  <a:gd name="T41" fmla="*/ 43 h 49"/>
                  <a:gd name="T42" fmla="*/ 4 w 68"/>
                  <a:gd name="T43" fmla="*/ 6 h 49"/>
                  <a:gd name="T44" fmla="*/ 7 w 68"/>
                  <a:gd name="T45" fmla="*/ 45 h 49"/>
                  <a:gd name="T46" fmla="*/ 27 w 68"/>
                  <a:gd name="T47" fmla="*/ 26 h 49"/>
                  <a:gd name="T48" fmla="*/ 36 w 68"/>
                  <a:gd name="T49" fmla="*/ 29 h 49"/>
                  <a:gd name="T50" fmla="*/ 36 w 68"/>
                  <a:gd name="T51" fmla="*/ 29 h 49"/>
                  <a:gd name="T52" fmla="*/ 44 w 68"/>
                  <a:gd name="T53" fmla="*/ 26 h 49"/>
                  <a:gd name="T54" fmla="*/ 62 w 68"/>
                  <a:gd name="T55" fmla="*/ 45 h 49"/>
                  <a:gd name="T56" fmla="*/ 7 w 68"/>
                  <a:gd name="T57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49">
                    <a:moveTo>
                      <a:pt x="0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0"/>
                      <a:pt x="68" y="0"/>
                      <a:pt x="68" y="0"/>
                    </a:cubicBezTo>
                    <a:lnTo>
                      <a:pt x="0" y="0"/>
                    </a:lnTo>
                    <a:close/>
                    <a:moveTo>
                      <a:pt x="65" y="42"/>
                    </a:moveTo>
                    <a:cubicBezTo>
                      <a:pt x="47" y="24"/>
                      <a:pt x="47" y="24"/>
                      <a:pt x="47" y="24"/>
                    </a:cubicBezTo>
                    <a:cubicBezTo>
                      <a:pt x="52" y="19"/>
                      <a:pt x="60" y="11"/>
                      <a:pt x="65" y="7"/>
                    </a:cubicBezTo>
                    <a:lnTo>
                      <a:pt x="65" y="42"/>
                    </a:lnTo>
                    <a:close/>
                    <a:moveTo>
                      <a:pt x="62" y="4"/>
                    </a:moveTo>
                    <a:cubicBezTo>
                      <a:pt x="61" y="6"/>
                      <a:pt x="59" y="7"/>
                      <a:pt x="57" y="9"/>
                    </a:cubicBezTo>
                    <a:cubicBezTo>
                      <a:pt x="52" y="14"/>
                      <a:pt x="47" y="19"/>
                      <a:pt x="43" y="23"/>
                    </a:cubicBezTo>
                    <a:cubicBezTo>
                      <a:pt x="40" y="25"/>
                      <a:pt x="38" y="25"/>
                      <a:pt x="36" y="25"/>
                    </a:cubicBezTo>
                    <a:cubicBezTo>
                      <a:pt x="34" y="25"/>
                      <a:pt x="32" y="24"/>
                      <a:pt x="30" y="24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7" y="4"/>
                      <a:pt x="7" y="4"/>
                      <a:pt x="7" y="4"/>
                    </a:cubicBezTo>
                    <a:lnTo>
                      <a:pt x="62" y="4"/>
                    </a:lnTo>
                    <a:close/>
                    <a:moveTo>
                      <a:pt x="4" y="6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4" y="43"/>
                      <a:pt x="4" y="43"/>
                      <a:pt x="4" y="43"/>
                    </a:cubicBezTo>
                    <a:lnTo>
                      <a:pt x="4" y="6"/>
                    </a:lnTo>
                    <a:close/>
                    <a:moveTo>
                      <a:pt x="7" y="45"/>
                    </a:move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32" y="29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9" y="29"/>
                      <a:pt x="41" y="28"/>
                      <a:pt x="44" y="26"/>
                    </a:cubicBezTo>
                    <a:cubicBezTo>
                      <a:pt x="62" y="45"/>
                      <a:pt x="62" y="45"/>
                      <a:pt x="62" y="45"/>
                    </a:cubicBezTo>
                    <a:lnTo>
                      <a:pt x="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7" name="Oval 120">
                <a:extLst>
                  <a:ext uri="{FF2B5EF4-FFF2-40B4-BE49-F238E27FC236}">
                    <a16:creationId xmlns:a16="http://schemas.microsoft.com/office/drawing/2014/main" id="{2C94DCE4-8DEE-40CB-997F-EF27732F7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699" y="2452443"/>
                <a:ext cx="158027" cy="1580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8" name="Freeform 121">
                <a:extLst>
                  <a:ext uri="{FF2B5EF4-FFF2-40B4-BE49-F238E27FC236}">
                    <a16:creationId xmlns:a16="http://schemas.microsoft.com/office/drawing/2014/main" id="{1DC75A56-FF97-4920-9C6D-7DD2B563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219" y="2624166"/>
                <a:ext cx="277037" cy="138551"/>
              </a:xfrm>
              <a:custGeom>
                <a:avLst/>
                <a:gdLst>
                  <a:gd name="T0" fmla="*/ 0 w 61"/>
                  <a:gd name="T1" fmla="*/ 31 h 31"/>
                  <a:gd name="T2" fmla="*/ 61 w 61"/>
                  <a:gd name="T3" fmla="*/ 31 h 31"/>
                  <a:gd name="T4" fmla="*/ 30 w 61"/>
                  <a:gd name="T5" fmla="*/ 0 h 31"/>
                  <a:gd name="T6" fmla="*/ 0 w 61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31">
                    <a:moveTo>
                      <a:pt x="0" y="31"/>
                    </a:move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3" y="0"/>
                      <a:pt x="0" y="14"/>
                      <a:pt x="0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9" name="Freeform 122">
                <a:extLst>
                  <a:ext uri="{FF2B5EF4-FFF2-40B4-BE49-F238E27FC236}">
                    <a16:creationId xmlns:a16="http://schemas.microsoft.com/office/drawing/2014/main" id="{61A68791-33D7-4A1E-8F98-0DBAAE2B96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81031" y="2393901"/>
                <a:ext cx="477984" cy="382476"/>
              </a:xfrm>
              <a:custGeom>
                <a:avLst/>
                <a:gdLst>
                  <a:gd name="T0" fmla="*/ 1 w 106"/>
                  <a:gd name="T1" fmla="*/ 18 h 85"/>
                  <a:gd name="T2" fmla="*/ 0 w 106"/>
                  <a:gd name="T3" fmla="*/ 65 h 85"/>
                  <a:gd name="T4" fmla="*/ 17 w 106"/>
                  <a:gd name="T5" fmla="*/ 84 h 85"/>
                  <a:gd name="T6" fmla="*/ 88 w 106"/>
                  <a:gd name="T7" fmla="*/ 85 h 85"/>
                  <a:gd name="T8" fmla="*/ 105 w 106"/>
                  <a:gd name="T9" fmla="*/ 67 h 85"/>
                  <a:gd name="T10" fmla="*/ 106 w 106"/>
                  <a:gd name="T11" fmla="*/ 18 h 85"/>
                  <a:gd name="T12" fmla="*/ 101 w 106"/>
                  <a:gd name="T13" fmla="*/ 6 h 85"/>
                  <a:gd name="T14" fmla="*/ 88 w 106"/>
                  <a:gd name="T15" fmla="*/ 0 h 85"/>
                  <a:gd name="T16" fmla="*/ 18 w 106"/>
                  <a:gd name="T17" fmla="*/ 0 h 85"/>
                  <a:gd name="T18" fmla="*/ 1 w 106"/>
                  <a:gd name="T19" fmla="*/ 18 h 85"/>
                  <a:gd name="T20" fmla="*/ 8 w 106"/>
                  <a:gd name="T21" fmla="*/ 71 h 85"/>
                  <a:gd name="T22" fmla="*/ 7 w 106"/>
                  <a:gd name="T23" fmla="*/ 65 h 85"/>
                  <a:gd name="T24" fmla="*/ 7 w 106"/>
                  <a:gd name="T25" fmla="*/ 18 h 85"/>
                  <a:gd name="T26" fmla="*/ 9 w 106"/>
                  <a:gd name="T27" fmla="*/ 12 h 85"/>
                  <a:gd name="T28" fmla="*/ 38 w 106"/>
                  <a:gd name="T29" fmla="*/ 44 h 85"/>
                  <a:gd name="T30" fmla="*/ 8 w 106"/>
                  <a:gd name="T31" fmla="*/ 71 h 85"/>
                  <a:gd name="T32" fmla="*/ 88 w 106"/>
                  <a:gd name="T33" fmla="*/ 7 h 85"/>
                  <a:gd name="T34" fmla="*/ 92 w 106"/>
                  <a:gd name="T35" fmla="*/ 8 h 85"/>
                  <a:gd name="T36" fmla="*/ 60 w 106"/>
                  <a:gd name="T37" fmla="*/ 42 h 85"/>
                  <a:gd name="T38" fmla="*/ 53 w 106"/>
                  <a:gd name="T39" fmla="*/ 45 h 85"/>
                  <a:gd name="T40" fmla="*/ 46 w 106"/>
                  <a:gd name="T41" fmla="*/ 42 h 85"/>
                  <a:gd name="T42" fmla="*/ 14 w 106"/>
                  <a:gd name="T43" fmla="*/ 8 h 85"/>
                  <a:gd name="T44" fmla="*/ 18 w 106"/>
                  <a:gd name="T45" fmla="*/ 7 h 85"/>
                  <a:gd name="T46" fmla="*/ 88 w 106"/>
                  <a:gd name="T47" fmla="*/ 7 h 85"/>
                  <a:gd name="T48" fmla="*/ 67 w 106"/>
                  <a:gd name="T49" fmla="*/ 44 h 85"/>
                  <a:gd name="T50" fmla="*/ 97 w 106"/>
                  <a:gd name="T51" fmla="*/ 12 h 85"/>
                  <a:gd name="T52" fmla="*/ 99 w 106"/>
                  <a:gd name="T53" fmla="*/ 18 h 85"/>
                  <a:gd name="T54" fmla="*/ 98 w 106"/>
                  <a:gd name="T55" fmla="*/ 67 h 85"/>
                  <a:gd name="T56" fmla="*/ 97 w 106"/>
                  <a:gd name="T57" fmla="*/ 73 h 85"/>
                  <a:gd name="T58" fmla="*/ 67 w 106"/>
                  <a:gd name="T59" fmla="*/ 44 h 85"/>
                  <a:gd name="T60" fmla="*/ 17 w 106"/>
                  <a:gd name="T61" fmla="*/ 77 h 85"/>
                  <a:gd name="T62" fmla="*/ 13 w 106"/>
                  <a:gd name="T63" fmla="*/ 75 h 85"/>
                  <a:gd name="T64" fmla="*/ 43 w 106"/>
                  <a:gd name="T65" fmla="*/ 49 h 85"/>
                  <a:gd name="T66" fmla="*/ 53 w 106"/>
                  <a:gd name="T67" fmla="*/ 52 h 85"/>
                  <a:gd name="T68" fmla="*/ 62 w 106"/>
                  <a:gd name="T69" fmla="*/ 49 h 85"/>
                  <a:gd name="T70" fmla="*/ 92 w 106"/>
                  <a:gd name="T71" fmla="*/ 77 h 85"/>
                  <a:gd name="T72" fmla="*/ 88 w 106"/>
                  <a:gd name="T73" fmla="*/ 78 h 85"/>
                  <a:gd name="T74" fmla="*/ 17 w 106"/>
                  <a:gd name="T75" fmla="*/ 7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6" h="85">
                    <a:moveTo>
                      <a:pt x="1" y="18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75"/>
                      <a:pt x="8" y="83"/>
                      <a:pt x="17" y="84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97" y="85"/>
                      <a:pt x="105" y="77"/>
                      <a:pt x="105" y="67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6" y="14"/>
                      <a:pt x="104" y="9"/>
                      <a:pt x="101" y="6"/>
                    </a:cubicBezTo>
                    <a:cubicBezTo>
                      <a:pt x="97" y="2"/>
                      <a:pt x="93" y="0"/>
                      <a:pt x="8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9" y="0"/>
                      <a:pt x="1" y="8"/>
                      <a:pt x="1" y="18"/>
                    </a:cubicBezTo>
                    <a:close/>
                    <a:moveTo>
                      <a:pt x="8" y="71"/>
                    </a:moveTo>
                    <a:cubicBezTo>
                      <a:pt x="7" y="69"/>
                      <a:pt x="7" y="67"/>
                      <a:pt x="7" y="65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6"/>
                      <a:pt x="8" y="14"/>
                      <a:pt x="9" y="12"/>
                    </a:cubicBezTo>
                    <a:cubicBezTo>
                      <a:pt x="38" y="44"/>
                      <a:pt x="38" y="44"/>
                      <a:pt x="38" y="44"/>
                    </a:cubicBezTo>
                    <a:lnTo>
                      <a:pt x="8" y="71"/>
                    </a:lnTo>
                    <a:close/>
                    <a:moveTo>
                      <a:pt x="88" y="7"/>
                    </a:moveTo>
                    <a:cubicBezTo>
                      <a:pt x="89" y="7"/>
                      <a:pt x="91" y="8"/>
                      <a:pt x="92" y="8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58" y="44"/>
                      <a:pt x="55" y="45"/>
                      <a:pt x="53" y="45"/>
                    </a:cubicBezTo>
                    <a:cubicBezTo>
                      <a:pt x="50" y="45"/>
                      <a:pt x="47" y="44"/>
                      <a:pt x="46" y="4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5" y="7"/>
                      <a:pt x="17" y="7"/>
                      <a:pt x="18" y="7"/>
                    </a:cubicBezTo>
                    <a:lnTo>
                      <a:pt x="88" y="7"/>
                    </a:lnTo>
                    <a:close/>
                    <a:moveTo>
                      <a:pt x="67" y="44"/>
                    </a:moveTo>
                    <a:cubicBezTo>
                      <a:pt x="97" y="12"/>
                      <a:pt x="97" y="12"/>
                      <a:pt x="97" y="12"/>
                    </a:cubicBezTo>
                    <a:cubicBezTo>
                      <a:pt x="98" y="14"/>
                      <a:pt x="99" y="16"/>
                      <a:pt x="99" y="18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8" y="69"/>
                      <a:pt x="98" y="71"/>
                      <a:pt x="97" y="73"/>
                    </a:cubicBezTo>
                    <a:lnTo>
                      <a:pt x="67" y="44"/>
                    </a:lnTo>
                    <a:close/>
                    <a:moveTo>
                      <a:pt x="17" y="77"/>
                    </a:moveTo>
                    <a:cubicBezTo>
                      <a:pt x="15" y="76"/>
                      <a:pt x="14" y="76"/>
                      <a:pt x="13" y="75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6" y="51"/>
                      <a:pt x="49" y="52"/>
                      <a:pt x="53" y="52"/>
                    </a:cubicBezTo>
                    <a:cubicBezTo>
                      <a:pt x="56" y="52"/>
                      <a:pt x="59" y="51"/>
                      <a:pt x="62" y="49"/>
                    </a:cubicBezTo>
                    <a:cubicBezTo>
                      <a:pt x="92" y="77"/>
                      <a:pt x="92" y="77"/>
                      <a:pt x="92" y="77"/>
                    </a:cubicBezTo>
                    <a:cubicBezTo>
                      <a:pt x="90" y="78"/>
                      <a:pt x="89" y="78"/>
                      <a:pt x="88" y="78"/>
                    </a:cubicBezTo>
                    <a:lnTo>
                      <a:pt x="17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0" name="Freeform 123">
                <a:extLst>
                  <a:ext uri="{FF2B5EF4-FFF2-40B4-BE49-F238E27FC236}">
                    <a16:creationId xmlns:a16="http://schemas.microsoft.com/office/drawing/2014/main" id="{9E84872D-83C6-4990-B5F8-919AF7C28D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6616" y="2298281"/>
                <a:ext cx="163881" cy="333690"/>
              </a:xfrm>
              <a:custGeom>
                <a:avLst/>
                <a:gdLst>
                  <a:gd name="T0" fmla="*/ 18 w 37"/>
                  <a:gd name="T1" fmla="*/ 74 h 74"/>
                  <a:gd name="T2" fmla="*/ 37 w 37"/>
                  <a:gd name="T3" fmla="*/ 55 h 74"/>
                  <a:gd name="T4" fmla="*/ 37 w 37"/>
                  <a:gd name="T5" fmla="*/ 42 h 74"/>
                  <a:gd name="T6" fmla="*/ 37 w 37"/>
                  <a:gd name="T7" fmla="*/ 32 h 74"/>
                  <a:gd name="T8" fmla="*/ 37 w 37"/>
                  <a:gd name="T9" fmla="*/ 19 h 74"/>
                  <a:gd name="T10" fmla="*/ 18 w 37"/>
                  <a:gd name="T11" fmla="*/ 0 h 74"/>
                  <a:gd name="T12" fmla="*/ 0 w 37"/>
                  <a:gd name="T13" fmla="*/ 19 h 74"/>
                  <a:gd name="T14" fmla="*/ 0 w 37"/>
                  <a:gd name="T15" fmla="*/ 32 h 74"/>
                  <a:gd name="T16" fmla="*/ 0 w 37"/>
                  <a:gd name="T17" fmla="*/ 42 h 74"/>
                  <a:gd name="T18" fmla="*/ 0 w 37"/>
                  <a:gd name="T19" fmla="*/ 55 h 74"/>
                  <a:gd name="T20" fmla="*/ 18 w 37"/>
                  <a:gd name="T21" fmla="*/ 74 h 74"/>
                  <a:gd name="T22" fmla="*/ 4 w 37"/>
                  <a:gd name="T23" fmla="*/ 19 h 74"/>
                  <a:gd name="T24" fmla="*/ 18 w 37"/>
                  <a:gd name="T25" fmla="*/ 5 h 74"/>
                  <a:gd name="T26" fmla="*/ 32 w 37"/>
                  <a:gd name="T27" fmla="*/ 19 h 74"/>
                  <a:gd name="T28" fmla="*/ 32 w 37"/>
                  <a:gd name="T29" fmla="*/ 37 h 74"/>
                  <a:gd name="T30" fmla="*/ 4 w 37"/>
                  <a:gd name="T31" fmla="*/ 37 h 74"/>
                  <a:gd name="T32" fmla="*/ 4 w 37"/>
                  <a:gd name="T33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74">
                    <a:moveTo>
                      <a:pt x="18" y="74"/>
                    </a:moveTo>
                    <a:cubicBezTo>
                      <a:pt x="29" y="74"/>
                      <a:pt x="37" y="66"/>
                      <a:pt x="37" y="55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8"/>
                      <a:pt x="29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6"/>
                      <a:pt x="8" y="74"/>
                      <a:pt x="18" y="74"/>
                    </a:cubicBezTo>
                    <a:close/>
                    <a:moveTo>
                      <a:pt x="4" y="19"/>
                    </a:moveTo>
                    <a:cubicBezTo>
                      <a:pt x="4" y="12"/>
                      <a:pt x="11" y="5"/>
                      <a:pt x="18" y="5"/>
                    </a:cubicBezTo>
                    <a:cubicBezTo>
                      <a:pt x="26" y="5"/>
                      <a:pt x="32" y="12"/>
                      <a:pt x="32" y="19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4" y="37"/>
                      <a:pt x="4" y="37"/>
                      <a:pt x="4" y="37"/>
                    </a:cubicBez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1" name="Oval 124">
                <a:extLst>
                  <a:ext uri="{FF2B5EF4-FFF2-40B4-BE49-F238E27FC236}">
                    <a16:creationId xmlns:a16="http://schemas.microsoft.com/office/drawing/2014/main" id="{0F0A489C-3153-4A76-BF4B-41E232CE2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851" y="2335358"/>
                <a:ext cx="35117" cy="31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2" name="Oval 125">
                <a:extLst>
                  <a:ext uri="{FF2B5EF4-FFF2-40B4-BE49-F238E27FC236}">
                    <a16:creationId xmlns:a16="http://schemas.microsoft.com/office/drawing/2014/main" id="{2E366986-1C79-478E-8814-B804821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978" y="2366580"/>
                <a:ext cx="37069" cy="3707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3" name="Oval 126">
                <a:extLst>
                  <a:ext uri="{FF2B5EF4-FFF2-40B4-BE49-F238E27FC236}">
                    <a16:creationId xmlns:a16="http://schemas.microsoft.com/office/drawing/2014/main" id="{03F6762C-7200-4AB4-A294-B451F1442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605" y="2384144"/>
                <a:ext cx="35117" cy="3317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Oval 127">
                <a:extLst>
                  <a:ext uri="{FF2B5EF4-FFF2-40B4-BE49-F238E27FC236}">
                    <a16:creationId xmlns:a16="http://schemas.microsoft.com/office/drawing/2014/main" id="{61CAD1B1-DF6C-43C4-A2F2-C3BA60C80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066" y="2425123"/>
                <a:ext cx="37068" cy="35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5" name="Oval 128">
                <a:extLst>
                  <a:ext uri="{FF2B5EF4-FFF2-40B4-BE49-F238E27FC236}">
                    <a16:creationId xmlns:a16="http://schemas.microsoft.com/office/drawing/2014/main" id="{D24445DD-2D15-4961-AE5F-559FE49DA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538" y="2421220"/>
                <a:ext cx="33166" cy="312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4A12CB7A-B01B-4881-A9C1-5E2B21AFF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9547" y="2466103"/>
                <a:ext cx="238017" cy="251731"/>
              </a:xfrm>
              <a:custGeom>
                <a:avLst/>
                <a:gdLst>
                  <a:gd name="T0" fmla="*/ 49 w 53"/>
                  <a:gd name="T1" fmla="*/ 0 h 56"/>
                  <a:gd name="T2" fmla="*/ 49 w 53"/>
                  <a:gd name="T3" fmla="*/ 2 h 56"/>
                  <a:gd name="T4" fmla="*/ 49 w 53"/>
                  <a:gd name="T5" fmla="*/ 18 h 56"/>
                  <a:gd name="T6" fmla="*/ 26 w 53"/>
                  <a:gd name="T7" fmla="*/ 40 h 56"/>
                  <a:gd name="T8" fmla="*/ 4 w 53"/>
                  <a:gd name="T9" fmla="*/ 18 h 56"/>
                  <a:gd name="T10" fmla="*/ 4 w 53"/>
                  <a:gd name="T11" fmla="*/ 2 h 56"/>
                  <a:gd name="T12" fmla="*/ 4 w 53"/>
                  <a:gd name="T13" fmla="*/ 0 h 56"/>
                  <a:gd name="T14" fmla="*/ 0 w 53"/>
                  <a:gd name="T15" fmla="*/ 0 h 56"/>
                  <a:gd name="T16" fmla="*/ 0 w 53"/>
                  <a:gd name="T17" fmla="*/ 19 h 56"/>
                  <a:gd name="T18" fmla="*/ 24 w 53"/>
                  <a:gd name="T19" fmla="*/ 45 h 56"/>
                  <a:gd name="T20" fmla="*/ 24 w 53"/>
                  <a:gd name="T21" fmla="*/ 52 h 56"/>
                  <a:gd name="T22" fmla="*/ 10 w 53"/>
                  <a:gd name="T23" fmla="*/ 52 h 56"/>
                  <a:gd name="T24" fmla="*/ 10 w 53"/>
                  <a:gd name="T25" fmla="*/ 56 h 56"/>
                  <a:gd name="T26" fmla="*/ 24 w 53"/>
                  <a:gd name="T27" fmla="*/ 56 h 56"/>
                  <a:gd name="T28" fmla="*/ 24 w 53"/>
                  <a:gd name="T29" fmla="*/ 56 h 56"/>
                  <a:gd name="T30" fmla="*/ 30 w 53"/>
                  <a:gd name="T31" fmla="*/ 56 h 56"/>
                  <a:gd name="T32" fmla="*/ 30 w 53"/>
                  <a:gd name="T33" fmla="*/ 56 h 56"/>
                  <a:gd name="T34" fmla="*/ 44 w 53"/>
                  <a:gd name="T35" fmla="*/ 56 h 56"/>
                  <a:gd name="T36" fmla="*/ 44 w 53"/>
                  <a:gd name="T37" fmla="*/ 52 h 56"/>
                  <a:gd name="T38" fmla="*/ 30 w 53"/>
                  <a:gd name="T39" fmla="*/ 52 h 56"/>
                  <a:gd name="T40" fmla="*/ 30 w 53"/>
                  <a:gd name="T41" fmla="*/ 45 h 56"/>
                  <a:gd name="T42" fmla="*/ 53 w 53"/>
                  <a:gd name="T43" fmla="*/ 19 h 56"/>
                  <a:gd name="T44" fmla="*/ 53 w 53"/>
                  <a:gd name="T45" fmla="*/ 0 h 56"/>
                  <a:gd name="T46" fmla="*/ 49 w 53"/>
                  <a:gd name="T4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56">
                    <a:moveTo>
                      <a:pt x="49" y="0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30"/>
                      <a:pt x="39" y="40"/>
                      <a:pt x="26" y="40"/>
                    </a:cubicBezTo>
                    <a:cubicBezTo>
                      <a:pt x="14" y="40"/>
                      <a:pt x="4" y="30"/>
                      <a:pt x="4" y="18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3"/>
                      <a:pt x="11" y="44"/>
                      <a:pt x="24" y="4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43" y="43"/>
                      <a:pt x="53" y="32"/>
                      <a:pt x="53" y="19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E78B0FC5-AD51-4AB5-A8A5-BBFDC8AF7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633" y="1974348"/>
                <a:ext cx="347270" cy="255633"/>
              </a:xfrm>
              <a:custGeom>
                <a:avLst/>
                <a:gdLst>
                  <a:gd name="T0" fmla="*/ 77 w 77"/>
                  <a:gd name="T1" fmla="*/ 14 h 57"/>
                  <a:gd name="T2" fmla="*/ 72 w 77"/>
                  <a:gd name="T3" fmla="*/ 9 h 57"/>
                  <a:gd name="T4" fmla="*/ 33 w 77"/>
                  <a:gd name="T5" fmla="*/ 5 h 57"/>
                  <a:gd name="T6" fmla="*/ 33 w 77"/>
                  <a:gd name="T7" fmla="*/ 4 h 57"/>
                  <a:gd name="T8" fmla="*/ 31 w 77"/>
                  <a:gd name="T9" fmla="*/ 1 h 57"/>
                  <a:gd name="T10" fmla="*/ 20 w 77"/>
                  <a:gd name="T11" fmla="*/ 0 h 57"/>
                  <a:gd name="T12" fmla="*/ 18 w 77"/>
                  <a:gd name="T13" fmla="*/ 1 h 57"/>
                  <a:gd name="T14" fmla="*/ 24 w 77"/>
                  <a:gd name="T15" fmla="*/ 2 h 57"/>
                  <a:gd name="T16" fmla="*/ 28 w 77"/>
                  <a:gd name="T17" fmla="*/ 4 h 57"/>
                  <a:gd name="T18" fmla="*/ 29 w 77"/>
                  <a:gd name="T19" fmla="*/ 7 h 57"/>
                  <a:gd name="T20" fmla="*/ 68 w 77"/>
                  <a:gd name="T21" fmla="*/ 11 h 57"/>
                  <a:gd name="T22" fmla="*/ 74 w 77"/>
                  <a:gd name="T23" fmla="*/ 16 h 57"/>
                  <a:gd name="T24" fmla="*/ 73 w 77"/>
                  <a:gd name="T25" fmla="*/ 51 h 57"/>
                  <a:gd name="T26" fmla="*/ 69 w 77"/>
                  <a:gd name="T27" fmla="*/ 20 h 57"/>
                  <a:gd name="T28" fmla="*/ 64 w 77"/>
                  <a:gd name="T29" fmla="*/ 15 h 57"/>
                  <a:gd name="T30" fmla="*/ 27 w 77"/>
                  <a:gd name="T31" fmla="*/ 11 h 57"/>
                  <a:gd name="T32" fmla="*/ 22 w 77"/>
                  <a:gd name="T33" fmla="*/ 6 h 57"/>
                  <a:gd name="T34" fmla="*/ 9 w 77"/>
                  <a:gd name="T35" fmla="*/ 4 h 57"/>
                  <a:gd name="T36" fmla="*/ 8 w 77"/>
                  <a:gd name="T37" fmla="*/ 10 h 57"/>
                  <a:gd name="T38" fmla="*/ 0 w 77"/>
                  <a:gd name="T39" fmla="*/ 9 h 57"/>
                  <a:gd name="T40" fmla="*/ 7 w 77"/>
                  <a:gd name="T41" fmla="*/ 49 h 57"/>
                  <a:gd name="T42" fmla="*/ 74 w 77"/>
                  <a:gd name="T43" fmla="*/ 57 h 57"/>
                  <a:gd name="T44" fmla="*/ 77 w 77"/>
                  <a:gd name="T4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57">
                    <a:moveTo>
                      <a:pt x="77" y="14"/>
                    </a:moveTo>
                    <a:cubicBezTo>
                      <a:pt x="77" y="14"/>
                      <a:pt x="77" y="10"/>
                      <a:pt x="72" y="9"/>
                    </a:cubicBezTo>
                    <a:cubicBezTo>
                      <a:pt x="68" y="9"/>
                      <a:pt x="33" y="5"/>
                      <a:pt x="33" y="5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2"/>
                      <a:pt x="31" y="1"/>
                    </a:cubicBezTo>
                    <a:cubicBezTo>
                      <a:pt x="28" y="0"/>
                      <a:pt x="20" y="0"/>
                      <a:pt x="20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7" y="2"/>
                      <a:pt x="28" y="4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11"/>
                      <a:pt x="73" y="11"/>
                      <a:pt x="74" y="16"/>
                    </a:cubicBezTo>
                    <a:cubicBezTo>
                      <a:pt x="74" y="18"/>
                      <a:pt x="72" y="41"/>
                      <a:pt x="73" y="5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69" y="16"/>
                      <a:pt x="64" y="15"/>
                    </a:cubicBezTo>
                    <a:cubicBezTo>
                      <a:pt x="59" y="15"/>
                      <a:pt x="27" y="11"/>
                      <a:pt x="27" y="11"/>
                    </a:cubicBezTo>
                    <a:cubicBezTo>
                      <a:pt x="27" y="11"/>
                      <a:pt x="26" y="6"/>
                      <a:pt x="22" y="6"/>
                    </a:cubicBezTo>
                    <a:cubicBezTo>
                      <a:pt x="18" y="5"/>
                      <a:pt x="9" y="4"/>
                      <a:pt x="9" y="4"/>
                    </a:cubicBezTo>
                    <a:cubicBezTo>
                      <a:pt x="9" y="4"/>
                      <a:pt x="5" y="4"/>
                      <a:pt x="8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74" y="57"/>
                      <a:pt x="74" y="57"/>
                      <a:pt x="74" y="57"/>
                    </a:cubicBezTo>
                    <a:lnTo>
                      <a:pt x="7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8" name="Freeform 131">
                <a:extLst>
                  <a:ext uri="{FF2B5EF4-FFF2-40B4-BE49-F238E27FC236}">
                    <a16:creationId xmlns:a16="http://schemas.microsoft.com/office/drawing/2014/main" id="{FB64B93B-5321-4C98-9026-D7C93F33BB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73172" y="1888487"/>
                <a:ext cx="302399" cy="261488"/>
              </a:xfrm>
              <a:custGeom>
                <a:avLst/>
                <a:gdLst>
                  <a:gd name="T0" fmla="*/ 51 w 67"/>
                  <a:gd name="T1" fmla="*/ 26 h 58"/>
                  <a:gd name="T2" fmla="*/ 49 w 67"/>
                  <a:gd name="T3" fmla="*/ 26 h 58"/>
                  <a:gd name="T4" fmla="*/ 45 w 67"/>
                  <a:gd name="T5" fmla="*/ 29 h 58"/>
                  <a:gd name="T6" fmla="*/ 45 w 67"/>
                  <a:gd name="T7" fmla="*/ 55 h 58"/>
                  <a:gd name="T8" fmla="*/ 49 w 67"/>
                  <a:gd name="T9" fmla="*/ 58 h 58"/>
                  <a:gd name="T10" fmla="*/ 51 w 67"/>
                  <a:gd name="T11" fmla="*/ 58 h 58"/>
                  <a:gd name="T12" fmla="*/ 55 w 67"/>
                  <a:gd name="T13" fmla="*/ 55 h 58"/>
                  <a:gd name="T14" fmla="*/ 55 w 67"/>
                  <a:gd name="T15" fmla="*/ 29 h 58"/>
                  <a:gd name="T16" fmla="*/ 51 w 67"/>
                  <a:gd name="T17" fmla="*/ 26 h 58"/>
                  <a:gd name="T18" fmla="*/ 67 w 67"/>
                  <a:gd name="T19" fmla="*/ 40 h 58"/>
                  <a:gd name="T20" fmla="*/ 59 w 67"/>
                  <a:gd name="T21" fmla="*/ 10 h 58"/>
                  <a:gd name="T22" fmla="*/ 59 w 67"/>
                  <a:gd name="T23" fmla="*/ 8 h 58"/>
                  <a:gd name="T24" fmla="*/ 33 w 67"/>
                  <a:gd name="T25" fmla="*/ 0 h 58"/>
                  <a:gd name="T26" fmla="*/ 8 w 67"/>
                  <a:gd name="T27" fmla="*/ 8 h 58"/>
                  <a:gd name="T28" fmla="*/ 8 w 67"/>
                  <a:gd name="T29" fmla="*/ 10 h 58"/>
                  <a:gd name="T30" fmla="*/ 0 w 67"/>
                  <a:gd name="T31" fmla="*/ 40 h 58"/>
                  <a:gd name="T32" fmla="*/ 0 w 67"/>
                  <a:gd name="T33" fmla="*/ 41 h 58"/>
                  <a:gd name="T34" fmla="*/ 2 w 67"/>
                  <a:gd name="T35" fmla="*/ 44 h 58"/>
                  <a:gd name="T36" fmla="*/ 2 w 67"/>
                  <a:gd name="T37" fmla="*/ 43 h 58"/>
                  <a:gd name="T38" fmla="*/ 10 w 67"/>
                  <a:gd name="T39" fmla="*/ 55 h 58"/>
                  <a:gd name="T40" fmla="*/ 11 w 67"/>
                  <a:gd name="T41" fmla="*/ 53 h 58"/>
                  <a:gd name="T42" fmla="*/ 11 w 67"/>
                  <a:gd name="T43" fmla="*/ 31 h 58"/>
                  <a:gd name="T44" fmla="*/ 10 w 67"/>
                  <a:gd name="T45" fmla="*/ 28 h 58"/>
                  <a:gd name="T46" fmla="*/ 2 w 67"/>
                  <a:gd name="T47" fmla="*/ 39 h 58"/>
                  <a:gd name="T48" fmla="*/ 2 w 67"/>
                  <a:gd name="T49" fmla="*/ 39 h 58"/>
                  <a:gd name="T50" fmla="*/ 9 w 67"/>
                  <a:gd name="T51" fmla="*/ 13 h 58"/>
                  <a:gd name="T52" fmla="*/ 11 w 67"/>
                  <a:gd name="T53" fmla="*/ 14 h 58"/>
                  <a:gd name="T54" fmla="*/ 33 w 67"/>
                  <a:gd name="T55" fmla="*/ 8 h 58"/>
                  <a:gd name="T56" fmla="*/ 33 w 67"/>
                  <a:gd name="T57" fmla="*/ 8 h 58"/>
                  <a:gd name="T58" fmla="*/ 33 w 67"/>
                  <a:gd name="T59" fmla="*/ 8 h 58"/>
                  <a:gd name="T60" fmla="*/ 34 w 67"/>
                  <a:gd name="T61" fmla="*/ 8 h 58"/>
                  <a:gd name="T62" fmla="*/ 34 w 67"/>
                  <a:gd name="T63" fmla="*/ 8 h 58"/>
                  <a:gd name="T64" fmla="*/ 56 w 67"/>
                  <a:gd name="T65" fmla="*/ 14 h 58"/>
                  <a:gd name="T66" fmla="*/ 58 w 67"/>
                  <a:gd name="T67" fmla="*/ 13 h 58"/>
                  <a:gd name="T68" fmla="*/ 65 w 67"/>
                  <a:gd name="T69" fmla="*/ 39 h 58"/>
                  <a:gd name="T70" fmla="*/ 65 w 67"/>
                  <a:gd name="T71" fmla="*/ 39 h 58"/>
                  <a:gd name="T72" fmla="*/ 57 w 67"/>
                  <a:gd name="T73" fmla="*/ 28 h 58"/>
                  <a:gd name="T74" fmla="*/ 56 w 67"/>
                  <a:gd name="T75" fmla="*/ 31 h 58"/>
                  <a:gd name="T76" fmla="*/ 56 w 67"/>
                  <a:gd name="T77" fmla="*/ 53 h 58"/>
                  <a:gd name="T78" fmla="*/ 57 w 67"/>
                  <a:gd name="T79" fmla="*/ 55 h 58"/>
                  <a:gd name="T80" fmla="*/ 65 w 67"/>
                  <a:gd name="T81" fmla="*/ 43 h 58"/>
                  <a:gd name="T82" fmla="*/ 65 w 67"/>
                  <a:gd name="T83" fmla="*/ 44 h 58"/>
                  <a:gd name="T84" fmla="*/ 67 w 67"/>
                  <a:gd name="T85" fmla="*/ 41 h 58"/>
                  <a:gd name="T86" fmla="*/ 67 w 67"/>
                  <a:gd name="T87" fmla="*/ 40 h 58"/>
                  <a:gd name="T88" fmla="*/ 18 w 67"/>
                  <a:gd name="T89" fmla="*/ 26 h 58"/>
                  <a:gd name="T90" fmla="*/ 16 w 67"/>
                  <a:gd name="T91" fmla="*/ 26 h 58"/>
                  <a:gd name="T92" fmla="*/ 12 w 67"/>
                  <a:gd name="T93" fmla="*/ 29 h 58"/>
                  <a:gd name="T94" fmla="*/ 12 w 67"/>
                  <a:gd name="T95" fmla="*/ 55 h 58"/>
                  <a:gd name="T96" fmla="*/ 16 w 67"/>
                  <a:gd name="T97" fmla="*/ 58 h 58"/>
                  <a:gd name="T98" fmla="*/ 18 w 67"/>
                  <a:gd name="T99" fmla="*/ 58 h 58"/>
                  <a:gd name="T100" fmla="*/ 22 w 67"/>
                  <a:gd name="T101" fmla="*/ 55 h 58"/>
                  <a:gd name="T102" fmla="*/ 22 w 67"/>
                  <a:gd name="T103" fmla="*/ 29 h 58"/>
                  <a:gd name="T104" fmla="*/ 18 w 67"/>
                  <a:gd name="T105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58">
                    <a:moveTo>
                      <a:pt x="51" y="26"/>
                    </a:moveTo>
                    <a:cubicBezTo>
                      <a:pt x="49" y="26"/>
                      <a:pt x="49" y="26"/>
                      <a:pt x="49" y="26"/>
                    </a:cubicBezTo>
                    <a:cubicBezTo>
                      <a:pt x="47" y="26"/>
                      <a:pt x="45" y="27"/>
                      <a:pt x="45" y="29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57"/>
                      <a:pt x="47" y="58"/>
                      <a:pt x="4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5" y="57"/>
                      <a:pt x="55" y="5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7"/>
                      <a:pt x="53" y="26"/>
                      <a:pt x="51" y="26"/>
                    </a:cubicBezTo>
                    <a:close/>
                    <a:moveTo>
                      <a:pt x="67" y="40"/>
                    </a:moveTo>
                    <a:cubicBezTo>
                      <a:pt x="67" y="18"/>
                      <a:pt x="59" y="10"/>
                      <a:pt x="59" y="10"/>
                    </a:cubicBezTo>
                    <a:cubicBezTo>
                      <a:pt x="59" y="9"/>
                      <a:pt x="59" y="8"/>
                      <a:pt x="59" y="8"/>
                    </a:cubicBezTo>
                    <a:cubicBezTo>
                      <a:pt x="48" y="0"/>
                      <a:pt x="36" y="0"/>
                      <a:pt x="33" y="0"/>
                    </a:cubicBezTo>
                    <a:cubicBezTo>
                      <a:pt x="31" y="0"/>
                      <a:pt x="19" y="0"/>
                      <a:pt x="8" y="8"/>
                    </a:cubicBezTo>
                    <a:cubicBezTo>
                      <a:pt x="8" y="8"/>
                      <a:pt x="8" y="9"/>
                      <a:pt x="8" y="10"/>
                    </a:cubicBezTo>
                    <a:cubicBezTo>
                      <a:pt x="8" y="10"/>
                      <a:pt x="0" y="18"/>
                      <a:pt x="0" y="40"/>
                    </a:cubicBezTo>
                    <a:cubicBezTo>
                      <a:pt x="0" y="40"/>
                      <a:pt x="0" y="41"/>
                      <a:pt x="0" y="41"/>
                    </a:cubicBezTo>
                    <a:cubicBezTo>
                      <a:pt x="0" y="43"/>
                      <a:pt x="1" y="44"/>
                      <a:pt x="2" y="44"/>
                    </a:cubicBezTo>
                    <a:cubicBezTo>
                      <a:pt x="2" y="44"/>
                      <a:pt x="2" y="43"/>
                      <a:pt x="2" y="43"/>
                    </a:cubicBezTo>
                    <a:cubicBezTo>
                      <a:pt x="3" y="50"/>
                      <a:pt x="6" y="55"/>
                      <a:pt x="10" y="55"/>
                    </a:cubicBezTo>
                    <a:cubicBezTo>
                      <a:pt x="11" y="55"/>
                      <a:pt x="11" y="53"/>
                      <a:pt x="11" y="53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28"/>
                      <a:pt x="10" y="28"/>
                    </a:cubicBezTo>
                    <a:cubicBezTo>
                      <a:pt x="6" y="28"/>
                      <a:pt x="3" y="33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4"/>
                      <a:pt x="4" y="19"/>
                      <a:pt x="9" y="13"/>
                    </a:cubicBezTo>
                    <a:cubicBezTo>
                      <a:pt x="9" y="13"/>
                      <a:pt x="10" y="14"/>
                      <a:pt x="11" y="14"/>
                    </a:cubicBezTo>
                    <a:cubicBezTo>
                      <a:pt x="12" y="13"/>
                      <a:pt x="18" y="7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49" y="7"/>
                      <a:pt x="55" y="13"/>
                      <a:pt x="56" y="14"/>
                    </a:cubicBezTo>
                    <a:cubicBezTo>
                      <a:pt x="57" y="14"/>
                      <a:pt x="58" y="13"/>
                      <a:pt x="58" y="13"/>
                    </a:cubicBezTo>
                    <a:cubicBezTo>
                      <a:pt x="63" y="19"/>
                      <a:pt x="65" y="34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4" y="33"/>
                      <a:pt x="61" y="28"/>
                      <a:pt x="57" y="28"/>
                    </a:cubicBezTo>
                    <a:cubicBezTo>
                      <a:pt x="56" y="28"/>
                      <a:pt x="56" y="31"/>
                      <a:pt x="56" y="31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6" y="55"/>
                      <a:pt x="57" y="55"/>
                    </a:cubicBezTo>
                    <a:cubicBezTo>
                      <a:pt x="61" y="55"/>
                      <a:pt x="64" y="50"/>
                      <a:pt x="65" y="43"/>
                    </a:cubicBezTo>
                    <a:cubicBezTo>
                      <a:pt x="65" y="43"/>
                      <a:pt x="65" y="44"/>
                      <a:pt x="65" y="44"/>
                    </a:cubicBezTo>
                    <a:cubicBezTo>
                      <a:pt x="66" y="44"/>
                      <a:pt x="67" y="43"/>
                      <a:pt x="67" y="41"/>
                    </a:cubicBezTo>
                    <a:cubicBezTo>
                      <a:pt x="67" y="41"/>
                      <a:pt x="67" y="40"/>
                      <a:pt x="67" y="40"/>
                    </a:cubicBezTo>
                    <a:close/>
                    <a:moveTo>
                      <a:pt x="18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2" y="27"/>
                      <a:pt x="12" y="29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7"/>
                      <a:pt x="14" y="58"/>
                      <a:pt x="16" y="58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20" y="58"/>
                      <a:pt x="22" y="57"/>
                      <a:pt x="22" y="55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7"/>
                      <a:pt x="20" y="26"/>
                      <a:pt x="1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855D522E-FF41-4C0D-BBA8-20959EF0EF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9048" y="1812380"/>
                <a:ext cx="641865" cy="558102"/>
              </a:xfrm>
              <a:custGeom>
                <a:avLst/>
                <a:gdLst>
                  <a:gd name="T0" fmla="*/ 56 w 142"/>
                  <a:gd name="T1" fmla="*/ 122 h 124"/>
                  <a:gd name="T2" fmla="*/ 56 w 142"/>
                  <a:gd name="T3" fmla="*/ 118 h 124"/>
                  <a:gd name="T4" fmla="*/ 56 w 142"/>
                  <a:gd name="T5" fmla="*/ 118 h 124"/>
                  <a:gd name="T6" fmla="*/ 64 w 142"/>
                  <a:gd name="T7" fmla="*/ 94 h 124"/>
                  <a:gd name="T8" fmla="*/ 64 w 142"/>
                  <a:gd name="T9" fmla="*/ 94 h 124"/>
                  <a:gd name="T10" fmla="*/ 20 w 142"/>
                  <a:gd name="T11" fmla="*/ 80 h 124"/>
                  <a:gd name="T12" fmla="*/ 20 w 142"/>
                  <a:gd name="T13" fmla="*/ 80 h 124"/>
                  <a:gd name="T14" fmla="*/ 0 w 142"/>
                  <a:gd name="T15" fmla="*/ 47 h 124"/>
                  <a:gd name="T16" fmla="*/ 0 w 142"/>
                  <a:gd name="T17" fmla="*/ 47 h 124"/>
                  <a:gd name="T18" fmla="*/ 21 w 142"/>
                  <a:gd name="T19" fmla="*/ 13 h 124"/>
                  <a:gd name="T20" fmla="*/ 21 w 142"/>
                  <a:gd name="T21" fmla="*/ 13 h 124"/>
                  <a:gd name="T22" fmla="*/ 71 w 142"/>
                  <a:gd name="T23" fmla="*/ 0 h 124"/>
                  <a:gd name="T24" fmla="*/ 71 w 142"/>
                  <a:gd name="T25" fmla="*/ 0 h 124"/>
                  <a:gd name="T26" fmla="*/ 121 w 142"/>
                  <a:gd name="T27" fmla="*/ 13 h 124"/>
                  <a:gd name="T28" fmla="*/ 121 w 142"/>
                  <a:gd name="T29" fmla="*/ 13 h 124"/>
                  <a:gd name="T30" fmla="*/ 142 w 142"/>
                  <a:gd name="T31" fmla="*/ 47 h 124"/>
                  <a:gd name="T32" fmla="*/ 142 w 142"/>
                  <a:gd name="T33" fmla="*/ 47 h 124"/>
                  <a:gd name="T34" fmla="*/ 127 w 142"/>
                  <a:gd name="T35" fmla="*/ 76 h 124"/>
                  <a:gd name="T36" fmla="*/ 127 w 142"/>
                  <a:gd name="T37" fmla="*/ 76 h 124"/>
                  <a:gd name="T38" fmla="*/ 91 w 142"/>
                  <a:gd name="T39" fmla="*/ 92 h 124"/>
                  <a:gd name="T40" fmla="*/ 91 w 142"/>
                  <a:gd name="T41" fmla="*/ 92 h 124"/>
                  <a:gd name="T42" fmla="*/ 61 w 142"/>
                  <a:gd name="T43" fmla="*/ 123 h 124"/>
                  <a:gd name="T44" fmla="*/ 61 w 142"/>
                  <a:gd name="T45" fmla="*/ 123 h 124"/>
                  <a:gd name="T46" fmla="*/ 59 w 142"/>
                  <a:gd name="T47" fmla="*/ 124 h 124"/>
                  <a:gd name="T48" fmla="*/ 59 w 142"/>
                  <a:gd name="T49" fmla="*/ 124 h 124"/>
                  <a:gd name="T50" fmla="*/ 56 w 142"/>
                  <a:gd name="T51" fmla="*/ 122 h 124"/>
                  <a:gd name="T52" fmla="*/ 26 w 142"/>
                  <a:gd name="T53" fmla="*/ 20 h 124"/>
                  <a:gd name="T54" fmla="*/ 8 w 142"/>
                  <a:gd name="T55" fmla="*/ 47 h 124"/>
                  <a:gd name="T56" fmla="*/ 8 w 142"/>
                  <a:gd name="T57" fmla="*/ 47 h 124"/>
                  <a:gd name="T58" fmla="*/ 24 w 142"/>
                  <a:gd name="T59" fmla="*/ 73 h 124"/>
                  <a:gd name="T60" fmla="*/ 24 w 142"/>
                  <a:gd name="T61" fmla="*/ 73 h 124"/>
                  <a:gd name="T62" fmla="*/ 68 w 142"/>
                  <a:gd name="T63" fmla="*/ 86 h 124"/>
                  <a:gd name="T64" fmla="*/ 68 w 142"/>
                  <a:gd name="T65" fmla="*/ 86 h 124"/>
                  <a:gd name="T66" fmla="*/ 71 w 142"/>
                  <a:gd name="T67" fmla="*/ 89 h 124"/>
                  <a:gd name="T68" fmla="*/ 71 w 142"/>
                  <a:gd name="T69" fmla="*/ 89 h 124"/>
                  <a:gd name="T70" fmla="*/ 72 w 142"/>
                  <a:gd name="T71" fmla="*/ 94 h 124"/>
                  <a:gd name="T72" fmla="*/ 72 w 142"/>
                  <a:gd name="T73" fmla="*/ 94 h 124"/>
                  <a:gd name="T74" fmla="*/ 68 w 142"/>
                  <a:gd name="T75" fmla="*/ 110 h 124"/>
                  <a:gd name="T76" fmla="*/ 68 w 142"/>
                  <a:gd name="T77" fmla="*/ 110 h 124"/>
                  <a:gd name="T78" fmla="*/ 69 w 142"/>
                  <a:gd name="T79" fmla="*/ 110 h 124"/>
                  <a:gd name="T80" fmla="*/ 69 w 142"/>
                  <a:gd name="T81" fmla="*/ 110 h 124"/>
                  <a:gd name="T82" fmla="*/ 85 w 142"/>
                  <a:gd name="T83" fmla="*/ 87 h 124"/>
                  <a:gd name="T84" fmla="*/ 85 w 142"/>
                  <a:gd name="T85" fmla="*/ 87 h 124"/>
                  <a:gd name="T86" fmla="*/ 88 w 142"/>
                  <a:gd name="T87" fmla="*/ 85 h 124"/>
                  <a:gd name="T88" fmla="*/ 88 w 142"/>
                  <a:gd name="T89" fmla="*/ 85 h 124"/>
                  <a:gd name="T90" fmla="*/ 122 w 142"/>
                  <a:gd name="T91" fmla="*/ 70 h 124"/>
                  <a:gd name="T92" fmla="*/ 122 w 142"/>
                  <a:gd name="T93" fmla="*/ 70 h 124"/>
                  <a:gd name="T94" fmla="*/ 134 w 142"/>
                  <a:gd name="T95" fmla="*/ 47 h 124"/>
                  <a:gd name="T96" fmla="*/ 134 w 142"/>
                  <a:gd name="T97" fmla="*/ 47 h 124"/>
                  <a:gd name="T98" fmla="*/ 116 w 142"/>
                  <a:gd name="T99" fmla="*/ 20 h 124"/>
                  <a:gd name="T100" fmla="*/ 116 w 142"/>
                  <a:gd name="T101" fmla="*/ 20 h 124"/>
                  <a:gd name="T102" fmla="*/ 71 w 142"/>
                  <a:gd name="T103" fmla="*/ 8 h 124"/>
                  <a:gd name="T104" fmla="*/ 71 w 142"/>
                  <a:gd name="T105" fmla="*/ 8 h 124"/>
                  <a:gd name="T106" fmla="*/ 71 w 142"/>
                  <a:gd name="T107" fmla="*/ 8 h 124"/>
                  <a:gd name="T108" fmla="*/ 71 w 142"/>
                  <a:gd name="T109" fmla="*/ 8 h 124"/>
                  <a:gd name="T110" fmla="*/ 26 w 142"/>
                  <a:gd name="T111" fmla="*/ 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2" h="124">
                    <a:moveTo>
                      <a:pt x="56" y="122"/>
                    </a:moveTo>
                    <a:cubicBezTo>
                      <a:pt x="55" y="121"/>
                      <a:pt x="55" y="119"/>
                      <a:pt x="56" y="118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62" y="107"/>
                      <a:pt x="64" y="99"/>
                      <a:pt x="64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47" y="93"/>
                      <a:pt x="32" y="88"/>
                      <a:pt x="20" y="80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8" y="72"/>
                      <a:pt x="0" y="6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33"/>
                      <a:pt x="8" y="21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34" y="5"/>
                      <a:pt x="52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0" y="0"/>
                      <a:pt x="108" y="5"/>
                      <a:pt x="121" y="13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33" y="21"/>
                      <a:pt x="142" y="33"/>
                      <a:pt x="142" y="47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2" y="58"/>
                      <a:pt x="136" y="69"/>
                      <a:pt x="127" y="76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18" y="84"/>
                      <a:pt x="105" y="89"/>
                      <a:pt x="91" y="92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82" y="115"/>
                      <a:pt x="61" y="123"/>
                      <a:pt x="61" y="123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60" y="124"/>
                      <a:pt x="60" y="124"/>
                      <a:pt x="59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8" y="124"/>
                      <a:pt x="57" y="123"/>
                      <a:pt x="56" y="122"/>
                    </a:cubicBezTo>
                    <a:close/>
                    <a:moveTo>
                      <a:pt x="26" y="20"/>
                    </a:moveTo>
                    <a:cubicBezTo>
                      <a:pt x="14" y="27"/>
                      <a:pt x="8" y="3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7"/>
                      <a:pt x="14" y="66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5" y="81"/>
                      <a:pt x="51" y="85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70" y="86"/>
                      <a:pt x="71" y="87"/>
                      <a:pt x="71" y="89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72" y="91"/>
                      <a:pt x="72" y="92"/>
                      <a:pt x="72" y="94"/>
                    </a:cubicBezTo>
                    <a:cubicBezTo>
                      <a:pt x="72" y="94"/>
                      <a:pt x="72" y="94"/>
                      <a:pt x="72" y="94"/>
                    </a:cubicBezTo>
                    <a:cubicBezTo>
                      <a:pt x="72" y="98"/>
                      <a:pt x="71" y="104"/>
                      <a:pt x="68" y="110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10"/>
                      <a:pt x="68" y="110"/>
                      <a:pt x="69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75" y="105"/>
                      <a:pt x="81" y="98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6"/>
                      <a:pt x="86" y="85"/>
                      <a:pt x="88" y="85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102" y="82"/>
                      <a:pt x="113" y="77"/>
                      <a:pt x="122" y="70"/>
                    </a:cubicBezTo>
                    <a:cubicBezTo>
                      <a:pt x="122" y="70"/>
                      <a:pt x="122" y="70"/>
                      <a:pt x="122" y="70"/>
                    </a:cubicBezTo>
                    <a:cubicBezTo>
                      <a:pt x="130" y="63"/>
                      <a:pt x="134" y="55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37"/>
                      <a:pt x="128" y="27"/>
                      <a:pt x="116" y="20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05" y="12"/>
                      <a:pt x="89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53" y="8"/>
                      <a:pt x="37" y="12"/>
                      <a:pt x="26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0" name="Freeform 133">
                <a:extLst>
                  <a:ext uri="{FF2B5EF4-FFF2-40B4-BE49-F238E27FC236}">
                    <a16:creationId xmlns:a16="http://schemas.microsoft.com/office/drawing/2014/main" id="{625292A9-7172-4543-8F85-FFADEBC5B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9091" y="1986057"/>
                <a:ext cx="134615" cy="349301"/>
              </a:xfrm>
              <a:custGeom>
                <a:avLst/>
                <a:gdLst>
                  <a:gd name="T0" fmla="*/ 22 w 30"/>
                  <a:gd name="T1" fmla="*/ 24 h 77"/>
                  <a:gd name="T2" fmla="*/ 28 w 30"/>
                  <a:gd name="T3" fmla="*/ 13 h 77"/>
                  <a:gd name="T4" fmla="*/ 15 w 30"/>
                  <a:gd name="T5" fmla="*/ 0 h 77"/>
                  <a:gd name="T6" fmla="*/ 2 w 30"/>
                  <a:gd name="T7" fmla="*/ 13 h 77"/>
                  <a:gd name="T8" fmla="*/ 8 w 30"/>
                  <a:gd name="T9" fmla="*/ 24 h 77"/>
                  <a:gd name="T10" fmla="*/ 0 w 30"/>
                  <a:gd name="T11" fmla="*/ 77 h 77"/>
                  <a:gd name="T12" fmla="*/ 14 w 30"/>
                  <a:gd name="T13" fmla="*/ 77 h 77"/>
                  <a:gd name="T14" fmla="*/ 16 w 30"/>
                  <a:gd name="T15" fmla="*/ 77 h 77"/>
                  <a:gd name="T16" fmla="*/ 30 w 30"/>
                  <a:gd name="T17" fmla="*/ 77 h 77"/>
                  <a:gd name="T18" fmla="*/ 22 w 30"/>
                  <a:gd name="T19" fmla="*/ 2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77">
                    <a:moveTo>
                      <a:pt x="22" y="24"/>
                    </a:moveTo>
                    <a:cubicBezTo>
                      <a:pt x="25" y="22"/>
                      <a:pt x="28" y="18"/>
                      <a:pt x="28" y="13"/>
                    </a:cubicBezTo>
                    <a:cubicBezTo>
                      <a:pt x="28" y="6"/>
                      <a:pt x="22" y="0"/>
                      <a:pt x="15" y="0"/>
                    </a:cubicBezTo>
                    <a:cubicBezTo>
                      <a:pt x="8" y="0"/>
                      <a:pt x="2" y="6"/>
                      <a:pt x="2" y="13"/>
                    </a:cubicBezTo>
                    <a:cubicBezTo>
                      <a:pt x="2" y="18"/>
                      <a:pt x="5" y="21"/>
                      <a:pt x="8" y="2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30" y="77"/>
                      <a:pt x="30" y="77"/>
                      <a:pt x="30" y="77"/>
                    </a:cubicBezTo>
                    <a:lnTo>
                      <a:pt x="22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2A5CED3D-E71E-4727-A43C-DD6E7ACD9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9346" y="1894339"/>
                <a:ext cx="314104" cy="282954"/>
              </a:xfrm>
              <a:custGeom>
                <a:avLst/>
                <a:gdLst>
                  <a:gd name="T0" fmla="*/ 51 w 70"/>
                  <a:gd name="T1" fmla="*/ 61 h 63"/>
                  <a:gd name="T2" fmla="*/ 52 w 70"/>
                  <a:gd name="T3" fmla="*/ 59 h 63"/>
                  <a:gd name="T4" fmla="*/ 52 w 70"/>
                  <a:gd name="T5" fmla="*/ 59 h 63"/>
                  <a:gd name="T6" fmla="*/ 54 w 70"/>
                  <a:gd name="T7" fmla="*/ 57 h 63"/>
                  <a:gd name="T8" fmla="*/ 54 w 70"/>
                  <a:gd name="T9" fmla="*/ 57 h 63"/>
                  <a:gd name="T10" fmla="*/ 56 w 70"/>
                  <a:gd name="T11" fmla="*/ 56 h 63"/>
                  <a:gd name="T12" fmla="*/ 56 w 70"/>
                  <a:gd name="T13" fmla="*/ 56 h 63"/>
                  <a:gd name="T14" fmla="*/ 65 w 70"/>
                  <a:gd name="T15" fmla="*/ 34 h 63"/>
                  <a:gd name="T16" fmla="*/ 65 w 70"/>
                  <a:gd name="T17" fmla="*/ 34 h 63"/>
                  <a:gd name="T18" fmla="*/ 57 w 70"/>
                  <a:gd name="T19" fmla="*/ 14 h 63"/>
                  <a:gd name="T20" fmla="*/ 57 w 70"/>
                  <a:gd name="T21" fmla="*/ 14 h 63"/>
                  <a:gd name="T22" fmla="*/ 35 w 70"/>
                  <a:gd name="T23" fmla="*/ 4 h 63"/>
                  <a:gd name="T24" fmla="*/ 35 w 70"/>
                  <a:gd name="T25" fmla="*/ 4 h 63"/>
                  <a:gd name="T26" fmla="*/ 14 w 70"/>
                  <a:gd name="T27" fmla="*/ 12 h 63"/>
                  <a:gd name="T28" fmla="*/ 14 w 70"/>
                  <a:gd name="T29" fmla="*/ 12 h 63"/>
                  <a:gd name="T30" fmla="*/ 5 w 70"/>
                  <a:gd name="T31" fmla="*/ 34 h 63"/>
                  <a:gd name="T32" fmla="*/ 5 w 70"/>
                  <a:gd name="T33" fmla="*/ 34 h 63"/>
                  <a:gd name="T34" fmla="*/ 13 w 70"/>
                  <a:gd name="T35" fmla="*/ 55 h 63"/>
                  <a:gd name="T36" fmla="*/ 13 w 70"/>
                  <a:gd name="T37" fmla="*/ 55 h 63"/>
                  <a:gd name="T38" fmla="*/ 14 w 70"/>
                  <a:gd name="T39" fmla="*/ 56 h 63"/>
                  <a:gd name="T40" fmla="*/ 14 w 70"/>
                  <a:gd name="T41" fmla="*/ 56 h 63"/>
                  <a:gd name="T42" fmla="*/ 18 w 70"/>
                  <a:gd name="T43" fmla="*/ 58 h 63"/>
                  <a:gd name="T44" fmla="*/ 18 w 70"/>
                  <a:gd name="T45" fmla="*/ 58 h 63"/>
                  <a:gd name="T46" fmla="*/ 18 w 70"/>
                  <a:gd name="T47" fmla="*/ 58 h 63"/>
                  <a:gd name="T48" fmla="*/ 19 w 70"/>
                  <a:gd name="T49" fmla="*/ 61 h 63"/>
                  <a:gd name="T50" fmla="*/ 19 w 70"/>
                  <a:gd name="T51" fmla="*/ 61 h 63"/>
                  <a:gd name="T52" fmla="*/ 16 w 70"/>
                  <a:gd name="T53" fmla="*/ 62 h 63"/>
                  <a:gd name="T54" fmla="*/ 16 w 70"/>
                  <a:gd name="T55" fmla="*/ 62 h 63"/>
                  <a:gd name="T56" fmla="*/ 10 w 70"/>
                  <a:gd name="T57" fmla="*/ 58 h 63"/>
                  <a:gd name="T58" fmla="*/ 10 w 70"/>
                  <a:gd name="T59" fmla="*/ 58 h 63"/>
                  <a:gd name="T60" fmla="*/ 10 w 70"/>
                  <a:gd name="T61" fmla="*/ 58 h 63"/>
                  <a:gd name="T62" fmla="*/ 0 w 70"/>
                  <a:gd name="T63" fmla="*/ 34 h 63"/>
                  <a:gd name="T64" fmla="*/ 0 w 70"/>
                  <a:gd name="T65" fmla="*/ 34 h 63"/>
                  <a:gd name="T66" fmla="*/ 11 w 70"/>
                  <a:gd name="T67" fmla="*/ 9 h 63"/>
                  <a:gd name="T68" fmla="*/ 11 w 70"/>
                  <a:gd name="T69" fmla="*/ 9 h 63"/>
                  <a:gd name="T70" fmla="*/ 35 w 70"/>
                  <a:gd name="T71" fmla="*/ 0 h 63"/>
                  <a:gd name="T72" fmla="*/ 35 w 70"/>
                  <a:gd name="T73" fmla="*/ 0 h 63"/>
                  <a:gd name="T74" fmla="*/ 60 w 70"/>
                  <a:gd name="T75" fmla="*/ 11 h 63"/>
                  <a:gd name="T76" fmla="*/ 60 w 70"/>
                  <a:gd name="T77" fmla="*/ 11 h 63"/>
                  <a:gd name="T78" fmla="*/ 70 w 70"/>
                  <a:gd name="T79" fmla="*/ 34 h 63"/>
                  <a:gd name="T80" fmla="*/ 70 w 70"/>
                  <a:gd name="T81" fmla="*/ 34 h 63"/>
                  <a:gd name="T82" fmla="*/ 59 w 70"/>
                  <a:gd name="T83" fmla="*/ 60 h 63"/>
                  <a:gd name="T84" fmla="*/ 59 w 70"/>
                  <a:gd name="T85" fmla="*/ 60 h 63"/>
                  <a:gd name="T86" fmla="*/ 59 w 70"/>
                  <a:gd name="T87" fmla="*/ 60 h 63"/>
                  <a:gd name="T88" fmla="*/ 53 w 70"/>
                  <a:gd name="T89" fmla="*/ 63 h 63"/>
                  <a:gd name="T90" fmla="*/ 53 w 70"/>
                  <a:gd name="T91" fmla="*/ 63 h 63"/>
                  <a:gd name="T92" fmla="*/ 53 w 70"/>
                  <a:gd name="T93" fmla="*/ 63 h 63"/>
                  <a:gd name="T94" fmla="*/ 53 w 70"/>
                  <a:gd name="T95" fmla="*/ 63 h 63"/>
                  <a:gd name="T96" fmla="*/ 51 w 70"/>
                  <a:gd name="T9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0" h="63">
                    <a:moveTo>
                      <a:pt x="51" y="61"/>
                    </a:moveTo>
                    <a:cubicBezTo>
                      <a:pt x="50" y="60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3" y="58"/>
                      <a:pt x="54" y="58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6" y="56"/>
                      <a:pt x="56" y="56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62" y="50"/>
                      <a:pt x="65" y="42"/>
                      <a:pt x="65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27"/>
                      <a:pt x="62" y="20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1" y="7"/>
                      <a:pt x="43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28" y="4"/>
                      <a:pt x="20" y="7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8" y="18"/>
                      <a:pt x="5" y="26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42"/>
                      <a:pt x="7" y="49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5" y="57"/>
                      <a:pt x="17" y="58"/>
                      <a:pt x="18" y="58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9"/>
                      <a:pt x="19" y="60"/>
                      <a:pt x="19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8" y="62"/>
                      <a:pt x="17" y="63"/>
                      <a:pt x="16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3" y="61"/>
                      <a:pt x="10" y="58"/>
                      <a:pt x="10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5"/>
                      <a:pt x="4" y="1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3"/>
                      <a:pt x="60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6" y="17"/>
                      <a:pt x="70" y="26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44"/>
                      <a:pt x="66" y="53"/>
                      <a:pt x="59" y="60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58" y="60"/>
                      <a:pt x="56" y="62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1" y="62"/>
                      <a:pt x="5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C31DE177-F6EB-44CA-A142-0E67417BB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071" y="1943125"/>
                <a:ext cx="214606" cy="185383"/>
              </a:xfrm>
              <a:custGeom>
                <a:avLst/>
                <a:gdLst>
                  <a:gd name="T0" fmla="*/ 37 w 48"/>
                  <a:gd name="T1" fmla="*/ 41 h 41"/>
                  <a:gd name="T2" fmla="*/ 37 w 48"/>
                  <a:gd name="T3" fmla="*/ 38 h 41"/>
                  <a:gd name="T4" fmla="*/ 37 w 48"/>
                  <a:gd name="T5" fmla="*/ 38 h 41"/>
                  <a:gd name="T6" fmla="*/ 43 w 48"/>
                  <a:gd name="T7" fmla="*/ 23 h 41"/>
                  <a:gd name="T8" fmla="*/ 43 w 48"/>
                  <a:gd name="T9" fmla="*/ 23 h 41"/>
                  <a:gd name="T10" fmla="*/ 38 w 48"/>
                  <a:gd name="T11" fmla="*/ 10 h 41"/>
                  <a:gd name="T12" fmla="*/ 38 w 48"/>
                  <a:gd name="T13" fmla="*/ 10 h 41"/>
                  <a:gd name="T14" fmla="*/ 24 w 48"/>
                  <a:gd name="T15" fmla="*/ 4 h 41"/>
                  <a:gd name="T16" fmla="*/ 24 w 48"/>
                  <a:gd name="T17" fmla="*/ 4 h 41"/>
                  <a:gd name="T18" fmla="*/ 11 w 48"/>
                  <a:gd name="T19" fmla="*/ 9 h 41"/>
                  <a:gd name="T20" fmla="*/ 11 w 48"/>
                  <a:gd name="T21" fmla="*/ 9 h 41"/>
                  <a:gd name="T22" fmla="*/ 5 w 48"/>
                  <a:gd name="T23" fmla="*/ 23 h 41"/>
                  <a:gd name="T24" fmla="*/ 5 w 48"/>
                  <a:gd name="T25" fmla="*/ 23 h 41"/>
                  <a:gd name="T26" fmla="*/ 10 w 48"/>
                  <a:gd name="T27" fmla="*/ 37 h 41"/>
                  <a:gd name="T28" fmla="*/ 10 w 48"/>
                  <a:gd name="T29" fmla="*/ 37 h 41"/>
                  <a:gd name="T30" fmla="*/ 10 w 48"/>
                  <a:gd name="T31" fmla="*/ 37 h 41"/>
                  <a:gd name="T32" fmla="*/ 10 w 48"/>
                  <a:gd name="T33" fmla="*/ 40 h 41"/>
                  <a:gd name="T34" fmla="*/ 10 w 48"/>
                  <a:gd name="T35" fmla="*/ 40 h 41"/>
                  <a:gd name="T36" fmla="*/ 7 w 48"/>
                  <a:gd name="T37" fmla="*/ 40 h 41"/>
                  <a:gd name="T38" fmla="*/ 7 w 48"/>
                  <a:gd name="T39" fmla="*/ 40 h 41"/>
                  <a:gd name="T40" fmla="*/ 0 w 48"/>
                  <a:gd name="T41" fmla="*/ 23 h 41"/>
                  <a:gd name="T42" fmla="*/ 0 w 48"/>
                  <a:gd name="T43" fmla="*/ 23 h 41"/>
                  <a:gd name="T44" fmla="*/ 8 w 48"/>
                  <a:gd name="T45" fmla="*/ 6 h 41"/>
                  <a:gd name="T46" fmla="*/ 8 w 48"/>
                  <a:gd name="T47" fmla="*/ 6 h 41"/>
                  <a:gd name="T48" fmla="*/ 24 w 48"/>
                  <a:gd name="T49" fmla="*/ 0 h 41"/>
                  <a:gd name="T50" fmla="*/ 24 w 48"/>
                  <a:gd name="T51" fmla="*/ 0 h 41"/>
                  <a:gd name="T52" fmla="*/ 41 w 48"/>
                  <a:gd name="T53" fmla="*/ 7 h 41"/>
                  <a:gd name="T54" fmla="*/ 41 w 48"/>
                  <a:gd name="T55" fmla="*/ 7 h 41"/>
                  <a:gd name="T56" fmla="*/ 48 w 48"/>
                  <a:gd name="T57" fmla="*/ 23 h 41"/>
                  <a:gd name="T58" fmla="*/ 48 w 48"/>
                  <a:gd name="T59" fmla="*/ 23 h 41"/>
                  <a:gd name="T60" fmla="*/ 40 w 48"/>
                  <a:gd name="T61" fmla="*/ 41 h 41"/>
                  <a:gd name="T62" fmla="*/ 40 w 48"/>
                  <a:gd name="T63" fmla="*/ 41 h 41"/>
                  <a:gd name="T64" fmla="*/ 39 w 48"/>
                  <a:gd name="T65" fmla="*/ 41 h 41"/>
                  <a:gd name="T66" fmla="*/ 39 w 48"/>
                  <a:gd name="T67" fmla="*/ 41 h 41"/>
                  <a:gd name="T68" fmla="*/ 37 w 48"/>
                  <a:gd name="T6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41">
                    <a:moveTo>
                      <a:pt x="37" y="41"/>
                    </a:moveTo>
                    <a:cubicBezTo>
                      <a:pt x="36" y="40"/>
                      <a:pt x="36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41" y="34"/>
                      <a:pt x="43" y="29"/>
                      <a:pt x="43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19"/>
                      <a:pt x="42" y="14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4" y="6"/>
                      <a:pt x="29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9" y="4"/>
                      <a:pt x="14" y="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7" y="13"/>
                      <a:pt x="5" y="18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8"/>
                      <a:pt x="6" y="33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8"/>
                      <a:pt x="11" y="39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7" y="41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2" y="35"/>
                      <a:pt x="0" y="29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7"/>
                      <a:pt x="3" y="11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2" y="2"/>
                      <a:pt x="18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0" y="0"/>
                      <a:pt x="37" y="2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6" y="12"/>
                      <a:pt x="48" y="18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5" y="36"/>
                      <a:pt x="40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0" y="41"/>
                      <a:pt x="39" y="41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1"/>
                      <a:pt x="38" y="41"/>
                      <a:pt x="3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EA464797-81E0-43BB-83E7-D5BD34C8E1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6264" y="1630901"/>
                <a:ext cx="298497" cy="446872"/>
              </a:xfrm>
              <a:custGeom>
                <a:avLst/>
                <a:gdLst>
                  <a:gd name="T0" fmla="*/ 40 w 66"/>
                  <a:gd name="T1" fmla="*/ 4 h 99"/>
                  <a:gd name="T2" fmla="*/ 34 w 66"/>
                  <a:gd name="T3" fmla="*/ 1 h 99"/>
                  <a:gd name="T4" fmla="*/ 4 w 66"/>
                  <a:gd name="T5" fmla="*/ 10 h 99"/>
                  <a:gd name="T6" fmla="*/ 0 w 66"/>
                  <a:gd name="T7" fmla="*/ 16 h 99"/>
                  <a:gd name="T8" fmla="*/ 25 w 66"/>
                  <a:gd name="T9" fmla="*/ 95 h 99"/>
                  <a:gd name="T10" fmla="*/ 31 w 66"/>
                  <a:gd name="T11" fmla="*/ 98 h 99"/>
                  <a:gd name="T12" fmla="*/ 62 w 66"/>
                  <a:gd name="T13" fmla="*/ 89 h 99"/>
                  <a:gd name="T14" fmla="*/ 65 w 66"/>
                  <a:gd name="T15" fmla="*/ 83 h 99"/>
                  <a:gd name="T16" fmla="*/ 40 w 66"/>
                  <a:gd name="T17" fmla="*/ 4 h 99"/>
                  <a:gd name="T18" fmla="*/ 30 w 66"/>
                  <a:gd name="T19" fmla="*/ 39 h 99"/>
                  <a:gd name="T20" fmla="*/ 13 w 66"/>
                  <a:gd name="T21" fmla="*/ 31 h 99"/>
                  <a:gd name="T22" fmla="*/ 22 w 66"/>
                  <a:gd name="T23" fmla="*/ 14 h 99"/>
                  <a:gd name="T24" fmla="*/ 39 w 66"/>
                  <a:gd name="T25" fmla="*/ 23 h 99"/>
                  <a:gd name="T26" fmla="*/ 30 w 66"/>
                  <a:gd name="T27" fmla="*/ 3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99">
                    <a:moveTo>
                      <a:pt x="40" y="4"/>
                    </a:moveTo>
                    <a:cubicBezTo>
                      <a:pt x="40" y="1"/>
                      <a:pt x="37" y="0"/>
                      <a:pt x="34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" y="11"/>
                      <a:pt x="0" y="14"/>
                      <a:pt x="0" y="16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6" y="98"/>
                      <a:pt x="29" y="99"/>
                      <a:pt x="31" y="98"/>
                    </a:cubicBezTo>
                    <a:cubicBezTo>
                      <a:pt x="62" y="89"/>
                      <a:pt x="62" y="89"/>
                      <a:pt x="62" y="89"/>
                    </a:cubicBezTo>
                    <a:cubicBezTo>
                      <a:pt x="64" y="88"/>
                      <a:pt x="66" y="85"/>
                      <a:pt x="65" y="83"/>
                    </a:cubicBezTo>
                    <a:lnTo>
                      <a:pt x="40" y="4"/>
                    </a:lnTo>
                    <a:close/>
                    <a:moveTo>
                      <a:pt x="30" y="39"/>
                    </a:moveTo>
                    <a:cubicBezTo>
                      <a:pt x="23" y="42"/>
                      <a:pt x="15" y="38"/>
                      <a:pt x="13" y="31"/>
                    </a:cubicBezTo>
                    <a:cubicBezTo>
                      <a:pt x="11" y="23"/>
                      <a:pt x="15" y="16"/>
                      <a:pt x="22" y="14"/>
                    </a:cubicBezTo>
                    <a:cubicBezTo>
                      <a:pt x="29" y="11"/>
                      <a:pt x="37" y="15"/>
                      <a:pt x="39" y="23"/>
                    </a:cubicBezTo>
                    <a:cubicBezTo>
                      <a:pt x="41" y="30"/>
                      <a:pt x="37" y="37"/>
                      <a:pt x="3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4" name="Freeform 137">
                <a:extLst>
                  <a:ext uri="{FF2B5EF4-FFF2-40B4-BE49-F238E27FC236}">
                    <a16:creationId xmlns:a16="http://schemas.microsoft.com/office/drawing/2014/main" id="{73473F69-DCD7-4AF9-AA95-B232DE2B1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9164" y="1595775"/>
                <a:ext cx="228263" cy="202946"/>
              </a:xfrm>
              <a:custGeom>
                <a:avLst/>
                <a:gdLst>
                  <a:gd name="T0" fmla="*/ 49 w 50"/>
                  <a:gd name="T1" fmla="*/ 27 h 45"/>
                  <a:gd name="T2" fmla="*/ 43 w 50"/>
                  <a:gd name="T3" fmla="*/ 6 h 45"/>
                  <a:gd name="T4" fmla="*/ 35 w 50"/>
                  <a:gd name="T5" fmla="*/ 1 h 45"/>
                  <a:gd name="T6" fmla="*/ 5 w 50"/>
                  <a:gd name="T7" fmla="*/ 11 h 45"/>
                  <a:gd name="T8" fmla="*/ 0 w 50"/>
                  <a:gd name="T9" fmla="*/ 19 h 45"/>
                  <a:gd name="T10" fmla="*/ 7 w 50"/>
                  <a:gd name="T11" fmla="*/ 40 h 45"/>
                  <a:gd name="T12" fmla="*/ 15 w 50"/>
                  <a:gd name="T13" fmla="*/ 44 h 45"/>
                  <a:gd name="T14" fmla="*/ 45 w 50"/>
                  <a:gd name="T15" fmla="*/ 35 h 45"/>
                  <a:gd name="T16" fmla="*/ 49 w 50"/>
                  <a:gd name="T17" fmla="*/ 27 h 45"/>
                  <a:gd name="T18" fmla="*/ 43 w 50"/>
                  <a:gd name="T19" fmla="*/ 33 h 45"/>
                  <a:gd name="T20" fmla="*/ 15 w 50"/>
                  <a:gd name="T21" fmla="*/ 41 h 45"/>
                  <a:gd name="T22" fmla="*/ 10 w 50"/>
                  <a:gd name="T23" fmla="*/ 39 h 45"/>
                  <a:gd name="T24" fmla="*/ 4 w 50"/>
                  <a:gd name="T25" fmla="*/ 18 h 45"/>
                  <a:gd name="T26" fmla="*/ 6 w 50"/>
                  <a:gd name="T27" fmla="*/ 13 h 45"/>
                  <a:gd name="T28" fmla="*/ 35 w 50"/>
                  <a:gd name="T29" fmla="*/ 4 h 45"/>
                  <a:gd name="T30" fmla="*/ 40 w 50"/>
                  <a:gd name="T31" fmla="*/ 7 h 45"/>
                  <a:gd name="T32" fmla="*/ 46 w 50"/>
                  <a:gd name="T33" fmla="*/ 27 h 45"/>
                  <a:gd name="T34" fmla="*/ 43 w 50"/>
                  <a:gd name="T35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45">
                    <a:moveTo>
                      <a:pt x="49" y="27"/>
                    </a:moveTo>
                    <a:cubicBezTo>
                      <a:pt x="43" y="6"/>
                      <a:pt x="43" y="6"/>
                      <a:pt x="43" y="6"/>
                    </a:cubicBezTo>
                    <a:cubicBezTo>
                      <a:pt x="42" y="3"/>
                      <a:pt x="39" y="0"/>
                      <a:pt x="3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0" y="12"/>
                      <a:pt x="0" y="16"/>
                      <a:pt x="0" y="19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8" y="43"/>
                      <a:pt x="11" y="45"/>
                      <a:pt x="15" y="44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9" y="34"/>
                      <a:pt x="50" y="29"/>
                      <a:pt x="49" y="27"/>
                    </a:cubicBezTo>
                    <a:close/>
                    <a:moveTo>
                      <a:pt x="43" y="33"/>
                    </a:moveTo>
                    <a:cubicBezTo>
                      <a:pt x="15" y="41"/>
                      <a:pt x="15" y="41"/>
                      <a:pt x="15" y="41"/>
                    </a:cubicBezTo>
                    <a:cubicBezTo>
                      <a:pt x="13" y="42"/>
                      <a:pt x="11" y="41"/>
                      <a:pt x="10" y="3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6"/>
                      <a:pt x="4" y="14"/>
                      <a:pt x="6" y="1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4"/>
                      <a:pt x="39" y="5"/>
                      <a:pt x="40" y="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30"/>
                      <a:pt x="46" y="32"/>
                      <a:pt x="43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5" name="Freeform 138">
                <a:extLst>
                  <a:ext uri="{FF2B5EF4-FFF2-40B4-BE49-F238E27FC236}">
                    <a16:creationId xmlns:a16="http://schemas.microsoft.com/office/drawing/2014/main" id="{20C8CC46-A980-44AF-B431-5605DEF79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793" y="1693346"/>
                <a:ext cx="119010" cy="115133"/>
              </a:xfrm>
              <a:custGeom>
                <a:avLst/>
                <a:gdLst>
                  <a:gd name="T0" fmla="*/ 10 w 26"/>
                  <a:gd name="T1" fmla="*/ 2 h 25"/>
                  <a:gd name="T2" fmla="*/ 2 w 26"/>
                  <a:gd name="T3" fmla="*/ 16 h 25"/>
                  <a:gd name="T4" fmla="*/ 16 w 26"/>
                  <a:gd name="T5" fmla="*/ 23 h 25"/>
                  <a:gd name="T6" fmla="*/ 24 w 26"/>
                  <a:gd name="T7" fmla="*/ 9 h 25"/>
                  <a:gd name="T8" fmla="*/ 10 w 26"/>
                  <a:gd name="T9" fmla="*/ 2 h 25"/>
                  <a:gd name="T10" fmla="*/ 10 w 26"/>
                  <a:gd name="T11" fmla="*/ 16 h 25"/>
                  <a:gd name="T12" fmla="*/ 5 w 26"/>
                  <a:gd name="T13" fmla="*/ 13 h 25"/>
                  <a:gd name="T14" fmla="*/ 8 w 26"/>
                  <a:gd name="T15" fmla="*/ 8 h 25"/>
                  <a:gd name="T16" fmla="*/ 13 w 26"/>
                  <a:gd name="T17" fmla="*/ 10 h 25"/>
                  <a:gd name="T18" fmla="*/ 10 w 26"/>
                  <a:gd name="T1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10" y="2"/>
                    </a:moveTo>
                    <a:cubicBezTo>
                      <a:pt x="4" y="4"/>
                      <a:pt x="0" y="10"/>
                      <a:pt x="2" y="16"/>
                    </a:cubicBezTo>
                    <a:cubicBezTo>
                      <a:pt x="4" y="22"/>
                      <a:pt x="10" y="25"/>
                      <a:pt x="16" y="23"/>
                    </a:cubicBezTo>
                    <a:cubicBezTo>
                      <a:pt x="22" y="22"/>
                      <a:pt x="26" y="15"/>
                      <a:pt x="24" y="9"/>
                    </a:cubicBezTo>
                    <a:cubicBezTo>
                      <a:pt x="22" y="3"/>
                      <a:pt x="16" y="0"/>
                      <a:pt x="10" y="2"/>
                    </a:cubicBezTo>
                    <a:close/>
                    <a:moveTo>
                      <a:pt x="10" y="16"/>
                    </a:moveTo>
                    <a:cubicBezTo>
                      <a:pt x="8" y="16"/>
                      <a:pt x="6" y="15"/>
                      <a:pt x="5" y="13"/>
                    </a:cubicBezTo>
                    <a:cubicBezTo>
                      <a:pt x="4" y="11"/>
                      <a:pt x="5" y="8"/>
                      <a:pt x="8" y="8"/>
                    </a:cubicBezTo>
                    <a:cubicBezTo>
                      <a:pt x="10" y="7"/>
                      <a:pt x="12" y="8"/>
                      <a:pt x="13" y="10"/>
                    </a:cubicBezTo>
                    <a:cubicBezTo>
                      <a:pt x="14" y="13"/>
                      <a:pt x="12" y="15"/>
                      <a:pt x="1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6" name="Freeform 139">
                <a:extLst>
                  <a:ext uri="{FF2B5EF4-FFF2-40B4-BE49-F238E27FC236}">
                    <a16:creationId xmlns:a16="http://schemas.microsoft.com/office/drawing/2014/main" id="{90AF3E03-DCEE-4C4B-AD47-DD1402B06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0955" y="2349019"/>
                <a:ext cx="257527" cy="351254"/>
              </a:xfrm>
              <a:custGeom>
                <a:avLst/>
                <a:gdLst>
                  <a:gd name="T0" fmla="*/ 53 w 57"/>
                  <a:gd name="T1" fmla="*/ 28 h 78"/>
                  <a:gd name="T2" fmla="*/ 29 w 57"/>
                  <a:gd name="T3" fmla="*/ 0 h 78"/>
                  <a:gd name="T4" fmla="*/ 4 w 57"/>
                  <a:gd name="T5" fmla="*/ 28 h 78"/>
                  <a:gd name="T6" fmla="*/ 0 w 57"/>
                  <a:gd name="T7" fmla="*/ 35 h 78"/>
                  <a:gd name="T8" fmla="*/ 0 w 57"/>
                  <a:gd name="T9" fmla="*/ 70 h 78"/>
                  <a:gd name="T10" fmla="*/ 7 w 57"/>
                  <a:gd name="T11" fmla="*/ 78 h 78"/>
                  <a:gd name="T12" fmla="*/ 50 w 57"/>
                  <a:gd name="T13" fmla="*/ 78 h 78"/>
                  <a:gd name="T14" fmla="*/ 57 w 57"/>
                  <a:gd name="T15" fmla="*/ 70 h 78"/>
                  <a:gd name="T16" fmla="*/ 57 w 57"/>
                  <a:gd name="T17" fmla="*/ 35 h 78"/>
                  <a:gd name="T18" fmla="*/ 53 w 57"/>
                  <a:gd name="T19" fmla="*/ 28 h 78"/>
                  <a:gd name="T20" fmla="*/ 32 w 57"/>
                  <a:gd name="T21" fmla="*/ 55 h 78"/>
                  <a:gd name="T22" fmla="*/ 32 w 57"/>
                  <a:gd name="T23" fmla="*/ 66 h 78"/>
                  <a:gd name="T24" fmla="*/ 29 w 57"/>
                  <a:gd name="T25" fmla="*/ 69 h 78"/>
                  <a:gd name="T26" fmla="*/ 25 w 57"/>
                  <a:gd name="T27" fmla="*/ 66 h 78"/>
                  <a:gd name="T28" fmla="*/ 25 w 57"/>
                  <a:gd name="T29" fmla="*/ 55 h 78"/>
                  <a:gd name="T30" fmla="*/ 20 w 57"/>
                  <a:gd name="T31" fmla="*/ 47 h 78"/>
                  <a:gd name="T32" fmla="*/ 29 w 57"/>
                  <a:gd name="T33" fmla="*/ 38 h 78"/>
                  <a:gd name="T34" fmla="*/ 38 w 57"/>
                  <a:gd name="T35" fmla="*/ 47 h 78"/>
                  <a:gd name="T36" fmla="*/ 32 w 57"/>
                  <a:gd name="T37" fmla="*/ 55 h 78"/>
                  <a:gd name="T38" fmla="*/ 9 w 57"/>
                  <a:gd name="T39" fmla="*/ 27 h 78"/>
                  <a:gd name="T40" fmla="*/ 29 w 57"/>
                  <a:gd name="T41" fmla="*/ 5 h 78"/>
                  <a:gd name="T42" fmla="*/ 48 w 57"/>
                  <a:gd name="T43" fmla="*/ 27 h 78"/>
                  <a:gd name="T44" fmla="*/ 9 w 57"/>
                  <a:gd name="T45" fmla="*/ 2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8">
                    <a:moveTo>
                      <a:pt x="53" y="28"/>
                    </a:moveTo>
                    <a:cubicBezTo>
                      <a:pt x="53" y="12"/>
                      <a:pt x="42" y="0"/>
                      <a:pt x="29" y="0"/>
                    </a:cubicBezTo>
                    <a:cubicBezTo>
                      <a:pt x="15" y="0"/>
                      <a:pt x="4" y="12"/>
                      <a:pt x="4" y="28"/>
                    </a:cubicBezTo>
                    <a:cubicBezTo>
                      <a:pt x="1" y="29"/>
                      <a:pt x="0" y="32"/>
                      <a:pt x="0" y="3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3" y="78"/>
                      <a:pt x="7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4" y="78"/>
                      <a:pt x="57" y="74"/>
                      <a:pt x="57" y="70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32"/>
                      <a:pt x="56" y="29"/>
                      <a:pt x="53" y="28"/>
                    </a:cubicBezTo>
                    <a:close/>
                    <a:moveTo>
                      <a:pt x="32" y="55"/>
                    </a:moveTo>
                    <a:cubicBezTo>
                      <a:pt x="32" y="66"/>
                      <a:pt x="32" y="66"/>
                      <a:pt x="32" y="66"/>
                    </a:cubicBezTo>
                    <a:cubicBezTo>
                      <a:pt x="32" y="68"/>
                      <a:pt x="30" y="69"/>
                      <a:pt x="29" y="69"/>
                    </a:cubicBezTo>
                    <a:cubicBezTo>
                      <a:pt x="27" y="69"/>
                      <a:pt x="25" y="68"/>
                      <a:pt x="25" y="66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2" y="54"/>
                      <a:pt x="20" y="50"/>
                      <a:pt x="20" y="47"/>
                    </a:cubicBezTo>
                    <a:cubicBezTo>
                      <a:pt x="20" y="42"/>
                      <a:pt x="24" y="38"/>
                      <a:pt x="29" y="38"/>
                    </a:cubicBezTo>
                    <a:cubicBezTo>
                      <a:pt x="34" y="38"/>
                      <a:pt x="38" y="42"/>
                      <a:pt x="38" y="47"/>
                    </a:cubicBezTo>
                    <a:cubicBezTo>
                      <a:pt x="38" y="50"/>
                      <a:pt x="35" y="54"/>
                      <a:pt x="32" y="55"/>
                    </a:cubicBezTo>
                    <a:close/>
                    <a:moveTo>
                      <a:pt x="9" y="27"/>
                    </a:moveTo>
                    <a:cubicBezTo>
                      <a:pt x="10" y="15"/>
                      <a:pt x="18" y="5"/>
                      <a:pt x="29" y="5"/>
                    </a:cubicBezTo>
                    <a:cubicBezTo>
                      <a:pt x="39" y="5"/>
                      <a:pt x="47" y="15"/>
                      <a:pt x="48" y="27"/>
                    </a:cubicBezTo>
                    <a:lnTo>
                      <a:pt x="9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7" name="Freeform 140">
                <a:extLst>
                  <a:ext uri="{FF2B5EF4-FFF2-40B4-BE49-F238E27FC236}">
                    <a16:creationId xmlns:a16="http://schemas.microsoft.com/office/drawing/2014/main" id="{76D1B035-5720-4E2B-8C5A-F69A8FB1CA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0102" y="1279646"/>
                <a:ext cx="347270" cy="251731"/>
              </a:xfrm>
              <a:custGeom>
                <a:avLst/>
                <a:gdLst>
                  <a:gd name="T0" fmla="*/ 71 w 77"/>
                  <a:gd name="T1" fmla="*/ 0 h 56"/>
                  <a:gd name="T2" fmla="*/ 62 w 77"/>
                  <a:gd name="T3" fmla="*/ 0 h 56"/>
                  <a:gd name="T4" fmla="*/ 62 w 77"/>
                  <a:gd name="T5" fmla="*/ 1 h 56"/>
                  <a:gd name="T6" fmla="*/ 61 w 77"/>
                  <a:gd name="T7" fmla="*/ 2 h 56"/>
                  <a:gd name="T8" fmla="*/ 50 w 77"/>
                  <a:gd name="T9" fmla="*/ 2 h 56"/>
                  <a:gd name="T10" fmla="*/ 49 w 77"/>
                  <a:gd name="T11" fmla="*/ 1 h 56"/>
                  <a:gd name="T12" fmla="*/ 49 w 77"/>
                  <a:gd name="T13" fmla="*/ 0 h 56"/>
                  <a:gd name="T14" fmla="*/ 6 w 77"/>
                  <a:gd name="T15" fmla="*/ 0 h 56"/>
                  <a:gd name="T16" fmla="*/ 0 w 77"/>
                  <a:gd name="T17" fmla="*/ 6 h 56"/>
                  <a:gd name="T18" fmla="*/ 0 w 77"/>
                  <a:gd name="T19" fmla="*/ 50 h 56"/>
                  <a:gd name="T20" fmla="*/ 6 w 77"/>
                  <a:gd name="T21" fmla="*/ 56 h 56"/>
                  <a:gd name="T22" fmla="*/ 71 w 77"/>
                  <a:gd name="T23" fmla="*/ 56 h 56"/>
                  <a:gd name="T24" fmla="*/ 77 w 77"/>
                  <a:gd name="T25" fmla="*/ 50 h 56"/>
                  <a:gd name="T26" fmla="*/ 77 w 77"/>
                  <a:gd name="T27" fmla="*/ 6 h 56"/>
                  <a:gd name="T28" fmla="*/ 71 w 77"/>
                  <a:gd name="T29" fmla="*/ 0 h 56"/>
                  <a:gd name="T30" fmla="*/ 39 w 77"/>
                  <a:gd name="T31" fmla="*/ 45 h 56"/>
                  <a:gd name="T32" fmla="*/ 22 w 77"/>
                  <a:gd name="T33" fmla="*/ 28 h 56"/>
                  <a:gd name="T34" fmla="*/ 39 w 77"/>
                  <a:gd name="T35" fmla="*/ 11 h 56"/>
                  <a:gd name="T36" fmla="*/ 56 w 77"/>
                  <a:gd name="T37" fmla="*/ 28 h 56"/>
                  <a:gd name="T38" fmla="*/ 39 w 77"/>
                  <a:gd name="T39" fmla="*/ 4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6">
                    <a:moveTo>
                      <a:pt x="71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2"/>
                      <a:pt x="61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49" y="1"/>
                      <a:pt x="49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3" y="56"/>
                      <a:pt x="6" y="56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6"/>
                      <a:pt x="77" y="53"/>
                      <a:pt x="77" y="50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4" y="0"/>
                      <a:pt x="71" y="0"/>
                    </a:cubicBezTo>
                    <a:close/>
                    <a:moveTo>
                      <a:pt x="39" y="45"/>
                    </a:moveTo>
                    <a:cubicBezTo>
                      <a:pt x="30" y="45"/>
                      <a:pt x="22" y="37"/>
                      <a:pt x="22" y="28"/>
                    </a:cubicBezTo>
                    <a:cubicBezTo>
                      <a:pt x="22" y="19"/>
                      <a:pt x="30" y="11"/>
                      <a:pt x="39" y="11"/>
                    </a:cubicBezTo>
                    <a:cubicBezTo>
                      <a:pt x="49" y="11"/>
                      <a:pt x="56" y="19"/>
                      <a:pt x="56" y="28"/>
                    </a:cubicBezTo>
                    <a:cubicBezTo>
                      <a:pt x="56" y="37"/>
                      <a:pt x="49" y="45"/>
                      <a:pt x="39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8" name="Freeform 141">
                <a:extLst>
                  <a:ext uri="{FF2B5EF4-FFF2-40B4-BE49-F238E27FC236}">
                    <a16:creationId xmlns:a16="http://schemas.microsoft.com/office/drawing/2014/main" id="{22AA0569-8559-4366-97AF-1C66EB7D4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2779" y="1252326"/>
                <a:ext cx="46823" cy="23417"/>
              </a:xfrm>
              <a:custGeom>
                <a:avLst/>
                <a:gdLst>
                  <a:gd name="T0" fmla="*/ 1 w 10"/>
                  <a:gd name="T1" fmla="*/ 5 h 5"/>
                  <a:gd name="T2" fmla="*/ 9 w 10"/>
                  <a:gd name="T3" fmla="*/ 5 h 5"/>
                  <a:gd name="T4" fmla="*/ 10 w 10"/>
                  <a:gd name="T5" fmla="*/ 4 h 5"/>
                  <a:gd name="T6" fmla="*/ 10 w 10"/>
                  <a:gd name="T7" fmla="*/ 1 h 5"/>
                  <a:gd name="T8" fmla="*/ 9 w 10"/>
                  <a:gd name="T9" fmla="*/ 0 h 5"/>
                  <a:gd name="T10" fmla="*/ 1 w 10"/>
                  <a:gd name="T11" fmla="*/ 0 h 5"/>
                  <a:gd name="T12" fmla="*/ 0 w 10"/>
                  <a:gd name="T13" fmla="*/ 1 h 5"/>
                  <a:gd name="T14" fmla="*/ 0 w 10"/>
                  <a:gd name="T15" fmla="*/ 4 h 5"/>
                  <a:gd name="T16" fmla="*/ 1 w 10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9" name="Freeform 142">
                <a:extLst>
                  <a:ext uri="{FF2B5EF4-FFF2-40B4-BE49-F238E27FC236}">
                    <a16:creationId xmlns:a16="http://schemas.microsoft.com/office/drawing/2014/main" id="{C3ECD66D-7C4B-459A-979F-EB0900D58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0561" y="1248424"/>
                <a:ext cx="58529" cy="31222"/>
              </a:xfrm>
              <a:custGeom>
                <a:avLst/>
                <a:gdLst>
                  <a:gd name="T0" fmla="*/ 2 w 13"/>
                  <a:gd name="T1" fmla="*/ 6 h 7"/>
                  <a:gd name="T2" fmla="*/ 2 w 13"/>
                  <a:gd name="T3" fmla="*/ 2 h 7"/>
                  <a:gd name="T4" fmla="*/ 3 w 13"/>
                  <a:gd name="T5" fmla="*/ 1 h 7"/>
                  <a:gd name="T6" fmla="*/ 10 w 13"/>
                  <a:gd name="T7" fmla="*/ 1 h 7"/>
                  <a:gd name="T8" fmla="*/ 11 w 13"/>
                  <a:gd name="T9" fmla="*/ 2 h 7"/>
                  <a:gd name="T10" fmla="*/ 11 w 13"/>
                  <a:gd name="T11" fmla="*/ 6 h 7"/>
                  <a:gd name="T12" fmla="*/ 10 w 13"/>
                  <a:gd name="T13" fmla="*/ 7 h 7"/>
                  <a:gd name="T14" fmla="*/ 13 w 13"/>
                  <a:gd name="T15" fmla="*/ 7 h 7"/>
                  <a:gd name="T16" fmla="*/ 13 w 13"/>
                  <a:gd name="T17" fmla="*/ 1 h 7"/>
                  <a:gd name="T18" fmla="*/ 12 w 13"/>
                  <a:gd name="T19" fmla="*/ 0 h 7"/>
                  <a:gd name="T20" fmla="*/ 1 w 13"/>
                  <a:gd name="T21" fmla="*/ 0 h 7"/>
                  <a:gd name="T22" fmla="*/ 0 w 13"/>
                  <a:gd name="T23" fmla="*/ 1 h 7"/>
                  <a:gd name="T24" fmla="*/ 0 w 13"/>
                  <a:gd name="T25" fmla="*/ 7 h 7"/>
                  <a:gd name="T26" fmla="*/ 3 w 13"/>
                  <a:gd name="T27" fmla="*/ 7 h 7"/>
                  <a:gd name="T28" fmla="*/ 2 w 13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7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7"/>
                      <a:pt x="11" y="7"/>
                      <a:pt x="10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0" name="Freeform 143">
                <a:extLst>
                  <a:ext uri="{FF2B5EF4-FFF2-40B4-BE49-F238E27FC236}">
                    <a16:creationId xmlns:a16="http://schemas.microsoft.com/office/drawing/2014/main" id="{485928F3-E6FE-4554-8DDE-960EDEFD2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0561" y="1279646"/>
                <a:ext cx="58529" cy="9756"/>
              </a:xfrm>
              <a:custGeom>
                <a:avLst/>
                <a:gdLst>
                  <a:gd name="T0" fmla="*/ 1 w 13"/>
                  <a:gd name="T1" fmla="*/ 2 h 2"/>
                  <a:gd name="T2" fmla="*/ 12 w 13"/>
                  <a:gd name="T3" fmla="*/ 2 h 2"/>
                  <a:gd name="T4" fmla="*/ 13 w 13"/>
                  <a:gd name="T5" fmla="*/ 1 h 2"/>
                  <a:gd name="T6" fmla="*/ 13 w 13"/>
                  <a:gd name="T7" fmla="*/ 0 h 2"/>
                  <a:gd name="T8" fmla="*/ 10 w 13"/>
                  <a:gd name="T9" fmla="*/ 0 h 2"/>
                  <a:gd name="T10" fmla="*/ 10 w 13"/>
                  <a:gd name="T11" fmla="*/ 0 h 2"/>
                  <a:gd name="T12" fmla="*/ 3 w 13"/>
                  <a:gd name="T13" fmla="*/ 0 h 2"/>
                  <a:gd name="T14" fmla="*/ 3 w 13"/>
                  <a:gd name="T15" fmla="*/ 0 h 2"/>
                  <a:gd name="T16" fmla="*/ 0 w 13"/>
                  <a:gd name="T17" fmla="*/ 0 h 2"/>
                  <a:gd name="T18" fmla="*/ 0 w 13"/>
                  <a:gd name="T19" fmla="*/ 1 h 2"/>
                  <a:gd name="T20" fmla="*/ 1 w 1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2">
                    <a:moveTo>
                      <a:pt x="1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1" name="Freeform 144">
                <a:extLst>
                  <a:ext uri="{FF2B5EF4-FFF2-40B4-BE49-F238E27FC236}">
                    <a16:creationId xmlns:a16="http://schemas.microsoft.com/office/drawing/2014/main" id="{D6E06992-76BF-4C9C-A174-52D558802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217" y="1279646"/>
                <a:ext cx="31215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  <a:gd name="T4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2" name="Freeform 145">
                <a:extLst>
                  <a:ext uri="{FF2B5EF4-FFF2-40B4-BE49-F238E27FC236}">
                    <a16:creationId xmlns:a16="http://schemas.microsoft.com/office/drawing/2014/main" id="{E3837440-FCF6-41BC-922A-AD85E8135C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31308" y="1342092"/>
                <a:ext cx="132666" cy="126841"/>
              </a:xfrm>
              <a:custGeom>
                <a:avLst/>
                <a:gdLst>
                  <a:gd name="T0" fmla="*/ 14 w 29"/>
                  <a:gd name="T1" fmla="*/ 0 h 28"/>
                  <a:gd name="T2" fmla="*/ 0 w 29"/>
                  <a:gd name="T3" fmla="*/ 14 h 28"/>
                  <a:gd name="T4" fmla="*/ 14 w 29"/>
                  <a:gd name="T5" fmla="*/ 28 h 28"/>
                  <a:gd name="T6" fmla="*/ 29 w 29"/>
                  <a:gd name="T7" fmla="*/ 14 h 28"/>
                  <a:gd name="T8" fmla="*/ 14 w 29"/>
                  <a:gd name="T9" fmla="*/ 0 h 28"/>
                  <a:gd name="T10" fmla="*/ 10 w 29"/>
                  <a:gd name="T11" fmla="*/ 17 h 28"/>
                  <a:gd name="T12" fmla="*/ 4 w 29"/>
                  <a:gd name="T13" fmla="*/ 11 h 28"/>
                  <a:gd name="T14" fmla="*/ 10 w 29"/>
                  <a:gd name="T15" fmla="*/ 6 h 28"/>
                  <a:gd name="T16" fmla="*/ 15 w 29"/>
                  <a:gd name="T17" fmla="*/ 11 h 28"/>
                  <a:gd name="T18" fmla="*/ 10 w 29"/>
                  <a:gd name="T19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lose/>
                    <a:moveTo>
                      <a:pt x="10" y="17"/>
                    </a:moveTo>
                    <a:cubicBezTo>
                      <a:pt x="7" y="17"/>
                      <a:pt x="4" y="14"/>
                      <a:pt x="4" y="11"/>
                    </a:cubicBezTo>
                    <a:cubicBezTo>
                      <a:pt x="4" y="8"/>
                      <a:pt x="7" y="6"/>
                      <a:pt x="10" y="6"/>
                    </a:cubicBezTo>
                    <a:cubicBezTo>
                      <a:pt x="13" y="6"/>
                      <a:pt x="15" y="8"/>
                      <a:pt x="15" y="11"/>
                    </a:cubicBezTo>
                    <a:cubicBezTo>
                      <a:pt x="15" y="14"/>
                      <a:pt x="13" y="17"/>
                      <a:pt x="1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3" name="Freeform 146">
                <a:extLst>
                  <a:ext uri="{FF2B5EF4-FFF2-40B4-BE49-F238E27FC236}">
                    <a16:creationId xmlns:a16="http://schemas.microsoft.com/office/drawing/2014/main" id="{32A86AA4-5142-400E-A349-7959446DF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634" y="904977"/>
                <a:ext cx="261428" cy="380524"/>
              </a:xfrm>
              <a:custGeom>
                <a:avLst/>
                <a:gdLst>
                  <a:gd name="T0" fmla="*/ 42 w 58"/>
                  <a:gd name="T1" fmla="*/ 25 h 84"/>
                  <a:gd name="T2" fmla="*/ 28 w 58"/>
                  <a:gd name="T3" fmla="*/ 0 h 84"/>
                  <a:gd name="T4" fmla="*/ 28 w 58"/>
                  <a:gd name="T5" fmla="*/ 19 h 84"/>
                  <a:gd name="T6" fmla="*/ 28 w 58"/>
                  <a:gd name="T7" fmla="*/ 19 h 84"/>
                  <a:gd name="T8" fmla="*/ 28 w 58"/>
                  <a:gd name="T9" fmla="*/ 62 h 84"/>
                  <a:gd name="T10" fmla="*/ 13 w 58"/>
                  <a:gd name="T11" fmla="*/ 62 h 84"/>
                  <a:gd name="T12" fmla="*/ 3 w 58"/>
                  <a:gd name="T13" fmla="*/ 77 h 84"/>
                  <a:gd name="T14" fmla="*/ 21 w 58"/>
                  <a:gd name="T15" fmla="*/ 81 h 84"/>
                  <a:gd name="T16" fmla="*/ 32 w 58"/>
                  <a:gd name="T17" fmla="*/ 67 h 84"/>
                  <a:gd name="T18" fmla="*/ 32 w 58"/>
                  <a:gd name="T19" fmla="*/ 32 h 84"/>
                  <a:gd name="T20" fmla="*/ 43 w 58"/>
                  <a:gd name="T21" fmla="*/ 40 h 84"/>
                  <a:gd name="T22" fmla="*/ 41 w 58"/>
                  <a:gd name="T23" fmla="*/ 60 h 84"/>
                  <a:gd name="T24" fmla="*/ 42 w 58"/>
                  <a:gd name="T25" fmla="*/ 2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84">
                    <a:moveTo>
                      <a:pt x="42" y="25"/>
                    </a:moveTo>
                    <a:cubicBezTo>
                      <a:pt x="33" y="17"/>
                      <a:pt x="28" y="0"/>
                      <a:pt x="28" y="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4" y="60"/>
                      <a:pt x="19" y="59"/>
                      <a:pt x="13" y="62"/>
                    </a:cubicBezTo>
                    <a:cubicBezTo>
                      <a:pt x="5" y="65"/>
                      <a:pt x="0" y="72"/>
                      <a:pt x="3" y="77"/>
                    </a:cubicBezTo>
                    <a:cubicBezTo>
                      <a:pt x="5" y="82"/>
                      <a:pt x="13" y="84"/>
                      <a:pt x="21" y="81"/>
                    </a:cubicBezTo>
                    <a:cubicBezTo>
                      <a:pt x="28" y="78"/>
                      <a:pt x="32" y="72"/>
                      <a:pt x="32" y="6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5"/>
                      <a:pt x="38" y="33"/>
                      <a:pt x="43" y="40"/>
                    </a:cubicBezTo>
                    <a:cubicBezTo>
                      <a:pt x="48" y="49"/>
                      <a:pt x="41" y="60"/>
                      <a:pt x="41" y="60"/>
                    </a:cubicBezTo>
                    <a:cubicBezTo>
                      <a:pt x="58" y="49"/>
                      <a:pt x="50" y="32"/>
                      <a:pt x="42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4" name="Freeform 147">
                <a:extLst>
                  <a:ext uri="{FF2B5EF4-FFF2-40B4-BE49-F238E27FC236}">
                    <a16:creationId xmlns:a16="http://schemas.microsoft.com/office/drawing/2014/main" id="{C7577899-2088-4D45-907D-CC9CAD6EC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9858" y="2108995"/>
                <a:ext cx="58529" cy="19514"/>
              </a:xfrm>
              <a:custGeom>
                <a:avLst/>
                <a:gdLst>
                  <a:gd name="T0" fmla="*/ 0 w 31"/>
                  <a:gd name="T1" fmla="*/ 8 h 10"/>
                  <a:gd name="T2" fmla="*/ 2 w 31"/>
                  <a:gd name="T3" fmla="*/ 10 h 10"/>
                  <a:gd name="T4" fmla="*/ 31 w 31"/>
                  <a:gd name="T5" fmla="*/ 3 h 10"/>
                  <a:gd name="T6" fmla="*/ 31 w 31"/>
                  <a:gd name="T7" fmla="*/ 0 h 10"/>
                  <a:gd name="T8" fmla="*/ 0 w 31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0">
                    <a:moveTo>
                      <a:pt x="0" y="8"/>
                    </a:moveTo>
                    <a:lnTo>
                      <a:pt x="2" y="10"/>
                    </a:lnTo>
                    <a:lnTo>
                      <a:pt x="31" y="3"/>
                    </a:lnTo>
                    <a:lnTo>
                      <a:pt x="3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5" name="Freeform 148">
                <a:extLst>
                  <a:ext uri="{FF2B5EF4-FFF2-40B4-BE49-F238E27FC236}">
                    <a16:creationId xmlns:a16="http://schemas.microsoft.com/office/drawing/2014/main" id="{DAD5BB35-8BAF-46C8-8C2F-D73C53916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0849" y="1857263"/>
                <a:ext cx="230213" cy="286857"/>
              </a:xfrm>
              <a:custGeom>
                <a:avLst/>
                <a:gdLst>
                  <a:gd name="T0" fmla="*/ 16 w 51"/>
                  <a:gd name="T1" fmla="*/ 64 h 64"/>
                  <a:gd name="T2" fmla="*/ 33 w 51"/>
                  <a:gd name="T3" fmla="*/ 61 h 64"/>
                  <a:gd name="T4" fmla="*/ 49 w 51"/>
                  <a:gd name="T5" fmla="*/ 55 h 64"/>
                  <a:gd name="T6" fmla="*/ 50 w 51"/>
                  <a:gd name="T7" fmla="*/ 53 h 64"/>
                  <a:gd name="T8" fmla="*/ 37 w 51"/>
                  <a:gd name="T9" fmla="*/ 1 h 64"/>
                  <a:gd name="T10" fmla="*/ 35 w 51"/>
                  <a:gd name="T11" fmla="*/ 0 h 64"/>
                  <a:gd name="T12" fmla="*/ 18 w 51"/>
                  <a:gd name="T13" fmla="*/ 3 h 64"/>
                  <a:gd name="T14" fmla="*/ 2 w 51"/>
                  <a:gd name="T15" fmla="*/ 9 h 64"/>
                  <a:gd name="T16" fmla="*/ 1 w 51"/>
                  <a:gd name="T17" fmla="*/ 11 h 64"/>
                  <a:gd name="T18" fmla="*/ 6 w 51"/>
                  <a:gd name="T19" fmla="*/ 31 h 64"/>
                  <a:gd name="T20" fmla="*/ 9 w 51"/>
                  <a:gd name="T21" fmla="*/ 42 h 64"/>
                  <a:gd name="T22" fmla="*/ 14 w 51"/>
                  <a:gd name="T23" fmla="*/ 62 h 64"/>
                  <a:gd name="T24" fmla="*/ 16 w 51"/>
                  <a:gd name="T25" fmla="*/ 64 h 64"/>
                  <a:gd name="T26" fmla="*/ 27 w 51"/>
                  <a:gd name="T27" fmla="*/ 60 h 64"/>
                  <a:gd name="T28" fmla="*/ 26 w 51"/>
                  <a:gd name="T29" fmla="*/ 59 h 64"/>
                  <a:gd name="T30" fmla="*/ 39 w 51"/>
                  <a:gd name="T31" fmla="*/ 56 h 64"/>
                  <a:gd name="T32" fmla="*/ 39 w 51"/>
                  <a:gd name="T33" fmla="*/ 57 h 64"/>
                  <a:gd name="T34" fmla="*/ 27 w 51"/>
                  <a:gd name="T35" fmla="*/ 60 h 64"/>
                  <a:gd name="T36" fmla="*/ 6 w 51"/>
                  <a:gd name="T37" fmla="*/ 11 h 64"/>
                  <a:gd name="T38" fmla="*/ 33 w 51"/>
                  <a:gd name="T39" fmla="*/ 4 h 64"/>
                  <a:gd name="T40" fmla="*/ 35 w 51"/>
                  <a:gd name="T41" fmla="*/ 5 h 64"/>
                  <a:gd name="T42" fmla="*/ 46 w 51"/>
                  <a:gd name="T43" fmla="*/ 50 h 64"/>
                  <a:gd name="T44" fmla="*/ 45 w 51"/>
                  <a:gd name="T45" fmla="*/ 52 h 64"/>
                  <a:gd name="T46" fmla="*/ 18 w 51"/>
                  <a:gd name="T47" fmla="*/ 59 h 64"/>
                  <a:gd name="T48" fmla="*/ 17 w 51"/>
                  <a:gd name="T49" fmla="*/ 58 h 64"/>
                  <a:gd name="T50" fmla="*/ 5 w 51"/>
                  <a:gd name="T51" fmla="*/ 13 h 64"/>
                  <a:gd name="T52" fmla="*/ 6 w 51"/>
                  <a:gd name="T53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" h="64">
                    <a:moveTo>
                      <a:pt x="16" y="64"/>
                    </a:moveTo>
                    <a:cubicBezTo>
                      <a:pt x="16" y="64"/>
                      <a:pt x="25" y="63"/>
                      <a:pt x="33" y="61"/>
                    </a:cubicBezTo>
                    <a:cubicBezTo>
                      <a:pt x="41" y="59"/>
                      <a:pt x="49" y="55"/>
                      <a:pt x="49" y="55"/>
                    </a:cubicBezTo>
                    <a:cubicBezTo>
                      <a:pt x="50" y="55"/>
                      <a:pt x="51" y="54"/>
                      <a:pt x="50" y="53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0"/>
                      <a:pt x="35" y="0"/>
                    </a:cubicBezTo>
                    <a:cubicBezTo>
                      <a:pt x="35" y="0"/>
                      <a:pt x="26" y="1"/>
                      <a:pt x="18" y="3"/>
                    </a:cubicBezTo>
                    <a:cubicBezTo>
                      <a:pt x="11" y="5"/>
                      <a:pt x="2" y="9"/>
                      <a:pt x="2" y="9"/>
                    </a:cubicBezTo>
                    <a:cubicBezTo>
                      <a:pt x="1" y="9"/>
                      <a:pt x="0" y="10"/>
                      <a:pt x="1" y="1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3"/>
                      <a:pt x="15" y="64"/>
                      <a:pt x="16" y="64"/>
                    </a:cubicBezTo>
                    <a:close/>
                    <a:moveTo>
                      <a:pt x="27" y="60"/>
                    </a:moveTo>
                    <a:cubicBezTo>
                      <a:pt x="26" y="59"/>
                      <a:pt x="26" y="59"/>
                      <a:pt x="26" y="59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7"/>
                      <a:pt x="39" y="57"/>
                      <a:pt x="39" y="57"/>
                    </a:cubicBezTo>
                    <a:lnTo>
                      <a:pt x="27" y="60"/>
                    </a:lnTo>
                    <a:close/>
                    <a:moveTo>
                      <a:pt x="6" y="11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4" y="5"/>
                      <a:pt x="35" y="5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51"/>
                      <a:pt x="46" y="52"/>
                      <a:pt x="45" y="52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7" y="59"/>
                      <a:pt x="17" y="5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2"/>
                      <a:pt x="5" y="12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6" name="Freeform 149">
                <a:extLst>
                  <a:ext uri="{FF2B5EF4-FFF2-40B4-BE49-F238E27FC236}">
                    <a16:creationId xmlns:a16="http://schemas.microsoft.com/office/drawing/2014/main" id="{F5C64965-ABB6-4299-AF63-3E64B1BAEF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9133" y="2118752"/>
                <a:ext cx="230213" cy="288809"/>
              </a:xfrm>
              <a:custGeom>
                <a:avLst/>
                <a:gdLst>
                  <a:gd name="T0" fmla="*/ 35 w 51"/>
                  <a:gd name="T1" fmla="*/ 0 h 64"/>
                  <a:gd name="T2" fmla="*/ 2 w 51"/>
                  <a:gd name="T3" fmla="*/ 9 h 64"/>
                  <a:gd name="T4" fmla="*/ 6 w 51"/>
                  <a:gd name="T5" fmla="*/ 31 h 64"/>
                  <a:gd name="T6" fmla="*/ 14 w 51"/>
                  <a:gd name="T7" fmla="*/ 62 h 64"/>
                  <a:gd name="T8" fmla="*/ 33 w 51"/>
                  <a:gd name="T9" fmla="*/ 61 h 64"/>
                  <a:gd name="T10" fmla="*/ 51 w 51"/>
                  <a:gd name="T11" fmla="*/ 53 h 64"/>
                  <a:gd name="T12" fmla="*/ 7 w 51"/>
                  <a:gd name="T13" fmla="*/ 15 h 64"/>
                  <a:gd name="T14" fmla="*/ 16 w 51"/>
                  <a:gd name="T15" fmla="*/ 20 h 64"/>
                  <a:gd name="T16" fmla="*/ 7 w 51"/>
                  <a:gd name="T17" fmla="*/ 15 h 64"/>
                  <a:gd name="T18" fmla="*/ 17 w 51"/>
                  <a:gd name="T19" fmla="*/ 22 h 64"/>
                  <a:gd name="T20" fmla="*/ 11 w 51"/>
                  <a:gd name="T21" fmla="*/ 32 h 64"/>
                  <a:gd name="T22" fmla="*/ 12 w 51"/>
                  <a:gd name="T23" fmla="*/ 34 h 64"/>
                  <a:gd name="T24" fmla="*/ 21 w 51"/>
                  <a:gd name="T25" fmla="*/ 40 h 64"/>
                  <a:gd name="T26" fmla="*/ 12 w 51"/>
                  <a:gd name="T27" fmla="*/ 34 h 64"/>
                  <a:gd name="T28" fmla="*/ 14 w 51"/>
                  <a:gd name="T29" fmla="*/ 44 h 64"/>
                  <a:gd name="T30" fmla="*/ 24 w 51"/>
                  <a:gd name="T31" fmla="*/ 49 h 64"/>
                  <a:gd name="T32" fmla="*/ 17 w 51"/>
                  <a:gd name="T33" fmla="*/ 12 h 64"/>
                  <a:gd name="T34" fmla="*/ 26 w 51"/>
                  <a:gd name="T35" fmla="*/ 18 h 64"/>
                  <a:gd name="T36" fmla="*/ 17 w 51"/>
                  <a:gd name="T37" fmla="*/ 12 h 64"/>
                  <a:gd name="T38" fmla="*/ 27 w 51"/>
                  <a:gd name="T39" fmla="*/ 20 h 64"/>
                  <a:gd name="T40" fmla="*/ 21 w 51"/>
                  <a:gd name="T41" fmla="*/ 29 h 64"/>
                  <a:gd name="T42" fmla="*/ 22 w 51"/>
                  <a:gd name="T43" fmla="*/ 31 h 64"/>
                  <a:gd name="T44" fmla="*/ 31 w 51"/>
                  <a:gd name="T45" fmla="*/ 37 h 64"/>
                  <a:gd name="T46" fmla="*/ 22 w 51"/>
                  <a:gd name="T47" fmla="*/ 31 h 64"/>
                  <a:gd name="T48" fmla="*/ 24 w 51"/>
                  <a:gd name="T49" fmla="*/ 41 h 64"/>
                  <a:gd name="T50" fmla="*/ 34 w 51"/>
                  <a:gd name="T51" fmla="*/ 47 h 64"/>
                  <a:gd name="T52" fmla="*/ 27 w 51"/>
                  <a:gd name="T53" fmla="*/ 10 h 64"/>
                  <a:gd name="T54" fmla="*/ 36 w 51"/>
                  <a:gd name="T55" fmla="*/ 15 h 64"/>
                  <a:gd name="T56" fmla="*/ 27 w 51"/>
                  <a:gd name="T57" fmla="*/ 10 h 64"/>
                  <a:gd name="T58" fmla="*/ 37 w 51"/>
                  <a:gd name="T59" fmla="*/ 17 h 64"/>
                  <a:gd name="T60" fmla="*/ 31 w 51"/>
                  <a:gd name="T61" fmla="*/ 27 h 64"/>
                  <a:gd name="T62" fmla="*/ 32 w 51"/>
                  <a:gd name="T63" fmla="*/ 29 h 64"/>
                  <a:gd name="T64" fmla="*/ 41 w 51"/>
                  <a:gd name="T65" fmla="*/ 34 h 64"/>
                  <a:gd name="T66" fmla="*/ 32 w 51"/>
                  <a:gd name="T67" fmla="*/ 29 h 64"/>
                  <a:gd name="T68" fmla="*/ 34 w 51"/>
                  <a:gd name="T69" fmla="*/ 38 h 64"/>
                  <a:gd name="T70" fmla="*/ 44 w 51"/>
                  <a:gd name="T71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" h="64">
                    <a:moveTo>
                      <a:pt x="37" y="1"/>
                    </a:moveTo>
                    <a:cubicBezTo>
                      <a:pt x="37" y="1"/>
                      <a:pt x="36" y="0"/>
                      <a:pt x="35" y="0"/>
                    </a:cubicBezTo>
                    <a:cubicBezTo>
                      <a:pt x="35" y="0"/>
                      <a:pt x="26" y="1"/>
                      <a:pt x="18" y="3"/>
                    </a:cubicBezTo>
                    <a:cubicBezTo>
                      <a:pt x="11" y="5"/>
                      <a:pt x="2" y="9"/>
                      <a:pt x="2" y="9"/>
                    </a:cubicBezTo>
                    <a:cubicBezTo>
                      <a:pt x="1" y="9"/>
                      <a:pt x="0" y="10"/>
                      <a:pt x="1" y="1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3"/>
                      <a:pt x="15" y="64"/>
                      <a:pt x="16" y="64"/>
                    </a:cubicBezTo>
                    <a:cubicBezTo>
                      <a:pt x="16" y="64"/>
                      <a:pt x="25" y="63"/>
                      <a:pt x="33" y="61"/>
                    </a:cubicBezTo>
                    <a:cubicBezTo>
                      <a:pt x="41" y="59"/>
                      <a:pt x="49" y="55"/>
                      <a:pt x="49" y="55"/>
                    </a:cubicBezTo>
                    <a:cubicBezTo>
                      <a:pt x="50" y="55"/>
                      <a:pt x="51" y="54"/>
                      <a:pt x="51" y="53"/>
                    </a:cubicBezTo>
                    <a:lnTo>
                      <a:pt x="37" y="1"/>
                    </a:lnTo>
                    <a:close/>
                    <a:moveTo>
                      <a:pt x="7" y="15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7" y="15"/>
                    </a:lnTo>
                    <a:close/>
                    <a:moveTo>
                      <a:pt x="9" y="24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1" y="32"/>
                      <a:pt x="11" y="32"/>
                      <a:pt x="11" y="32"/>
                    </a:cubicBezTo>
                    <a:lnTo>
                      <a:pt x="9" y="24"/>
                    </a:lnTo>
                    <a:close/>
                    <a:moveTo>
                      <a:pt x="12" y="34"/>
                    </a:move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4" y="42"/>
                      <a:pt x="14" y="42"/>
                      <a:pt x="14" y="42"/>
                    </a:cubicBezTo>
                    <a:lnTo>
                      <a:pt x="12" y="34"/>
                    </a:lnTo>
                    <a:close/>
                    <a:moveTo>
                      <a:pt x="16" y="51"/>
                    </a:moveTo>
                    <a:cubicBezTo>
                      <a:pt x="14" y="44"/>
                      <a:pt x="14" y="44"/>
                      <a:pt x="14" y="44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4" y="49"/>
                      <a:pt x="24" y="49"/>
                      <a:pt x="24" y="49"/>
                    </a:cubicBezTo>
                    <a:lnTo>
                      <a:pt x="16" y="51"/>
                    </a:lnTo>
                    <a:close/>
                    <a:moveTo>
                      <a:pt x="17" y="12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7" y="12"/>
                    </a:lnTo>
                    <a:close/>
                    <a:moveTo>
                      <a:pt x="19" y="22"/>
                    </a:moveTo>
                    <a:cubicBezTo>
                      <a:pt x="27" y="20"/>
                      <a:pt x="27" y="20"/>
                      <a:pt x="27" y="2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19" y="22"/>
                    </a:lnTo>
                    <a:close/>
                    <a:moveTo>
                      <a:pt x="22" y="3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4" y="39"/>
                      <a:pt x="24" y="39"/>
                      <a:pt x="24" y="39"/>
                    </a:cubicBezTo>
                    <a:lnTo>
                      <a:pt x="22" y="31"/>
                    </a:lnTo>
                    <a:close/>
                    <a:moveTo>
                      <a:pt x="26" y="48"/>
                    </a:moveTo>
                    <a:cubicBezTo>
                      <a:pt x="24" y="41"/>
                      <a:pt x="24" y="41"/>
                      <a:pt x="24" y="41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4" y="47"/>
                      <a:pt x="34" y="47"/>
                      <a:pt x="34" y="47"/>
                    </a:cubicBezTo>
                    <a:lnTo>
                      <a:pt x="26" y="48"/>
                    </a:lnTo>
                    <a:close/>
                    <a:moveTo>
                      <a:pt x="27" y="10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29" y="17"/>
                      <a:pt x="29" y="17"/>
                      <a:pt x="29" y="17"/>
                    </a:cubicBezTo>
                    <a:lnTo>
                      <a:pt x="27" y="10"/>
                    </a:lnTo>
                    <a:close/>
                    <a:moveTo>
                      <a:pt x="29" y="19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29" y="19"/>
                    </a:lnTo>
                    <a:close/>
                    <a:moveTo>
                      <a:pt x="32" y="29"/>
                    </a:moveTo>
                    <a:cubicBezTo>
                      <a:pt x="39" y="27"/>
                      <a:pt x="39" y="27"/>
                      <a:pt x="39" y="27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4" y="36"/>
                      <a:pt x="34" y="36"/>
                      <a:pt x="34" y="36"/>
                    </a:cubicBezTo>
                    <a:lnTo>
                      <a:pt x="32" y="29"/>
                    </a:lnTo>
                    <a:close/>
                    <a:moveTo>
                      <a:pt x="36" y="46"/>
                    </a:moveTo>
                    <a:cubicBezTo>
                      <a:pt x="34" y="38"/>
                      <a:pt x="34" y="38"/>
                      <a:pt x="34" y="38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4" y="44"/>
                      <a:pt x="44" y="44"/>
                      <a:pt x="44" y="44"/>
                    </a:cubicBezTo>
                    <a:lnTo>
                      <a:pt x="3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7" name="Freeform 150">
                <a:extLst>
                  <a:ext uri="{FF2B5EF4-FFF2-40B4-BE49-F238E27FC236}">
                    <a16:creationId xmlns:a16="http://schemas.microsoft.com/office/drawing/2014/main" id="{5EB09F5A-E7EB-4F35-8BCF-707C8AB2A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937" y="2001668"/>
                <a:ext cx="85842" cy="40980"/>
              </a:xfrm>
              <a:custGeom>
                <a:avLst/>
                <a:gdLst>
                  <a:gd name="T0" fmla="*/ 2 w 19"/>
                  <a:gd name="T1" fmla="*/ 8 h 9"/>
                  <a:gd name="T2" fmla="*/ 9 w 19"/>
                  <a:gd name="T3" fmla="*/ 3 h 9"/>
                  <a:gd name="T4" fmla="*/ 17 w 19"/>
                  <a:gd name="T5" fmla="*/ 4 h 9"/>
                  <a:gd name="T6" fmla="*/ 18 w 19"/>
                  <a:gd name="T7" fmla="*/ 5 h 9"/>
                  <a:gd name="T8" fmla="*/ 19 w 19"/>
                  <a:gd name="T9" fmla="*/ 4 h 9"/>
                  <a:gd name="T10" fmla="*/ 19 w 19"/>
                  <a:gd name="T11" fmla="*/ 3 h 9"/>
                  <a:gd name="T12" fmla="*/ 8 w 19"/>
                  <a:gd name="T13" fmla="*/ 1 h 9"/>
                  <a:gd name="T14" fmla="*/ 1 w 19"/>
                  <a:gd name="T15" fmla="*/ 7 h 9"/>
                  <a:gd name="T16" fmla="*/ 1 w 19"/>
                  <a:gd name="T17" fmla="*/ 8 h 9"/>
                  <a:gd name="T18" fmla="*/ 2 w 19"/>
                  <a:gd name="T1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9">
                    <a:moveTo>
                      <a:pt x="2" y="8"/>
                    </a:moveTo>
                    <a:cubicBezTo>
                      <a:pt x="4" y="5"/>
                      <a:pt x="6" y="4"/>
                      <a:pt x="9" y="3"/>
                    </a:cubicBezTo>
                    <a:cubicBezTo>
                      <a:pt x="12" y="2"/>
                      <a:pt x="15" y="3"/>
                      <a:pt x="17" y="4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19" y="3"/>
                      <a:pt x="19" y="3"/>
                    </a:cubicBezTo>
                    <a:cubicBezTo>
                      <a:pt x="15" y="1"/>
                      <a:pt x="12" y="0"/>
                      <a:pt x="8" y="1"/>
                    </a:cubicBezTo>
                    <a:cubicBezTo>
                      <a:pt x="5" y="2"/>
                      <a:pt x="2" y="4"/>
                      <a:pt x="1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9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8" name="Freeform 151">
                <a:extLst>
                  <a:ext uri="{FF2B5EF4-FFF2-40B4-BE49-F238E27FC236}">
                    <a16:creationId xmlns:a16="http://schemas.microsoft.com/office/drawing/2014/main" id="{74215790-B537-41D8-9C99-F50693E40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446" y="2019229"/>
                <a:ext cx="58529" cy="33174"/>
              </a:xfrm>
              <a:custGeom>
                <a:avLst/>
                <a:gdLst>
                  <a:gd name="T0" fmla="*/ 5 w 13"/>
                  <a:gd name="T1" fmla="*/ 1 h 7"/>
                  <a:gd name="T2" fmla="*/ 0 w 13"/>
                  <a:gd name="T3" fmla="*/ 5 h 7"/>
                  <a:gd name="T4" fmla="*/ 0 w 13"/>
                  <a:gd name="T5" fmla="*/ 7 h 7"/>
                  <a:gd name="T6" fmla="*/ 2 w 13"/>
                  <a:gd name="T7" fmla="*/ 6 h 7"/>
                  <a:gd name="T8" fmla="*/ 6 w 13"/>
                  <a:gd name="T9" fmla="*/ 3 h 7"/>
                  <a:gd name="T10" fmla="*/ 11 w 13"/>
                  <a:gd name="T11" fmla="*/ 4 h 7"/>
                  <a:gd name="T12" fmla="*/ 12 w 13"/>
                  <a:gd name="T13" fmla="*/ 4 h 7"/>
                  <a:gd name="T14" fmla="*/ 13 w 13"/>
                  <a:gd name="T15" fmla="*/ 4 h 7"/>
                  <a:gd name="T16" fmla="*/ 12 w 13"/>
                  <a:gd name="T17" fmla="*/ 2 h 7"/>
                  <a:gd name="T18" fmla="*/ 5 w 13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5" y="1"/>
                    </a:moveTo>
                    <a:cubicBezTo>
                      <a:pt x="3" y="2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7"/>
                      <a:pt x="2" y="7"/>
                      <a:pt x="2" y="6"/>
                    </a:cubicBezTo>
                    <a:cubicBezTo>
                      <a:pt x="3" y="5"/>
                      <a:pt x="4" y="4"/>
                      <a:pt x="6" y="3"/>
                    </a:cubicBezTo>
                    <a:cubicBezTo>
                      <a:pt x="8" y="3"/>
                      <a:pt x="10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0" y="1"/>
                      <a:pt x="8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9" name="Freeform 152">
                <a:extLst>
                  <a:ext uri="{FF2B5EF4-FFF2-40B4-BE49-F238E27FC236}">
                    <a16:creationId xmlns:a16="http://schemas.microsoft.com/office/drawing/2014/main" id="{88A25837-D7B5-45C5-BB82-7DBAFF8FB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005" y="2042646"/>
                <a:ext cx="27313" cy="25369"/>
              </a:xfrm>
              <a:custGeom>
                <a:avLst/>
                <a:gdLst>
                  <a:gd name="T0" fmla="*/ 1 w 6"/>
                  <a:gd name="T1" fmla="*/ 2 h 6"/>
                  <a:gd name="T2" fmla="*/ 2 w 6"/>
                  <a:gd name="T3" fmla="*/ 5 h 6"/>
                  <a:gd name="T4" fmla="*/ 5 w 6"/>
                  <a:gd name="T5" fmla="*/ 4 h 6"/>
                  <a:gd name="T6" fmla="*/ 5 w 6"/>
                  <a:gd name="T7" fmla="*/ 1 h 6"/>
                  <a:gd name="T8" fmla="*/ 1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2"/>
                    </a:moveTo>
                    <a:cubicBezTo>
                      <a:pt x="0" y="3"/>
                      <a:pt x="1" y="4"/>
                      <a:pt x="2" y="5"/>
                    </a:cubicBezTo>
                    <a:cubicBezTo>
                      <a:pt x="3" y="6"/>
                      <a:pt x="5" y="6"/>
                      <a:pt x="5" y="4"/>
                    </a:cubicBezTo>
                    <a:cubicBezTo>
                      <a:pt x="6" y="3"/>
                      <a:pt x="6" y="2"/>
                      <a:pt x="5" y="1"/>
                    </a:cubicBezTo>
                    <a:cubicBezTo>
                      <a:pt x="3" y="0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0" name="Freeform 153">
                <a:extLst>
                  <a:ext uri="{FF2B5EF4-FFF2-40B4-BE49-F238E27FC236}">
                    <a16:creationId xmlns:a16="http://schemas.microsoft.com/office/drawing/2014/main" id="{00588DB2-9AEF-430C-833E-456F9DF6F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574" y="3818428"/>
                <a:ext cx="140468" cy="70252"/>
              </a:xfrm>
              <a:custGeom>
                <a:avLst/>
                <a:gdLst>
                  <a:gd name="T0" fmla="*/ 3 w 31"/>
                  <a:gd name="T1" fmla="*/ 2 h 15"/>
                  <a:gd name="T2" fmla="*/ 2 w 31"/>
                  <a:gd name="T3" fmla="*/ 2 h 15"/>
                  <a:gd name="T4" fmla="*/ 0 w 31"/>
                  <a:gd name="T5" fmla="*/ 4 h 15"/>
                  <a:gd name="T6" fmla="*/ 0 w 31"/>
                  <a:gd name="T7" fmla="*/ 10 h 15"/>
                  <a:gd name="T8" fmla="*/ 2 w 31"/>
                  <a:gd name="T9" fmla="*/ 13 h 15"/>
                  <a:gd name="T10" fmla="*/ 3 w 31"/>
                  <a:gd name="T11" fmla="*/ 13 h 15"/>
                  <a:gd name="T12" fmla="*/ 6 w 31"/>
                  <a:gd name="T13" fmla="*/ 15 h 15"/>
                  <a:gd name="T14" fmla="*/ 28 w 31"/>
                  <a:gd name="T15" fmla="*/ 15 h 15"/>
                  <a:gd name="T16" fmla="*/ 31 w 31"/>
                  <a:gd name="T17" fmla="*/ 12 h 15"/>
                  <a:gd name="T18" fmla="*/ 31 w 31"/>
                  <a:gd name="T19" fmla="*/ 3 h 15"/>
                  <a:gd name="T20" fmla="*/ 28 w 31"/>
                  <a:gd name="T21" fmla="*/ 0 h 15"/>
                  <a:gd name="T22" fmla="*/ 6 w 31"/>
                  <a:gd name="T23" fmla="*/ 0 h 15"/>
                  <a:gd name="T24" fmla="*/ 3 w 31"/>
                  <a:gd name="T2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5" y="15"/>
                      <a:pt x="6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30" y="15"/>
                      <a:pt x="31" y="13"/>
                      <a:pt x="3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3" y="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1" name="Freeform 154">
                <a:extLst>
                  <a:ext uri="{FF2B5EF4-FFF2-40B4-BE49-F238E27FC236}">
                    <a16:creationId xmlns:a16="http://schemas.microsoft.com/office/drawing/2014/main" id="{01363C4A-17B8-48B7-8E2A-DF240BB3D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951" y="2786134"/>
                <a:ext cx="70235" cy="140501"/>
              </a:xfrm>
              <a:custGeom>
                <a:avLst/>
                <a:gdLst>
                  <a:gd name="T0" fmla="*/ 2 w 15"/>
                  <a:gd name="T1" fmla="*/ 28 h 31"/>
                  <a:gd name="T2" fmla="*/ 2 w 15"/>
                  <a:gd name="T3" fmla="*/ 29 h 31"/>
                  <a:gd name="T4" fmla="*/ 5 w 15"/>
                  <a:gd name="T5" fmla="*/ 31 h 31"/>
                  <a:gd name="T6" fmla="*/ 11 w 15"/>
                  <a:gd name="T7" fmla="*/ 31 h 31"/>
                  <a:gd name="T8" fmla="*/ 14 w 15"/>
                  <a:gd name="T9" fmla="*/ 29 h 31"/>
                  <a:gd name="T10" fmla="*/ 14 w 15"/>
                  <a:gd name="T11" fmla="*/ 28 h 31"/>
                  <a:gd name="T12" fmla="*/ 15 w 15"/>
                  <a:gd name="T13" fmla="*/ 25 h 31"/>
                  <a:gd name="T14" fmla="*/ 15 w 15"/>
                  <a:gd name="T15" fmla="*/ 3 h 31"/>
                  <a:gd name="T16" fmla="*/ 12 w 15"/>
                  <a:gd name="T17" fmla="*/ 0 h 31"/>
                  <a:gd name="T18" fmla="*/ 3 w 15"/>
                  <a:gd name="T19" fmla="*/ 0 h 31"/>
                  <a:gd name="T20" fmla="*/ 0 w 15"/>
                  <a:gd name="T21" fmla="*/ 3 h 31"/>
                  <a:gd name="T22" fmla="*/ 0 w 15"/>
                  <a:gd name="T23" fmla="*/ 25 h 31"/>
                  <a:gd name="T24" fmla="*/ 2 w 15"/>
                  <a:gd name="T25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2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3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4" y="30"/>
                      <a:pt x="14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7"/>
                      <a:pt x="15" y="26"/>
                      <a:pt x="15" y="2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4" y="0"/>
                      <a:pt x="1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7"/>
                      <a:pt x="2" y="2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Freeform 155">
                <a:extLst>
                  <a:ext uri="{FF2B5EF4-FFF2-40B4-BE49-F238E27FC236}">
                    <a16:creationId xmlns:a16="http://schemas.microsoft.com/office/drawing/2014/main" id="{5B80243D-CAE3-42AB-9A69-3C982ECC23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2362" y="2809551"/>
                <a:ext cx="468230" cy="1055711"/>
              </a:xfrm>
              <a:custGeom>
                <a:avLst/>
                <a:gdLst>
                  <a:gd name="T0" fmla="*/ 6 w 104"/>
                  <a:gd name="T1" fmla="*/ 0 h 234"/>
                  <a:gd name="T2" fmla="*/ 6 w 104"/>
                  <a:gd name="T3" fmla="*/ 66 h 234"/>
                  <a:gd name="T4" fmla="*/ 6 w 104"/>
                  <a:gd name="T5" fmla="*/ 66 h 234"/>
                  <a:gd name="T6" fmla="*/ 10 w 104"/>
                  <a:gd name="T7" fmla="*/ 76 h 234"/>
                  <a:gd name="T8" fmla="*/ 10 w 104"/>
                  <a:gd name="T9" fmla="*/ 76 h 234"/>
                  <a:gd name="T10" fmla="*/ 18 w 104"/>
                  <a:gd name="T11" fmla="*/ 78 h 234"/>
                  <a:gd name="T12" fmla="*/ 18 w 104"/>
                  <a:gd name="T13" fmla="*/ 78 h 234"/>
                  <a:gd name="T14" fmla="*/ 20 w 104"/>
                  <a:gd name="T15" fmla="*/ 78 h 234"/>
                  <a:gd name="T16" fmla="*/ 20 w 104"/>
                  <a:gd name="T17" fmla="*/ 78 h 234"/>
                  <a:gd name="T18" fmla="*/ 20 w 104"/>
                  <a:gd name="T19" fmla="*/ 78 h 234"/>
                  <a:gd name="T20" fmla="*/ 20 w 104"/>
                  <a:gd name="T21" fmla="*/ 78 h 234"/>
                  <a:gd name="T22" fmla="*/ 20 w 104"/>
                  <a:gd name="T23" fmla="*/ 78 h 234"/>
                  <a:gd name="T24" fmla="*/ 20 w 104"/>
                  <a:gd name="T25" fmla="*/ 78 h 234"/>
                  <a:gd name="T26" fmla="*/ 56 w 104"/>
                  <a:gd name="T27" fmla="*/ 78 h 234"/>
                  <a:gd name="T28" fmla="*/ 56 w 104"/>
                  <a:gd name="T29" fmla="*/ 78 h 234"/>
                  <a:gd name="T30" fmla="*/ 74 w 104"/>
                  <a:gd name="T31" fmla="*/ 86 h 234"/>
                  <a:gd name="T32" fmla="*/ 74 w 104"/>
                  <a:gd name="T33" fmla="*/ 86 h 234"/>
                  <a:gd name="T34" fmla="*/ 77 w 104"/>
                  <a:gd name="T35" fmla="*/ 98 h 234"/>
                  <a:gd name="T36" fmla="*/ 77 w 104"/>
                  <a:gd name="T37" fmla="*/ 98 h 234"/>
                  <a:gd name="T38" fmla="*/ 77 w 104"/>
                  <a:gd name="T39" fmla="*/ 99 h 234"/>
                  <a:gd name="T40" fmla="*/ 77 w 104"/>
                  <a:gd name="T41" fmla="*/ 99 h 234"/>
                  <a:gd name="T42" fmla="*/ 77 w 104"/>
                  <a:gd name="T43" fmla="*/ 215 h 234"/>
                  <a:gd name="T44" fmla="*/ 81 w 104"/>
                  <a:gd name="T45" fmla="*/ 226 h 234"/>
                  <a:gd name="T46" fmla="*/ 81 w 104"/>
                  <a:gd name="T47" fmla="*/ 226 h 234"/>
                  <a:gd name="T48" fmla="*/ 86 w 104"/>
                  <a:gd name="T49" fmla="*/ 228 h 234"/>
                  <a:gd name="T50" fmla="*/ 86 w 104"/>
                  <a:gd name="T51" fmla="*/ 228 h 234"/>
                  <a:gd name="T52" fmla="*/ 104 w 104"/>
                  <a:gd name="T53" fmla="*/ 228 h 234"/>
                  <a:gd name="T54" fmla="*/ 104 w 104"/>
                  <a:gd name="T55" fmla="*/ 234 h 234"/>
                  <a:gd name="T56" fmla="*/ 85 w 104"/>
                  <a:gd name="T57" fmla="*/ 234 h 234"/>
                  <a:gd name="T58" fmla="*/ 85 w 104"/>
                  <a:gd name="T59" fmla="*/ 234 h 234"/>
                  <a:gd name="T60" fmla="*/ 78 w 104"/>
                  <a:gd name="T61" fmla="*/ 231 h 234"/>
                  <a:gd name="T62" fmla="*/ 78 w 104"/>
                  <a:gd name="T63" fmla="*/ 231 h 234"/>
                  <a:gd name="T64" fmla="*/ 71 w 104"/>
                  <a:gd name="T65" fmla="*/ 215 h 234"/>
                  <a:gd name="T66" fmla="*/ 71 w 104"/>
                  <a:gd name="T67" fmla="*/ 215 h 234"/>
                  <a:gd name="T68" fmla="*/ 71 w 104"/>
                  <a:gd name="T69" fmla="*/ 99 h 234"/>
                  <a:gd name="T70" fmla="*/ 72 w 104"/>
                  <a:gd name="T71" fmla="*/ 99 h 234"/>
                  <a:gd name="T72" fmla="*/ 72 w 104"/>
                  <a:gd name="T73" fmla="*/ 99 h 234"/>
                  <a:gd name="T74" fmla="*/ 72 w 104"/>
                  <a:gd name="T75" fmla="*/ 99 h 234"/>
                  <a:gd name="T76" fmla="*/ 72 w 104"/>
                  <a:gd name="T77" fmla="*/ 98 h 234"/>
                  <a:gd name="T78" fmla="*/ 72 w 104"/>
                  <a:gd name="T79" fmla="*/ 98 h 234"/>
                  <a:gd name="T80" fmla="*/ 69 w 104"/>
                  <a:gd name="T81" fmla="*/ 89 h 234"/>
                  <a:gd name="T82" fmla="*/ 69 w 104"/>
                  <a:gd name="T83" fmla="*/ 89 h 234"/>
                  <a:gd name="T84" fmla="*/ 56 w 104"/>
                  <a:gd name="T85" fmla="*/ 84 h 234"/>
                  <a:gd name="T86" fmla="*/ 56 w 104"/>
                  <a:gd name="T87" fmla="*/ 84 h 234"/>
                  <a:gd name="T88" fmla="*/ 20 w 104"/>
                  <a:gd name="T89" fmla="*/ 84 h 234"/>
                  <a:gd name="T90" fmla="*/ 20 w 104"/>
                  <a:gd name="T91" fmla="*/ 84 h 234"/>
                  <a:gd name="T92" fmla="*/ 18 w 104"/>
                  <a:gd name="T93" fmla="*/ 84 h 234"/>
                  <a:gd name="T94" fmla="*/ 18 w 104"/>
                  <a:gd name="T95" fmla="*/ 84 h 234"/>
                  <a:gd name="T96" fmla="*/ 7 w 104"/>
                  <a:gd name="T97" fmla="*/ 81 h 234"/>
                  <a:gd name="T98" fmla="*/ 7 w 104"/>
                  <a:gd name="T99" fmla="*/ 81 h 234"/>
                  <a:gd name="T100" fmla="*/ 0 w 104"/>
                  <a:gd name="T101" fmla="*/ 66 h 234"/>
                  <a:gd name="T102" fmla="*/ 0 w 104"/>
                  <a:gd name="T103" fmla="*/ 66 h 234"/>
                  <a:gd name="T104" fmla="*/ 0 w 104"/>
                  <a:gd name="T105" fmla="*/ 0 h 234"/>
                  <a:gd name="T106" fmla="*/ 0 w 104"/>
                  <a:gd name="T107" fmla="*/ 0 h 234"/>
                  <a:gd name="T108" fmla="*/ 6 w 104"/>
                  <a:gd name="T109" fmla="*/ 0 h 234"/>
                  <a:gd name="T110" fmla="*/ 104 w 104"/>
                  <a:gd name="T111" fmla="*/ 228 h 234"/>
                  <a:gd name="T112" fmla="*/ 104 w 104"/>
                  <a:gd name="T113" fmla="*/ 228 h 234"/>
                  <a:gd name="T114" fmla="*/ 104 w 104"/>
                  <a:gd name="T115" fmla="*/ 2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234">
                    <a:moveTo>
                      <a:pt x="6" y="0"/>
                    </a:moveTo>
                    <a:cubicBezTo>
                      <a:pt x="6" y="0"/>
                      <a:pt x="6" y="50"/>
                      <a:pt x="6" y="66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72"/>
                      <a:pt x="8" y="74"/>
                      <a:pt x="10" y="76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13" y="78"/>
                      <a:pt x="16" y="78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78"/>
                      <a:pt x="19" y="78"/>
                      <a:pt x="20" y="78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0" y="78"/>
                      <a:pt x="36" y="78"/>
                      <a:pt x="56" y="78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65" y="78"/>
                      <a:pt x="71" y="82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7" y="91"/>
                      <a:pt x="77" y="95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215"/>
                      <a:pt x="77" y="215"/>
                      <a:pt x="77" y="215"/>
                    </a:cubicBezTo>
                    <a:cubicBezTo>
                      <a:pt x="77" y="222"/>
                      <a:pt x="79" y="224"/>
                      <a:pt x="81" y="226"/>
                    </a:cubicBezTo>
                    <a:cubicBezTo>
                      <a:pt x="81" y="226"/>
                      <a:pt x="81" y="226"/>
                      <a:pt x="81" y="226"/>
                    </a:cubicBezTo>
                    <a:cubicBezTo>
                      <a:pt x="83" y="228"/>
                      <a:pt x="85" y="228"/>
                      <a:pt x="86" y="228"/>
                    </a:cubicBezTo>
                    <a:cubicBezTo>
                      <a:pt x="86" y="228"/>
                      <a:pt x="86" y="228"/>
                      <a:pt x="86" y="228"/>
                    </a:cubicBezTo>
                    <a:cubicBezTo>
                      <a:pt x="104" y="228"/>
                      <a:pt x="104" y="228"/>
                      <a:pt x="104" y="228"/>
                    </a:cubicBezTo>
                    <a:cubicBezTo>
                      <a:pt x="104" y="234"/>
                      <a:pt x="104" y="234"/>
                      <a:pt x="104" y="234"/>
                    </a:cubicBezTo>
                    <a:cubicBezTo>
                      <a:pt x="85" y="234"/>
                      <a:pt x="85" y="234"/>
                      <a:pt x="85" y="234"/>
                    </a:cubicBezTo>
                    <a:cubicBezTo>
                      <a:pt x="85" y="234"/>
                      <a:pt x="85" y="234"/>
                      <a:pt x="85" y="234"/>
                    </a:cubicBezTo>
                    <a:cubicBezTo>
                      <a:pt x="85" y="234"/>
                      <a:pt x="82" y="234"/>
                      <a:pt x="78" y="231"/>
                    </a:cubicBezTo>
                    <a:cubicBezTo>
                      <a:pt x="78" y="231"/>
                      <a:pt x="78" y="231"/>
                      <a:pt x="78" y="231"/>
                    </a:cubicBezTo>
                    <a:cubicBezTo>
                      <a:pt x="75" y="228"/>
                      <a:pt x="71" y="223"/>
                      <a:pt x="71" y="215"/>
                    </a:cubicBezTo>
                    <a:cubicBezTo>
                      <a:pt x="71" y="215"/>
                      <a:pt x="71" y="215"/>
                      <a:pt x="71" y="215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72" y="96"/>
                      <a:pt x="71" y="92"/>
                      <a:pt x="69" y="89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7" y="86"/>
                      <a:pt x="64" y="84"/>
                      <a:pt x="56" y="84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37" y="84"/>
                      <a:pt x="24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19" y="84"/>
                      <a:pt x="18" y="84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6" y="84"/>
                      <a:pt x="11" y="83"/>
                      <a:pt x="7" y="81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3" y="79"/>
                      <a:pt x="0" y="74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5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  <a:moveTo>
                      <a:pt x="104" y="228"/>
                    </a:moveTo>
                    <a:cubicBezTo>
                      <a:pt x="104" y="228"/>
                      <a:pt x="104" y="228"/>
                      <a:pt x="104" y="228"/>
                    </a:cubicBezTo>
                    <a:cubicBezTo>
                      <a:pt x="104" y="228"/>
                      <a:pt x="104" y="228"/>
                      <a:pt x="104" y="22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Freeform 156">
                <a:extLst>
                  <a:ext uri="{FF2B5EF4-FFF2-40B4-BE49-F238E27FC236}">
                    <a16:creationId xmlns:a16="http://schemas.microsoft.com/office/drawing/2014/main" id="{2D112877-2CF4-4F11-BEE0-FDF9AEE2EE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9750" y="2272914"/>
                <a:ext cx="583337" cy="474193"/>
              </a:xfrm>
              <a:custGeom>
                <a:avLst/>
                <a:gdLst>
                  <a:gd name="T0" fmla="*/ 125 w 129"/>
                  <a:gd name="T1" fmla="*/ 0 h 105"/>
                  <a:gd name="T2" fmla="*/ 4 w 129"/>
                  <a:gd name="T3" fmla="*/ 0 h 105"/>
                  <a:gd name="T4" fmla="*/ 0 w 129"/>
                  <a:gd name="T5" fmla="*/ 4 h 105"/>
                  <a:gd name="T6" fmla="*/ 0 w 129"/>
                  <a:gd name="T7" fmla="*/ 82 h 105"/>
                  <a:gd name="T8" fmla="*/ 4 w 129"/>
                  <a:gd name="T9" fmla="*/ 86 h 105"/>
                  <a:gd name="T10" fmla="*/ 52 w 129"/>
                  <a:gd name="T11" fmla="*/ 86 h 105"/>
                  <a:gd name="T12" fmla="*/ 52 w 129"/>
                  <a:gd name="T13" fmla="*/ 102 h 105"/>
                  <a:gd name="T14" fmla="*/ 28 w 129"/>
                  <a:gd name="T15" fmla="*/ 102 h 105"/>
                  <a:gd name="T16" fmla="*/ 26 w 129"/>
                  <a:gd name="T17" fmla="*/ 102 h 105"/>
                  <a:gd name="T18" fmla="*/ 26 w 129"/>
                  <a:gd name="T19" fmla="*/ 105 h 105"/>
                  <a:gd name="T20" fmla="*/ 28 w 129"/>
                  <a:gd name="T21" fmla="*/ 105 h 105"/>
                  <a:gd name="T22" fmla="*/ 100 w 129"/>
                  <a:gd name="T23" fmla="*/ 105 h 105"/>
                  <a:gd name="T24" fmla="*/ 103 w 129"/>
                  <a:gd name="T25" fmla="*/ 105 h 105"/>
                  <a:gd name="T26" fmla="*/ 103 w 129"/>
                  <a:gd name="T27" fmla="*/ 102 h 105"/>
                  <a:gd name="T28" fmla="*/ 100 w 129"/>
                  <a:gd name="T29" fmla="*/ 102 h 105"/>
                  <a:gd name="T30" fmla="*/ 76 w 129"/>
                  <a:gd name="T31" fmla="*/ 102 h 105"/>
                  <a:gd name="T32" fmla="*/ 76 w 129"/>
                  <a:gd name="T33" fmla="*/ 86 h 105"/>
                  <a:gd name="T34" fmla="*/ 125 w 129"/>
                  <a:gd name="T35" fmla="*/ 86 h 105"/>
                  <a:gd name="T36" fmla="*/ 129 w 129"/>
                  <a:gd name="T37" fmla="*/ 82 h 105"/>
                  <a:gd name="T38" fmla="*/ 129 w 129"/>
                  <a:gd name="T39" fmla="*/ 4 h 105"/>
                  <a:gd name="T40" fmla="*/ 125 w 129"/>
                  <a:gd name="T41" fmla="*/ 0 h 105"/>
                  <a:gd name="T42" fmla="*/ 122 w 129"/>
                  <a:gd name="T43" fmla="*/ 74 h 105"/>
                  <a:gd name="T44" fmla="*/ 119 w 129"/>
                  <a:gd name="T45" fmla="*/ 77 h 105"/>
                  <a:gd name="T46" fmla="*/ 10 w 129"/>
                  <a:gd name="T47" fmla="*/ 77 h 105"/>
                  <a:gd name="T48" fmla="*/ 6 w 129"/>
                  <a:gd name="T49" fmla="*/ 74 h 105"/>
                  <a:gd name="T50" fmla="*/ 6 w 129"/>
                  <a:gd name="T51" fmla="*/ 9 h 105"/>
                  <a:gd name="T52" fmla="*/ 10 w 129"/>
                  <a:gd name="T53" fmla="*/ 6 h 105"/>
                  <a:gd name="T54" fmla="*/ 119 w 129"/>
                  <a:gd name="T55" fmla="*/ 6 h 105"/>
                  <a:gd name="T56" fmla="*/ 122 w 129"/>
                  <a:gd name="T57" fmla="*/ 9 h 105"/>
                  <a:gd name="T58" fmla="*/ 122 w 129"/>
                  <a:gd name="T59" fmla="*/ 7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05">
                    <a:moveTo>
                      <a:pt x="1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2" y="86"/>
                      <a:pt x="4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2"/>
                      <a:pt x="26" y="102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6" y="105"/>
                      <a:pt x="27" y="105"/>
                      <a:pt x="28" y="105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02" y="105"/>
                      <a:pt x="103" y="105"/>
                      <a:pt x="103" y="105"/>
                    </a:cubicBezTo>
                    <a:cubicBezTo>
                      <a:pt x="103" y="102"/>
                      <a:pt x="103" y="102"/>
                      <a:pt x="103" y="102"/>
                    </a:cubicBezTo>
                    <a:cubicBezTo>
                      <a:pt x="103" y="102"/>
                      <a:pt x="102" y="102"/>
                      <a:pt x="100" y="102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6" y="86"/>
                      <a:pt x="76" y="86"/>
                      <a:pt x="76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7" y="86"/>
                      <a:pt x="129" y="84"/>
                      <a:pt x="129" y="82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29" y="2"/>
                      <a:pt x="127" y="0"/>
                      <a:pt x="125" y="0"/>
                    </a:cubicBezTo>
                    <a:close/>
                    <a:moveTo>
                      <a:pt x="122" y="74"/>
                    </a:moveTo>
                    <a:cubicBezTo>
                      <a:pt x="122" y="76"/>
                      <a:pt x="121" y="77"/>
                      <a:pt x="119" y="77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8" y="77"/>
                      <a:pt x="6" y="76"/>
                      <a:pt x="6" y="7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7"/>
                      <a:pt x="8" y="6"/>
                      <a:pt x="10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1" y="6"/>
                      <a:pt x="122" y="7"/>
                      <a:pt x="122" y="9"/>
                    </a:cubicBezTo>
                    <a:lnTo>
                      <a:pt x="122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Freeform 157">
                <a:extLst>
                  <a:ext uri="{FF2B5EF4-FFF2-40B4-BE49-F238E27FC236}">
                    <a16:creationId xmlns:a16="http://schemas.microsoft.com/office/drawing/2014/main" id="{0F0BAC37-7130-4810-A120-416E922E4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7778" y="2393901"/>
                <a:ext cx="267282" cy="80008"/>
              </a:xfrm>
              <a:custGeom>
                <a:avLst/>
                <a:gdLst>
                  <a:gd name="T0" fmla="*/ 29 w 59"/>
                  <a:gd name="T1" fmla="*/ 0 h 18"/>
                  <a:gd name="T2" fmla="*/ 1 w 59"/>
                  <a:gd name="T3" fmla="*/ 11 h 18"/>
                  <a:gd name="T4" fmla="*/ 1 w 59"/>
                  <a:gd name="T5" fmla="*/ 16 h 18"/>
                  <a:gd name="T6" fmla="*/ 6 w 59"/>
                  <a:gd name="T7" fmla="*/ 16 h 18"/>
                  <a:gd name="T8" fmla="*/ 6 w 59"/>
                  <a:gd name="T9" fmla="*/ 16 h 18"/>
                  <a:gd name="T10" fmla="*/ 29 w 59"/>
                  <a:gd name="T11" fmla="*/ 7 h 18"/>
                  <a:gd name="T12" fmla="*/ 53 w 59"/>
                  <a:gd name="T13" fmla="*/ 17 h 18"/>
                  <a:gd name="T14" fmla="*/ 55 w 59"/>
                  <a:gd name="T15" fmla="*/ 18 h 18"/>
                  <a:gd name="T16" fmla="*/ 58 w 59"/>
                  <a:gd name="T17" fmla="*/ 17 h 18"/>
                  <a:gd name="T18" fmla="*/ 58 w 59"/>
                  <a:gd name="T19" fmla="*/ 12 h 18"/>
                  <a:gd name="T20" fmla="*/ 29 w 59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8">
                    <a:moveTo>
                      <a:pt x="29" y="0"/>
                    </a:moveTo>
                    <a:cubicBezTo>
                      <a:pt x="19" y="0"/>
                      <a:pt x="9" y="3"/>
                      <a:pt x="1" y="11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2" y="17"/>
                      <a:pt x="5" y="17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2" y="10"/>
                      <a:pt x="20" y="7"/>
                      <a:pt x="29" y="7"/>
                    </a:cubicBezTo>
                    <a:cubicBezTo>
                      <a:pt x="37" y="7"/>
                      <a:pt x="46" y="10"/>
                      <a:pt x="53" y="17"/>
                    </a:cubicBezTo>
                    <a:cubicBezTo>
                      <a:pt x="53" y="18"/>
                      <a:pt x="54" y="18"/>
                      <a:pt x="55" y="18"/>
                    </a:cubicBezTo>
                    <a:cubicBezTo>
                      <a:pt x="56" y="18"/>
                      <a:pt x="57" y="18"/>
                      <a:pt x="58" y="17"/>
                    </a:cubicBezTo>
                    <a:cubicBezTo>
                      <a:pt x="59" y="16"/>
                      <a:pt x="59" y="14"/>
                      <a:pt x="58" y="12"/>
                    </a:cubicBezTo>
                    <a:cubicBezTo>
                      <a:pt x="50" y="4"/>
                      <a:pt x="39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5" name="Freeform 158">
                <a:extLst>
                  <a:ext uri="{FF2B5EF4-FFF2-40B4-BE49-F238E27FC236}">
                    <a16:creationId xmlns:a16="http://schemas.microsoft.com/office/drawing/2014/main" id="{F0F9528C-E378-407E-B92B-E81500538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748" y="2452443"/>
                <a:ext cx="185341" cy="64397"/>
              </a:xfrm>
              <a:custGeom>
                <a:avLst/>
                <a:gdLst>
                  <a:gd name="T0" fmla="*/ 20 w 41"/>
                  <a:gd name="T1" fmla="*/ 0 h 14"/>
                  <a:gd name="T2" fmla="*/ 1 w 41"/>
                  <a:gd name="T3" fmla="*/ 7 h 14"/>
                  <a:gd name="T4" fmla="*/ 1 w 41"/>
                  <a:gd name="T5" fmla="*/ 12 h 14"/>
                  <a:gd name="T6" fmla="*/ 6 w 41"/>
                  <a:gd name="T7" fmla="*/ 12 h 14"/>
                  <a:gd name="T8" fmla="*/ 6 w 41"/>
                  <a:gd name="T9" fmla="*/ 12 h 14"/>
                  <a:gd name="T10" fmla="*/ 20 w 41"/>
                  <a:gd name="T11" fmla="*/ 7 h 14"/>
                  <a:gd name="T12" fmla="*/ 34 w 41"/>
                  <a:gd name="T13" fmla="*/ 13 h 14"/>
                  <a:gd name="T14" fmla="*/ 37 w 41"/>
                  <a:gd name="T15" fmla="*/ 14 h 14"/>
                  <a:gd name="T16" fmla="*/ 39 w 41"/>
                  <a:gd name="T17" fmla="*/ 13 h 14"/>
                  <a:gd name="T18" fmla="*/ 39 w 41"/>
                  <a:gd name="T19" fmla="*/ 8 h 14"/>
                  <a:gd name="T20" fmla="*/ 20 w 41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14">
                    <a:moveTo>
                      <a:pt x="20" y="0"/>
                    </a:moveTo>
                    <a:cubicBezTo>
                      <a:pt x="13" y="0"/>
                      <a:pt x="6" y="2"/>
                      <a:pt x="1" y="7"/>
                    </a:cubicBezTo>
                    <a:cubicBezTo>
                      <a:pt x="0" y="8"/>
                      <a:pt x="0" y="11"/>
                      <a:pt x="1" y="12"/>
                    </a:cubicBezTo>
                    <a:cubicBezTo>
                      <a:pt x="2" y="13"/>
                      <a:pt x="4" y="13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0" y="8"/>
                      <a:pt x="15" y="7"/>
                      <a:pt x="20" y="7"/>
                    </a:cubicBezTo>
                    <a:cubicBezTo>
                      <a:pt x="25" y="7"/>
                      <a:pt x="30" y="9"/>
                      <a:pt x="34" y="13"/>
                    </a:cubicBezTo>
                    <a:cubicBezTo>
                      <a:pt x="35" y="14"/>
                      <a:pt x="36" y="14"/>
                      <a:pt x="37" y="14"/>
                    </a:cubicBezTo>
                    <a:cubicBezTo>
                      <a:pt x="38" y="14"/>
                      <a:pt x="39" y="14"/>
                      <a:pt x="39" y="13"/>
                    </a:cubicBezTo>
                    <a:cubicBezTo>
                      <a:pt x="41" y="12"/>
                      <a:pt x="41" y="10"/>
                      <a:pt x="39" y="8"/>
                    </a:cubicBezTo>
                    <a:cubicBezTo>
                      <a:pt x="34" y="3"/>
                      <a:pt x="27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6" name="Freeform 159">
                <a:extLst>
                  <a:ext uri="{FF2B5EF4-FFF2-40B4-BE49-F238E27FC236}">
                    <a16:creationId xmlns:a16="http://schemas.microsoft.com/office/drawing/2014/main" id="{3AE11304-E58A-4568-82B1-629729358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474" y="2510985"/>
                <a:ext cx="79988" cy="81959"/>
              </a:xfrm>
              <a:custGeom>
                <a:avLst/>
                <a:gdLst>
                  <a:gd name="T0" fmla="*/ 3 w 18"/>
                  <a:gd name="T1" fmla="*/ 3 h 18"/>
                  <a:gd name="T2" fmla="*/ 3 w 18"/>
                  <a:gd name="T3" fmla="*/ 14 h 18"/>
                  <a:gd name="T4" fmla="*/ 14 w 18"/>
                  <a:gd name="T5" fmla="*/ 15 h 18"/>
                  <a:gd name="T6" fmla="*/ 15 w 18"/>
                  <a:gd name="T7" fmla="*/ 3 h 18"/>
                  <a:gd name="T8" fmla="*/ 3 w 18"/>
                  <a:gd name="T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3" y="3"/>
                    </a:moveTo>
                    <a:cubicBezTo>
                      <a:pt x="0" y="6"/>
                      <a:pt x="0" y="11"/>
                      <a:pt x="3" y="14"/>
                    </a:cubicBezTo>
                    <a:cubicBezTo>
                      <a:pt x="6" y="17"/>
                      <a:pt x="11" y="18"/>
                      <a:pt x="14" y="15"/>
                    </a:cubicBezTo>
                    <a:cubicBezTo>
                      <a:pt x="18" y="11"/>
                      <a:pt x="18" y="6"/>
                      <a:pt x="15" y="3"/>
                    </a:cubicBezTo>
                    <a:cubicBezTo>
                      <a:pt x="12" y="0"/>
                      <a:pt x="6" y="0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Freeform 160">
                <a:extLst>
                  <a:ext uri="{FF2B5EF4-FFF2-40B4-BE49-F238E27FC236}">
                    <a16:creationId xmlns:a16="http://schemas.microsoft.com/office/drawing/2014/main" id="{AA09DAE7-F521-4A6B-9BAF-ECA8A8939C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1862" y="1950931"/>
                <a:ext cx="321908" cy="337593"/>
              </a:xfrm>
              <a:custGeom>
                <a:avLst/>
                <a:gdLst>
                  <a:gd name="T0" fmla="*/ 34 w 72"/>
                  <a:gd name="T1" fmla="*/ 38 h 75"/>
                  <a:gd name="T2" fmla="*/ 36 w 72"/>
                  <a:gd name="T3" fmla="*/ 38 h 75"/>
                  <a:gd name="T4" fmla="*/ 42 w 72"/>
                  <a:gd name="T5" fmla="*/ 30 h 75"/>
                  <a:gd name="T6" fmla="*/ 42 w 72"/>
                  <a:gd name="T7" fmla="*/ 8 h 75"/>
                  <a:gd name="T8" fmla="*/ 36 w 72"/>
                  <a:gd name="T9" fmla="*/ 0 h 75"/>
                  <a:gd name="T10" fmla="*/ 34 w 72"/>
                  <a:gd name="T11" fmla="*/ 0 h 75"/>
                  <a:gd name="T12" fmla="*/ 27 w 72"/>
                  <a:gd name="T13" fmla="*/ 8 h 75"/>
                  <a:gd name="T14" fmla="*/ 27 w 72"/>
                  <a:gd name="T15" fmla="*/ 30 h 75"/>
                  <a:gd name="T16" fmla="*/ 34 w 72"/>
                  <a:gd name="T17" fmla="*/ 38 h 75"/>
                  <a:gd name="T18" fmla="*/ 71 w 72"/>
                  <a:gd name="T19" fmla="*/ 38 h 75"/>
                  <a:gd name="T20" fmla="*/ 60 w 72"/>
                  <a:gd name="T21" fmla="*/ 12 h 75"/>
                  <a:gd name="T22" fmla="*/ 50 w 72"/>
                  <a:gd name="T23" fmla="*/ 13 h 75"/>
                  <a:gd name="T24" fmla="*/ 57 w 72"/>
                  <a:gd name="T25" fmla="*/ 27 h 75"/>
                  <a:gd name="T26" fmla="*/ 58 w 72"/>
                  <a:gd name="T27" fmla="*/ 28 h 75"/>
                  <a:gd name="T28" fmla="*/ 58 w 72"/>
                  <a:gd name="T29" fmla="*/ 28 h 75"/>
                  <a:gd name="T30" fmla="*/ 58 w 72"/>
                  <a:gd name="T31" fmla="*/ 29 h 75"/>
                  <a:gd name="T32" fmla="*/ 59 w 72"/>
                  <a:gd name="T33" fmla="*/ 30 h 75"/>
                  <a:gd name="T34" fmla="*/ 59 w 72"/>
                  <a:gd name="T35" fmla="*/ 30 h 75"/>
                  <a:gd name="T36" fmla="*/ 59 w 72"/>
                  <a:gd name="T37" fmla="*/ 31 h 75"/>
                  <a:gd name="T38" fmla="*/ 59 w 72"/>
                  <a:gd name="T39" fmla="*/ 32 h 75"/>
                  <a:gd name="T40" fmla="*/ 59 w 72"/>
                  <a:gd name="T41" fmla="*/ 32 h 75"/>
                  <a:gd name="T42" fmla="*/ 60 w 72"/>
                  <a:gd name="T43" fmla="*/ 33 h 75"/>
                  <a:gd name="T44" fmla="*/ 60 w 72"/>
                  <a:gd name="T45" fmla="*/ 34 h 75"/>
                  <a:gd name="T46" fmla="*/ 60 w 72"/>
                  <a:gd name="T47" fmla="*/ 35 h 75"/>
                  <a:gd name="T48" fmla="*/ 60 w 72"/>
                  <a:gd name="T49" fmla="*/ 35 h 75"/>
                  <a:gd name="T50" fmla="*/ 60 w 72"/>
                  <a:gd name="T51" fmla="*/ 36 h 75"/>
                  <a:gd name="T52" fmla="*/ 60 w 72"/>
                  <a:gd name="T53" fmla="*/ 37 h 75"/>
                  <a:gd name="T54" fmla="*/ 60 w 72"/>
                  <a:gd name="T55" fmla="*/ 38 h 75"/>
                  <a:gd name="T56" fmla="*/ 60 w 72"/>
                  <a:gd name="T57" fmla="*/ 42 h 75"/>
                  <a:gd name="T58" fmla="*/ 36 w 72"/>
                  <a:gd name="T59" fmla="*/ 63 h 75"/>
                  <a:gd name="T60" fmla="*/ 11 w 72"/>
                  <a:gd name="T61" fmla="*/ 44 h 75"/>
                  <a:gd name="T62" fmla="*/ 11 w 72"/>
                  <a:gd name="T63" fmla="*/ 39 h 75"/>
                  <a:gd name="T64" fmla="*/ 11 w 72"/>
                  <a:gd name="T65" fmla="*/ 37 h 75"/>
                  <a:gd name="T66" fmla="*/ 11 w 72"/>
                  <a:gd name="T67" fmla="*/ 37 h 75"/>
                  <a:gd name="T68" fmla="*/ 11 w 72"/>
                  <a:gd name="T69" fmla="*/ 36 h 75"/>
                  <a:gd name="T70" fmla="*/ 11 w 72"/>
                  <a:gd name="T71" fmla="*/ 35 h 75"/>
                  <a:gd name="T72" fmla="*/ 11 w 72"/>
                  <a:gd name="T73" fmla="*/ 34 h 75"/>
                  <a:gd name="T74" fmla="*/ 11 w 72"/>
                  <a:gd name="T75" fmla="*/ 34 h 75"/>
                  <a:gd name="T76" fmla="*/ 11 w 72"/>
                  <a:gd name="T77" fmla="*/ 33 h 75"/>
                  <a:gd name="T78" fmla="*/ 12 w 72"/>
                  <a:gd name="T79" fmla="*/ 32 h 75"/>
                  <a:gd name="T80" fmla="*/ 12 w 72"/>
                  <a:gd name="T81" fmla="*/ 32 h 75"/>
                  <a:gd name="T82" fmla="*/ 12 w 72"/>
                  <a:gd name="T83" fmla="*/ 31 h 75"/>
                  <a:gd name="T84" fmla="*/ 12 w 72"/>
                  <a:gd name="T85" fmla="*/ 30 h 75"/>
                  <a:gd name="T86" fmla="*/ 12 w 72"/>
                  <a:gd name="T87" fmla="*/ 30 h 75"/>
                  <a:gd name="T88" fmla="*/ 13 w 72"/>
                  <a:gd name="T89" fmla="*/ 29 h 75"/>
                  <a:gd name="T90" fmla="*/ 13 w 72"/>
                  <a:gd name="T91" fmla="*/ 28 h 75"/>
                  <a:gd name="T92" fmla="*/ 13 w 72"/>
                  <a:gd name="T93" fmla="*/ 28 h 75"/>
                  <a:gd name="T94" fmla="*/ 20 w 72"/>
                  <a:gd name="T95" fmla="*/ 14 h 75"/>
                  <a:gd name="T96" fmla="*/ 11 w 72"/>
                  <a:gd name="T97" fmla="*/ 12 h 75"/>
                  <a:gd name="T98" fmla="*/ 0 w 72"/>
                  <a:gd name="T99" fmla="*/ 37 h 75"/>
                  <a:gd name="T100" fmla="*/ 0 w 72"/>
                  <a:gd name="T101" fmla="*/ 39 h 75"/>
                  <a:gd name="T102" fmla="*/ 36 w 72"/>
                  <a:gd name="T103" fmla="*/ 74 h 75"/>
                  <a:gd name="T104" fmla="*/ 36 w 72"/>
                  <a:gd name="T105" fmla="*/ 74 h 75"/>
                  <a:gd name="T106" fmla="*/ 36 w 72"/>
                  <a:gd name="T107" fmla="*/ 74 h 75"/>
                  <a:gd name="T108" fmla="*/ 71 w 72"/>
                  <a:gd name="T109" fmla="*/ 38 h 75"/>
                  <a:gd name="T110" fmla="*/ 71 w 72"/>
                  <a:gd name="T111" fmla="*/ 3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2" h="75">
                    <a:moveTo>
                      <a:pt x="34" y="38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40" y="38"/>
                      <a:pt x="42" y="35"/>
                      <a:pt x="42" y="3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3"/>
                      <a:pt x="40" y="0"/>
                      <a:pt x="3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0" y="0"/>
                      <a:pt x="27" y="3"/>
                      <a:pt x="27" y="8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35"/>
                      <a:pt x="30" y="38"/>
                      <a:pt x="34" y="38"/>
                    </a:cubicBezTo>
                    <a:close/>
                    <a:moveTo>
                      <a:pt x="71" y="38"/>
                    </a:moveTo>
                    <a:cubicBezTo>
                      <a:pt x="71" y="27"/>
                      <a:pt x="66" y="16"/>
                      <a:pt x="60" y="12"/>
                    </a:cubicBezTo>
                    <a:cubicBezTo>
                      <a:pt x="60" y="12"/>
                      <a:pt x="54" y="7"/>
                      <a:pt x="50" y="13"/>
                    </a:cubicBezTo>
                    <a:cubicBezTo>
                      <a:pt x="48" y="17"/>
                      <a:pt x="53" y="20"/>
                      <a:pt x="57" y="27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9"/>
                      <a:pt x="58" y="29"/>
                      <a:pt x="58" y="29"/>
                    </a:cubicBezTo>
                    <a:cubicBezTo>
                      <a:pt x="58" y="29"/>
                      <a:pt x="58" y="29"/>
                      <a:pt x="59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31"/>
                      <a:pt x="59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3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7"/>
                    </a:cubicBezTo>
                    <a:cubicBezTo>
                      <a:pt x="60" y="37"/>
                      <a:pt x="60" y="38"/>
                      <a:pt x="60" y="38"/>
                    </a:cubicBezTo>
                    <a:cubicBezTo>
                      <a:pt x="60" y="39"/>
                      <a:pt x="60" y="41"/>
                      <a:pt x="60" y="42"/>
                    </a:cubicBezTo>
                    <a:cubicBezTo>
                      <a:pt x="58" y="54"/>
                      <a:pt x="48" y="63"/>
                      <a:pt x="36" y="63"/>
                    </a:cubicBezTo>
                    <a:cubicBezTo>
                      <a:pt x="24" y="63"/>
                      <a:pt x="14" y="55"/>
                      <a:pt x="11" y="44"/>
                    </a:cubicBezTo>
                    <a:cubicBezTo>
                      <a:pt x="11" y="42"/>
                      <a:pt x="11" y="40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31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7" y="21"/>
                      <a:pt x="22" y="17"/>
                      <a:pt x="20" y="14"/>
                    </a:cubicBezTo>
                    <a:cubicBezTo>
                      <a:pt x="16" y="7"/>
                      <a:pt x="11" y="12"/>
                      <a:pt x="11" y="12"/>
                    </a:cubicBezTo>
                    <a:cubicBezTo>
                      <a:pt x="5" y="17"/>
                      <a:pt x="0" y="27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59"/>
                      <a:pt x="16" y="75"/>
                      <a:pt x="36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56" y="74"/>
                      <a:pt x="72" y="58"/>
                      <a:pt x="71" y="38"/>
                    </a:cubicBezTo>
                    <a:cubicBezTo>
                      <a:pt x="71" y="38"/>
                      <a:pt x="71" y="38"/>
                      <a:pt x="7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8" name="Freeform 161">
                <a:extLst>
                  <a:ext uri="{FF2B5EF4-FFF2-40B4-BE49-F238E27FC236}">
                    <a16:creationId xmlns:a16="http://schemas.microsoft.com/office/drawing/2014/main" id="{9942B429-1FC9-4189-9DB6-977886B53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3301" y="2362678"/>
                <a:ext cx="138519" cy="72203"/>
              </a:xfrm>
              <a:custGeom>
                <a:avLst/>
                <a:gdLst>
                  <a:gd name="T0" fmla="*/ 3 w 31"/>
                  <a:gd name="T1" fmla="*/ 2 h 16"/>
                  <a:gd name="T2" fmla="*/ 2 w 31"/>
                  <a:gd name="T3" fmla="*/ 2 h 16"/>
                  <a:gd name="T4" fmla="*/ 0 w 31"/>
                  <a:gd name="T5" fmla="*/ 5 h 16"/>
                  <a:gd name="T6" fmla="*/ 0 w 31"/>
                  <a:gd name="T7" fmla="*/ 11 h 16"/>
                  <a:gd name="T8" fmla="*/ 2 w 31"/>
                  <a:gd name="T9" fmla="*/ 14 h 16"/>
                  <a:gd name="T10" fmla="*/ 3 w 31"/>
                  <a:gd name="T11" fmla="*/ 14 h 16"/>
                  <a:gd name="T12" fmla="*/ 6 w 31"/>
                  <a:gd name="T13" fmla="*/ 16 h 16"/>
                  <a:gd name="T14" fmla="*/ 28 w 31"/>
                  <a:gd name="T15" fmla="*/ 16 h 16"/>
                  <a:gd name="T16" fmla="*/ 31 w 31"/>
                  <a:gd name="T17" fmla="*/ 12 h 16"/>
                  <a:gd name="T18" fmla="*/ 31 w 31"/>
                  <a:gd name="T19" fmla="*/ 4 h 16"/>
                  <a:gd name="T20" fmla="*/ 28 w 31"/>
                  <a:gd name="T21" fmla="*/ 0 h 16"/>
                  <a:gd name="T22" fmla="*/ 6 w 31"/>
                  <a:gd name="T23" fmla="*/ 0 h 16"/>
                  <a:gd name="T24" fmla="*/ 3 w 31"/>
                  <a:gd name="T25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6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4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5"/>
                      <a:pt x="5" y="16"/>
                      <a:pt x="6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0" y="16"/>
                      <a:pt x="31" y="14"/>
                      <a:pt x="31" y="12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2"/>
                      <a:pt x="30" y="0"/>
                      <a:pt x="2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9" name="Freeform 162">
                <a:extLst>
                  <a:ext uri="{FF2B5EF4-FFF2-40B4-BE49-F238E27FC236}">
                    <a16:creationId xmlns:a16="http://schemas.microsoft.com/office/drawing/2014/main" id="{D5FFF115-C340-4F47-810B-A41A74D15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604" y="1180125"/>
                <a:ext cx="66332" cy="144405"/>
              </a:xfrm>
              <a:custGeom>
                <a:avLst/>
                <a:gdLst>
                  <a:gd name="T0" fmla="*/ 2 w 15"/>
                  <a:gd name="T1" fmla="*/ 28 h 32"/>
                  <a:gd name="T2" fmla="*/ 2 w 15"/>
                  <a:gd name="T3" fmla="*/ 29 h 32"/>
                  <a:gd name="T4" fmla="*/ 4 w 15"/>
                  <a:gd name="T5" fmla="*/ 32 h 32"/>
                  <a:gd name="T6" fmla="*/ 11 w 15"/>
                  <a:gd name="T7" fmla="*/ 32 h 32"/>
                  <a:gd name="T8" fmla="*/ 13 w 15"/>
                  <a:gd name="T9" fmla="*/ 29 h 32"/>
                  <a:gd name="T10" fmla="*/ 13 w 15"/>
                  <a:gd name="T11" fmla="*/ 28 h 32"/>
                  <a:gd name="T12" fmla="*/ 15 w 15"/>
                  <a:gd name="T13" fmla="*/ 25 h 32"/>
                  <a:gd name="T14" fmla="*/ 15 w 15"/>
                  <a:gd name="T15" fmla="*/ 3 h 32"/>
                  <a:gd name="T16" fmla="*/ 12 w 15"/>
                  <a:gd name="T17" fmla="*/ 0 h 32"/>
                  <a:gd name="T18" fmla="*/ 3 w 15"/>
                  <a:gd name="T19" fmla="*/ 0 h 32"/>
                  <a:gd name="T20" fmla="*/ 0 w 15"/>
                  <a:gd name="T21" fmla="*/ 3 h 32"/>
                  <a:gd name="T22" fmla="*/ 0 w 15"/>
                  <a:gd name="T23" fmla="*/ 25 h 32"/>
                  <a:gd name="T24" fmla="*/ 2 w 15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2">
                    <a:moveTo>
                      <a:pt x="2" y="28"/>
                    </a:moveTo>
                    <a:cubicBezTo>
                      <a:pt x="2" y="29"/>
                      <a:pt x="2" y="29"/>
                      <a:pt x="2" y="29"/>
                    </a:cubicBezTo>
                    <a:cubicBezTo>
                      <a:pt x="2" y="31"/>
                      <a:pt x="3" y="32"/>
                      <a:pt x="4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2" y="32"/>
                      <a:pt x="13" y="31"/>
                      <a:pt x="13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7"/>
                      <a:pt x="15" y="26"/>
                      <a:pt x="15" y="2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3" y="0"/>
                      <a:pt x="1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7"/>
                      <a:pt x="2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0" name="Freeform 163">
                <a:extLst>
                  <a:ext uri="{FF2B5EF4-FFF2-40B4-BE49-F238E27FC236}">
                    <a16:creationId xmlns:a16="http://schemas.microsoft.com/office/drawing/2014/main" id="{71FBDCCD-1456-4D6A-BF6F-1A22D7394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066" y="1265986"/>
                <a:ext cx="844766" cy="1145477"/>
              </a:xfrm>
              <a:custGeom>
                <a:avLst/>
                <a:gdLst>
                  <a:gd name="T0" fmla="*/ 158 w 187"/>
                  <a:gd name="T1" fmla="*/ 254 h 254"/>
                  <a:gd name="T2" fmla="*/ 140 w 187"/>
                  <a:gd name="T3" fmla="*/ 243 h 254"/>
                  <a:gd name="T4" fmla="*/ 137 w 187"/>
                  <a:gd name="T5" fmla="*/ 233 h 254"/>
                  <a:gd name="T6" fmla="*/ 137 w 187"/>
                  <a:gd name="T7" fmla="*/ 196 h 254"/>
                  <a:gd name="T8" fmla="*/ 132 w 187"/>
                  <a:gd name="T9" fmla="*/ 186 h 254"/>
                  <a:gd name="T10" fmla="*/ 124 w 187"/>
                  <a:gd name="T11" fmla="*/ 184 h 254"/>
                  <a:gd name="T12" fmla="*/ 122 w 187"/>
                  <a:gd name="T13" fmla="*/ 184 h 254"/>
                  <a:gd name="T14" fmla="*/ 122 w 187"/>
                  <a:gd name="T15" fmla="*/ 184 h 254"/>
                  <a:gd name="T16" fmla="*/ 121 w 187"/>
                  <a:gd name="T17" fmla="*/ 184 h 254"/>
                  <a:gd name="T18" fmla="*/ 95 w 187"/>
                  <a:gd name="T19" fmla="*/ 184 h 254"/>
                  <a:gd name="T20" fmla="*/ 77 w 187"/>
                  <a:gd name="T21" fmla="*/ 175 h 254"/>
                  <a:gd name="T22" fmla="*/ 73 w 187"/>
                  <a:gd name="T23" fmla="*/ 166 h 254"/>
                  <a:gd name="T24" fmla="*/ 73 w 187"/>
                  <a:gd name="T25" fmla="*/ 166 h 254"/>
                  <a:gd name="T26" fmla="*/ 73 w 187"/>
                  <a:gd name="T27" fmla="*/ 146 h 254"/>
                  <a:gd name="T28" fmla="*/ 67 w 187"/>
                  <a:gd name="T29" fmla="*/ 136 h 254"/>
                  <a:gd name="T30" fmla="*/ 59 w 187"/>
                  <a:gd name="T31" fmla="*/ 134 h 254"/>
                  <a:gd name="T32" fmla="*/ 58 w 187"/>
                  <a:gd name="T33" fmla="*/ 134 h 254"/>
                  <a:gd name="T34" fmla="*/ 58 w 187"/>
                  <a:gd name="T35" fmla="*/ 134 h 254"/>
                  <a:gd name="T36" fmla="*/ 20 w 187"/>
                  <a:gd name="T37" fmla="*/ 134 h 254"/>
                  <a:gd name="T38" fmla="*/ 2 w 187"/>
                  <a:gd name="T39" fmla="*/ 125 h 254"/>
                  <a:gd name="T40" fmla="*/ 0 w 187"/>
                  <a:gd name="T41" fmla="*/ 116 h 254"/>
                  <a:gd name="T42" fmla="*/ 0 w 187"/>
                  <a:gd name="T43" fmla="*/ 0 h 254"/>
                  <a:gd name="T44" fmla="*/ 5 w 187"/>
                  <a:gd name="T45" fmla="*/ 0 h 254"/>
                  <a:gd name="T46" fmla="*/ 5 w 187"/>
                  <a:gd name="T47" fmla="*/ 117 h 254"/>
                  <a:gd name="T48" fmla="*/ 6 w 187"/>
                  <a:gd name="T49" fmla="*/ 118 h 254"/>
                  <a:gd name="T50" fmla="*/ 7 w 187"/>
                  <a:gd name="T51" fmla="*/ 122 h 254"/>
                  <a:gd name="T52" fmla="*/ 20 w 187"/>
                  <a:gd name="T53" fmla="*/ 128 h 254"/>
                  <a:gd name="T54" fmla="*/ 58 w 187"/>
                  <a:gd name="T55" fmla="*/ 128 h 254"/>
                  <a:gd name="T56" fmla="*/ 59 w 187"/>
                  <a:gd name="T57" fmla="*/ 128 h 254"/>
                  <a:gd name="T58" fmla="*/ 70 w 187"/>
                  <a:gd name="T59" fmla="*/ 131 h 254"/>
                  <a:gd name="T60" fmla="*/ 79 w 187"/>
                  <a:gd name="T61" fmla="*/ 146 h 254"/>
                  <a:gd name="T62" fmla="*/ 79 w 187"/>
                  <a:gd name="T63" fmla="*/ 166 h 254"/>
                  <a:gd name="T64" fmla="*/ 79 w 187"/>
                  <a:gd name="T65" fmla="*/ 166 h 254"/>
                  <a:gd name="T66" fmla="*/ 79 w 187"/>
                  <a:gd name="T67" fmla="*/ 168 h 254"/>
                  <a:gd name="T68" fmla="*/ 81 w 187"/>
                  <a:gd name="T69" fmla="*/ 172 h 254"/>
                  <a:gd name="T70" fmla="*/ 95 w 187"/>
                  <a:gd name="T71" fmla="*/ 178 h 254"/>
                  <a:gd name="T72" fmla="*/ 121 w 187"/>
                  <a:gd name="T73" fmla="*/ 178 h 254"/>
                  <a:gd name="T74" fmla="*/ 124 w 187"/>
                  <a:gd name="T75" fmla="*/ 178 h 254"/>
                  <a:gd name="T76" fmla="*/ 135 w 187"/>
                  <a:gd name="T77" fmla="*/ 181 h 254"/>
                  <a:gd name="T78" fmla="*/ 143 w 187"/>
                  <a:gd name="T79" fmla="*/ 196 h 254"/>
                  <a:gd name="T80" fmla="*/ 143 w 187"/>
                  <a:gd name="T81" fmla="*/ 233 h 254"/>
                  <a:gd name="T82" fmla="*/ 143 w 187"/>
                  <a:gd name="T83" fmla="*/ 233 h 254"/>
                  <a:gd name="T84" fmla="*/ 143 w 187"/>
                  <a:gd name="T85" fmla="*/ 235 h 254"/>
                  <a:gd name="T86" fmla="*/ 145 w 187"/>
                  <a:gd name="T87" fmla="*/ 241 h 254"/>
                  <a:gd name="T88" fmla="*/ 158 w 187"/>
                  <a:gd name="T89" fmla="*/ 248 h 254"/>
                  <a:gd name="T90" fmla="*/ 187 w 187"/>
                  <a:gd name="T91" fmla="*/ 248 h 254"/>
                  <a:gd name="T92" fmla="*/ 187 w 187"/>
                  <a:gd name="T93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7" h="254">
                    <a:moveTo>
                      <a:pt x="187" y="254"/>
                    </a:moveTo>
                    <a:cubicBezTo>
                      <a:pt x="187" y="254"/>
                      <a:pt x="175" y="254"/>
                      <a:pt x="158" y="254"/>
                    </a:cubicBezTo>
                    <a:cubicBezTo>
                      <a:pt x="158" y="254"/>
                      <a:pt x="158" y="254"/>
                      <a:pt x="158" y="254"/>
                    </a:cubicBezTo>
                    <a:cubicBezTo>
                      <a:pt x="148" y="254"/>
                      <a:pt x="142" y="248"/>
                      <a:pt x="140" y="243"/>
                    </a:cubicBezTo>
                    <a:cubicBezTo>
                      <a:pt x="140" y="243"/>
                      <a:pt x="140" y="243"/>
                      <a:pt x="140" y="243"/>
                    </a:cubicBezTo>
                    <a:cubicBezTo>
                      <a:pt x="137" y="238"/>
                      <a:pt x="137" y="233"/>
                      <a:pt x="137" y="233"/>
                    </a:cubicBezTo>
                    <a:cubicBezTo>
                      <a:pt x="137" y="233"/>
                      <a:pt x="137" y="233"/>
                      <a:pt x="137" y="233"/>
                    </a:cubicBezTo>
                    <a:cubicBezTo>
                      <a:pt x="137" y="233"/>
                      <a:pt x="137" y="214"/>
                      <a:pt x="137" y="196"/>
                    </a:cubicBezTo>
                    <a:cubicBezTo>
                      <a:pt x="137" y="196"/>
                      <a:pt x="137" y="196"/>
                      <a:pt x="137" y="196"/>
                    </a:cubicBezTo>
                    <a:cubicBezTo>
                      <a:pt x="137" y="190"/>
                      <a:pt x="135" y="187"/>
                      <a:pt x="132" y="186"/>
                    </a:cubicBezTo>
                    <a:cubicBezTo>
                      <a:pt x="132" y="186"/>
                      <a:pt x="132" y="186"/>
                      <a:pt x="132" y="186"/>
                    </a:cubicBezTo>
                    <a:cubicBezTo>
                      <a:pt x="130" y="184"/>
                      <a:pt x="127" y="184"/>
                      <a:pt x="124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3" y="184"/>
                      <a:pt x="123" y="184"/>
                      <a:pt x="122" y="184"/>
                    </a:cubicBezTo>
                    <a:cubicBezTo>
                      <a:pt x="122" y="184"/>
                      <a:pt x="122" y="184"/>
                      <a:pt x="122" y="184"/>
                    </a:cubicBezTo>
                    <a:cubicBezTo>
                      <a:pt x="122" y="184"/>
                      <a:pt x="122" y="184"/>
                      <a:pt x="122" y="184"/>
                    </a:cubicBezTo>
                    <a:cubicBezTo>
                      <a:pt x="122" y="184"/>
                      <a:pt x="122" y="184"/>
                      <a:pt x="122" y="184"/>
                    </a:cubicBezTo>
                    <a:cubicBezTo>
                      <a:pt x="121" y="184"/>
                      <a:pt x="121" y="184"/>
                      <a:pt x="121" y="184"/>
                    </a:cubicBezTo>
                    <a:cubicBezTo>
                      <a:pt x="121" y="184"/>
                      <a:pt x="121" y="184"/>
                      <a:pt x="121" y="184"/>
                    </a:cubicBezTo>
                    <a:cubicBezTo>
                      <a:pt x="121" y="184"/>
                      <a:pt x="113" y="184"/>
                      <a:pt x="95" y="184"/>
                    </a:cubicBezTo>
                    <a:cubicBezTo>
                      <a:pt x="95" y="184"/>
                      <a:pt x="95" y="184"/>
                      <a:pt x="95" y="184"/>
                    </a:cubicBezTo>
                    <a:cubicBezTo>
                      <a:pt x="85" y="184"/>
                      <a:pt x="79" y="180"/>
                      <a:pt x="77" y="175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4" y="171"/>
                      <a:pt x="73" y="167"/>
                      <a:pt x="73" y="166"/>
                    </a:cubicBezTo>
                    <a:cubicBezTo>
                      <a:pt x="73" y="166"/>
                      <a:pt x="73" y="166"/>
                      <a:pt x="73" y="166"/>
                    </a:cubicBezTo>
                    <a:cubicBezTo>
                      <a:pt x="73" y="166"/>
                      <a:pt x="73" y="166"/>
                      <a:pt x="73" y="166"/>
                    </a:cubicBezTo>
                    <a:cubicBezTo>
                      <a:pt x="73" y="166"/>
                      <a:pt x="73" y="166"/>
                      <a:pt x="73" y="166"/>
                    </a:cubicBezTo>
                    <a:cubicBezTo>
                      <a:pt x="73" y="166"/>
                      <a:pt x="73" y="163"/>
                      <a:pt x="73" y="146"/>
                    </a:cubicBezTo>
                    <a:cubicBezTo>
                      <a:pt x="73" y="146"/>
                      <a:pt x="73" y="146"/>
                      <a:pt x="73" y="146"/>
                    </a:cubicBezTo>
                    <a:cubicBezTo>
                      <a:pt x="73" y="140"/>
                      <a:pt x="71" y="137"/>
                      <a:pt x="67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64" y="134"/>
                      <a:pt x="60" y="134"/>
                      <a:pt x="59" y="134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59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ubicBezTo>
                      <a:pt x="58" y="134"/>
                      <a:pt x="37" y="134"/>
                      <a:pt x="20" y="134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10" y="134"/>
                      <a:pt x="5" y="129"/>
                      <a:pt x="2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0" y="121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5" y="116"/>
                      <a:pt x="5" y="116"/>
                      <a:pt x="5" y="117"/>
                    </a:cubicBezTo>
                    <a:cubicBezTo>
                      <a:pt x="5" y="117"/>
                      <a:pt x="5" y="117"/>
                      <a:pt x="5" y="117"/>
                    </a:cubicBezTo>
                    <a:cubicBezTo>
                      <a:pt x="5" y="117"/>
                      <a:pt x="6" y="117"/>
                      <a:pt x="6" y="118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19"/>
                      <a:pt x="6" y="121"/>
                      <a:pt x="7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9" y="125"/>
                      <a:pt x="12" y="128"/>
                      <a:pt x="20" y="128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37" y="128"/>
                      <a:pt x="58" y="128"/>
                      <a:pt x="58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58" y="128"/>
                      <a:pt x="59" y="128"/>
                      <a:pt x="59" y="128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61" y="128"/>
                      <a:pt x="65" y="128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5" y="133"/>
                      <a:pt x="79" y="138"/>
                      <a:pt x="79" y="146"/>
                    </a:cubicBezTo>
                    <a:cubicBezTo>
                      <a:pt x="79" y="146"/>
                      <a:pt x="79" y="146"/>
                      <a:pt x="79" y="146"/>
                    </a:cubicBezTo>
                    <a:cubicBezTo>
                      <a:pt x="79" y="161"/>
                      <a:pt x="79" y="165"/>
                      <a:pt x="79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79" y="167"/>
                      <a:pt x="79" y="167"/>
                      <a:pt x="79" y="168"/>
                    </a:cubicBezTo>
                    <a:cubicBezTo>
                      <a:pt x="79" y="168"/>
                      <a:pt x="79" y="168"/>
                      <a:pt x="79" y="168"/>
                    </a:cubicBezTo>
                    <a:cubicBezTo>
                      <a:pt x="80" y="169"/>
                      <a:pt x="80" y="171"/>
                      <a:pt x="81" y="172"/>
                    </a:cubicBezTo>
                    <a:cubicBezTo>
                      <a:pt x="81" y="172"/>
                      <a:pt x="81" y="172"/>
                      <a:pt x="81" y="172"/>
                    </a:cubicBezTo>
                    <a:cubicBezTo>
                      <a:pt x="83" y="175"/>
                      <a:pt x="87" y="178"/>
                      <a:pt x="95" y="178"/>
                    </a:cubicBezTo>
                    <a:cubicBezTo>
                      <a:pt x="95" y="178"/>
                      <a:pt x="95" y="178"/>
                      <a:pt x="95" y="178"/>
                    </a:cubicBezTo>
                    <a:cubicBezTo>
                      <a:pt x="111" y="178"/>
                      <a:pt x="120" y="178"/>
                      <a:pt x="121" y="178"/>
                    </a:cubicBezTo>
                    <a:cubicBezTo>
                      <a:pt x="121" y="178"/>
                      <a:pt x="121" y="178"/>
                      <a:pt x="121" y="178"/>
                    </a:cubicBezTo>
                    <a:cubicBezTo>
                      <a:pt x="122" y="178"/>
                      <a:pt x="123" y="178"/>
                      <a:pt x="124" y="178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7" y="178"/>
                      <a:pt x="131" y="178"/>
                      <a:pt x="135" y="181"/>
                    </a:cubicBezTo>
                    <a:cubicBezTo>
                      <a:pt x="135" y="181"/>
                      <a:pt x="135" y="181"/>
                      <a:pt x="135" y="181"/>
                    </a:cubicBezTo>
                    <a:cubicBezTo>
                      <a:pt x="139" y="184"/>
                      <a:pt x="143" y="189"/>
                      <a:pt x="143" y="196"/>
                    </a:cubicBezTo>
                    <a:cubicBezTo>
                      <a:pt x="143" y="196"/>
                      <a:pt x="143" y="196"/>
                      <a:pt x="143" y="196"/>
                    </a:cubicBezTo>
                    <a:cubicBezTo>
                      <a:pt x="143" y="214"/>
                      <a:pt x="143" y="233"/>
                      <a:pt x="143" y="233"/>
                    </a:cubicBezTo>
                    <a:cubicBezTo>
                      <a:pt x="143" y="233"/>
                      <a:pt x="143" y="233"/>
                      <a:pt x="143" y="233"/>
                    </a:cubicBezTo>
                    <a:cubicBezTo>
                      <a:pt x="143" y="233"/>
                      <a:pt x="143" y="233"/>
                      <a:pt x="143" y="233"/>
                    </a:cubicBezTo>
                    <a:cubicBezTo>
                      <a:pt x="143" y="233"/>
                      <a:pt x="143" y="233"/>
                      <a:pt x="143" y="233"/>
                    </a:cubicBezTo>
                    <a:cubicBezTo>
                      <a:pt x="143" y="234"/>
                      <a:pt x="143" y="234"/>
                      <a:pt x="143" y="235"/>
                    </a:cubicBezTo>
                    <a:cubicBezTo>
                      <a:pt x="143" y="235"/>
                      <a:pt x="143" y="235"/>
                      <a:pt x="143" y="235"/>
                    </a:cubicBezTo>
                    <a:cubicBezTo>
                      <a:pt x="143" y="237"/>
                      <a:pt x="144" y="239"/>
                      <a:pt x="145" y="241"/>
                    </a:cubicBezTo>
                    <a:cubicBezTo>
                      <a:pt x="145" y="241"/>
                      <a:pt x="145" y="241"/>
                      <a:pt x="145" y="241"/>
                    </a:cubicBezTo>
                    <a:cubicBezTo>
                      <a:pt x="147" y="244"/>
                      <a:pt x="150" y="248"/>
                      <a:pt x="158" y="248"/>
                    </a:cubicBezTo>
                    <a:cubicBezTo>
                      <a:pt x="158" y="248"/>
                      <a:pt x="158" y="248"/>
                      <a:pt x="158" y="248"/>
                    </a:cubicBezTo>
                    <a:cubicBezTo>
                      <a:pt x="175" y="248"/>
                      <a:pt x="187" y="248"/>
                      <a:pt x="187" y="248"/>
                    </a:cubicBezTo>
                    <a:cubicBezTo>
                      <a:pt x="187" y="248"/>
                      <a:pt x="187" y="248"/>
                      <a:pt x="187" y="248"/>
                    </a:cubicBezTo>
                    <a:cubicBezTo>
                      <a:pt x="187" y="254"/>
                      <a:pt x="187" y="254"/>
                      <a:pt x="187" y="2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1" name="Rectangle 166">
                <a:extLst>
                  <a:ext uri="{FF2B5EF4-FFF2-40B4-BE49-F238E27FC236}">
                    <a16:creationId xmlns:a16="http://schemas.microsoft.com/office/drawing/2014/main" id="{363672F6-D9EB-4EE4-B794-BD346B302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544" y="4261398"/>
                <a:ext cx="39019" cy="4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2" name="Rectangle 172">
                <a:extLst>
                  <a:ext uri="{FF2B5EF4-FFF2-40B4-BE49-F238E27FC236}">
                    <a16:creationId xmlns:a16="http://schemas.microsoft.com/office/drawing/2014/main" id="{8864605C-FCF8-4250-A8B9-273A8D50E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291" y="4261398"/>
                <a:ext cx="39019" cy="4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3" name="Freeform 174">
                <a:extLst>
                  <a:ext uri="{FF2B5EF4-FFF2-40B4-BE49-F238E27FC236}">
                    <a16:creationId xmlns:a16="http://schemas.microsoft.com/office/drawing/2014/main" id="{2EB8359D-6BAB-414B-9633-88F99503E9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2291" y="3779400"/>
                <a:ext cx="161929" cy="257586"/>
              </a:xfrm>
              <a:custGeom>
                <a:avLst/>
                <a:gdLst>
                  <a:gd name="T0" fmla="*/ 2 w 36"/>
                  <a:gd name="T1" fmla="*/ 0 h 57"/>
                  <a:gd name="T2" fmla="*/ 1 w 36"/>
                  <a:gd name="T3" fmla="*/ 2 h 57"/>
                  <a:gd name="T4" fmla="*/ 0 w 36"/>
                  <a:gd name="T5" fmla="*/ 55 h 57"/>
                  <a:gd name="T6" fmla="*/ 1 w 36"/>
                  <a:gd name="T7" fmla="*/ 57 h 57"/>
                  <a:gd name="T8" fmla="*/ 33 w 36"/>
                  <a:gd name="T9" fmla="*/ 57 h 57"/>
                  <a:gd name="T10" fmla="*/ 35 w 36"/>
                  <a:gd name="T11" fmla="*/ 56 h 57"/>
                  <a:gd name="T12" fmla="*/ 36 w 36"/>
                  <a:gd name="T13" fmla="*/ 2 h 57"/>
                  <a:gd name="T14" fmla="*/ 34 w 36"/>
                  <a:gd name="T15" fmla="*/ 0 h 57"/>
                  <a:gd name="T16" fmla="*/ 2 w 36"/>
                  <a:gd name="T17" fmla="*/ 0 h 57"/>
                  <a:gd name="T18" fmla="*/ 19 w 36"/>
                  <a:gd name="T19" fmla="*/ 45 h 57"/>
                  <a:gd name="T20" fmla="*/ 15 w 36"/>
                  <a:gd name="T21" fmla="*/ 45 h 57"/>
                  <a:gd name="T22" fmla="*/ 15 w 36"/>
                  <a:gd name="T23" fmla="*/ 41 h 57"/>
                  <a:gd name="T24" fmla="*/ 19 w 36"/>
                  <a:gd name="T25" fmla="*/ 41 h 57"/>
                  <a:gd name="T26" fmla="*/ 19 w 36"/>
                  <a:gd name="T27" fmla="*/ 45 h 57"/>
                  <a:gd name="T28" fmla="*/ 24 w 36"/>
                  <a:gd name="T29" fmla="*/ 40 h 57"/>
                  <a:gd name="T30" fmla="*/ 23 w 36"/>
                  <a:gd name="T31" fmla="*/ 40 h 57"/>
                  <a:gd name="T32" fmla="*/ 22 w 36"/>
                  <a:gd name="T33" fmla="*/ 40 h 57"/>
                  <a:gd name="T34" fmla="*/ 17 w 36"/>
                  <a:gd name="T35" fmla="*/ 37 h 57"/>
                  <a:gd name="T36" fmla="*/ 12 w 36"/>
                  <a:gd name="T37" fmla="*/ 39 h 57"/>
                  <a:gd name="T38" fmla="*/ 10 w 36"/>
                  <a:gd name="T39" fmla="*/ 39 h 57"/>
                  <a:gd name="T40" fmla="*/ 10 w 36"/>
                  <a:gd name="T41" fmla="*/ 37 h 57"/>
                  <a:gd name="T42" fmla="*/ 17 w 36"/>
                  <a:gd name="T43" fmla="*/ 35 h 57"/>
                  <a:gd name="T44" fmla="*/ 24 w 36"/>
                  <a:gd name="T45" fmla="*/ 38 h 57"/>
                  <a:gd name="T46" fmla="*/ 24 w 36"/>
                  <a:gd name="T47" fmla="*/ 40 h 57"/>
                  <a:gd name="T48" fmla="*/ 28 w 36"/>
                  <a:gd name="T49" fmla="*/ 36 h 57"/>
                  <a:gd name="T50" fmla="*/ 27 w 36"/>
                  <a:gd name="T51" fmla="*/ 37 h 57"/>
                  <a:gd name="T52" fmla="*/ 26 w 36"/>
                  <a:gd name="T53" fmla="*/ 36 h 57"/>
                  <a:gd name="T54" fmla="*/ 17 w 36"/>
                  <a:gd name="T55" fmla="*/ 32 h 57"/>
                  <a:gd name="T56" fmla="*/ 9 w 36"/>
                  <a:gd name="T57" fmla="*/ 36 h 57"/>
                  <a:gd name="T58" fmla="*/ 7 w 36"/>
                  <a:gd name="T59" fmla="*/ 36 h 57"/>
                  <a:gd name="T60" fmla="*/ 7 w 36"/>
                  <a:gd name="T61" fmla="*/ 34 h 57"/>
                  <a:gd name="T62" fmla="*/ 17 w 36"/>
                  <a:gd name="T63" fmla="*/ 30 h 57"/>
                  <a:gd name="T64" fmla="*/ 28 w 36"/>
                  <a:gd name="T65" fmla="*/ 35 h 57"/>
                  <a:gd name="T66" fmla="*/ 28 w 36"/>
                  <a:gd name="T67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57">
                    <a:moveTo>
                      <a:pt x="2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7"/>
                      <a:pt x="1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4" y="57"/>
                      <a:pt x="35" y="56"/>
                      <a:pt x="35" y="56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lnTo>
                      <a:pt x="2" y="0"/>
                    </a:lnTo>
                    <a:close/>
                    <a:moveTo>
                      <a:pt x="19" y="45"/>
                    </a:moveTo>
                    <a:cubicBezTo>
                      <a:pt x="18" y="46"/>
                      <a:pt x="16" y="46"/>
                      <a:pt x="15" y="45"/>
                    </a:cubicBezTo>
                    <a:cubicBezTo>
                      <a:pt x="14" y="44"/>
                      <a:pt x="14" y="42"/>
                      <a:pt x="15" y="41"/>
                    </a:cubicBezTo>
                    <a:cubicBezTo>
                      <a:pt x="16" y="39"/>
                      <a:pt x="18" y="40"/>
                      <a:pt x="19" y="41"/>
                    </a:cubicBezTo>
                    <a:cubicBezTo>
                      <a:pt x="20" y="42"/>
                      <a:pt x="20" y="44"/>
                      <a:pt x="19" y="45"/>
                    </a:cubicBezTo>
                    <a:close/>
                    <a:moveTo>
                      <a:pt x="24" y="40"/>
                    </a:move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3" y="40"/>
                      <a:pt x="22" y="40"/>
                    </a:cubicBezTo>
                    <a:cubicBezTo>
                      <a:pt x="21" y="38"/>
                      <a:pt x="19" y="37"/>
                      <a:pt x="17" y="37"/>
                    </a:cubicBezTo>
                    <a:cubicBezTo>
                      <a:pt x="15" y="37"/>
                      <a:pt x="13" y="38"/>
                      <a:pt x="12" y="39"/>
                    </a:cubicBezTo>
                    <a:cubicBezTo>
                      <a:pt x="11" y="40"/>
                      <a:pt x="10" y="40"/>
                      <a:pt x="10" y="39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2" y="35"/>
                      <a:pt x="15" y="35"/>
                      <a:pt x="17" y="35"/>
                    </a:cubicBezTo>
                    <a:cubicBezTo>
                      <a:pt x="20" y="35"/>
                      <a:pt x="22" y="36"/>
                      <a:pt x="24" y="38"/>
                    </a:cubicBezTo>
                    <a:cubicBezTo>
                      <a:pt x="25" y="38"/>
                      <a:pt x="25" y="39"/>
                      <a:pt x="24" y="40"/>
                    </a:cubicBezTo>
                    <a:close/>
                    <a:moveTo>
                      <a:pt x="28" y="36"/>
                    </a:moveTo>
                    <a:cubicBezTo>
                      <a:pt x="28" y="37"/>
                      <a:pt x="27" y="37"/>
                      <a:pt x="27" y="37"/>
                    </a:cubicBezTo>
                    <a:cubicBezTo>
                      <a:pt x="27" y="37"/>
                      <a:pt x="26" y="37"/>
                      <a:pt x="26" y="36"/>
                    </a:cubicBezTo>
                    <a:cubicBezTo>
                      <a:pt x="24" y="34"/>
                      <a:pt x="20" y="32"/>
                      <a:pt x="17" y="32"/>
                    </a:cubicBezTo>
                    <a:cubicBezTo>
                      <a:pt x="14" y="32"/>
                      <a:pt x="11" y="33"/>
                      <a:pt x="9" y="36"/>
                    </a:cubicBezTo>
                    <a:cubicBezTo>
                      <a:pt x="8" y="36"/>
                      <a:pt x="7" y="36"/>
                      <a:pt x="7" y="36"/>
                    </a:cubicBezTo>
                    <a:cubicBezTo>
                      <a:pt x="6" y="35"/>
                      <a:pt x="6" y="34"/>
                      <a:pt x="7" y="34"/>
                    </a:cubicBezTo>
                    <a:cubicBezTo>
                      <a:pt x="10" y="31"/>
                      <a:pt x="13" y="30"/>
                      <a:pt x="17" y="30"/>
                    </a:cubicBezTo>
                    <a:cubicBezTo>
                      <a:pt x="21" y="30"/>
                      <a:pt x="25" y="31"/>
                      <a:pt x="28" y="35"/>
                    </a:cubicBezTo>
                    <a:cubicBezTo>
                      <a:pt x="28" y="35"/>
                      <a:pt x="28" y="36"/>
                      <a:pt x="28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4" name="Freeform 175">
                <a:extLst>
                  <a:ext uri="{FF2B5EF4-FFF2-40B4-BE49-F238E27FC236}">
                    <a16:creationId xmlns:a16="http://schemas.microsoft.com/office/drawing/2014/main" id="{8EEA1ADB-4CEE-4045-9310-603BC43CF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7161" y="4044791"/>
                <a:ext cx="66332" cy="7806"/>
              </a:xfrm>
              <a:custGeom>
                <a:avLst/>
                <a:gdLst>
                  <a:gd name="T0" fmla="*/ 0 w 35"/>
                  <a:gd name="T1" fmla="*/ 3 h 5"/>
                  <a:gd name="T2" fmla="*/ 35 w 35"/>
                  <a:gd name="T3" fmla="*/ 5 h 5"/>
                  <a:gd name="T4" fmla="*/ 35 w 35"/>
                  <a:gd name="T5" fmla="*/ 0 h 5"/>
                  <a:gd name="T6" fmla="*/ 0 w 35"/>
                  <a:gd name="T7" fmla="*/ 0 h 5"/>
                  <a:gd name="T8" fmla="*/ 0 w 35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">
                    <a:moveTo>
                      <a:pt x="0" y="3"/>
                    </a:moveTo>
                    <a:lnTo>
                      <a:pt x="35" y="5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" name="Freeform 179">
                <a:extLst>
                  <a:ext uri="{FF2B5EF4-FFF2-40B4-BE49-F238E27FC236}">
                    <a16:creationId xmlns:a16="http://schemas.microsoft.com/office/drawing/2014/main" id="{ABDAAC0B-8727-4EF9-9DCB-5AEB77E29C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2781" y="3750129"/>
                <a:ext cx="200948" cy="312225"/>
              </a:xfrm>
              <a:custGeom>
                <a:avLst/>
                <a:gdLst>
                  <a:gd name="T0" fmla="*/ 22 w 44"/>
                  <a:gd name="T1" fmla="*/ 0 h 69"/>
                  <a:gd name="T2" fmla="*/ 2 w 44"/>
                  <a:gd name="T3" fmla="*/ 2 h 69"/>
                  <a:gd name="T4" fmla="*/ 0 w 44"/>
                  <a:gd name="T5" fmla="*/ 4 h 69"/>
                  <a:gd name="T6" fmla="*/ 0 w 44"/>
                  <a:gd name="T7" fmla="*/ 28 h 69"/>
                  <a:gd name="T8" fmla="*/ 0 w 44"/>
                  <a:gd name="T9" fmla="*/ 40 h 69"/>
                  <a:gd name="T10" fmla="*/ 0 w 44"/>
                  <a:gd name="T11" fmla="*/ 65 h 69"/>
                  <a:gd name="T12" fmla="*/ 2 w 44"/>
                  <a:gd name="T13" fmla="*/ 67 h 69"/>
                  <a:gd name="T14" fmla="*/ 21 w 44"/>
                  <a:gd name="T15" fmla="*/ 69 h 69"/>
                  <a:gd name="T16" fmla="*/ 41 w 44"/>
                  <a:gd name="T17" fmla="*/ 67 h 69"/>
                  <a:gd name="T18" fmla="*/ 43 w 44"/>
                  <a:gd name="T19" fmla="*/ 65 h 69"/>
                  <a:gd name="T20" fmla="*/ 44 w 44"/>
                  <a:gd name="T21" fmla="*/ 4 h 69"/>
                  <a:gd name="T22" fmla="*/ 42 w 44"/>
                  <a:gd name="T23" fmla="*/ 2 h 69"/>
                  <a:gd name="T24" fmla="*/ 22 w 44"/>
                  <a:gd name="T25" fmla="*/ 0 h 69"/>
                  <a:gd name="T26" fmla="*/ 29 w 44"/>
                  <a:gd name="T27" fmla="*/ 67 h 69"/>
                  <a:gd name="T28" fmla="*/ 14 w 44"/>
                  <a:gd name="T29" fmla="*/ 66 h 69"/>
                  <a:gd name="T30" fmla="*/ 14 w 44"/>
                  <a:gd name="T31" fmla="*/ 65 h 69"/>
                  <a:gd name="T32" fmla="*/ 29 w 44"/>
                  <a:gd name="T33" fmla="*/ 65 h 69"/>
                  <a:gd name="T34" fmla="*/ 29 w 44"/>
                  <a:gd name="T35" fmla="*/ 67 h 69"/>
                  <a:gd name="T36" fmla="*/ 40 w 44"/>
                  <a:gd name="T37" fmla="*/ 8 h 69"/>
                  <a:gd name="T38" fmla="*/ 39 w 44"/>
                  <a:gd name="T39" fmla="*/ 62 h 69"/>
                  <a:gd name="T40" fmla="*/ 37 w 44"/>
                  <a:gd name="T41" fmla="*/ 63 h 69"/>
                  <a:gd name="T42" fmla="*/ 5 w 44"/>
                  <a:gd name="T43" fmla="*/ 63 h 69"/>
                  <a:gd name="T44" fmla="*/ 4 w 44"/>
                  <a:gd name="T45" fmla="*/ 61 h 69"/>
                  <a:gd name="T46" fmla="*/ 5 w 44"/>
                  <a:gd name="T47" fmla="*/ 8 h 69"/>
                  <a:gd name="T48" fmla="*/ 6 w 44"/>
                  <a:gd name="T49" fmla="*/ 6 h 69"/>
                  <a:gd name="T50" fmla="*/ 38 w 44"/>
                  <a:gd name="T51" fmla="*/ 6 h 69"/>
                  <a:gd name="T52" fmla="*/ 40 w 44"/>
                  <a:gd name="T53" fmla="*/ 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69">
                    <a:moveTo>
                      <a:pt x="22" y="0"/>
                    </a:moveTo>
                    <a:cubicBezTo>
                      <a:pt x="13" y="0"/>
                      <a:pt x="3" y="2"/>
                      <a:pt x="2" y="2"/>
                    </a:cubicBezTo>
                    <a:cubicBezTo>
                      <a:pt x="1" y="2"/>
                      <a:pt x="1" y="3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2" y="67"/>
                    </a:cubicBezTo>
                    <a:cubicBezTo>
                      <a:pt x="2" y="67"/>
                      <a:pt x="12" y="69"/>
                      <a:pt x="21" y="69"/>
                    </a:cubicBezTo>
                    <a:cubicBezTo>
                      <a:pt x="30" y="69"/>
                      <a:pt x="41" y="67"/>
                      <a:pt x="41" y="67"/>
                    </a:cubicBezTo>
                    <a:cubicBezTo>
                      <a:pt x="42" y="67"/>
                      <a:pt x="43" y="66"/>
                      <a:pt x="43" y="6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3"/>
                      <a:pt x="43" y="2"/>
                      <a:pt x="42" y="2"/>
                    </a:cubicBezTo>
                    <a:cubicBezTo>
                      <a:pt x="42" y="2"/>
                      <a:pt x="31" y="0"/>
                      <a:pt x="22" y="0"/>
                    </a:cubicBezTo>
                    <a:close/>
                    <a:moveTo>
                      <a:pt x="29" y="67"/>
                    </a:move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29" y="65"/>
                      <a:pt x="29" y="65"/>
                      <a:pt x="29" y="65"/>
                    </a:cubicBezTo>
                    <a:lnTo>
                      <a:pt x="29" y="67"/>
                    </a:lnTo>
                    <a:close/>
                    <a:moveTo>
                      <a:pt x="40" y="8"/>
                    </a:moveTo>
                    <a:cubicBezTo>
                      <a:pt x="39" y="62"/>
                      <a:pt x="39" y="62"/>
                      <a:pt x="39" y="62"/>
                    </a:cubicBezTo>
                    <a:cubicBezTo>
                      <a:pt x="39" y="62"/>
                      <a:pt x="38" y="63"/>
                      <a:pt x="37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4" y="63"/>
                      <a:pt x="4" y="62"/>
                      <a:pt x="4" y="6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40" y="7"/>
                      <a:pt x="40" y="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6" name="Freeform 180">
                <a:extLst>
                  <a:ext uri="{FF2B5EF4-FFF2-40B4-BE49-F238E27FC236}">
                    <a16:creationId xmlns:a16="http://schemas.microsoft.com/office/drawing/2014/main" id="{274EA551-3AD0-4927-83C6-02E4F9BC90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68878" y="4062356"/>
                <a:ext cx="198998" cy="312225"/>
              </a:xfrm>
              <a:custGeom>
                <a:avLst/>
                <a:gdLst>
                  <a:gd name="T0" fmla="*/ 2 w 44"/>
                  <a:gd name="T1" fmla="*/ 2 h 69"/>
                  <a:gd name="T2" fmla="*/ 0 w 44"/>
                  <a:gd name="T3" fmla="*/ 28 h 69"/>
                  <a:gd name="T4" fmla="*/ 0 w 44"/>
                  <a:gd name="T5" fmla="*/ 65 h 69"/>
                  <a:gd name="T6" fmla="*/ 21 w 44"/>
                  <a:gd name="T7" fmla="*/ 69 h 69"/>
                  <a:gd name="T8" fmla="*/ 43 w 44"/>
                  <a:gd name="T9" fmla="*/ 65 h 69"/>
                  <a:gd name="T10" fmla="*/ 42 w 44"/>
                  <a:gd name="T11" fmla="*/ 2 h 69"/>
                  <a:gd name="T12" fmla="*/ 27 w 44"/>
                  <a:gd name="T13" fmla="*/ 10 h 69"/>
                  <a:gd name="T14" fmla="*/ 18 w 44"/>
                  <a:gd name="T15" fmla="*/ 19 h 69"/>
                  <a:gd name="T16" fmla="*/ 27 w 44"/>
                  <a:gd name="T17" fmla="*/ 10 h 69"/>
                  <a:gd name="T18" fmla="*/ 18 w 44"/>
                  <a:gd name="T19" fmla="*/ 21 h 69"/>
                  <a:gd name="T20" fmla="*/ 27 w 44"/>
                  <a:gd name="T21" fmla="*/ 30 h 69"/>
                  <a:gd name="T22" fmla="*/ 26 w 44"/>
                  <a:gd name="T23" fmla="*/ 33 h 69"/>
                  <a:gd name="T24" fmla="*/ 17 w 44"/>
                  <a:gd name="T25" fmla="*/ 42 h 69"/>
                  <a:gd name="T26" fmla="*/ 26 w 44"/>
                  <a:gd name="T27" fmla="*/ 33 h 69"/>
                  <a:gd name="T28" fmla="*/ 15 w 44"/>
                  <a:gd name="T29" fmla="*/ 10 h 69"/>
                  <a:gd name="T30" fmla="*/ 6 w 44"/>
                  <a:gd name="T31" fmla="*/ 19 h 69"/>
                  <a:gd name="T32" fmla="*/ 6 w 44"/>
                  <a:gd name="T33" fmla="*/ 21 h 69"/>
                  <a:gd name="T34" fmla="*/ 15 w 44"/>
                  <a:gd name="T35" fmla="*/ 30 h 69"/>
                  <a:gd name="T36" fmla="*/ 6 w 44"/>
                  <a:gd name="T37" fmla="*/ 21 h 69"/>
                  <a:gd name="T38" fmla="*/ 15 w 44"/>
                  <a:gd name="T39" fmla="*/ 33 h 69"/>
                  <a:gd name="T40" fmla="*/ 5 w 44"/>
                  <a:gd name="T41" fmla="*/ 41 h 69"/>
                  <a:gd name="T42" fmla="*/ 5 w 44"/>
                  <a:gd name="T43" fmla="*/ 53 h 69"/>
                  <a:gd name="T44" fmla="*/ 14 w 44"/>
                  <a:gd name="T45" fmla="*/ 44 h 69"/>
                  <a:gd name="T46" fmla="*/ 5 w 44"/>
                  <a:gd name="T47" fmla="*/ 53 h 69"/>
                  <a:gd name="T48" fmla="*/ 17 w 44"/>
                  <a:gd name="T49" fmla="*/ 44 h 69"/>
                  <a:gd name="T50" fmla="*/ 26 w 44"/>
                  <a:gd name="T51" fmla="*/ 53 h 69"/>
                  <a:gd name="T52" fmla="*/ 38 w 44"/>
                  <a:gd name="T53" fmla="*/ 53 h 69"/>
                  <a:gd name="T54" fmla="*/ 29 w 44"/>
                  <a:gd name="T55" fmla="*/ 44 h 69"/>
                  <a:gd name="T56" fmla="*/ 38 w 44"/>
                  <a:gd name="T57" fmla="*/ 53 h 69"/>
                  <a:gd name="T58" fmla="*/ 29 w 44"/>
                  <a:gd name="T59" fmla="*/ 42 h 69"/>
                  <a:gd name="T60" fmla="*/ 38 w 44"/>
                  <a:gd name="T61" fmla="*/ 33 h 69"/>
                  <a:gd name="T62" fmla="*/ 38 w 44"/>
                  <a:gd name="T63" fmla="*/ 31 h 69"/>
                  <a:gd name="T64" fmla="*/ 29 w 44"/>
                  <a:gd name="T65" fmla="*/ 21 h 69"/>
                  <a:gd name="T66" fmla="*/ 38 w 44"/>
                  <a:gd name="T67" fmla="*/ 31 h 69"/>
                  <a:gd name="T68" fmla="*/ 29 w 44"/>
                  <a:gd name="T69" fmla="*/ 19 h 69"/>
                  <a:gd name="T70" fmla="*/ 38 w 44"/>
                  <a:gd name="T71" fmla="*/ 1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69">
                    <a:moveTo>
                      <a:pt x="22" y="0"/>
                    </a:moveTo>
                    <a:cubicBezTo>
                      <a:pt x="13" y="0"/>
                      <a:pt x="3" y="2"/>
                      <a:pt x="2" y="2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7"/>
                      <a:pt x="2" y="67"/>
                    </a:cubicBezTo>
                    <a:cubicBezTo>
                      <a:pt x="2" y="67"/>
                      <a:pt x="12" y="69"/>
                      <a:pt x="21" y="69"/>
                    </a:cubicBezTo>
                    <a:cubicBezTo>
                      <a:pt x="30" y="69"/>
                      <a:pt x="41" y="67"/>
                      <a:pt x="41" y="67"/>
                    </a:cubicBezTo>
                    <a:cubicBezTo>
                      <a:pt x="42" y="67"/>
                      <a:pt x="43" y="66"/>
                      <a:pt x="43" y="6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3"/>
                      <a:pt x="43" y="2"/>
                      <a:pt x="42" y="2"/>
                    </a:cubicBezTo>
                    <a:cubicBezTo>
                      <a:pt x="42" y="2"/>
                      <a:pt x="31" y="0"/>
                      <a:pt x="22" y="0"/>
                    </a:cubicBezTo>
                    <a:close/>
                    <a:moveTo>
                      <a:pt x="27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7" y="10"/>
                    </a:lnTo>
                    <a:close/>
                    <a:moveTo>
                      <a:pt x="18" y="30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30"/>
                      <a:pt x="27" y="30"/>
                      <a:pt x="27" y="30"/>
                    </a:cubicBezTo>
                    <a:lnTo>
                      <a:pt x="18" y="30"/>
                    </a:lnTo>
                    <a:close/>
                    <a:moveTo>
                      <a:pt x="26" y="33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8" y="33"/>
                      <a:pt x="18" y="33"/>
                      <a:pt x="18" y="33"/>
                    </a:cubicBezTo>
                    <a:lnTo>
                      <a:pt x="26" y="33"/>
                    </a:lnTo>
                    <a:close/>
                    <a:moveTo>
                      <a:pt x="6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6" y="19"/>
                      <a:pt x="6" y="19"/>
                      <a:pt x="6" y="19"/>
                    </a:cubicBezTo>
                    <a:lnTo>
                      <a:pt x="6" y="10"/>
                    </a:lnTo>
                    <a:close/>
                    <a:moveTo>
                      <a:pt x="6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6" y="30"/>
                      <a:pt x="6" y="30"/>
                      <a:pt x="6" y="30"/>
                    </a:cubicBezTo>
                    <a:lnTo>
                      <a:pt x="6" y="21"/>
                    </a:lnTo>
                    <a:close/>
                    <a:moveTo>
                      <a:pt x="6" y="32"/>
                    </a:moveTo>
                    <a:cubicBezTo>
                      <a:pt x="15" y="33"/>
                      <a:pt x="15" y="33"/>
                      <a:pt x="15" y="33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5" y="41"/>
                      <a:pt x="5" y="41"/>
                      <a:pt x="5" y="41"/>
                    </a:cubicBezTo>
                    <a:lnTo>
                      <a:pt x="6" y="32"/>
                    </a:lnTo>
                    <a:close/>
                    <a:moveTo>
                      <a:pt x="5" y="53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53"/>
                      <a:pt x="14" y="53"/>
                      <a:pt x="14" y="53"/>
                    </a:cubicBezTo>
                    <a:lnTo>
                      <a:pt x="5" y="53"/>
                    </a:lnTo>
                    <a:close/>
                    <a:moveTo>
                      <a:pt x="17" y="53"/>
                    </a:moveTo>
                    <a:cubicBezTo>
                      <a:pt x="17" y="44"/>
                      <a:pt x="17" y="44"/>
                      <a:pt x="17" y="44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17" y="53"/>
                    </a:lnTo>
                    <a:close/>
                    <a:moveTo>
                      <a:pt x="38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38" y="44"/>
                      <a:pt x="38" y="44"/>
                      <a:pt x="38" y="44"/>
                    </a:cubicBezTo>
                    <a:lnTo>
                      <a:pt x="38" y="53"/>
                    </a:lnTo>
                    <a:close/>
                    <a:moveTo>
                      <a:pt x="38" y="42"/>
                    </a:move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8" y="33"/>
                      <a:pt x="38" y="33"/>
                      <a:pt x="38" y="33"/>
                    </a:cubicBezTo>
                    <a:lnTo>
                      <a:pt x="38" y="42"/>
                    </a:lnTo>
                    <a:close/>
                    <a:moveTo>
                      <a:pt x="38" y="31"/>
                    </a:move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8" y="22"/>
                      <a:pt x="38" y="22"/>
                      <a:pt x="38" y="22"/>
                    </a:cubicBezTo>
                    <a:lnTo>
                      <a:pt x="38" y="31"/>
                    </a:lnTo>
                    <a:close/>
                    <a:moveTo>
                      <a:pt x="38" y="19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19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7" name="Freeform 181">
                <a:extLst>
                  <a:ext uri="{FF2B5EF4-FFF2-40B4-BE49-F238E27FC236}">
                    <a16:creationId xmlns:a16="http://schemas.microsoft.com/office/drawing/2014/main" id="{EBE33D64-411C-4D8B-861C-6B11C59F4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9602" y="3914048"/>
                <a:ext cx="97549" cy="31222"/>
              </a:xfrm>
              <a:custGeom>
                <a:avLst/>
                <a:gdLst>
                  <a:gd name="T0" fmla="*/ 11 w 22"/>
                  <a:gd name="T1" fmla="*/ 0 h 7"/>
                  <a:gd name="T2" fmla="*/ 1 w 22"/>
                  <a:gd name="T3" fmla="*/ 4 h 7"/>
                  <a:gd name="T4" fmla="*/ 1 w 22"/>
                  <a:gd name="T5" fmla="*/ 6 h 7"/>
                  <a:gd name="T6" fmla="*/ 3 w 22"/>
                  <a:gd name="T7" fmla="*/ 6 h 7"/>
                  <a:gd name="T8" fmla="*/ 11 w 22"/>
                  <a:gd name="T9" fmla="*/ 2 h 7"/>
                  <a:gd name="T10" fmla="*/ 20 w 22"/>
                  <a:gd name="T11" fmla="*/ 6 h 7"/>
                  <a:gd name="T12" fmla="*/ 21 w 22"/>
                  <a:gd name="T13" fmla="*/ 7 h 7"/>
                  <a:gd name="T14" fmla="*/ 22 w 22"/>
                  <a:gd name="T15" fmla="*/ 6 h 7"/>
                  <a:gd name="T16" fmla="*/ 22 w 22"/>
                  <a:gd name="T17" fmla="*/ 5 h 7"/>
                  <a:gd name="T18" fmla="*/ 11 w 22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7">
                    <a:moveTo>
                      <a:pt x="11" y="0"/>
                    </a:moveTo>
                    <a:cubicBezTo>
                      <a:pt x="7" y="0"/>
                      <a:pt x="4" y="1"/>
                      <a:pt x="1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2" y="6"/>
                      <a:pt x="3" y="6"/>
                    </a:cubicBezTo>
                    <a:cubicBezTo>
                      <a:pt x="5" y="3"/>
                      <a:pt x="8" y="2"/>
                      <a:pt x="11" y="2"/>
                    </a:cubicBezTo>
                    <a:cubicBezTo>
                      <a:pt x="14" y="2"/>
                      <a:pt x="18" y="4"/>
                      <a:pt x="20" y="6"/>
                    </a:cubicBezTo>
                    <a:cubicBezTo>
                      <a:pt x="20" y="7"/>
                      <a:pt x="21" y="7"/>
                      <a:pt x="21" y="7"/>
                    </a:cubicBezTo>
                    <a:cubicBezTo>
                      <a:pt x="21" y="7"/>
                      <a:pt x="22" y="7"/>
                      <a:pt x="22" y="6"/>
                    </a:cubicBezTo>
                    <a:cubicBezTo>
                      <a:pt x="22" y="6"/>
                      <a:pt x="22" y="5"/>
                      <a:pt x="22" y="5"/>
                    </a:cubicBezTo>
                    <a:cubicBezTo>
                      <a:pt x="19" y="1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8" name="Freeform 182">
                <a:extLst>
                  <a:ext uri="{FF2B5EF4-FFF2-40B4-BE49-F238E27FC236}">
                    <a16:creationId xmlns:a16="http://schemas.microsoft.com/office/drawing/2014/main" id="{7155052F-1D9A-4FFA-B7AC-5F4C9AF54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1309" y="3937465"/>
                <a:ext cx="72185" cy="21465"/>
              </a:xfrm>
              <a:custGeom>
                <a:avLst/>
                <a:gdLst>
                  <a:gd name="T0" fmla="*/ 8 w 16"/>
                  <a:gd name="T1" fmla="*/ 0 h 5"/>
                  <a:gd name="T2" fmla="*/ 1 w 16"/>
                  <a:gd name="T3" fmla="*/ 2 h 5"/>
                  <a:gd name="T4" fmla="*/ 1 w 16"/>
                  <a:gd name="T5" fmla="*/ 4 h 5"/>
                  <a:gd name="T6" fmla="*/ 3 w 16"/>
                  <a:gd name="T7" fmla="*/ 4 h 5"/>
                  <a:gd name="T8" fmla="*/ 8 w 16"/>
                  <a:gd name="T9" fmla="*/ 2 h 5"/>
                  <a:gd name="T10" fmla="*/ 13 w 16"/>
                  <a:gd name="T11" fmla="*/ 5 h 5"/>
                  <a:gd name="T12" fmla="*/ 14 w 16"/>
                  <a:gd name="T13" fmla="*/ 5 h 5"/>
                  <a:gd name="T14" fmla="*/ 15 w 16"/>
                  <a:gd name="T15" fmla="*/ 5 h 5"/>
                  <a:gd name="T16" fmla="*/ 15 w 16"/>
                  <a:gd name="T17" fmla="*/ 3 h 5"/>
                  <a:gd name="T18" fmla="*/ 8 w 1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8" y="0"/>
                    </a:moveTo>
                    <a:cubicBezTo>
                      <a:pt x="6" y="0"/>
                      <a:pt x="3" y="0"/>
                      <a:pt x="1" y="2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4" y="3"/>
                      <a:pt x="6" y="2"/>
                      <a:pt x="8" y="2"/>
                    </a:cubicBezTo>
                    <a:cubicBezTo>
                      <a:pt x="10" y="2"/>
                      <a:pt x="12" y="3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3"/>
                      <a:pt x="15" y="3"/>
                    </a:cubicBezTo>
                    <a:cubicBezTo>
                      <a:pt x="13" y="1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9" name="Freeform 183">
                <a:extLst>
                  <a:ext uri="{FF2B5EF4-FFF2-40B4-BE49-F238E27FC236}">
                    <a16:creationId xmlns:a16="http://schemas.microsoft.com/office/drawing/2014/main" id="{A42B7DDA-FEA0-407F-A638-67F2FBF20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721" y="3955027"/>
                <a:ext cx="27313" cy="31222"/>
              </a:xfrm>
              <a:custGeom>
                <a:avLst/>
                <a:gdLst>
                  <a:gd name="T0" fmla="*/ 1 w 6"/>
                  <a:gd name="T1" fmla="*/ 2 h 7"/>
                  <a:gd name="T2" fmla="*/ 1 w 6"/>
                  <a:gd name="T3" fmla="*/ 6 h 7"/>
                  <a:gd name="T4" fmla="*/ 5 w 6"/>
                  <a:gd name="T5" fmla="*/ 6 h 7"/>
                  <a:gd name="T6" fmla="*/ 5 w 6"/>
                  <a:gd name="T7" fmla="*/ 2 h 7"/>
                  <a:gd name="T8" fmla="*/ 1 w 6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2"/>
                    </a:moveTo>
                    <a:cubicBezTo>
                      <a:pt x="0" y="3"/>
                      <a:pt x="0" y="5"/>
                      <a:pt x="1" y="6"/>
                    </a:cubicBezTo>
                    <a:cubicBezTo>
                      <a:pt x="2" y="7"/>
                      <a:pt x="4" y="7"/>
                      <a:pt x="5" y="6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1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0" name="Freeform 184">
                <a:extLst>
                  <a:ext uri="{FF2B5EF4-FFF2-40B4-BE49-F238E27FC236}">
                    <a16:creationId xmlns:a16="http://schemas.microsoft.com/office/drawing/2014/main" id="{CB23E12E-34B8-4179-A0EB-A61543770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98246" y="1117679"/>
                <a:ext cx="152175" cy="152210"/>
              </a:xfrm>
              <a:custGeom>
                <a:avLst/>
                <a:gdLst>
                  <a:gd name="T0" fmla="*/ 10 w 34"/>
                  <a:gd name="T1" fmla="*/ 23 h 34"/>
                  <a:gd name="T2" fmla="*/ 17 w 34"/>
                  <a:gd name="T3" fmla="*/ 11 h 34"/>
                  <a:gd name="T4" fmla="*/ 23 w 34"/>
                  <a:gd name="T5" fmla="*/ 14 h 34"/>
                  <a:gd name="T6" fmla="*/ 18 w 34"/>
                  <a:gd name="T7" fmla="*/ 0 h 34"/>
                  <a:gd name="T8" fmla="*/ 1 w 34"/>
                  <a:gd name="T9" fmla="*/ 3 h 34"/>
                  <a:gd name="T10" fmla="*/ 6 w 34"/>
                  <a:gd name="T11" fmla="*/ 6 h 34"/>
                  <a:gd name="T12" fmla="*/ 2 w 34"/>
                  <a:gd name="T13" fmla="*/ 12 h 34"/>
                  <a:gd name="T14" fmla="*/ 3 w 34"/>
                  <a:gd name="T15" fmla="*/ 19 h 34"/>
                  <a:gd name="T16" fmla="*/ 12 w 34"/>
                  <a:gd name="T17" fmla="*/ 32 h 34"/>
                  <a:gd name="T18" fmla="*/ 10 w 34"/>
                  <a:gd name="T19" fmla="*/ 23 h 34"/>
                  <a:gd name="T20" fmla="*/ 32 w 34"/>
                  <a:gd name="T21" fmla="*/ 20 h 34"/>
                  <a:gd name="T22" fmla="*/ 13 w 34"/>
                  <a:gd name="T23" fmla="*/ 21 h 34"/>
                  <a:gd name="T24" fmla="*/ 12 w 34"/>
                  <a:gd name="T25" fmla="*/ 27 h 34"/>
                  <a:gd name="T26" fmla="*/ 14 w 34"/>
                  <a:gd name="T27" fmla="*/ 32 h 34"/>
                  <a:gd name="T28" fmla="*/ 18 w 34"/>
                  <a:gd name="T29" fmla="*/ 34 h 34"/>
                  <a:gd name="T30" fmla="*/ 34 w 34"/>
                  <a:gd name="T31" fmla="*/ 33 h 34"/>
                  <a:gd name="T32" fmla="*/ 32 w 34"/>
                  <a:gd name="T33" fmla="*/ 2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4">
                    <a:moveTo>
                      <a:pt x="10" y="23"/>
                    </a:moveTo>
                    <a:cubicBezTo>
                      <a:pt x="10" y="20"/>
                      <a:pt x="15" y="14"/>
                      <a:pt x="17" y="1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3" y="10"/>
                      <a:pt x="2" y="12"/>
                    </a:cubicBezTo>
                    <a:cubicBezTo>
                      <a:pt x="0" y="15"/>
                      <a:pt x="2" y="16"/>
                      <a:pt x="3" y="19"/>
                    </a:cubicBezTo>
                    <a:cubicBezTo>
                      <a:pt x="5" y="22"/>
                      <a:pt x="12" y="32"/>
                      <a:pt x="12" y="32"/>
                    </a:cubicBezTo>
                    <a:cubicBezTo>
                      <a:pt x="12" y="32"/>
                      <a:pt x="10" y="26"/>
                      <a:pt x="10" y="23"/>
                    </a:cubicBezTo>
                    <a:close/>
                    <a:moveTo>
                      <a:pt x="32" y="20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1" y="22"/>
                      <a:pt x="12" y="27"/>
                    </a:cubicBezTo>
                    <a:cubicBezTo>
                      <a:pt x="13" y="31"/>
                      <a:pt x="14" y="32"/>
                      <a:pt x="14" y="32"/>
                    </a:cubicBezTo>
                    <a:cubicBezTo>
                      <a:pt x="14" y="32"/>
                      <a:pt x="15" y="34"/>
                      <a:pt x="18" y="34"/>
                    </a:cubicBezTo>
                    <a:cubicBezTo>
                      <a:pt x="21" y="34"/>
                      <a:pt x="34" y="33"/>
                      <a:pt x="34" y="33"/>
                    </a:cubicBezTo>
                    <a:lnTo>
                      <a:pt x="32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1" name="Freeform 185">
                <a:extLst>
                  <a:ext uri="{FF2B5EF4-FFF2-40B4-BE49-F238E27FC236}">
                    <a16:creationId xmlns:a16="http://schemas.microsoft.com/office/drawing/2014/main" id="{70F0432C-ADDB-45A0-AACD-755FF1C7C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4822" y="1004497"/>
                <a:ext cx="191194" cy="107329"/>
              </a:xfrm>
              <a:custGeom>
                <a:avLst/>
                <a:gdLst>
                  <a:gd name="T0" fmla="*/ 21 w 42"/>
                  <a:gd name="T1" fmla="*/ 4 h 24"/>
                  <a:gd name="T2" fmla="*/ 27 w 42"/>
                  <a:gd name="T3" fmla="*/ 16 h 24"/>
                  <a:gd name="T4" fmla="*/ 21 w 42"/>
                  <a:gd name="T5" fmla="*/ 19 h 24"/>
                  <a:gd name="T6" fmla="*/ 38 w 42"/>
                  <a:gd name="T7" fmla="*/ 21 h 24"/>
                  <a:gd name="T8" fmla="*/ 42 w 42"/>
                  <a:gd name="T9" fmla="*/ 8 h 24"/>
                  <a:gd name="T10" fmla="*/ 37 w 42"/>
                  <a:gd name="T11" fmla="*/ 10 h 24"/>
                  <a:gd name="T12" fmla="*/ 34 w 42"/>
                  <a:gd name="T13" fmla="*/ 4 h 24"/>
                  <a:gd name="T14" fmla="*/ 27 w 42"/>
                  <a:gd name="T15" fmla="*/ 0 h 24"/>
                  <a:gd name="T16" fmla="*/ 12 w 42"/>
                  <a:gd name="T17" fmla="*/ 0 h 24"/>
                  <a:gd name="T18" fmla="*/ 21 w 42"/>
                  <a:gd name="T19" fmla="*/ 4 h 24"/>
                  <a:gd name="T20" fmla="*/ 11 w 42"/>
                  <a:gd name="T21" fmla="*/ 24 h 24"/>
                  <a:gd name="T22" fmla="*/ 21 w 42"/>
                  <a:gd name="T23" fmla="*/ 7 h 24"/>
                  <a:gd name="T24" fmla="*/ 16 w 42"/>
                  <a:gd name="T25" fmla="*/ 3 h 24"/>
                  <a:gd name="T26" fmla="*/ 11 w 42"/>
                  <a:gd name="T27" fmla="*/ 2 h 24"/>
                  <a:gd name="T28" fmla="*/ 7 w 42"/>
                  <a:gd name="T29" fmla="*/ 4 h 24"/>
                  <a:gd name="T30" fmla="*/ 0 w 42"/>
                  <a:gd name="T31" fmla="*/ 18 h 24"/>
                  <a:gd name="T32" fmla="*/ 11 w 42"/>
                  <a:gd name="T3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24">
                    <a:moveTo>
                      <a:pt x="21" y="4"/>
                    </a:moveTo>
                    <a:cubicBezTo>
                      <a:pt x="23" y="6"/>
                      <a:pt x="26" y="13"/>
                      <a:pt x="27" y="16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8"/>
                      <a:pt x="36" y="5"/>
                      <a:pt x="34" y="4"/>
                    </a:cubicBezTo>
                    <a:cubicBezTo>
                      <a:pt x="33" y="1"/>
                      <a:pt x="31" y="1"/>
                      <a:pt x="27" y="0"/>
                    </a:cubicBezTo>
                    <a:cubicBezTo>
                      <a:pt x="24" y="0"/>
                      <a:pt x="12" y="0"/>
                      <a:pt x="12" y="0"/>
                    </a:cubicBezTo>
                    <a:cubicBezTo>
                      <a:pt x="12" y="0"/>
                      <a:pt x="18" y="2"/>
                      <a:pt x="21" y="4"/>
                    </a:cubicBezTo>
                    <a:close/>
                    <a:moveTo>
                      <a:pt x="11" y="24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6"/>
                      <a:pt x="16" y="3"/>
                    </a:cubicBezTo>
                    <a:cubicBezTo>
                      <a:pt x="13" y="2"/>
                      <a:pt x="11" y="2"/>
                      <a:pt x="11" y="2"/>
                    </a:cubicBezTo>
                    <a:cubicBezTo>
                      <a:pt x="11" y="2"/>
                      <a:pt x="9" y="2"/>
                      <a:pt x="7" y="4"/>
                    </a:cubicBezTo>
                    <a:cubicBezTo>
                      <a:pt x="6" y="6"/>
                      <a:pt x="0" y="18"/>
                      <a:pt x="0" y="18"/>
                    </a:cubicBezTo>
                    <a:lnTo>
                      <a:pt x="1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2" name="Freeform 186">
                <a:extLst>
                  <a:ext uri="{FF2B5EF4-FFF2-40B4-BE49-F238E27FC236}">
                    <a16:creationId xmlns:a16="http://schemas.microsoft.com/office/drawing/2014/main" id="{8AAA5E3A-10E4-4941-8AC5-700107685B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4069" y="1090357"/>
                <a:ext cx="140468" cy="195140"/>
              </a:xfrm>
              <a:custGeom>
                <a:avLst/>
                <a:gdLst>
                  <a:gd name="T0" fmla="*/ 24 w 31"/>
                  <a:gd name="T1" fmla="*/ 25 h 43"/>
                  <a:gd name="T2" fmla="*/ 11 w 31"/>
                  <a:gd name="T3" fmla="*/ 25 h 43"/>
                  <a:gd name="T4" fmla="*/ 10 w 31"/>
                  <a:gd name="T5" fmla="*/ 19 h 43"/>
                  <a:gd name="T6" fmla="*/ 0 w 31"/>
                  <a:gd name="T7" fmla="*/ 32 h 43"/>
                  <a:gd name="T8" fmla="*/ 13 w 31"/>
                  <a:gd name="T9" fmla="*/ 43 h 43"/>
                  <a:gd name="T10" fmla="*/ 12 w 31"/>
                  <a:gd name="T11" fmla="*/ 38 h 43"/>
                  <a:gd name="T12" fmla="*/ 20 w 31"/>
                  <a:gd name="T13" fmla="*/ 38 h 43"/>
                  <a:gd name="T14" fmla="*/ 25 w 31"/>
                  <a:gd name="T15" fmla="*/ 33 h 43"/>
                  <a:gd name="T16" fmla="*/ 31 w 31"/>
                  <a:gd name="T17" fmla="*/ 19 h 43"/>
                  <a:gd name="T18" fmla="*/ 24 w 31"/>
                  <a:gd name="T19" fmla="*/ 25 h 43"/>
                  <a:gd name="T20" fmla="*/ 10 w 31"/>
                  <a:gd name="T21" fmla="*/ 8 h 43"/>
                  <a:gd name="T22" fmla="*/ 21 w 31"/>
                  <a:gd name="T23" fmla="*/ 24 h 43"/>
                  <a:gd name="T24" fmla="*/ 27 w 31"/>
                  <a:gd name="T25" fmla="*/ 21 h 43"/>
                  <a:gd name="T26" fmla="*/ 30 w 31"/>
                  <a:gd name="T27" fmla="*/ 17 h 43"/>
                  <a:gd name="T28" fmla="*/ 29 w 31"/>
                  <a:gd name="T29" fmla="*/ 13 h 43"/>
                  <a:gd name="T30" fmla="*/ 19 w 31"/>
                  <a:gd name="T31" fmla="*/ 0 h 43"/>
                  <a:gd name="T32" fmla="*/ 10 w 31"/>
                  <a:gd name="T33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43">
                    <a:moveTo>
                      <a:pt x="24" y="25"/>
                    </a:moveTo>
                    <a:cubicBezTo>
                      <a:pt x="22" y="26"/>
                      <a:pt x="15" y="26"/>
                      <a:pt x="11" y="25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5" y="38"/>
                      <a:pt x="18" y="38"/>
                      <a:pt x="20" y="38"/>
                    </a:cubicBezTo>
                    <a:cubicBezTo>
                      <a:pt x="23" y="37"/>
                      <a:pt x="24" y="35"/>
                      <a:pt x="25" y="33"/>
                    </a:cubicBezTo>
                    <a:cubicBezTo>
                      <a:pt x="27" y="30"/>
                      <a:pt x="31" y="19"/>
                      <a:pt x="31" y="19"/>
                    </a:cubicBezTo>
                    <a:cubicBezTo>
                      <a:pt x="31" y="19"/>
                      <a:pt x="28" y="23"/>
                      <a:pt x="24" y="25"/>
                    </a:cubicBezTo>
                    <a:close/>
                    <a:moveTo>
                      <a:pt x="10" y="8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3" y="25"/>
                      <a:pt x="27" y="21"/>
                    </a:cubicBezTo>
                    <a:cubicBezTo>
                      <a:pt x="29" y="19"/>
                      <a:pt x="30" y="17"/>
                      <a:pt x="30" y="17"/>
                    </a:cubicBezTo>
                    <a:cubicBezTo>
                      <a:pt x="30" y="17"/>
                      <a:pt x="31" y="16"/>
                      <a:pt x="29" y="13"/>
                    </a:cubicBezTo>
                    <a:cubicBezTo>
                      <a:pt x="28" y="11"/>
                      <a:pt x="19" y="0"/>
                      <a:pt x="19" y="0"/>
                    </a:cubicBez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42F485C-CF42-418F-BE24-0E7169AEFC7B}"/>
                </a:ext>
              </a:extLst>
            </p:cNvPr>
            <p:cNvGrpSpPr/>
            <p:nvPr/>
          </p:nvGrpSpPr>
          <p:grpSpPr>
            <a:xfrm>
              <a:off x="6414438" y="4897383"/>
              <a:ext cx="162936" cy="210105"/>
              <a:chOff x="6414438" y="4897383"/>
              <a:chExt cx="162936" cy="210105"/>
            </a:xfrm>
          </p:grpSpPr>
          <p:sp>
            <p:nvSpPr>
              <p:cNvPr id="25" name="Rectangle 166">
                <a:extLst>
                  <a:ext uri="{FF2B5EF4-FFF2-40B4-BE49-F238E27FC236}">
                    <a16:creationId xmlns:a16="http://schemas.microsoft.com/office/drawing/2014/main" id="{3FAC1186-77FF-4707-83F0-C55C6FE7A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5041" y="5006391"/>
                <a:ext cx="42333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Rectangle 169">
                <a:extLst>
                  <a:ext uri="{FF2B5EF4-FFF2-40B4-BE49-F238E27FC236}">
                    <a16:creationId xmlns:a16="http://schemas.microsoft.com/office/drawing/2014/main" id="{6447813D-00D6-45A5-B771-ED1DD3234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658" y="5006391"/>
                <a:ext cx="46567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Rectangle 172">
                <a:extLst>
                  <a:ext uri="{FF2B5EF4-FFF2-40B4-BE49-F238E27FC236}">
                    <a16:creationId xmlns:a16="http://schemas.microsoft.com/office/drawing/2014/main" id="{F88F9985-B34D-4D4C-A8C9-4D1112180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4438" y="5006391"/>
                <a:ext cx="42333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Rectangle 166">
                <a:extLst>
                  <a:ext uri="{FF2B5EF4-FFF2-40B4-BE49-F238E27FC236}">
                    <a16:creationId xmlns:a16="http://schemas.microsoft.com/office/drawing/2014/main" id="{854299CF-E8AF-4E8D-B89D-33954414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5041" y="4951708"/>
                <a:ext cx="42333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Rectangle 169">
                <a:extLst>
                  <a:ext uri="{FF2B5EF4-FFF2-40B4-BE49-F238E27FC236}">
                    <a16:creationId xmlns:a16="http://schemas.microsoft.com/office/drawing/2014/main" id="{6DD8CA8C-05CC-4111-85E0-9572EB492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658" y="4951708"/>
                <a:ext cx="46567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Rectangle 172">
                <a:extLst>
                  <a:ext uri="{FF2B5EF4-FFF2-40B4-BE49-F238E27FC236}">
                    <a16:creationId xmlns:a16="http://schemas.microsoft.com/office/drawing/2014/main" id="{F465E43E-2750-48D1-8BC8-AC90BAED9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4438" y="4951708"/>
                <a:ext cx="42333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Rectangle 166">
                <a:extLst>
                  <a:ext uri="{FF2B5EF4-FFF2-40B4-BE49-F238E27FC236}">
                    <a16:creationId xmlns:a16="http://schemas.microsoft.com/office/drawing/2014/main" id="{0EEED8FA-BB9C-4BF3-8E6F-5138AA40D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5041" y="4897383"/>
                <a:ext cx="42333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Rectangle 169">
                <a:extLst>
                  <a:ext uri="{FF2B5EF4-FFF2-40B4-BE49-F238E27FC236}">
                    <a16:creationId xmlns:a16="http://schemas.microsoft.com/office/drawing/2014/main" id="{DD920731-6F06-4AF9-BEE8-60DFEFCF7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658" y="4897383"/>
                <a:ext cx="46567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Rectangle 172">
                <a:extLst>
                  <a:ext uri="{FF2B5EF4-FFF2-40B4-BE49-F238E27FC236}">
                    <a16:creationId xmlns:a16="http://schemas.microsoft.com/office/drawing/2014/main" id="{6DA42C45-D5E1-4300-ADF4-15AE4213E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6509" y="4897383"/>
                <a:ext cx="42333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Rectangle 169">
                <a:extLst>
                  <a:ext uri="{FF2B5EF4-FFF2-40B4-BE49-F238E27FC236}">
                    <a16:creationId xmlns:a16="http://schemas.microsoft.com/office/drawing/2014/main" id="{4DECE6D4-3A8A-40A3-A9E5-D2C2AE5E9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5348" y="5063038"/>
                <a:ext cx="46567" cy="44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pPr defTabSz="914316">
                  <a:defRPr/>
                </a:pPr>
                <a:endParaRPr lang="zh-CN" altLang="en-US"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49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/>
          <p:cNvSpPr txBox="1"/>
          <p:nvPr/>
        </p:nvSpPr>
        <p:spPr>
          <a:xfrm>
            <a:off x="4619792" y="3422771"/>
            <a:ext cx="510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C00000"/>
                </a:solidFill>
                <a:latin typeface="微软雅黑"/>
                <a:ea typeface="微软雅黑"/>
              </a:rPr>
              <a:t>本地模式与云模式</a:t>
            </a:r>
            <a:endParaRPr lang="en-US" altLang="zh-CN" sz="4800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466861" y="2180861"/>
            <a:ext cx="0" cy="2565899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2744784" y="4356190"/>
            <a:ext cx="15885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80808"/>
                </a:solidFill>
                <a:latin typeface="微软雅黑"/>
                <a:ea typeface="微软雅黑"/>
              </a:rPr>
              <a:t>PART 03</a:t>
            </a:r>
            <a:endParaRPr lang="zh-CN" altLang="en-US" sz="2400" b="1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50638" y="2276876"/>
            <a:ext cx="1596233" cy="15962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35" name="TextBox 13"/>
          <p:cNvSpPr txBox="1"/>
          <p:nvPr/>
        </p:nvSpPr>
        <p:spPr>
          <a:xfrm>
            <a:off x="2744784" y="2562029"/>
            <a:ext cx="1203795" cy="10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667" b="1" dirty="0">
                <a:solidFill>
                  <a:srgbClr val="C00000"/>
                </a:solidFill>
                <a:latin typeface="微软雅黑"/>
                <a:ea typeface="微软雅黑"/>
              </a:rPr>
              <a:t>03</a:t>
            </a:r>
            <a:endParaRPr lang="zh-CN" altLang="en-US" sz="6667" b="1" dirty="0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4721390" y="2533137"/>
            <a:ext cx="478041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 dirty="0">
                <a:solidFill>
                  <a:srgbClr val="080808"/>
                </a:solidFill>
                <a:latin typeface="微软雅黑"/>
                <a:ea typeface="微软雅黑"/>
              </a:rPr>
              <a:t>第二部分</a:t>
            </a:r>
            <a:r>
              <a:rPr lang="en-US" altLang="zh-CN" sz="4000" b="1" dirty="0">
                <a:solidFill>
                  <a:srgbClr val="080808"/>
                </a:solidFill>
                <a:latin typeface="微软雅黑"/>
                <a:ea typeface="微软雅黑"/>
              </a:rPr>
              <a:t> – </a:t>
            </a:r>
            <a:r>
              <a:rPr lang="zh-CN" altLang="en-US" sz="4000" b="1" dirty="0">
                <a:solidFill>
                  <a:srgbClr val="080808"/>
                </a:solidFill>
                <a:latin typeface="微软雅黑"/>
                <a:ea typeface="微软雅黑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14405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2723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本地模式拓扑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405BCDB-6FFB-4EA9-B98C-20FA2C4C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441" y="1000795"/>
            <a:ext cx="8612506" cy="58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2723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本地模式说明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F323ADC-F26F-4B35-9901-DA3C31CFDC8A}"/>
              </a:ext>
            </a:extLst>
          </p:cNvPr>
          <p:cNvSpPr/>
          <p:nvPr/>
        </p:nvSpPr>
        <p:spPr>
          <a:xfrm>
            <a:off x="293351" y="1089025"/>
            <a:ext cx="11605297" cy="5221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诊所本地建机房、购买服务器、部署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业务系统、数据库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集团中心部署数据库、基于数据库的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系统，无需部署</a:t>
            </a:r>
            <a:r>
              <a:rPr lang="en-US" altLang="zh-CN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前置机联网，以互联网方式与医保中心进行通讯，进行数据交互</a:t>
            </a:r>
            <a:r>
              <a:rPr lang="zh-CN" altLang="en-US" i="1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（专网还是互联网由医保中心决定）</a:t>
            </a:r>
            <a:endParaRPr lang="en-US" altLang="zh-CN" i="1" spc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前置机联网，以互联网方式与集团数据中心通讯，本地数据采集后上传到集团数据中心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一般非实时上传，从业务库抽取数据到数据采集库，由数据采集库上传到集团数据中心</a:t>
            </a:r>
            <a:endParaRPr lang="en-US" altLang="zh-CN" sz="1600" spc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诊所业务量小，可以直接由业务库上传，视医疗机构业务承载能力</a:t>
            </a:r>
            <a:endParaRPr lang="en-US" altLang="zh-CN" sz="1600" spc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前置机：医保前置机、数据采集的前置机（对前置机的性能无特别要求）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灾备，一般是本地做双活，需局域网通讯</a:t>
            </a:r>
            <a:endParaRPr lang="en-US" altLang="zh-CN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集团可以看到机构的运营数据，其他的管控通过建立制度方式执行</a:t>
            </a:r>
            <a:r>
              <a:rPr lang="zh-CN" altLang="en-US" i="1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（运营数据一般为非实时数据，属于事后查询及监控）</a:t>
            </a:r>
            <a:endParaRPr lang="en-US" altLang="zh-CN" i="1" spc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9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180514"/>
            <a:ext cx="12192000" cy="731520"/>
            <a:chOff x="0" y="-2366"/>
            <a:chExt cx="12192000" cy="731520"/>
          </a:xfrm>
        </p:grpSpPr>
        <p:sp>
          <p:nvSpPr>
            <p:cNvPr id="27" name="矩形 26"/>
            <p:cNvSpPr/>
            <p:nvPr/>
          </p:nvSpPr>
          <p:spPr>
            <a:xfrm>
              <a:off x="0" y="-2366"/>
              <a:ext cx="12192000" cy="7315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2537" b="-14110"/>
            <a:stretch/>
          </p:blipFill>
          <p:spPr>
            <a:xfrm>
              <a:off x="295155" y="114531"/>
              <a:ext cx="553543" cy="5731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979734" y="86395"/>
              <a:ext cx="35702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本地模式相关配置</a:t>
              </a: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708A1B-01C2-4451-84AE-99333E79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69603"/>
              </p:ext>
            </p:extLst>
          </p:nvPr>
        </p:nvGraphicFramePr>
        <p:xfrm>
          <a:off x="979734" y="1045205"/>
          <a:ext cx="10284614" cy="560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939">
                  <a:extLst>
                    <a:ext uri="{9D8B030D-6E8A-4147-A177-3AD203B41FA5}">
                      <a16:colId xmlns:a16="http://schemas.microsoft.com/office/drawing/2014/main" val="2121392056"/>
                    </a:ext>
                  </a:extLst>
                </a:gridCol>
                <a:gridCol w="4242732">
                  <a:extLst>
                    <a:ext uri="{9D8B030D-6E8A-4147-A177-3AD203B41FA5}">
                      <a16:colId xmlns:a16="http://schemas.microsoft.com/office/drawing/2014/main" val="2168701212"/>
                    </a:ext>
                  </a:extLst>
                </a:gridCol>
                <a:gridCol w="4430943">
                  <a:extLst>
                    <a:ext uri="{9D8B030D-6E8A-4147-A177-3AD203B41FA5}">
                      <a16:colId xmlns:a16="http://schemas.microsoft.com/office/drawing/2014/main" val="818252408"/>
                    </a:ext>
                  </a:extLst>
                </a:gridCol>
              </a:tblGrid>
              <a:tr h="317508"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规格或数量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255151"/>
                  </a:ext>
                </a:extLst>
              </a:tr>
              <a:tr h="298564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本地建设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114038"/>
                  </a:ext>
                </a:extLst>
              </a:tr>
              <a:tr h="33832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TDMS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共享服务器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231988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医保专网、互联网（单线路）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数据抽取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152529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前置机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医保接口、数据采集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7403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灾备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121326"/>
                  </a:ext>
                </a:extLst>
              </a:tr>
              <a:tr h="291546"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HIS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0" spc="100" baseline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049275"/>
                  </a:ext>
                </a:extLst>
              </a:tr>
              <a:tr h="291547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504164"/>
                  </a:ext>
                </a:extLst>
              </a:tr>
              <a:tr h="291547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医保、</a:t>
                      </a:r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以及与其他系统接口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097040"/>
                  </a:ext>
                </a:extLst>
              </a:tr>
              <a:tr h="318051"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数据抽取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12378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运维及实施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本地都需要实施、运维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442447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可共享处理问题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98064"/>
                  </a:ext>
                </a:extLst>
              </a:tr>
              <a:tr h="308777">
                <a:tc>
                  <a:txBody>
                    <a:bodyPr/>
                    <a:lstStyle/>
                    <a:p>
                      <a:r>
                        <a:rPr lang="zh-CN" altLang="en-US" sz="1600" b="0" spc="100" baseline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中心配置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spc="10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spc="10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系统中心部署，抽取本地数据上传到数据中心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07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24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0" spc="1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58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实施及运维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中心端</a:t>
                      </a:r>
                      <a:r>
                        <a:rPr lang="en-US" altLang="zh-CN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</a:t>
                      </a:r>
                      <a:r>
                        <a:rPr lang="zh-CN" altLang="en-US" sz="1400" b="0" spc="1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的实施及运维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35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25481</TotalTime>
  <Words>3079</Words>
  <Application>Microsoft Office PowerPoint</Application>
  <PresentationFormat>宽屏</PresentationFormat>
  <Paragraphs>590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等线 Light</vt:lpstr>
      <vt:lpstr>华文中宋</vt:lpstr>
      <vt:lpstr>宋体</vt:lpstr>
      <vt:lpstr>Microsoft YaHei</vt:lpstr>
      <vt:lpstr>Microsoft YaHei</vt:lpstr>
      <vt:lpstr>Arial</vt:lpstr>
      <vt:lpstr>Arial Black</vt:lpstr>
      <vt:lpstr>Calibri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6459</cp:revision>
  <dcterms:created xsi:type="dcterms:W3CDTF">2016-08-23T13:58:32Z</dcterms:created>
  <dcterms:modified xsi:type="dcterms:W3CDTF">2017-11-15T06:29:25Z</dcterms:modified>
</cp:coreProperties>
</file>