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0" r:id="rId2"/>
    <p:sldId id="321" r:id="rId3"/>
    <p:sldId id="322" r:id="rId4"/>
    <p:sldId id="323" r:id="rId5"/>
    <p:sldId id="324" r:id="rId6"/>
    <p:sldId id="325" r:id="rId7"/>
    <p:sldId id="326" r:id="rId8"/>
    <p:sldId id="32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EF"/>
    <a:srgbClr val="BF0000"/>
    <a:srgbClr val="7F7F7F"/>
    <a:srgbClr val="414042"/>
    <a:srgbClr val="1B1B1B"/>
    <a:srgbClr val="FFFFFF"/>
    <a:srgbClr val="5F5F5F"/>
    <a:srgbClr val="000000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283" autoAdjust="0"/>
  </p:normalViewPr>
  <p:slideViewPr>
    <p:cSldViewPr snapToGrid="0" snapToObjects="1">
      <p:cViewPr varScale="1">
        <p:scale>
          <a:sx n="73" d="100"/>
          <a:sy n="73" d="100"/>
        </p:scale>
        <p:origin x="618" y="66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8/27/2017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</a:t>
            </a:r>
            <a:r>
              <a:rPr lang="en-US" sz="800" cap="all" smtClean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cap="all">
              <a:solidFill>
                <a:srgbClr val="93959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08" y="407619"/>
            <a:ext cx="2675339" cy="909474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单击图标添加图片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6" name="图片 15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7" name="图片 16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8" name="图片 1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9" name="图片 18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7" name="图片 16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8" name="图片 17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71" y="1519963"/>
            <a:ext cx="8535661" cy="4341743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6"/>
            <a:ext cx="485134" cy="485135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13" y="4738255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医疗LOGO 标准 色彩.png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154" y="477208"/>
            <a:ext cx="2304293" cy="7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4FE6C-DE24-4363-B287-BBA84B372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5" y="893"/>
            <a:ext cx="12194239" cy="685710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415" y="0"/>
            <a:ext cx="12197415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s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No Background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4" name="图片 13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6" name="图片 15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93" r:id="rId3"/>
    <p:sldLayoutId id="2147483695" r:id="rId4"/>
    <p:sldLayoutId id="2147483698" r:id="rId5"/>
    <p:sldLayoutId id="2147483654" r:id="rId6"/>
    <p:sldLayoutId id="2147483696" r:id="rId7"/>
    <p:sldLayoutId id="2147483697" r:id="rId8"/>
    <p:sldLayoutId id="2147483661" r:id="rId9"/>
    <p:sldLayoutId id="2147483673" r:id="rId10"/>
    <p:sldLayoutId id="2147483662" r:id="rId11"/>
    <p:sldLayoutId id="2147483691" r:id="rId12"/>
    <p:sldLayoutId id="2147483694" r:id="rId13"/>
    <p:sldLayoutId id="2147483659" r:id="rId14"/>
    <p:sldLayoutId id="2147483668" r:id="rId15"/>
    <p:sldLayoutId id="214748369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uowei@lenovohi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48640" y="2048256"/>
            <a:ext cx="10298748" cy="1581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ym typeface="Arial" panose="020B0604020202020204" pitchFamily="34" charset="0"/>
              </a:rPr>
              <a:t>泉州费森安馨血液透析中心</a:t>
            </a:r>
            <a:r>
              <a:rPr lang="en-US" altLang="zh-CN">
                <a:sym typeface="Arial" panose="020B0604020202020204" pitchFamily="34" charset="0"/>
              </a:rPr>
              <a:t/>
            </a:r>
            <a:br>
              <a:rPr lang="en-US" altLang="zh-CN">
                <a:sym typeface="Arial" panose="020B0604020202020204" pitchFamily="34" charset="0"/>
              </a:rPr>
            </a:br>
            <a:r>
              <a:rPr lang="en-US" altLang="zh-CN" smtClean="0">
                <a:sym typeface="Arial" panose="020B0604020202020204" pitchFamily="34" charset="0"/>
              </a:rPr>
              <a:t>HIS</a:t>
            </a:r>
            <a:r>
              <a:rPr lang="zh-CN" altLang="en-US">
                <a:sym typeface="Arial" panose="020B0604020202020204" pitchFamily="34" charset="0"/>
              </a:rPr>
              <a:t>系统</a:t>
            </a:r>
            <a:r>
              <a:rPr lang="zh-CN" altLang="en-US">
                <a:sym typeface="Arial" panose="020B0604020202020204" pitchFamily="34" charset="0"/>
              </a:rPr>
              <a:t>培训</a:t>
            </a:r>
            <a:r>
              <a:rPr lang="zh-CN" altLang="en-US" smtClean="0">
                <a:sym typeface="Arial" panose="020B0604020202020204" pitchFamily="34" charset="0"/>
              </a:rPr>
              <a:t>考核标准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548639" y="4059936"/>
            <a:ext cx="10298749" cy="457200"/>
          </a:xfr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Arial" panose="020B0604020202020204" pitchFamily="34" charset="0"/>
              </a:rPr>
              <a:t>北京联想智慧医疗信息技术有限公司 </a:t>
            </a:r>
            <a:r>
              <a:rPr lang="en-US" altLang="zh-CN">
                <a:ea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>
                <a:ea typeface="微软雅黑" panose="020B0503020204020204" pitchFamily="34" charset="-122"/>
              </a:rPr>
              <a:t>郭伟（</a:t>
            </a:r>
            <a:r>
              <a:rPr lang="en-US" altLang="zh-CN">
                <a:ea typeface="微软雅黑" panose="020B0503020204020204" pitchFamily="34" charset="-122"/>
                <a:hlinkClick r:id="rId2"/>
              </a:rPr>
              <a:t>guowei@lenovohit.com</a:t>
            </a:r>
            <a:r>
              <a:rPr lang="en-US" altLang="zh-CN"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ea typeface="微软雅黑" panose="020B0503020204020204" pitchFamily="34" charset="-122"/>
              </a:rPr>
              <a:t>）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2017</a:t>
            </a:r>
            <a:r>
              <a:rPr lang="zh-CN" altLang="en-US" smtClean="0"/>
              <a:t>年</a:t>
            </a:r>
            <a:r>
              <a:rPr lang="en-US" altLang="zh-CN"/>
              <a:t>8</a:t>
            </a:r>
            <a:r>
              <a:rPr lang="zh-CN" altLang="en-US" smtClean="0"/>
              <a:t>月</a:t>
            </a:r>
            <a:r>
              <a:rPr lang="en-US" altLang="zh-CN" smtClean="0"/>
              <a:t>27</a:t>
            </a:r>
            <a:r>
              <a:rPr lang="zh-CN" altLang="en-US" smtClean="0"/>
              <a:t>日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altLang="zh-CN" err="1" smtClean="0"/>
              <a:t>Lenovo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本地财务</a:t>
            </a:r>
          </a:p>
        </p:txBody>
      </p:sp>
      <p:sp>
        <p:nvSpPr>
          <p:cNvPr id="7171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38852"/>
            <a:ext cx="11377750" cy="3063330"/>
          </a:xfrm>
        </p:spPr>
        <p:txBody>
          <a:bodyPr/>
          <a:lstStyle/>
          <a:p>
            <a:r>
              <a:rPr lang="zh-CN" altLang="zh-CN" sz="3600"/>
              <a:t>维护一个符合收费项</a:t>
            </a:r>
            <a:r>
              <a:rPr lang="en-US" altLang="zh-CN" sz="3600"/>
              <a:t>HDF</a:t>
            </a:r>
            <a:r>
              <a:rPr lang="zh-CN" altLang="zh-CN" sz="3600"/>
              <a:t>，符合收费项包含肝素</a:t>
            </a:r>
            <a:r>
              <a:rPr lang="en-US" altLang="zh-CN" sz="3600"/>
              <a:t>I 1</a:t>
            </a:r>
            <a:r>
              <a:rPr lang="zh-CN" altLang="zh-CN" sz="3600"/>
              <a:t>支，导管</a:t>
            </a:r>
            <a:r>
              <a:rPr lang="en-US" altLang="zh-CN" sz="3600"/>
              <a:t>I 1</a:t>
            </a:r>
            <a:r>
              <a:rPr lang="zh-CN" altLang="zh-CN" sz="3600"/>
              <a:t>个，透析器</a:t>
            </a:r>
            <a:r>
              <a:rPr lang="en-US" altLang="zh-CN" sz="3600"/>
              <a:t>1</a:t>
            </a:r>
            <a:r>
              <a:rPr lang="zh-CN" altLang="zh-CN" sz="3600"/>
              <a:t>个</a:t>
            </a:r>
          </a:p>
          <a:p>
            <a:pPr lvl="1"/>
            <a:r>
              <a:rPr lang="zh-CN" altLang="zh-CN" sz="1800"/>
              <a:t>在收费项中分别创建出</a:t>
            </a:r>
            <a:r>
              <a:rPr lang="en-US" altLang="zh-CN" sz="1800"/>
              <a:t>HDF</a:t>
            </a:r>
            <a:r>
              <a:rPr lang="zh-CN" altLang="zh-CN" sz="1800"/>
              <a:t>、肝素</a:t>
            </a:r>
            <a:r>
              <a:rPr lang="en-US" altLang="zh-CN" sz="1800"/>
              <a:t>I</a:t>
            </a:r>
            <a:r>
              <a:rPr lang="zh-CN" altLang="zh-CN" sz="1800"/>
              <a:t>、导管</a:t>
            </a:r>
            <a:r>
              <a:rPr lang="en-US" altLang="zh-CN" sz="1800"/>
              <a:t>I</a:t>
            </a:r>
            <a:r>
              <a:rPr lang="zh-CN" altLang="zh-CN" sz="1800"/>
              <a:t>（</a:t>
            </a:r>
            <a:r>
              <a:rPr lang="en-US" altLang="zh-CN" sz="1800"/>
              <a:t>20</a:t>
            </a:r>
            <a:r>
              <a:rPr lang="zh-CN" altLang="zh-CN" sz="1800"/>
              <a:t>）</a:t>
            </a:r>
          </a:p>
          <a:p>
            <a:pPr lvl="1"/>
            <a:r>
              <a:rPr lang="zh-CN" altLang="zh-CN" sz="1800"/>
              <a:t>将</a:t>
            </a:r>
            <a:r>
              <a:rPr lang="en-US" altLang="zh-CN" sz="1800"/>
              <a:t>HDF</a:t>
            </a:r>
            <a:r>
              <a:rPr lang="zh-CN" altLang="zh-CN" sz="1800"/>
              <a:t>与肝素</a:t>
            </a:r>
            <a:r>
              <a:rPr lang="en-US" altLang="zh-CN" sz="1800"/>
              <a:t>I</a:t>
            </a:r>
            <a:r>
              <a:rPr lang="zh-CN" altLang="en-US" sz="1800"/>
              <a:t>、透析器</a:t>
            </a:r>
            <a:r>
              <a:rPr lang="zh-CN" altLang="zh-CN" sz="1800"/>
              <a:t>和导管</a:t>
            </a:r>
            <a:r>
              <a:rPr lang="en-US" altLang="zh-CN" sz="1800"/>
              <a:t>I</a:t>
            </a:r>
            <a:r>
              <a:rPr lang="zh-CN" altLang="zh-CN" sz="1800"/>
              <a:t>对应起来（</a:t>
            </a:r>
            <a:r>
              <a:rPr lang="en-US" altLang="zh-CN" sz="1800"/>
              <a:t>20</a:t>
            </a:r>
            <a:r>
              <a:rPr lang="zh-CN" altLang="zh-CN" sz="1800"/>
              <a:t>）</a:t>
            </a:r>
          </a:p>
          <a:p>
            <a:pPr lvl="1"/>
            <a:r>
              <a:rPr lang="zh-CN" altLang="zh-CN" sz="1800"/>
              <a:t>能清楚的说明白收费项与物资对应关系（</a:t>
            </a:r>
            <a:r>
              <a:rPr lang="en-US" altLang="zh-CN" sz="1800"/>
              <a:t>30</a:t>
            </a:r>
            <a:r>
              <a:rPr lang="zh-CN" altLang="zh-CN" sz="1800"/>
              <a:t>）</a:t>
            </a:r>
          </a:p>
          <a:p>
            <a:r>
              <a:rPr lang="zh-CN" altLang="zh-CN" sz="3600"/>
              <a:t>能成功给收款员分配发票（</a:t>
            </a:r>
            <a:r>
              <a:rPr lang="en-US" altLang="zh-CN" sz="3600"/>
              <a:t>20</a:t>
            </a:r>
            <a:r>
              <a:rPr lang="zh-CN" altLang="zh-CN" sz="3600"/>
              <a:t>）</a:t>
            </a:r>
          </a:p>
          <a:p>
            <a:r>
              <a:rPr lang="zh-CN" altLang="zh-CN" sz="3600"/>
              <a:t>能成功维护附加费并说明白如何维护（</a:t>
            </a:r>
            <a:r>
              <a:rPr lang="en-US" altLang="zh-CN" sz="3600"/>
              <a:t>10</a:t>
            </a:r>
            <a:r>
              <a:rPr lang="zh-CN" altLang="zh-CN" sz="3600" smtClean="0"/>
              <a:t>）</a:t>
            </a:r>
            <a:endParaRPr lang="zh-CN" altLang="zh-CN" sz="3600"/>
          </a:p>
        </p:txBody>
      </p:sp>
    </p:spTree>
    <p:extLst>
      <p:ext uri="{BB962C8B-B14F-4D97-AF65-F5344CB8AC3E}">
        <p14:creationId xmlns:p14="http://schemas.microsoft.com/office/powerpoint/2010/main" val="18813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护士长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40" y="1276849"/>
            <a:ext cx="1107338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创建一个用户“张三”，登录名：</a:t>
            </a:r>
            <a:r>
              <a:rPr lang="en-US" altLang="zh-CN" sz="2800" dirty="0" err="1"/>
              <a:t>zhangsan</a:t>
            </a:r>
            <a:r>
              <a:rPr lang="zh-CN" altLang="zh-CN" sz="2800" dirty="0"/>
              <a:t>，能够进行患者建档、诊疗卡查询、挂号、收费确认、退费与重打、护士执行确认</a:t>
            </a:r>
          </a:p>
          <a:p>
            <a:pPr lvl="1">
              <a:defRPr/>
            </a:pPr>
            <a:r>
              <a:rPr lang="zh-CN" altLang="zh-CN" sz="1800" dirty="0"/>
              <a:t>成功创建用户和登录信息（</a:t>
            </a:r>
            <a:r>
              <a:rPr lang="en-US" altLang="zh-CN" sz="1800" dirty="0"/>
              <a:t>30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账户信息为收款员（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角色授权正确（</a:t>
            </a:r>
            <a:r>
              <a:rPr lang="en-US" altLang="zh-CN" sz="1800" dirty="0"/>
              <a:t>50</a:t>
            </a:r>
            <a:r>
              <a:rPr lang="zh-CN" altLang="zh-CN" sz="1800" dirty="0"/>
              <a:t>）</a:t>
            </a:r>
          </a:p>
          <a:p>
            <a:pPr>
              <a:defRPr/>
            </a:pPr>
            <a:r>
              <a:rPr lang="zh-CN" altLang="zh-CN" sz="2800" dirty="0"/>
              <a:t>分别通过采购计划、请领、直接入库的形式入库葡萄糖各</a:t>
            </a:r>
            <a:r>
              <a:rPr lang="en-US" altLang="zh-CN" sz="2800" dirty="0"/>
              <a:t>10</a:t>
            </a:r>
            <a:r>
              <a:rPr lang="zh-CN" altLang="zh-CN" sz="2800" dirty="0"/>
              <a:t>盒</a:t>
            </a:r>
          </a:p>
          <a:p>
            <a:pPr lvl="1">
              <a:defRPr/>
            </a:pPr>
            <a:r>
              <a:rPr lang="zh-CN" altLang="zh-CN" sz="1800" dirty="0"/>
              <a:t>请领入库成功（</a:t>
            </a:r>
            <a:r>
              <a:rPr lang="en-US" altLang="zh-CN" sz="1800" dirty="0"/>
              <a:t>40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采购计划入库成功（</a:t>
            </a:r>
            <a:r>
              <a:rPr lang="en-US" altLang="zh-CN" sz="1800" dirty="0"/>
              <a:t>40</a:t>
            </a:r>
            <a:r>
              <a:rPr lang="zh-CN" altLang="zh-CN" sz="1800" dirty="0"/>
              <a:t>）</a:t>
            </a:r>
          </a:p>
          <a:p>
            <a:pPr lvl="1">
              <a:defRPr/>
            </a:pPr>
            <a:r>
              <a:rPr lang="zh-CN" altLang="zh-CN" sz="1800" dirty="0"/>
              <a:t>直接入库（</a:t>
            </a:r>
            <a:r>
              <a:rPr lang="en-US" altLang="zh-CN" sz="1800" dirty="0"/>
              <a:t>20</a:t>
            </a:r>
            <a:r>
              <a:rPr lang="zh-CN" altLang="zh-CN" sz="18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198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护士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02975"/>
            <a:ext cx="10293531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成功给一个患者建档、挂号，在接诊后成功收费和执行确认</a:t>
            </a:r>
          </a:p>
          <a:p>
            <a:pPr lvl="1">
              <a:defRPr/>
            </a:pPr>
            <a:r>
              <a:rPr lang="zh-CN" altLang="zh-CN" sz="2800" dirty="0"/>
              <a:t>患者建档（</a:t>
            </a:r>
            <a:r>
              <a:rPr lang="en-US" altLang="zh-CN" sz="2800" dirty="0"/>
              <a:t>20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挂号成功（</a:t>
            </a:r>
            <a:r>
              <a:rPr lang="en-US" altLang="zh-CN" sz="2800" dirty="0"/>
              <a:t>20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正确收费（</a:t>
            </a:r>
            <a:r>
              <a:rPr lang="en-US" altLang="zh-CN" sz="2800" dirty="0"/>
              <a:t>30</a:t>
            </a:r>
            <a:r>
              <a:rPr lang="zh-CN" altLang="zh-CN" sz="2800" dirty="0"/>
              <a:t>）</a:t>
            </a:r>
          </a:p>
          <a:p>
            <a:pPr lvl="1">
              <a:defRPr/>
            </a:pPr>
            <a:r>
              <a:rPr lang="zh-CN" altLang="zh-CN" sz="2800" dirty="0"/>
              <a:t>护士站执行成功（</a:t>
            </a:r>
            <a:r>
              <a:rPr lang="en-US" altLang="zh-CN" sz="2800"/>
              <a:t>30</a:t>
            </a:r>
            <a:r>
              <a:rPr lang="zh-CN" altLang="zh-CN" sz="2800" smtClean="0"/>
              <a:t>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4410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药剂师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40" y="1472792"/>
            <a:ext cx="1107338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维护供应商（既可以生产药品也可以生产物资），并且维护药品葡萄糖记得基本信息和物资基本信息棉球，药房发放已缴费患者的药。</a:t>
            </a:r>
          </a:p>
          <a:p>
            <a:pPr lvl="1">
              <a:defRPr/>
            </a:pPr>
            <a:r>
              <a:rPr lang="zh-CN" altLang="zh-CN" sz="2000" dirty="0"/>
              <a:t>成功维护供应商（</a:t>
            </a:r>
            <a:r>
              <a:rPr lang="en-US" altLang="zh-CN" sz="2000" dirty="0"/>
              <a:t>10</a:t>
            </a:r>
            <a:r>
              <a:rPr lang="zh-CN" altLang="zh-CN" sz="2000" dirty="0"/>
              <a:t>）服务范围维护正确（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成功维护药品和物资（</a:t>
            </a:r>
            <a:r>
              <a:rPr lang="en-US" altLang="zh-CN" sz="2000" dirty="0"/>
              <a:t>60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药房成功发药（</a:t>
            </a:r>
            <a:r>
              <a:rPr lang="en-US" altLang="zh-CN" sz="2000" dirty="0"/>
              <a:t>10</a:t>
            </a:r>
            <a:r>
              <a:rPr lang="zh-CN" altLang="zh-CN" sz="20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8075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库存管理员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48639" y="1355226"/>
            <a:ext cx="11073385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分别通过采购计划、请领、直接入库的形式入库葡萄糖各</a:t>
            </a:r>
            <a:r>
              <a:rPr lang="en-US" altLang="zh-CN" sz="2800" dirty="0"/>
              <a:t>10</a:t>
            </a:r>
            <a:r>
              <a:rPr lang="zh-CN" altLang="zh-CN" sz="2800" dirty="0"/>
              <a:t>盒</a:t>
            </a:r>
          </a:p>
          <a:p>
            <a:pPr lvl="1">
              <a:defRPr/>
            </a:pPr>
            <a:r>
              <a:rPr lang="zh-CN" altLang="zh-CN" sz="2400" dirty="0"/>
              <a:t>请领入库成功（</a:t>
            </a:r>
            <a:r>
              <a:rPr lang="en-US" altLang="zh-CN" sz="2400" dirty="0"/>
              <a:t>40</a:t>
            </a:r>
            <a:r>
              <a:rPr lang="zh-CN" altLang="zh-CN" sz="2400" dirty="0"/>
              <a:t>）</a:t>
            </a:r>
          </a:p>
          <a:p>
            <a:pPr lvl="1">
              <a:defRPr/>
            </a:pPr>
            <a:r>
              <a:rPr lang="zh-CN" altLang="zh-CN" sz="2400" dirty="0"/>
              <a:t>采购计划入库成功（</a:t>
            </a:r>
            <a:r>
              <a:rPr lang="en-US" altLang="zh-CN" sz="2400" dirty="0"/>
              <a:t>40</a:t>
            </a:r>
            <a:r>
              <a:rPr lang="zh-CN" altLang="zh-CN" sz="2400" dirty="0"/>
              <a:t>）</a:t>
            </a:r>
          </a:p>
          <a:p>
            <a:pPr lvl="1">
              <a:defRPr/>
            </a:pPr>
            <a:r>
              <a:rPr lang="zh-CN" altLang="zh-CN" sz="2400" dirty="0"/>
              <a:t>直接入库（</a:t>
            </a:r>
            <a:r>
              <a:rPr lang="en-US" altLang="zh-CN" sz="2400" dirty="0"/>
              <a:t>20</a:t>
            </a:r>
            <a:r>
              <a:rPr lang="zh-CN" altLang="zh-CN" sz="2400" dirty="0"/>
              <a:t>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801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库存管理员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530225" y="1342163"/>
            <a:ext cx="11304724" cy="4114800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接诊一位“慢性肾衰竭”患者，此患者对“吗啡盐酸盐片”过敏，开两味药 （领药科室为药库）“阿卡波糖片</a:t>
            </a:r>
            <a:r>
              <a:rPr lang="en-US" altLang="zh-CN" sz="2800" dirty="0"/>
              <a:t>(J) </a:t>
            </a:r>
            <a:r>
              <a:rPr lang="zh-CN" altLang="zh-CN" sz="2800" dirty="0"/>
              <a:t>”</a:t>
            </a:r>
            <a:r>
              <a:rPr lang="en-US" altLang="zh-CN" sz="2800" dirty="0"/>
              <a:t>3</a:t>
            </a:r>
            <a:r>
              <a:rPr lang="zh-CN" altLang="zh-CN" sz="2800" dirty="0"/>
              <a:t>盒，“可待因磷酸盐片”</a:t>
            </a:r>
            <a:r>
              <a:rPr lang="en-US" altLang="zh-CN" sz="2800" dirty="0"/>
              <a:t>2</a:t>
            </a:r>
            <a:r>
              <a:rPr lang="zh-CN" altLang="zh-CN" sz="2800" dirty="0"/>
              <a:t>盒，要接受“</a:t>
            </a:r>
            <a:r>
              <a:rPr lang="en-US" altLang="zh-CN" sz="2800" dirty="0"/>
              <a:t>HD</a:t>
            </a:r>
            <a:r>
              <a:rPr lang="zh-CN" altLang="zh-CN" sz="2800" dirty="0"/>
              <a:t>”治疗</a:t>
            </a:r>
          </a:p>
          <a:p>
            <a:pPr lvl="1">
              <a:defRPr/>
            </a:pPr>
            <a:r>
              <a:rPr lang="zh-CN" altLang="zh-CN" sz="2000" dirty="0"/>
              <a:t>成功接诊病人并下诊断为“慢性肾衰竭”（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过敏史记录为“吗啡盐酸盐片”（</a:t>
            </a:r>
            <a:r>
              <a:rPr lang="en-US" altLang="zh-CN" sz="2000" dirty="0"/>
              <a:t>20</a:t>
            </a:r>
            <a:r>
              <a:rPr lang="zh-CN" altLang="zh-CN" sz="2000" dirty="0"/>
              <a:t>）</a:t>
            </a:r>
          </a:p>
          <a:p>
            <a:pPr lvl="1">
              <a:defRPr/>
            </a:pPr>
            <a:r>
              <a:rPr lang="zh-CN" altLang="zh-CN" sz="2000" dirty="0"/>
              <a:t>成功开出医嘱（药品和治疗项各</a:t>
            </a:r>
            <a:r>
              <a:rPr lang="en-US" altLang="zh-CN" sz="2000" dirty="0"/>
              <a:t>25</a:t>
            </a:r>
            <a:r>
              <a:rPr lang="zh-CN" altLang="zh-CN" sz="2000" dirty="0"/>
              <a:t>分，科室正确（</a:t>
            </a:r>
            <a:r>
              <a:rPr lang="en-US" altLang="zh-CN" sz="2000" dirty="0"/>
              <a:t>10</a:t>
            </a:r>
            <a:r>
              <a:rPr lang="zh-CN" altLang="zh-CN" sz="2000" dirty="0"/>
              <a:t>））</a:t>
            </a:r>
          </a:p>
          <a:p>
            <a:pPr marL="0" indent="0">
              <a:buNone/>
              <a:defRPr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5066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err="1" smtClean="0">
            <a:solidFill>
              <a:schemeClr val="tx1">
                <a:lumMod val="65000"/>
                <a:lumOff val="35000"/>
              </a:schemeClr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46870D-C7C6-47B3-A505-1138133D5107}" vid="{62B03798-C5BD-4D24-B9A7-F05C010461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联想智慧医疗模板</Template>
  <TotalTime>6</TotalTime>
  <Words>406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Calibri</vt:lpstr>
      <vt:lpstr>Wingdings</vt:lpstr>
      <vt:lpstr>Lenovo Master</vt:lpstr>
      <vt:lpstr>泉州费森安馨血液透析中心 HIS系统培训考核标准</vt:lpstr>
      <vt:lpstr>本地财务</vt:lpstr>
      <vt:lpstr>护士长</vt:lpstr>
      <vt:lpstr>护士</vt:lpstr>
      <vt:lpstr>药剂师</vt:lpstr>
      <vt:lpstr>库存管理员</vt:lpstr>
      <vt:lpstr>库存管理员</vt:lpstr>
      <vt:lpstr>PowerPoint 演示文稿</vt:lpstr>
    </vt:vector>
  </TitlesOfParts>
  <Manager/>
  <Company>Lenovo 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泉州费森安馨血液透析中心 HIS系统培训考核标准</dc:title>
  <dc:subject/>
  <dc:creator>黄勇</dc:creator>
  <cp:keywords/>
  <dc:description/>
  <cp:lastModifiedBy>黄勇</cp:lastModifiedBy>
  <cp:revision>1</cp:revision>
  <dcterms:created xsi:type="dcterms:W3CDTF">2017-08-27T07:34:03Z</dcterms:created>
  <dcterms:modified xsi:type="dcterms:W3CDTF">2017-08-27T07:40:30Z</dcterms:modified>
  <cp:category/>
</cp:coreProperties>
</file>