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5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A7A22AD9-C86F-410E-9820-6C4E3D9CCC47}" type="datetimeFigureOut">
              <a:rPr lang="tr-TR" smtClean="0"/>
              <a:t>22.10.2025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52B774C-CEE2-4618-8765-3FE8371539BB}" type="slidenum">
              <a:rPr lang="tr-TR" smtClean="0"/>
              <a:t>‹#›</a:t>
            </a:fld>
            <a:endParaRPr lang="tr-TR"/>
          </a:p>
        </p:txBody>
      </p:sp>
    </p:spTree>
    <p:extLst>
      <p:ext uri="{BB962C8B-B14F-4D97-AF65-F5344CB8AC3E}">
        <p14:creationId xmlns:p14="http://schemas.microsoft.com/office/powerpoint/2010/main" val="105046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7A22AD9-C86F-410E-9820-6C4E3D9CCC47}" type="datetimeFigureOut">
              <a:rPr lang="tr-TR" smtClean="0"/>
              <a:t>22.10.2025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52B774C-CEE2-4618-8765-3FE8371539BB}" type="slidenum">
              <a:rPr lang="tr-TR" smtClean="0"/>
              <a:t>‹#›</a:t>
            </a:fld>
            <a:endParaRPr lang="tr-TR"/>
          </a:p>
        </p:txBody>
      </p:sp>
    </p:spTree>
    <p:extLst>
      <p:ext uri="{BB962C8B-B14F-4D97-AF65-F5344CB8AC3E}">
        <p14:creationId xmlns:p14="http://schemas.microsoft.com/office/powerpoint/2010/main" val="3694807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7A22AD9-C86F-410E-9820-6C4E3D9CCC47}" type="datetimeFigureOut">
              <a:rPr lang="tr-TR" smtClean="0"/>
              <a:t>22.10.2025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52B774C-CEE2-4618-8765-3FE8371539BB}" type="slidenum">
              <a:rPr lang="tr-TR" smtClean="0"/>
              <a:t>‹#›</a:t>
            </a:fld>
            <a:endParaRPr lang="tr-TR"/>
          </a:p>
        </p:txBody>
      </p:sp>
    </p:spTree>
    <p:extLst>
      <p:ext uri="{BB962C8B-B14F-4D97-AF65-F5344CB8AC3E}">
        <p14:creationId xmlns:p14="http://schemas.microsoft.com/office/powerpoint/2010/main" val="311944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7A22AD9-C86F-410E-9820-6C4E3D9CCC47}" type="datetimeFigureOut">
              <a:rPr lang="tr-TR" smtClean="0"/>
              <a:t>22.10.2025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52B774C-CEE2-4618-8765-3FE8371539BB}" type="slidenum">
              <a:rPr lang="tr-TR" smtClean="0"/>
              <a:t>‹#›</a:t>
            </a:fld>
            <a:endParaRPr lang="tr-TR"/>
          </a:p>
        </p:txBody>
      </p:sp>
    </p:spTree>
    <p:extLst>
      <p:ext uri="{BB962C8B-B14F-4D97-AF65-F5344CB8AC3E}">
        <p14:creationId xmlns:p14="http://schemas.microsoft.com/office/powerpoint/2010/main" val="2915116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A7A22AD9-C86F-410E-9820-6C4E3D9CCC47}" type="datetimeFigureOut">
              <a:rPr lang="tr-TR" smtClean="0"/>
              <a:t>22.10.2025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52B774C-CEE2-4618-8765-3FE8371539BB}" type="slidenum">
              <a:rPr lang="tr-TR" smtClean="0"/>
              <a:t>‹#›</a:t>
            </a:fld>
            <a:endParaRPr lang="tr-TR"/>
          </a:p>
        </p:txBody>
      </p:sp>
    </p:spTree>
    <p:extLst>
      <p:ext uri="{BB962C8B-B14F-4D97-AF65-F5344CB8AC3E}">
        <p14:creationId xmlns:p14="http://schemas.microsoft.com/office/powerpoint/2010/main" val="1206240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A7A22AD9-C86F-410E-9820-6C4E3D9CCC47}" type="datetimeFigureOut">
              <a:rPr lang="tr-TR" smtClean="0"/>
              <a:t>22.10.2025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52B774C-CEE2-4618-8765-3FE8371539BB}" type="slidenum">
              <a:rPr lang="tr-TR" smtClean="0"/>
              <a:t>‹#›</a:t>
            </a:fld>
            <a:endParaRPr lang="tr-TR"/>
          </a:p>
        </p:txBody>
      </p:sp>
    </p:spTree>
    <p:extLst>
      <p:ext uri="{BB962C8B-B14F-4D97-AF65-F5344CB8AC3E}">
        <p14:creationId xmlns:p14="http://schemas.microsoft.com/office/powerpoint/2010/main" val="1001474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A7A22AD9-C86F-410E-9820-6C4E3D9CCC47}" type="datetimeFigureOut">
              <a:rPr lang="tr-TR" smtClean="0"/>
              <a:t>22.10.2025</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452B774C-CEE2-4618-8765-3FE8371539BB}" type="slidenum">
              <a:rPr lang="tr-TR" smtClean="0"/>
              <a:t>‹#›</a:t>
            </a:fld>
            <a:endParaRPr lang="tr-TR"/>
          </a:p>
        </p:txBody>
      </p:sp>
    </p:spTree>
    <p:extLst>
      <p:ext uri="{BB962C8B-B14F-4D97-AF65-F5344CB8AC3E}">
        <p14:creationId xmlns:p14="http://schemas.microsoft.com/office/powerpoint/2010/main" val="1936575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A7A22AD9-C86F-410E-9820-6C4E3D9CCC47}" type="datetimeFigureOut">
              <a:rPr lang="tr-TR" smtClean="0"/>
              <a:t>22.10.2025</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452B774C-CEE2-4618-8765-3FE8371539BB}" type="slidenum">
              <a:rPr lang="tr-TR" smtClean="0"/>
              <a:t>‹#›</a:t>
            </a:fld>
            <a:endParaRPr lang="tr-TR"/>
          </a:p>
        </p:txBody>
      </p:sp>
    </p:spTree>
    <p:extLst>
      <p:ext uri="{BB962C8B-B14F-4D97-AF65-F5344CB8AC3E}">
        <p14:creationId xmlns:p14="http://schemas.microsoft.com/office/powerpoint/2010/main" val="2049833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7A22AD9-C86F-410E-9820-6C4E3D9CCC47}" type="datetimeFigureOut">
              <a:rPr lang="tr-TR" smtClean="0"/>
              <a:t>22.10.2025</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452B774C-CEE2-4618-8765-3FE8371539BB}" type="slidenum">
              <a:rPr lang="tr-TR" smtClean="0"/>
              <a:t>‹#›</a:t>
            </a:fld>
            <a:endParaRPr lang="tr-TR"/>
          </a:p>
        </p:txBody>
      </p:sp>
    </p:spTree>
    <p:extLst>
      <p:ext uri="{BB962C8B-B14F-4D97-AF65-F5344CB8AC3E}">
        <p14:creationId xmlns:p14="http://schemas.microsoft.com/office/powerpoint/2010/main" val="2804095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A7A22AD9-C86F-410E-9820-6C4E3D9CCC47}" type="datetimeFigureOut">
              <a:rPr lang="tr-TR" smtClean="0"/>
              <a:t>22.10.2025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52B774C-CEE2-4618-8765-3FE8371539BB}" type="slidenum">
              <a:rPr lang="tr-TR" smtClean="0"/>
              <a:t>‹#›</a:t>
            </a:fld>
            <a:endParaRPr lang="tr-TR"/>
          </a:p>
        </p:txBody>
      </p:sp>
    </p:spTree>
    <p:extLst>
      <p:ext uri="{BB962C8B-B14F-4D97-AF65-F5344CB8AC3E}">
        <p14:creationId xmlns:p14="http://schemas.microsoft.com/office/powerpoint/2010/main" val="985001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A7A22AD9-C86F-410E-9820-6C4E3D9CCC47}" type="datetimeFigureOut">
              <a:rPr lang="tr-TR" smtClean="0"/>
              <a:t>22.10.2025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52B774C-CEE2-4618-8765-3FE8371539BB}" type="slidenum">
              <a:rPr lang="tr-TR" smtClean="0"/>
              <a:t>‹#›</a:t>
            </a:fld>
            <a:endParaRPr lang="tr-TR"/>
          </a:p>
        </p:txBody>
      </p:sp>
    </p:spTree>
    <p:extLst>
      <p:ext uri="{BB962C8B-B14F-4D97-AF65-F5344CB8AC3E}">
        <p14:creationId xmlns:p14="http://schemas.microsoft.com/office/powerpoint/2010/main" val="122230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A22AD9-C86F-410E-9820-6C4E3D9CCC47}" type="datetimeFigureOut">
              <a:rPr lang="tr-TR" smtClean="0"/>
              <a:t>22.10.2025</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2B774C-CEE2-4618-8765-3FE8371539BB}" type="slidenum">
              <a:rPr lang="tr-TR" smtClean="0"/>
              <a:t>‹#›</a:t>
            </a:fld>
            <a:endParaRPr lang="tr-TR"/>
          </a:p>
        </p:txBody>
      </p:sp>
    </p:spTree>
    <p:extLst>
      <p:ext uri="{BB962C8B-B14F-4D97-AF65-F5344CB8AC3E}">
        <p14:creationId xmlns:p14="http://schemas.microsoft.com/office/powerpoint/2010/main" val="3193820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ubmed.ncbi.nlm.nih.gov/37916247/" TargetMode="External"/><Relationship Id="rId2" Type="http://schemas.openxmlformats.org/officeDocument/2006/relationships/hyperlink" Target="https://pubmed.ncbi.nlm.nih.gov/40764818/" TargetMode="External"/><Relationship Id="rId1" Type="http://schemas.openxmlformats.org/officeDocument/2006/relationships/slideLayout" Target="../slideLayouts/slideLayout2.xml"/><Relationship Id="rId5" Type="http://schemas.openxmlformats.org/officeDocument/2006/relationships/hyperlink" Target="https://chat.openai.com/" TargetMode="External"/><Relationship Id="rId4" Type="http://schemas.openxmlformats.org/officeDocument/2006/relationships/hyperlink" Target="https://pubmed.ncbi.nlm.nih.gov/2889950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Kahvenin günlük duygu durumuna etkisi</a:t>
            </a:r>
            <a:endParaRPr lang="tr-TR" dirty="0"/>
          </a:p>
        </p:txBody>
      </p:sp>
      <p:sp>
        <p:nvSpPr>
          <p:cNvPr id="3" name="Alt Başlık 2"/>
          <p:cNvSpPr>
            <a:spLocks noGrp="1"/>
          </p:cNvSpPr>
          <p:nvPr>
            <p:ph type="subTitle" idx="1"/>
          </p:nvPr>
        </p:nvSpPr>
        <p:spPr>
          <a:xfrm>
            <a:off x="1594338" y="4727454"/>
            <a:ext cx="9144000" cy="1655762"/>
          </a:xfrm>
        </p:spPr>
        <p:txBody>
          <a:bodyPr>
            <a:normAutofit fontScale="77500" lnSpcReduction="20000"/>
          </a:bodyPr>
          <a:lstStyle/>
          <a:p>
            <a:r>
              <a:rPr lang="tr-TR" dirty="0" smtClean="0"/>
              <a:t>Hazırlayanlar:</a:t>
            </a:r>
          </a:p>
          <a:p>
            <a:r>
              <a:rPr lang="tr-TR" dirty="0"/>
              <a:t>İmge Merve </a:t>
            </a:r>
            <a:r>
              <a:rPr lang="tr-TR" dirty="0" smtClean="0"/>
              <a:t>Sertaç: 360125002</a:t>
            </a:r>
          </a:p>
          <a:p>
            <a:r>
              <a:rPr lang="tr-TR" dirty="0" smtClean="0"/>
              <a:t>İkra Ceylan: 360125030</a:t>
            </a:r>
          </a:p>
          <a:p>
            <a:r>
              <a:rPr lang="tr-TR" dirty="0" smtClean="0"/>
              <a:t>İlayda Mat: 360125016</a:t>
            </a:r>
          </a:p>
          <a:p>
            <a:r>
              <a:rPr lang="tr-TR" dirty="0" smtClean="0"/>
              <a:t>Marmara </a:t>
            </a:r>
            <a:r>
              <a:rPr lang="tr-TR" dirty="0"/>
              <a:t>Üniversitesi | Bilgisayar Programcılığı</a:t>
            </a:r>
            <a:endParaRPr lang="en-US" dirty="0"/>
          </a:p>
          <a:p>
            <a:endParaRPr lang="tr-TR" dirty="0" smtClean="0"/>
          </a:p>
        </p:txBody>
      </p:sp>
    </p:spTree>
    <p:extLst>
      <p:ext uri="{BB962C8B-B14F-4D97-AF65-F5344CB8AC3E}">
        <p14:creationId xmlns:p14="http://schemas.microsoft.com/office/powerpoint/2010/main" val="454710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Konu tanıtımı</a:t>
            </a:r>
            <a:endParaRPr lang="tr-TR" dirty="0"/>
          </a:p>
        </p:txBody>
      </p:sp>
      <p:sp>
        <p:nvSpPr>
          <p:cNvPr id="3" name="İçerik Yer Tutucusu 2"/>
          <p:cNvSpPr>
            <a:spLocks noGrp="1"/>
          </p:cNvSpPr>
          <p:nvPr>
            <p:ph idx="1"/>
          </p:nvPr>
        </p:nvSpPr>
        <p:spPr>
          <a:xfrm>
            <a:off x="838200" y="1825625"/>
            <a:ext cx="10934700" cy="3792660"/>
          </a:xfrm>
        </p:spPr>
        <p:txBody>
          <a:bodyPr/>
          <a:lstStyle/>
          <a:p>
            <a:r>
              <a:rPr lang="tr-TR" dirty="0" smtClean="0"/>
              <a:t>Kahve tüketimi hayatımızda önemli bir yere sahiptir. Gerek yoğun iş ve okul temposunun sebep olduğu tüketim alışkanlığının beraberinde getirdiği bağımlılık ve daha fazla tüketme ihtiyacı, gerek birçok kültürde sosyal bir aktivite olmasıyla iletişim açısından önemi gibi çeşitli faktörler, kahvenin günlük duygularımıza etkisinin farkında olmamızı ve daha bilinçli kararlar almamızı önemli kılar. </a:t>
            </a:r>
          </a:p>
          <a:p>
            <a:r>
              <a:rPr lang="tr-TR" dirty="0" smtClean="0"/>
              <a:t>Biz de bu çalışmayla birçoğumuzun düzenli olarak tükettiği kahvenin günlük duygu durumumuz üzerindeki etkisini anlamayı ve açıklamayı amaçlamaktayız.</a:t>
            </a:r>
            <a:endParaRPr lang="tr-TR" dirty="0"/>
          </a:p>
        </p:txBody>
      </p:sp>
      <p:sp>
        <p:nvSpPr>
          <p:cNvPr id="4" name="Oval 3"/>
          <p:cNvSpPr/>
          <p:nvPr/>
        </p:nvSpPr>
        <p:spPr>
          <a:xfrm>
            <a:off x="838200" y="1916723"/>
            <a:ext cx="296008" cy="219808"/>
          </a:xfrm>
          <a:prstGeom prst="ellipse">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p:cNvSpPr/>
          <p:nvPr/>
        </p:nvSpPr>
        <p:spPr>
          <a:xfrm>
            <a:off x="838200" y="4416669"/>
            <a:ext cx="296008" cy="219808"/>
          </a:xfrm>
          <a:prstGeom prst="ellipse">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48871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199" y="567350"/>
            <a:ext cx="10169769" cy="681160"/>
          </a:xfrm>
        </p:spPr>
        <p:txBody>
          <a:bodyPr>
            <a:normAutofit fontScale="90000"/>
          </a:bodyPr>
          <a:lstStyle/>
          <a:p>
            <a:r>
              <a:rPr lang="tr-TR" dirty="0" smtClean="0"/>
              <a:t>Mevcut Durum ve Çözülmesi Gereken Problem</a:t>
            </a:r>
            <a:endParaRPr lang="tr-TR" dirty="0"/>
          </a:p>
        </p:txBody>
      </p:sp>
      <p:sp>
        <p:nvSpPr>
          <p:cNvPr id="3" name="İçerik Yer Tutucusu 2"/>
          <p:cNvSpPr>
            <a:spLocks noGrp="1"/>
          </p:cNvSpPr>
          <p:nvPr>
            <p:ph idx="1"/>
          </p:nvPr>
        </p:nvSpPr>
        <p:spPr/>
        <p:txBody>
          <a:bodyPr/>
          <a:lstStyle/>
          <a:p>
            <a:r>
              <a:rPr lang="tr-TR" dirty="0" smtClean="0"/>
              <a:t>Kafeinin uyarıcı etkileri iyi bilinmesine rağmen, kahve tüketiminin kısa vadede ve günlük düzeyde duygu durumuna nasıl etki ettiği konusunda çelişkili sonuçlar bulunmaktadır.</a:t>
            </a:r>
            <a:br>
              <a:rPr lang="tr-TR" dirty="0" smtClean="0"/>
            </a:br>
            <a:r>
              <a:rPr lang="tr-TR" dirty="0" smtClean="0"/>
              <a:t>Bazı araştırmalar kahvenin pozitif duyguları artırdığını söylerken, bazıları aşırı tüketimin kaygı ve gerginlik hissini artırabileceğini göstermektedir.</a:t>
            </a:r>
          </a:p>
          <a:p>
            <a:r>
              <a:rPr lang="tr-TR" dirty="0" smtClean="0"/>
              <a:t>Bu nedenle, kahve tüketimi miktarının duygu durumuyla nasıl bir ilişki içinde olduğu henüz tam olarak açıklığa kavuşmamıştır.</a:t>
            </a:r>
            <a:endParaRPr lang="tr-TR" dirty="0"/>
          </a:p>
        </p:txBody>
      </p:sp>
      <p:sp>
        <p:nvSpPr>
          <p:cNvPr id="4" name="Oval 3"/>
          <p:cNvSpPr/>
          <p:nvPr/>
        </p:nvSpPr>
        <p:spPr>
          <a:xfrm>
            <a:off x="838200" y="4416669"/>
            <a:ext cx="296008" cy="219808"/>
          </a:xfrm>
          <a:prstGeom prst="ellipse">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Oval 4"/>
          <p:cNvSpPr/>
          <p:nvPr/>
        </p:nvSpPr>
        <p:spPr>
          <a:xfrm>
            <a:off x="838200" y="1916723"/>
            <a:ext cx="296008" cy="219808"/>
          </a:xfrm>
          <a:prstGeom prst="ellipse">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182126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87569" y="157162"/>
            <a:ext cx="10515600" cy="1325563"/>
          </a:xfrm>
        </p:spPr>
        <p:txBody>
          <a:bodyPr/>
          <a:lstStyle/>
          <a:p>
            <a:r>
              <a:rPr lang="tr-TR" dirty="0" smtClean="0"/>
              <a:t>Araştırmanın Amacı ve Temel Soru</a:t>
            </a:r>
            <a:endParaRPr lang="tr-TR" dirty="0"/>
          </a:p>
        </p:txBody>
      </p:sp>
      <p:sp>
        <p:nvSpPr>
          <p:cNvPr id="3" name="İçerik Yer Tutucusu 2"/>
          <p:cNvSpPr>
            <a:spLocks noGrp="1"/>
          </p:cNvSpPr>
          <p:nvPr>
            <p:ph idx="1"/>
          </p:nvPr>
        </p:nvSpPr>
        <p:spPr>
          <a:xfrm>
            <a:off x="433754" y="1482725"/>
            <a:ext cx="10515600" cy="1752844"/>
          </a:xfrm>
        </p:spPr>
        <p:txBody>
          <a:bodyPr/>
          <a:lstStyle/>
          <a:p>
            <a:r>
              <a:rPr lang="tr-TR" dirty="0" smtClean="0"/>
              <a:t>Bu çalışmanın amacı, bireylerin günlük kahve tüketim miktarı ile duygu durumları arasındaki ilişkiyi incelemektir.</a:t>
            </a:r>
          </a:p>
          <a:p>
            <a:r>
              <a:rPr lang="tr-TR" dirty="0" smtClean="0"/>
              <a:t>Kahve tüketim miktarı kişinin duygu durumunu nasıl etkiler?</a:t>
            </a:r>
            <a:endParaRPr lang="tr-TR" dirty="0"/>
          </a:p>
        </p:txBody>
      </p:sp>
      <p:sp>
        <p:nvSpPr>
          <p:cNvPr id="5" name="Metin kutusu 4"/>
          <p:cNvSpPr txBox="1"/>
          <p:nvPr/>
        </p:nvSpPr>
        <p:spPr>
          <a:xfrm>
            <a:off x="433754" y="4273062"/>
            <a:ext cx="9258300" cy="2092881"/>
          </a:xfrm>
          <a:prstGeom prst="rect">
            <a:avLst/>
          </a:prstGeom>
          <a:noFill/>
        </p:spPr>
        <p:txBody>
          <a:bodyPr wrap="square" rtlCol="0">
            <a:spAutoFit/>
          </a:bodyPr>
          <a:lstStyle/>
          <a:p>
            <a:pPr marL="285750" indent="-285750">
              <a:buFont typeface="Arial" panose="020B0604020202020204" pitchFamily="34" charset="0"/>
              <a:buChar char="•"/>
            </a:pPr>
            <a:r>
              <a:rPr lang="tr-TR" sz="2800" dirty="0" smtClean="0"/>
              <a:t>Bağımlı Değişken: </a:t>
            </a:r>
            <a:r>
              <a:rPr lang="tr-TR" sz="2800" dirty="0" smtClean="0"/>
              <a:t>Duygu durumu düzeyi</a:t>
            </a:r>
            <a:endParaRPr lang="tr-TR" sz="2800" dirty="0" smtClean="0"/>
          </a:p>
          <a:p>
            <a:pPr marL="285750" indent="-285750">
              <a:buFont typeface="Arial" panose="020B0604020202020204" pitchFamily="34" charset="0"/>
              <a:buChar char="•"/>
            </a:pPr>
            <a:r>
              <a:rPr lang="tr-TR" sz="2800" dirty="0" smtClean="0"/>
              <a:t>Bağımsız Değişken: </a:t>
            </a:r>
            <a:r>
              <a:rPr lang="tr-TR" sz="2800" dirty="0" smtClean="0"/>
              <a:t>Kahve tüketim miktarı</a:t>
            </a:r>
            <a:endParaRPr lang="tr-TR" sz="2800" dirty="0" smtClean="0"/>
          </a:p>
          <a:p>
            <a:pPr marL="285750" indent="-285750">
              <a:buFont typeface="Arial" panose="020B0604020202020204" pitchFamily="34" charset="0"/>
              <a:buChar char="•"/>
            </a:pPr>
            <a:r>
              <a:rPr lang="tr-TR" sz="2800" dirty="0" smtClean="0"/>
              <a:t>Hipotez(H1): </a:t>
            </a:r>
            <a:r>
              <a:rPr lang="tr-TR" sz="2800" dirty="0" smtClean="0"/>
              <a:t>Kahve tüketimi sonrası duygu durumu, tüketim miktarına bağlıdır.</a:t>
            </a:r>
            <a:endParaRPr lang="tr-TR" sz="2800" dirty="0" smtClean="0"/>
          </a:p>
          <a:p>
            <a:pPr marL="285750" indent="-285750">
              <a:buFont typeface="Arial" panose="020B0604020202020204" pitchFamily="34" charset="0"/>
              <a:buChar char="•"/>
            </a:pPr>
            <a:endParaRPr lang="tr-TR" dirty="0"/>
          </a:p>
        </p:txBody>
      </p:sp>
      <p:sp>
        <p:nvSpPr>
          <p:cNvPr id="6" name="Metin kutusu 5"/>
          <p:cNvSpPr txBox="1"/>
          <p:nvPr/>
        </p:nvSpPr>
        <p:spPr>
          <a:xfrm>
            <a:off x="187570" y="3235569"/>
            <a:ext cx="8129954" cy="769441"/>
          </a:xfrm>
          <a:prstGeom prst="rect">
            <a:avLst/>
          </a:prstGeom>
          <a:noFill/>
        </p:spPr>
        <p:txBody>
          <a:bodyPr wrap="square" rtlCol="0">
            <a:spAutoFit/>
          </a:bodyPr>
          <a:lstStyle/>
          <a:p>
            <a:r>
              <a:rPr lang="tr-TR" sz="4400" dirty="0" smtClean="0">
                <a:latin typeface="+mj-lt"/>
              </a:rPr>
              <a:t>Değişkenler ve hipotez</a:t>
            </a:r>
            <a:endParaRPr lang="tr-TR" sz="4400" dirty="0">
              <a:latin typeface="+mj-lt"/>
            </a:endParaRPr>
          </a:p>
        </p:txBody>
      </p:sp>
      <p:sp>
        <p:nvSpPr>
          <p:cNvPr id="7" name="Oval 6"/>
          <p:cNvSpPr/>
          <p:nvPr/>
        </p:nvSpPr>
        <p:spPr>
          <a:xfrm>
            <a:off x="433754" y="1640873"/>
            <a:ext cx="296008" cy="219808"/>
          </a:xfrm>
          <a:prstGeom prst="ellipse">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433754" y="2497015"/>
            <a:ext cx="296008" cy="219808"/>
          </a:xfrm>
          <a:prstGeom prst="ellipse">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433754" y="4413852"/>
            <a:ext cx="296008" cy="219808"/>
          </a:xfrm>
          <a:prstGeom prst="ellipse">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433754" y="4863368"/>
            <a:ext cx="296008" cy="219808"/>
          </a:xfrm>
          <a:prstGeom prst="ellipse">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p:cNvSpPr/>
          <p:nvPr/>
        </p:nvSpPr>
        <p:spPr>
          <a:xfrm>
            <a:off x="433754" y="5272365"/>
            <a:ext cx="296008" cy="219808"/>
          </a:xfrm>
          <a:prstGeom prst="ellipse">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127825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Kaynakça:</a:t>
            </a:r>
            <a:endParaRPr lang="tr-TR" dirty="0"/>
          </a:p>
        </p:txBody>
      </p:sp>
      <p:sp>
        <p:nvSpPr>
          <p:cNvPr id="3" name="İçerik Yer Tutucusu 2"/>
          <p:cNvSpPr>
            <a:spLocks noGrp="1"/>
          </p:cNvSpPr>
          <p:nvPr>
            <p:ph idx="1"/>
          </p:nvPr>
        </p:nvSpPr>
        <p:spPr>
          <a:xfrm>
            <a:off x="838200" y="1500309"/>
            <a:ext cx="10515600" cy="4351338"/>
          </a:xfrm>
        </p:spPr>
        <p:txBody>
          <a:bodyPr>
            <a:normAutofit/>
          </a:bodyPr>
          <a:lstStyle/>
          <a:p>
            <a:r>
              <a:rPr lang="tr-TR" sz="2400" b="1" dirty="0" smtClean="0">
                <a:latin typeface="+mj-lt"/>
              </a:rPr>
              <a:t>[1] </a:t>
            </a:r>
            <a:r>
              <a:rPr lang="tr-TR" sz="2400" dirty="0" smtClean="0">
                <a:latin typeface="+mj-lt"/>
              </a:rPr>
              <a:t>H. Park, S. Lee, ve J. Kim, “Kahve tüketimi ve ruh hali” </a:t>
            </a:r>
            <a:r>
              <a:rPr lang="tr-TR" sz="2400" dirty="0" err="1" smtClean="0">
                <a:latin typeface="+mj-lt"/>
              </a:rPr>
              <a:t>Frontiers</a:t>
            </a:r>
            <a:r>
              <a:rPr lang="tr-TR" sz="2400" dirty="0" smtClean="0">
                <a:latin typeface="+mj-lt"/>
              </a:rPr>
              <a:t> in </a:t>
            </a:r>
            <a:r>
              <a:rPr lang="tr-TR" sz="2400" dirty="0" err="1" smtClean="0">
                <a:latin typeface="+mj-lt"/>
              </a:rPr>
              <a:t>Psychology</a:t>
            </a:r>
            <a:r>
              <a:rPr lang="tr-TR" sz="2400" dirty="0" smtClean="0">
                <a:latin typeface="+mj-lt"/>
              </a:rPr>
              <a:t>, cilt 15, 2024. [Çevrimiçi]. Erişim adresi: </a:t>
            </a:r>
            <a:r>
              <a:rPr lang="tr-TR" sz="2400" dirty="0" smtClean="0">
                <a:latin typeface="+mj-lt"/>
                <a:hlinkClick r:id="rId2"/>
              </a:rPr>
              <a:t>https://pubmed.ncbi.nlm.nih.gov/40764818/</a:t>
            </a:r>
            <a:endParaRPr lang="tr-TR" sz="2400" dirty="0" smtClean="0">
              <a:latin typeface="+mj-lt"/>
            </a:endParaRPr>
          </a:p>
          <a:p>
            <a:r>
              <a:rPr lang="tr-TR" sz="2400" b="1" dirty="0" smtClean="0">
                <a:latin typeface="+mj-lt"/>
              </a:rPr>
              <a:t>[2] </a:t>
            </a:r>
            <a:r>
              <a:rPr lang="tr-TR" sz="2400" dirty="0" smtClean="0">
                <a:latin typeface="+mj-lt"/>
              </a:rPr>
              <a:t>Y. </a:t>
            </a:r>
            <a:r>
              <a:rPr lang="tr-TR" sz="2400" dirty="0" err="1" smtClean="0">
                <a:latin typeface="+mj-lt"/>
              </a:rPr>
              <a:t>Li</a:t>
            </a:r>
            <a:r>
              <a:rPr lang="tr-TR" sz="2400" dirty="0" smtClean="0">
                <a:latin typeface="+mj-lt"/>
              </a:rPr>
              <a:t>, Q. </a:t>
            </a:r>
            <a:r>
              <a:rPr lang="tr-TR" sz="2400" dirty="0" err="1" smtClean="0">
                <a:latin typeface="+mj-lt"/>
              </a:rPr>
              <a:t>Zhang</a:t>
            </a:r>
            <a:r>
              <a:rPr lang="tr-TR" sz="2400" dirty="0" smtClean="0">
                <a:latin typeface="+mj-lt"/>
              </a:rPr>
              <a:t>, ve M. </a:t>
            </a:r>
            <a:r>
              <a:rPr lang="tr-TR" sz="2400" dirty="0" err="1" smtClean="0">
                <a:latin typeface="+mj-lt"/>
              </a:rPr>
              <a:t>Chen</a:t>
            </a:r>
            <a:r>
              <a:rPr lang="tr-TR" sz="2400" dirty="0" smtClean="0">
                <a:latin typeface="+mj-lt"/>
              </a:rPr>
              <a:t>, “Kafein alımı ve ruh hali durumları” </a:t>
            </a:r>
            <a:r>
              <a:rPr lang="tr-TR" sz="2400" dirty="0" err="1" smtClean="0">
                <a:latin typeface="+mj-lt"/>
              </a:rPr>
              <a:t>Nutrients</a:t>
            </a:r>
            <a:r>
              <a:rPr lang="tr-TR" sz="2400" dirty="0" smtClean="0">
                <a:latin typeface="+mj-lt"/>
              </a:rPr>
              <a:t>, cilt 15, sayı 10, 2023. [Çevrimiçi]. Erişim adresi: </a:t>
            </a:r>
            <a:r>
              <a:rPr lang="tr-TR" sz="2400" dirty="0" smtClean="0">
                <a:latin typeface="+mj-lt"/>
                <a:hlinkClick r:id="rId3"/>
              </a:rPr>
              <a:t>https://pubmed.ncbi.nlm.nih.gov/37916247/</a:t>
            </a:r>
            <a:endParaRPr lang="tr-TR" sz="2400" dirty="0" smtClean="0">
              <a:latin typeface="+mj-lt"/>
            </a:endParaRPr>
          </a:p>
          <a:p>
            <a:r>
              <a:rPr lang="tr-TR" sz="2400" b="1" dirty="0" smtClean="0">
                <a:latin typeface="+mj-lt"/>
              </a:rPr>
              <a:t>[3] </a:t>
            </a:r>
            <a:r>
              <a:rPr lang="tr-TR" sz="2400" dirty="0" smtClean="0">
                <a:latin typeface="+mj-lt"/>
              </a:rPr>
              <a:t>A. P. Smith, “Kafeinin ruh hali ve performans üzerindeki etkileri” Human </a:t>
            </a:r>
            <a:r>
              <a:rPr lang="tr-TR" sz="2400" dirty="0" err="1" smtClean="0">
                <a:latin typeface="+mj-lt"/>
              </a:rPr>
              <a:t>Psychopharmacology</a:t>
            </a:r>
            <a:r>
              <a:rPr lang="tr-TR" sz="2400" dirty="0" smtClean="0">
                <a:latin typeface="+mj-lt"/>
              </a:rPr>
              <a:t>: </a:t>
            </a:r>
            <a:r>
              <a:rPr lang="tr-TR" sz="2400" dirty="0" err="1" smtClean="0">
                <a:latin typeface="+mj-lt"/>
              </a:rPr>
              <a:t>Clinical</a:t>
            </a:r>
            <a:r>
              <a:rPr lang="tr-TR" sz="2400" dirty="0" smtClean="0">
                <a:latin typeface="+mj-lt"/>
              </a:rPr>
              <a:t> </a:t>
            </a:r>
            <a:r>
              <a:rPr lang="tr-TR" sz="2400" dirty="0" err="1" smtClean="0">
                <a:latin typeface="+mj-lt"/>
              </a:rPr>
              <a:t>and</a:t>
            </a:r>
            <a:r>
              <a:rPr lang="tr-TR" sz="2400" dirty="0" smtClean="0">
                <a:latin typeface="+mj-lt"/>
              </a:rPr>
              <a:t> </a:t>
            </a:r>
            <a:r>
              <a:rPr lang="tr-TR" sz="2400" dirty="0" err="1" smtClean="0">
                <a:latin typeface="+mj-lt"/>
              </a:rPr>
              <a:t>Experimental</a:t>
            </a:r>
            <a:r>
              <a:rPr lang="tr-TR" sz="2400" dirty="0" smtClean="0">
                <a:latin typeface="+mj-lt"/>
              </a:rPr>
              <a:t>, cilt 32, sayı 4, </a:t>
            </a:r>
            <a:r>
              <a:rPr lang="tr-TR" sz="2400" dirty="0" err="1" smtClean="0">
                <a:latin typeface="+mj-lt"/>
              </a:rPr>
              <a:t>ss</a:t>
            </a:r>
            <a:r>
              <a:rPr lang="tr-TR" sz="2400" dirty="0" smtClean="0">
                <a:latin typeface="+mj-lt"/>
              </a:rPr>
              <a:t>. 1–8, 2017. [Çevrimiçi]. Erişim adresi: </a:t>
            </a:r>
            <a:r>
              <a:rPr lang="tr-TR" sz="2400" dirty="0" smtClean="0">
                <a:latin typeface="+mj-lt"/>
                <a:hlinkClick r:id="rId4"/>
              </a:rPr>
              <a:t>https://pubmed.ncbi.nlm.nih.gov/28899506/</a:t>
            </a:r>
            <a:endParaRPr lang="tr-TR" sz="2400" dirty="0" smtClean="0">
              <a:latin typeface="+mj-lt"/>
            </a:endParaRPr>
          </a:p>
          <a:p>
            <a:r>
              <a:rPr lang="tr-TR" sz="2400" b="1" dirty="0" smtClean="0">
                <a:latin typeface="+mj-lt"/>
              </a:rPr>
              <a:t>[4]</a:t>
            </a:r>
            <a:r>
              <a:rPr lang="tr-TR" sz="2400" dirty="0" smtClean="0">
                <a:latin typeface="+mj-lt"/>
              </a:rPr>
              <a:t> </a:t>
            </a:r>
            <a:r>
              <a:rPr lang="tr-TR" sz="2400" dirty="0" err="1" smtClean="0">
                <a:latin typeface="+mj-lt"/>
              </a:rPr>
              <a:t>ChatGPT</a:t>
            </a:r>
            <a:r>
              <a:rPr lang="tr-TR" sz="2400" dirty="0" smtClean="0">
                <a:latin typeface="+mj-lt"/>
              </a:rPr>
              <a:t>, </a:t>
            </a:r>
            <a:r>
              <a:rPr lang="tr-TR" sz="2400" i="1" dirty="0" smtClean="0">
                <a:latin typeface="+mj-lt"/>
              </a:rPr>
              <a:t>IEEE Formatına Çeviri ve Dil Düzenleme Aracı</a:t>
            </a:r>
            <a:r>
              <a:rPr lang="tr-TR" sz="2400" dirty="0" smtClean="0">
                <a:latin typeface="+mj-lt"/>
              </a:rPr>
              <a:t>, </a:t>
            </a:r>
            <a:r>
              <a:rPr lang="tr-TR" sz="2400" dirty="0" err="1" smtClean="0">
                <a:latin typeface="+mj-lt"/>
              </a:rPr>
              <a:t>OpenAI</a:t>
            </a:r>
            <a:r>
              <a:rPr lang="tr-TR" sz="2400" dirty="0" smtClean="0">
                <a:latin typeface="+mj-lt"/>
              </a:rPr>
              <a:t>, Sürüm: GPT-3.5 Model, [Yazılım]. Erişim adresi: </a:t>
            </a:r>
            <a:r>
              <a:rPr lang="tr-TR" sz="2400" dirty="0" smtClean="0">
                <a:latin typeface="+mj-lt"/>
                <a:hlinkClick r:id="rId5"/>
              </a:rPr>
              <a:t>https://chat.openai.com/</a:t>
            </a:r>
            <a:endParaRPr lang="tr-TR" sz="2400" dirty="0" smtClean="0">
              <a:latin typeface="+mj-lt"/>
            </a:endParaRPr>
          </a:p>
          <a:p>
            <a:endParaRPr lang="tr-TR" sz="2400" dirty="0" smtClean="0">
              <a:latin typeface="+mj-lt"/>
            </a:endParaRPr>
          </a:p>
        </p:txBody>
      </p:sp>
    </p:spTree>
    <p:extLst>
      <p:ext uri="{BB962C8B-B14F-4D97-AF65-F5344CB8AC3E}">
        <p14:creationId xmlns:p14="http://schemas.microsoft.com/office/powerpoint/2010/main" val="18366144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348</Words>
  <Application>Microsoft Office PowerPoint</Application>
  <PresentationFormat>Geniş ekran</PresentationFormat>
  <Paragraphs>24</Paragraphs>
  <Slides>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5</vt:i4>
      </vt:variant>
    </vt:vector>
  </HeadingPairs>
  <TitlesOfParts>
    <vt:vector size="9" baseType="lpstr">
      <vt:lpstr>Arial</vt:lpstr>
      <vt:lpstr>Calibri</vt:lpstr>
      <vt:lpstr>Calibri Light</vt:lpstr>
      <vt:lpstr>Office Teması</vt:lpstr>
      <vt:lpstr>Kahvenin günlük duygu durumuna etkisi</vt:lpstr>
      <vt:lpstr>Konu tanıtımı</vt:lpstr>
      <vt:lpstr>Mevcut Durum ve Çözülmesi Gereken Problem</vt:lpstr>
      <vt:lpstr>Araştırmanın Amacı ve Temel Soru</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Konu isim numara</dc:title>
  <dc:creator>PC KULLANICISI</dc:creator>
  <cp:lastModifiedBy>PC KULLANICISI</cp:lastModifiedBy>
  <cp:revision>8</cp:revision>
  <dcterms:created xsi:type="dcterms:W3CDTF">2025-10-22T14:27:33Z</dcterms:created>
  <dcterms:modified xsi:type="dcterms:W3CDTF">2025-10-22T15:49:46Z</dcterms:modified>
</cp:coreProperties>
</file>