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68" r:id="rId11"/>
    <p:sldId id="269" r:id="rId12"/>
    <p:sldId id="271" r:id="rId13"/>
    <p:sldId id="270" r:id="rId14"/>
    <p:sldId id="273" r:id="rId15"/>
    <p:sldId id="272" r:id="rId16"/>
    <p:sldId id="274" r:id="rId17"/>
    <p:sldId id="275" r:id="rId1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9" autoAdjust="0"/>
    <p:restoredTop sz="89911" autoAdjust="0"/>
  </p:normalViewPr>
  <p:slideViewPr>
    <p:cSldViewPr snapToGrid="0">
      <p:cViewPr varScale="1">
        <p:scale>
          <a:sx n="143" d="100"/>
          <a:sy n="143" d="100"/>
        </p:scale>
        <p:origin x="984" y="114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-6" y="-18"/>
    </p:cViewPr>
  </p:notesTextViewPr>
  <p:notesViewPr>
    <p:cSldViewPr snapToGrid="0"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458154-F06F-4B92-9EA5-47B6187D652C}" type="datetime4">
              <a:rPr lang="ko-KR" altLang="en-US" smtClean="0">
                <a:latin typeface="맑은 고딕" panose="020B0503020000020004" pitchFamily="50" charset="-127"/>
              </a:rPr>
              <a:t>2025년 9월 22일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US" altLang="ko-KR" smtClean="0">
                <a:latin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258C430E-8468-4F52-A66F-3CC625A80D37}" type="datetime4">
              <a:rPr lang="ko-KR" altLang="en-US" smtClean="0"/>
              <a:pPr/>
              <a:t>2025년 9월 22일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32674CE4-FBD8-4481-AEFB-CA53E599A74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272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4161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1811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" dirty="0">
                <a:ea typeface="맑은 고딕" panose="020B0503020000020004" pitchFamily="50" charset="-127"/>
              </a:rPr>
              <a:t>프레젠테이션을 통해 참가자가 얻는 혜택: 성인 학습자는 주제가 얼마나 중요한지 또는 왜 중요한지를 알면 주제에 더 관심을 가집니다.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" dirty="0">
                <a:ea typeface="맑은 고딕" panose="020B0503020000020004" pitchFamily="50" charset="-127"/>
              </a:rPr>
              <a:t>발표자의 주제에 대한 전문 지식 수준: 해당 분야에 대한 자격을 간단히 설명하거나 참가자가 발표자의 발표를 들어야 하는 이유를 설명합니다.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" dirty="0">
                <a:ea typeface="맑은 고딕" panose="020B0503020000020004" pitchFamily="50" charset="-127"/>
              </a:rPr>
              <a:t>단원 설명은 간단해야 합니다.</a:t>
            </a:r>
          </a:p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8030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9753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en-US" altLang="ko-KR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3880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8004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3320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94694F25-D644-42F1-B3CC-9F453010BC16}" type="datetime4">
              <a:rPr lang="ko-KR" altLang="en-US" smtClean="0"/>
              <a:pPr/>
              <a:t>2025년 9월 22일</a:t>
            </a:fld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rtl="0" eaLnBrk="1" latinLnBrk="0" hangingPunct="1"/>
            <a:r>
              <a:rPr lang="ko-KR" altLang="en-US"/>
              <a:t>두 번째 수준</a:t>
            </a:r>
          </a:p>
          <a:p>
            <a:pPr lvl="2" rtl="0" eaLnBrk="1" latinLnBrk="0" hangingPunct="1"/>
            <a:r>
              <a:rPr lang="ko-KR" altLang="en-US"/>
              <a:t>세 번째 수준</a:t>
            </a:r>
          </a:p>
          <a:p>
            <a:pPr lvl="3" rtl="0" eaLnBrk="1" latinLnBrk="0" hangingPunct="1"/>
            <a:r>
              <a:rPr lang="ko-KR" altLang="en-US"/>
              <a:t>네 번째 수준</a:t>
            </a:r>
          </a:p>
          <a:p>
            <a:pPr lvl="4" rtl="0" eaLnBrk="1" latinLnBrk="0" hangingPunct="1"/>
            <a:r>
              <a:rPr lang="ko-KR" altLang="en-US"/>
              <a:t>다섯 번째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B6B5C9-4B18-4F34-8E3E-FAD2AE1D9784}" type="datetime4">
              <a:rPr lang="ko-KR" altLang="en-US" smtClean="0"/>
              <a:pPr/>
              <a:t>2025년 9월 22일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ko-KR" altLang="en-US" dirty="0"/>
              <a:t>마스터 텍스트 스타일을 편집하려면 클릭하세요</a:t>
            </a:r>
            <a:r>
              <a:rPr lang="en-US" altLang="ko-KR" dirty="0"/>
              <a:t>.</a:t>
            </a:r>
          </a:p>
          <a:p>
            <a:pPr lvl="1" rtl="0" eaLnBrk="1" latinLnBrk="0" hangingPunct="1"/>
            <a:r>
              <a:rPr lang="ko-KR" altLang="en-US" dirty="0"/>
              <a:t>둘째 수준</a:t>
            </a:r>
          </a:p>
          <a:p>
            <a:pPr lvl="2" rtl="0" eaLnBrk="1" latinLnBrk="0" hangingPunct="1"/>
            <a:r>
              <a:rPr lang="ko-KR" altLang="en-US" dirty="0"/>
              <a:t>셋째 수준</a:t>
            </a:r>
          </a:p>
          <a:p>
            <a:pPr lvl="3" rtl="0" eaLnBrk="1" latinLnBrk="0" hangingPunct="1"/>
            <a:r>
              <a:rPr lang="ko-KR" altLang="en-US" dirty="0"/>
              <a:t>넷째 수준</a:t>
            </a:r>
          </a:p>
          <a:p>
            <a:pPr lvl="4" rtl="0" eaLnBrk="1" latinLnBrk="0" hangingPunct="1"/>
            <a:r>
              <a:rPr lang="ko-KR" altLang="en-US" dirty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33A0385-CE73-423F-9B05-AF254D6215F2}" type="datetime4">
              <a:rPr lang="ko-KR" altLang="en-US" smtClean="0"/>
              <a:pPr/>
              <a:t>2025년 9월 22일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rtl="0" eaLnBrk="1" latinLnBrk="0" hangingPunct="1"/>
            <a:r>
              <a:rPr lang="ko-KR" altLang="en-US"/>
              <a:t>두 번째 수준</a:t>
            </a:r>
          </a:p>
          <a:p>
            <a:pPr lvl="2" rtl="0" eaLnBrk="1" latinLnBrk="0" hangingPunct="1"/>
            <a:r>
              <a:rPr lang="ko-KR" altLang="en-US"/>
              <a:t>세 번째 수준</a:t>
            </a:r>
          </a:p>
          <a:p>
            <a:pPr lvl="3" rtl="0" eaLnBrk="1" latinLnBrk="0" hangingPunct="1"/>
            <a:r>
              <a:rPr lang="ko-KR" altLang="en-US"/>
              <a:t>네 번째 수준</a:t>
            </a:r>
          </a:p>
          <a:p>
            <a:pPr lvl="4" rtl="0" eaLnBrk="1" latinLnBrk="0" hangingPunct="1"/>
            <a:r>
              <a:rPr lang="ko-KR" altLang="en-US"/>
              <a:t>다섯 번째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F488AF3-E4C2-46C4-883C-60860EA77C5C}" type="datetime4">
              <a:rPr lang="ko-KR" altLang="en-US" smtClean="0"/>
              <a:pPr/>
              <a:t>2025년 9월 22일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B6626D-13F9-4303-ACEA-CC76B0514040}" type="datetime4">
              <a:rPr lang="ko-KR" altLang="en-US" smtClean="0"/>
              <a:pPr/>
              <a:t>2025년 9월 22일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rtl="0" eaLnBrk="1" latinLnBrk="0" hangingPunct="1"/>
            <a:r>
              <a:rPr lang="ko-KR" altLang="en-US"/>
              <a:t>두 번째 수준</a:t>
            </a:r>
          </a:p>
          <a:p>
            <a:pPr lvl="2" rtl="0" eaLnBrk="1" latinLnBrk="0" hangingPunct="1"/>
            <a:r>
              <a:rPr lang="ko-KR" altLang="en-US"/>
              <a:t>세 번째 수준</a:t>
            </a:r>
          </a:p>
          <a:p>
            <a:pPr lvl="3" rtl="0" eaLnBrk="1" latinLnBrk="0" hangingPunct="1"/>
            <a:r>
              <a:rPr lang="ko-KR" altLang="en-US"/>
              <a:t>네 번째 수준</a:t>
            </a:r>
          </a:p>
          <a:p>
            <a:pPr lvl="4" rtl="0" eaLnBrk="1" latinLnBrk="0" hangingPunct="1"/>
            <a:r>
              <a:rPr lang="ko-KR" altLang="en-US"/>
              <a:t>다섯 번째 수준</a:t>
            </a:r>
            <a:endParaRPr kumimoji="0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rtl="0" eaLnBrk="1" latinLnBrk="0" hangingPunct="1"/>
            <a:r>
              <a:rPr lang="ko-KR" altLang="en-US"/>
              <a:t>두 번째 수준</a:t>
            </a:r>
          </a:p>
          <a:p>
            <a:pPr lvl="2" rtl="0" eaLnBrk="1" latinLnBrk="0" hangingPunct="1"/>
            <a:r>
              <a:rPr lang="ko-KR" altLang="en-US"/>
              <a:t>세 번째 수준</a:t>
            </a:r>
          </a:p>
          <a:p>
            <a:pPr lvl="3" rtl="0" eaLnBrk="1" latinLnBrk="0" hangingPunct="1"/>
            <a:r>
              <a:rPr lang="ko-KR" altLang="en-US"/>
              <a:t>네 번째 수준</a:t>
            </a:r>
          </a:p>
          <a:p>
            <a:pPr lvl="4" rtl="0" eaLnBrk="1" latinLnBrk="0" hangingPunct="1"/>
            <a:r>
              <a:rPr lang="ko-KR" altLang="en-US"/>
              <a:t>다섯 번째 수준</a:t>
            </a:r>
            <a:endParaRPr kumimoji="0"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0EDF400-A36F-4704-AF2F-BBAC0CF33C56}" type="datetime4">
              <a:rPr lang="ko-KR" altLang="en-US" smtClean="0"/>
              <a:pPr/>
              <a:t>2025년 9월 22일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rtl="0" eaLnBrk="1" latinLnBrk="0" hangingPunct="1"/>
            <a:r>
              <a:rPr lang="ko-KR" altLang="en-US"/>
              <a:t>두 번째 수준</a:t>
            </a:r>
          </a:p>
          <a:p>
            <a:pPr lvl="2" rtl="0" eaLnBrk="1" latinLnBrk="0" hangingPunct="1"/>
            <a:r>
              <a:rPr lang="ko-KR" altLang="en-US"/>
              <a:t>세 번째 수준</a:t>
            </a:r>
          </a:p>
          <a:p>
            <a:pPr lvl="3" rtl="0" eaLnBrk="1" latinLnBrk="0" hangingPunct="1"/>
            <a:r>
              <a:rPr lang="ko-KR" altLang="en-US"/>
              <a:t>네 번째 수준</a:t>
            </a:r>
          </a:p>
          <a:p>
            <a:pPr lvl="4" rtl="0" eaLnBrk="1" latinLnBrk="0" hangingPunct="1"/>
            <a:r>
              <a:rPr lang="ko-KR" altLang="en-US"/>
              <a:t>다섯 번째 수준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rtl="0" eaLnBrk="1" latinLnBrk="0" hangingPunct="1"/>
            <a:r>
              <a:rPr lang="ko-KR" altLang="en-US"/>
              <a:t>두 번째 수준</a:t>
            </a:r>
          </a:p>
          <a:p>
            <a:pPr lvl="2" rtl="0" eaLnBrk="1" latinLnBrk="0" hangingPunct="1"/>
            <a:r>
              <a:rPr lang="ko-KR" altLang="en-US"/>
              <a:t>세 번째 수준</a:t>
            </a:r>
          </a:p>
          <a:p>
            <a:pPr lvl="3" rtl="0" eaLnBrk="1" latinLnBrk="0" hangingPunct="1"/>
            <a:r>
              <a:rPr lang="ko-KR" altLang="en-US"/>
              <a:t>네 번째 수준</a:t>
            </a:r>
          </a:p>
          <a:p>
            <a:pPr lvl="4" rtl="0" eaLnBrk="1" latinLnBrk="0" hangingPunct="1"/>
            <a:r>
              <a:rPr lang="ko-KR" altLang="en-US"/>
              <a:t>다섯 번째 수준</a:t>
            </a:r>
            <a:endParaRPr kumimoji="0" lang="ko-KR" altLang="en-US" dirty="0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1F0414-1742-40E5-BCBF-A637EDE2C2BF}" type="datetime4">
              <a:rPr lang="ko-KR" altLang="en-US" smtClean="0"/>
              <a:pPr/>
              <a:t>2025년 9월 22일</a:t>
            </a:fld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332000" cy="457200"/>
          </a:xfrm>
        </p:spPr>
        <p:txBody>
          <a:bodyPr rtlCol="0"/>
          <a:lstStyle>
            <a:lvl1pPr>
              <a:defRPr/>
            </a:lvl1pPr>
          </a:lstStyle>
          <a:p>
            <a:fld id="{12D8F88E-7F41-4146-ADAC-5DDED3CCCDF5}" type="datetime4">
              <a:rPr lang="ko-KR" altLang="en-US" smtClean="0"/>
              <a:pPr/>
              <a:t>2025년 9월 22일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544992A-6B43-4D9C-91BA-45B4770FA9EC}" type="datetime4">
              <a:rPr lang="ko-KR" altLang="en-US" smtClean="0"/>
              <a:pPr/>
              <a:t>2025년 9월 22일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rtl="0" eaLnBrk="1" latinLnBrk="0" hangingPunct="1"/>
            <a:r>
              <a:rPr lang="ko-KR" altLang="en-US"/>
              <a:t>두 번째 수준</a:t>
            </a:r>
          </a:p>
          <a:p>
            <a:pPr lvl="2" rtl="0" eaLnBrk="1" latinLnBrk="0" hangingPunct="1"/>
            <a:r>
              <a:rPr lang="ko-KR" altLang="en-US"/>
              <a:t>세 번째 수준</a:t>
            </a:r>
          </a:p>
          <a:p>
            <a:pPr lvl="3" rtl="0" eaLnBrk="1" latinLnBrk="0" hangingPunct="1"/>
            <a:r>
              <a:rPr lang="ko-KR" altLang="en-US"/>
              <a:t>네 번째 수준</a:t>
            </a:r>
          </a:p>
          <a:p>
            <a:pPr lvl="4" rtl="0" eaLnBrk="1" latinLnBrk="0" hangingPunct="1"/>
            <a:r>
              <a:rPr lang="ko-KR" altLang="en-US"/>
              <a:t>다섯 번째 수준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EB5C94-FDA9-4D16-B72E-6A88FE13E8C6}" type="datetime4">
              <a:rPr lang="ko-KR" altLang="en-US" smtClean="0"/>
              <a:pPr/>
              <a:t>2025년 9월 22일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26E5215-DDDB-4AE1-BB3B-7D32E26C92B4}" type="datetime4">
              <a:rPr lang="ko-KR" altLang="en-US" smtClean="0"/>
              <a:pPr/>
              <a:t>2025년 9월 22일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332000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65FF3804-A92E-4DFF-A0B3-62A49209ED6C}" type="datetime4">
              <a:rPr lang="ko-KR" altLang="en-US" smtClean="0"/>
              <a:pPr/>
              <a:t>2025년 9월 22일</a:t>
            </a:fld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AI</a:t>
            </a:r>
            <a:r>
              <a:rPr lang="ko-KR" altLang="en-US" dirty="0"/>
              <a:t>융합설계 </a:t>
            </a:r>
            <a:r>
              <a:rPr lang="ko-KR" altLang="en-US" dirty="0" err="1"/>
              <a:t>착과량</a:t>
            </a:r>
            <a:r>
              <a:rPr lang="ko-KR" altLang="en-US" dirty="0"/>
              <a:t> 과제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22169026</a:t>
            </a:r>
            <a:r>
              <a:rPr lang="ko-KR" altLang="en-US" dirty="0"/>
              <a:t> 조용재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83464"/>
            <a:ext cx="10972800" cy="1066800"/>
          </a:xfrm>
        </p:spPr>
        <p:txBody>
          <a:bodyPr rtlCol="0"/>
          <a:lstStyle/>
          <a:p>
            <a:pPr rtl="0"/>
            <a:r>
              <a:rPr lang="ko-KR" altLang="en-US" dirty="0"/>
              <a:t>엽록소 컬럼 제거</a:t>
            </a:r>
          </a:p>
        </p:txBody>
      </p:sp>
      <p:pic>
        <p:nvPicPr>
          <p:cNvPr id="5" name="그림 4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88ABED9-9D6D-E69E-2CBB-0A29530F1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6774"/>
            <a:ext cx="8811865" cy="56712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0106FD-69FC-C19C-52BB-38CA9B63E7FA}"/>
              </a:ext>
            </a:extLst>
          </p:cNvPr>
          <p:cNvSpPr txBox="1"/>
          <p:nvPr/>
        </p:nvSpPr>
        <p:spPr>
          <a:xfrm>
            <a:off x="8811865" y="2632608"/>
            <a:ext cx="35714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mae</a:t>
            </a:r>
            <a:r>
              <a:rPr lang="en-US" altLang="ko-KR" dirty="0"/>
              <a:t>: 31.8826 | name: 0.0774</a:t>
            </a:r>
          </a:p>
          <a:p>
            <a:endParaRPr lang="en-US" altLang="ko-KR" dirty="0"/>
          </a:p>
          <a:p>
            <a:r>
              <a:rPr lang="ko-KR" altLang="en-US" dirty="0"/>
              <a:t>수고</a:t>
            </a:r>
            <a:r>
              <a:rPr lang="en-US" altLang="ko-KR" dirty="0"/>
              <a:t>, </a:t>
            </a:r>
            <a:r>
              <a:rPr lang="ko-KR" altLang="en-US" dirty="0" err="1"/>
              <a:t>수관폭평균</a:t>
            </a:r>
            <a:r>
              <a:rPr lang="en-US" altLang="ko-KR" dirty="0"/>
              <a:t>, </a:t>
            </a:r>
            <a:r>
              <a:rPr lang="ko-KR" altLang="en-US" dirty="0"/>
              <a:t>새순 컬럼만 적용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절댓값 상관관계가 높았던 새순 컬럼을 사용하니 성능 향상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15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70235"/>
            <a:ext cx="10972800" cy="1066800"/>
          </a:xfrm>
        </p:spPr>
        <p:txBody>
          <a:bodyPr rtlCol="0"/>
          <a:lstStyle/>
          <a:p>
            <a:pPr rtl="0"/>
            <a:r>
              <a:rPr lang="ko-KR" altLang="en-US" dirty="0"/>
              <a:t>새순</a:t>
            </a:r>
            <a:r>
              <a:rPr lang="en-US" altLang="ko-KR" dirty="0"/>
              <a:t>, </a:t>
            </a:r>
            <a:r>
              <a:rPr lang="ko-KR" altLang="en-US" dirty="0"/>
              <a:t>엽록소 곱 성능평가</a:t>
            </a:r>
          </a:p>
        </p:txBody>
      </p:sp>
      <p:pic>
        <p:nvPicPr>
          <p:cNvPr id="7" name="그림 6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4904FD9-85F1-7F66-6E08-09C40356A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25"/>
          <a:stretch>
            <a:fillRect/>
          </a:stretch>
        </p:blipFill>
        <p:spPr>
          <a:xfrm>
            <a:off x="-612843" y="1053297"/>
            <a:ext cx="6634264" cy="5634467"/>
          </a:xfrm>
          <a:prstGeom prst="rect">
            <a:avLst/>
          </a:prstGeom>
        </p:spPr>
      </p:pic>
      <p:pic>
        <p:nvPicPr>
          <p:cNvPr id="12" name="그림 11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E12F088-306A-0BEC-1B65-C91E97BBEA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421" y="1155145"/>
            <a:ext cx="6195584" cy="31680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7EFE42-736E-06C4-41D8-A11AFDAEA6AA}"/>
              </a:ext>
            </a:extLst>
          </p:cNvPr>
          <p:cNvSpPr txBox="1"/>
          <p:nvPr/>
        </p:nvSpPr>
        <p:spPr>
          <a:xfrm>
            <a:off x="6021421" y="5043826"/>
            <a:ext cx="6371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이해하기 부분에서 엽록소도 </a:t>
            </a:r>
            <a:r>
              <a:rPr lang="ko-KR" altLang="en-US" dirty="0" err="1"/>
              <a:t>착과량과</a:t>
            </a:r>
            <a:r>
              <a:rPr lang="ko-KR" altLang="en-US" dirty="0"/>
              <a:t> 관련이 높아 버리기 아까워서 새로운 데이터로 만들어 사용하기 시도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5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DB567-8F37-502A-FD0B-7E3F26487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3464"/>
            <a:ext cx="10972800" cy="1066800"/>
          </a:xfrm>
        </p:spPr>
        <p:txBody>
          <a:bodyPr/>
          <a:lstStyle/>
          <a:p>
            <a:r>
              <a:rPr lang="ko-KR" altLang="en-US" dirty="0"/>
              <a:t>새순</a:t>
            </a:r>
            <a:r>
              <a:rPr lang="en-US" altLang="ko-KR" dirty="0"/>
              <a:t>, </a:t>
            </a:r>
            <a:r>
              <a:rPr lang="ko-KR" altLang="en-US" dirty="0"/>
              <a:t>엽록소 곱 성능평가</a:t>
            </a:r>
          </a:p>
        </p:txBody>
      </p:sp>
      <p:pic>
        <p:nvPicPr>
          <p:cNvPr id="5" name="내용 개체 틀 4" descr="텍스트, 스크린샷, 폰트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7F24BBF-A705-8323-CB68-FFE54D483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72" y="1439496"/>
            <a:ext cx="11757036" cy="27628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D2C2E6-FC96-31C2-3416-DE5169ED6631}"/>
              </a:ext>
            </a:extLst>
          </p:cNvPr>
          <p:cNvSpPr txBox="1"/>
          <p:nvPr/>
        </p:nvSpPr>
        <p:spPr>
          <a:xfrm>
            <a:off x="787941" y="4541341"/>
            <a:ext cx="7723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mae</a:t>
            </a:r>
            <a:r>
              <a:rPr lang="en-US" altLang="ko-KR" dirty="0"/>
              <a:t>: 41.9298 | name: 0.1018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하지만 두 컬럼의 곱으로는 좋은 성능이 안 나옴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57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6953" y="409924"/>
            <a:ext cx="10972800" cy="1066800"/>
          </a:xfrm>
        </p:spPr>
        <p:txBody>
          <a:bodyPr rtlCol="0"/>
          <a:lstStyle/>
          <a:p>
            <a:pPr rtl="0"/>
            <a:r>
              <a:rPr lang="ko-KR" altLang="en-US" dirty="0"/>
              <a:t>새순</a:t>
            </a:r>
            <a:r>
              <a:rPr lang="en-US" altLang="ko-KR" dirty="0"/>
              <a:t>, </a:t>
            </a:r>
            <a:r>
              <a:rPr lang="ko-KR" altLang="en-US" dirty="0"/>
              <a:t>엽록소 일주일치 데이터 변경 성능평가</a:t>
            </a:r>
          </a:p>
        </p:txBody>
      </p:sp>
      <p:pic>
        <p:nvPicPr>
          <p:cNvPr id="7" name="그림 6" descr="텍스트, 폰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8DAFBFE-CAAE-D11E-B490-05D55E935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18" y="1593456"/>
            <a:ext cx="11383964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FCE5A-59B6-0C2A-DC13-A9D17B846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88" y="374514"/>
            <a:ext cx="10972800" cy="1066800"/>
          </a:xfrm>
        </p:spPr>
        <p:txBody>
          <a:bodyPr/>
          <a:lstStyle/>
          <a:p>
            <a:r>
              <a:rPr lang="ko-KR" altLang="en-US" dirty="0"/>
              <a:t>새순</a:t>
            </a:r>
            <a:r>
              <a:rPr lang="en-US" altLang="ko-KR" dirty="0"/>
              <a:t>, </a:t>
            </a:r>
            <a:r>
              <a:rPr lang="ko-KR" altLang="en-US" dirty="0"/>
              <a:t>엽록소 일주일치 데이터 변경 성능평가</a:t>
            </a:r>
          </a:p>
        </p:txBody>
      </p:sp>
      <p:pic>
        <p:nvPicPr>
          <p:cNvPr id="5" name="내용 개체 틀 4" descr="텍스트, 번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0F08F62-CEE6-E22F-03EF-FA15EC7AA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5" y="1867941"/>
            <a:ext cx="5753903" cy="4075659"/>
          </a:xfrm>
        </p:spPr>
      </p:pic>
      <p:pic>
        <p:nvPicPr>
          <p:cNvPr id="7" name="그림 6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4D106A6-71E1-E3CA-8851-B8B16082D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659" y="1867941"/>
            <a:ext cx="6330872" cy="407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5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20FB0-32F6-EE10-7FD8-626B998CA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226" y="432881"/>
            <a:ext cx="10972800" cy="1066800"/>
          </a:xfrm>
        </p:spPr>
        <p:txBody>
          <a:bodyPr/>
          <a:lstStyle/>
          <a:p>
            <a:r>
              <a:rPr lang="ko-KR" altLang="en-US" dirty="0"/>
              <a:t>새순</a:t>
            </a:r>
            <a:r>
              <a:rPr lang="en-US" altLang="ko-KR" dirty="0"/>
              <a:t>, </a:t>
            </a:r>
            <a:r>
              <a:rPr lang="ko-KR" altLang="en-US" dirty="0"/>
              <a:t>엽록소 일주일치 데이터 변경 성능평가</a:t>
            </a:r>
          </a:p>
        </p:txBody>
      </p:sp>
      <p:pic>
        <p:nvPicPr>
          <p:cNvPr id="5" name="그림 4" descr="텍스트, 스크린샷, 번호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4F364AE-D242-FD9B-CDD7-184A5E664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11"/>
          <a:stretch>
            <a:fillRect/>
          </a:stretch>
        </p:blipFill>
        <p:spPr>
          <a:xfrm>
            <a:off x="0" y="1499681"/>
            <a:ext cx="6585626" cy="49208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8B0744-FF1F-DABB-84A0-45580BD4E277}"/>
              </a:ext>
            </a:extLst>
          </p:cNvPr>
          <p:cNvSpPr txBox="1"/>
          <p:nvPr/>
        </p:nvSpPr>
        <p:spPr>
          <a:xfrm>
            <a:off x="6760722" y="2551837"/>
            <a:ext cx="45493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mae</a:t>
            </a:r>
            <a:r>
              <a:rPr lang="en-US" altLang="ko-KR" dirty="0"/>
              <a:t>: 32.5667 | </a:t>
            </a:r>
            <a:r>
              <a:rPr lang="en-US" altLang="ko-KR" dirty="0" err="1"/>
              <a:t>nmae</a:t>
            </a:r>
            <a:r>
              <a:rPr lang="en-US" altLang="ko-KR" dirty="0"/>
              <a:t>: 0.0791</a:t>
            </a:r>
          </a:p>
          <a:p>
            <a:endParaRPr lang="en-US" altLang="ko-KR" dirty="0"/>
          </a:p>
          <a:p>
            <a:r>
              <a:rPr lang="ko-KR" altLang="en-US" dirty="0"/>
              <a:t>엽록소 컬럼을 적용시킨 모델 중에 가장 좋은 성능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ko-KR" altLang="en-US" dirty="0" err="1"/>
              <a:t>사용할수는</a:t>
            </a:r>
            <a:r>
              <a:rPr lang="ko-KR" altLang="en-US" dirty="0"/>
              <a:t> 없음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82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28443-DBB5-FA76-C8A7-ADFC4C69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136" y="432881"/>
            <a:ext cx="10972800" cy="1066800"/>
          </a:xfrm>
        </p:spPr>
        <p:txBody>
          <a:bodyPr/>
          <a:lstStyle/>
          <a:p>
            <a:r>
              <a:rPr lang="ko-KR" altLang="en-US" dirty="0"/>
              <a:t>엽록소 제거</a:t>
            </a:r>
            <a:r>
              <a:rPr lang="en-US" altLang="ko-KR" dirty="0"/>
              <a:t>, </a:t>
            </a:r>
            <a:r>
              <a:rPr lang="ko-KR" altLang="en-US" dirty="0"/>
              <a:t>새순 제곱 성능평가</a:t>
            </a:r>
          </a:p>
        </p:txBody>
      </p:sp>
      <p:pic>
        <p:nvPicPr>
          <p:cNvPr id="5" name="내용 개체 틀 4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DC23509-F4FE-580C-4CF8-8FEFA2EA5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75" y="1499681"/>
            <a:ext cx="11194161" cy="5075439"/>
          </a:xfrm>
        </p:spPr>
      </p:pic>
    </p:spTree>
    <p:extLst>
      <p:ext uri="{BB962C8B-B14F-4D97-AF65-F5344CB8AC3E}">
        <p14:creationId xmlns:p14="http://schemas.microsoft.com/office/powerpoint/2010/main" val="334730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7AA22-91E0-5EDE-162D-47DBA27D4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91" y="462064"/>
            <a:ext cx="10972800" cy="1066800"/>
          </a:xfrm>
        </p:spPr>
        <p:txBody>
          <a:bodyPr/>
          <a:lstStyle/>
          <a:p>
            <a:r>
              <a:rPr lang="ko-KR" altLang="en-US" dirty="0"/>
              <a:t>엽록소 제거</a:t>
            </a:r>
            <a:r>
              <a:rPr lang="en-US" altLang="ko-KR" dirty="0"/>
              <a:t>, </a:t>
            </a:r>
            <a:r>
              <a:rPr lang="ko-KR" altLang="en-US" dirty="0"/>
              <a:t>새순 제곱 성능평가</a:t>
            </a:r>
          </a:p>
        </p:txBody>
      </p:sp>
      <p:pic>
        <p:nvPicPr>
          <p:cNvPr id="5" name="그림 4" descr="텍스트, 폰트, 번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F27070A-7FF4-A83A-98B6-D38181CDB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>
          <a:xfrm>
            <a:off x="0" y="1735097"/>
            <a:ext cx="6634447" cy="46608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1A2559-08FE-9048-18A9-3D83A777858B}"/>
              </a:ext>
            </a:extLst>
          </p:cNvPr>
          <p:cNvSpPr txBox="1"/>
          <p:nvPr/>
        </p:nvSpPr>
        <p:spPr>
          <a:xfrm>
            <a:off x="6877455" y="3098552"/>
            <a:ext cx="4630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mae</a:t>
            </a:r>
            <a:r>
              <a:rPr lang="en-US" altLang="ko-KR" dirty="0"/>
              <a:t>: 31.8815 | </a:t>
            </a:r>
            <a:r>
              <a:rPr lang="en-US" altLang="ko-KR" dirty="0" err="1"/>
              <a:t>nmae</a:t>
            </a:r>
            <a:r>
              <a:rPr lang="en-US" altLang="ko-KR" dirty="0"/>
              <a:t>: 0.0774</a:t>
            </a:r>
          </a:p>
          <a:p>
            <a:endParaRPr lang="en-US" altLang="ko-KR" dirty="0"/>
          </a:p>
          <a:p>
            <a:r>
              <a:rPr lang="ko-KR" altLang="en-US" dirty="0"/>
              <a:t>단순히 엽록소 제거만 적용한 모델보다 미세하게 성능 향상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665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432881"/>
            <a:ext cx="10972800" cy="1066800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 dirty="0"/>
              <a:t>데이터 이해하기</a:t>
            </a:r>
          </a:p>
        </p:txBody>
      </p:sp>
      <p:pic>
        <p:nvPicPr>
          <p:cNvPr id="5" name="내용 개체 틀 4" descr="텍스트, 지도, 도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363D5B8-E8BF-86AC-AB8D-03BB7A572F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32" y="1373936"/>
            <a:ext cx="4615314" cy="4883930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7F15504-81CD-2470-DB27-7652CCBD4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80561" y="1373936"/>
            <a:ext cx="6747753" cy="4883930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수고</a:t>
            </a:r>
            <a:r>
              <a:rPr lang="en-US" altLang="ko-KR" sz="2400" dirty="0"/>
              <a:t>: </a:t>
            </a:r>
            <a:r>
              <a:rPr lang="ko-KR" altLang="en-US" sz="2400" dirty="0"/>
              <a:t>나무의 높이</a:t>
            </a:r>
            <a:r>
              <a:rPr lang="en-US" altLang="ko-KR" sz="2400" dirty="0"/>
              <a:t>. </a:t>
            </a:r>
            <a:r>
              <a:rPr lang="ko-KR" altLang="en-US" sz="2400" dirty="0"/>
              <a:t>낮은 수고는 </a:t>
            </a:r>
            <a:r>
              <a:rPr lang="ko-KR" altLang="en-US" sz="2400" dirty="0" err="1"/>
              <a:t>착과량을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증대시킴</a:t>
            </a:r>
            <a:r>
              <a:rPr lang="en-US" altLang="ko-KR" sz="2400" dirty="0"/>
              <a:t>. </a:t>
            </a:r>
            <a:r>
              <a:rPr lang="ko-KR" altLang="en-US" sz="2400" dirty="0"/>
              <a:t>햇빛이 잘들어 발육 좋고 품질 좋은 </a:t>
            </a:r>
            <a:r>
              <a:rPr lang="ko-KR" altLang="en-US" sz="2400" dirty="0" err="1"/>
              <a:t>착과</a:t>
            </a:r>
            <a:r>
              <a:rPr lang="ko-KR" altLang="en-US" sz="2400" dirty="0"/>
              <a:t> 유도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err="1"/>
              <a:t>수관폭</a:t>
            </a:r>
            <a:r>
              <a:rPr lang="en-US" altLang="ko-KR" sz="2400" dirty="0"/>
              <a:t>: </a:t>
            </a:r>
            <a:r>
              <a:rPr lang="ko-KR" altLang="en-US" sz="2400" dirty="0"/>
              <a:t>나무의 너비</a:t>
            </a:r>
            <a:r>
              <a:rPr lang="en-US" altLang="ko-KR" sz="2400" dirty="0"/>
              <a:t>. </a:t>
            </a:r>
            <a:r>
              <a:rPr lang="ko-KR" altLang="en-US" sz="2400" dirty="0"/>
              <a:t>수관폭이 넓으면 광합성 효율이 높고 뿌리도 넓어 영양분 흡수에 도움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새순</a:t>
            </a:r>
            <a:r>
              <a:rPr lang="en-US" altLang="ko-KR" sz="2400" dirty="0"/>
              <a:t>: </a:t>
            </a:r>
            <a:r>
              <a:rPr lang="ko-KR" altLang="en-US" sz="2400" dirty="0"/>
              <a:t>줄기에서 새로 돋아나는 잎이나 싹</a:t>
            </a:r>
            <a:r>
              <a:rPr lang="en-US" altLang="ko-KR" sz="2400" dirty="0"/>
              <a:t>. </a:t>
            </a:r>
            <a:r>
              <a:rPr lang="ko-KR" altLang="en-US" sz="2400" dirty="0"/>
              <a:t>새순이 많으면 양분 경합</a:t>
            </a:r>
            <a:r>
              <a:rPr lang="en-US" altLang="ko-KR" sz="2400" dirty="0"/>
              <a:t>, </a:t>
            </a:r>
            <a:r>
              <a:rPr lang="ko-KR" altLang="en-US" sz="2400" dirty="0"/>
              <a:t>빛 가림으로 열매가 비대하지 못함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엽록소</a:t>
            </a:r>
            <a:r>
              <a:rPr lang="en-US" altLang="ko-KR" sz="2400" dirty="0"/>
              <a:t>: </a:t>
            </a:r>
            <a:r>
              <a:rPr lang="ko-KR" altLang="en-US" sz="2400" dirty="0"/>
              <a:t>광합성 작용을 하는 식물성 색소</a:t>
            </a:r>
            <a:r>
              <a:rPr lang="en-US" altLang="ko-KR" sz="2400" dirty="0"/>
              <a:t>. </a:t>
            </a:r>
            <a:r>
              <a:rPr lang="ko-KR" altLang="en-US" sz="2400" dirty="0"/>
              <a:t>영양 공급을 하여 </a:t>
            </a:r>
            <a:r>
              <a:rPr lang="ko-KR" altLang="en-US" sz="2400" dirty="0" err="1"/>
              <a:t>착과량을</a:t>
            </a:r>
            <a:r>
              <a:rPr lang="ko-KR" altLang="en-US" sz="2400" dirty="0"/>
              <a:t> 늘릴 수 있음</a:t>
            </a:r>
            <a:r>
              <a:rPr lang="en-US" altLang="ko-KR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569068"/>
            <a:ext cx="10972800" cy="578796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/>
              <a:t>데이터 살펴보기</a:t>
            </a:r>
          </a:p>
        </p:txBody>
      </p:sp>
      <p:pic>
        <p:nvPicPr>
          <p:cNvPr id="5" name="내용 개체 틀 4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65CD67E-62FB-31B4-4B90-790D59D19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35" y="1335087"/>
            <a:ext cx="10593421" cy="5035403"/>
          </a:xfrm>
        </p:spPr>
      </p:pic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403697"/>
            <a:ext cx="10972800" cy="1066800"/>
          </a:xfrm>
        </p:spPr>
        <p:txBody>
          <a:bodyPr rtlCol="0"/>
          <a:lstStyle/>
          <a:p>
            <a:pPr rtl="0"/>
            <a:r>
              <a:rPr lang="ko-KR" altLang="en-US" dirty="0"/>
              <a:t>상관관계 확인</a:t>
            </a:r>
          </a:p>
        </p:txBody>
      </p:sp>
      <p:pic>
        <p:nvPicPr>
          <p:cNvPr id="5" name="내용 개체 틀 4" descr="텍스트, 소프트웨어, 라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9A3DB92-3FC5-4FE1-3061-17A64A94E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18" y="1750979"/>
            <a:ext cx="10487005" cy="4813132"/>
          </a:xfrm>
        </p:spPr>
      </p:pic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508000" y="266700"/>
            <a:ext cx="10972800" cy="1066800"/>
          </a:xfrm>
        </p:spPr>
        <p:txBody>
          <a:bodyPr rtlCol="0"/>
          <a:lstStyle/>
          <a:p>
            <a:pPr rtl="0"/>
            <a:r>
              <a:rPr lang="ko-KR" altLang="en-US" dirty="0"/>
              <a:t>상관관계 확인</a:t>
            </a:r>
          </a:p>
        </p:txBody>
      </p:sp>
      <p:pic>
        <p:nvPicPr>
          <p:cNvPr id="4" name="그림 3" descr="텍스트, 폰트, 문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C383F7B-4644-CDF5-DB67-35E53D84A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015" y="1311613"/>
            <a:ext cx="2938225" cy="5456405"/>
          </a:xfrm>
          <a:prstGeom prst="rect">
            <a:avLst/>
          </a:prstGeom>
        </p:spPr>
      </p:pic>
      <p:pic>
        <p:nvPicPr>
          <p:cNvPr id="7" name="그림 6" descr="텍스트, 문서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A51F61B-69DB-1900-57E5-CFD69964E5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017" y="1289725"/>
            <a:ext cx="2811232" cy="5456405"/>
          </a:xfrm>
          <a:prstGeom prst="rect">
            <a:avLst/>
          </a:prstGeom>
        </p:spPr>
      </p:pic>
      <p:pic>
        <p:nvPicPr>
          <p:cNvPr id="12" name="그림 11" descr="텍스트, 스크린샷, 패턴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C8B3C34-2F56-9639-C084-31815F7B88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047" y="1289725"/>
            <a:ext cx="2335905" cy="5572763"/>
          </a:xfrm>
          <a:prstGeom prst="rect">
            <a:avLst/>
          </a:prstGeom>
        </p:spPr>
      </p:pic>
      <p:pic>
        <p:nvPicPr>
          <p:cNvPr id="14" name="그림 13" descr="텍스트, 스크린샷, 폰트, 문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1425B25-61C2-84F3-F557-F091869692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82" y="1272700"/>
            <a:ext cx="2497784" cy="56068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0CA946-8F16-DC1E-1998-1EDBCEF87ABA}"/>
              </a:ext>
            </a:extLst>
          </p:cNvPr>
          <p:cNvSpPr txBox="1"/>
          <p:nvPr/>
        </p:nvSpPr>
        <p:spPr>
          <a:xfrm>
            <a:off x="9554784" y="2339501"/>
            <a:ext cx="2637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새순</a:t>
            </a:r>
            <a:r>
              <a:rPr lang="en-US" altLang="ko-KR" sz="2000" dirty="0"/>
              <a:t>: </a:t>
            </a:r>
            <a:r>
              <a:rPr lang="ko-KR" altLang="en-US" sz="2000" dirty="0"/>
              <a:t>평균적으로 </a:t>
            </a:r>
            <a:r>
              <a:rPr lang="en-US" altLang="ko-KR" sz="2000" dirty="0"/>
              <a:t>0.8 </a:t>
            </a:r>
            <a:r>
              <a:rPr lang="ko-KR" altLang="en-US" sz="2000" dirty="0"/>
              <a:t> 음의 상관관계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3C925D-7BA3-5596-3738-AB945FBBB9F8}"/>
              </a:ext>
            </a:extLst>
          </p:cNvPr>
          <p:cNvSpPr txBox="1"/>
          <p:nvPr/>
        </p:nvSpPr>
        <p:spPr>
          <a:xfrm>
            <a:off x="9581745" y="3682602"/>
            <a:ext cx="249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엽록소</a:t>
            </a:r>
            <a:r>
              <a:rPr lang="en-US" altLang="ko-KR" sz="2000" dirty="0"/>
              <a:t>: </a:t>
            </a:r>
            <a:r>
              <a:rPr lang="ko-KR" altLang="en-US" sz="2000" dirty="0"/>
              <a:t>평균적으로 </a:t>
            </a:r>
            <a:r>
              <a:rPr lang="en-US" altLang="ko-KR" sz="2000" dirty="0"/>
              <a:t>0.3</a:t>
            </a:r>
            <a:r>
              <a:rPr lang="ko-KR" altLang="en-US" sz="2000" dirty="0"/>
              <a:t> 음의 상관관계</a:t>
            </a:r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3140" y="283464"/>
            <a:ext cx="10972800" cy="1066800"/>
          </a:xfrm>
        </p:spPr>
        <p:txBody>
          <a:bodyPr rtlCol="0"/>
          <a:lstStyle/>
          <a:p>
            <a:pPr rtl="0"/>
            <a:r>
              <a:rPr lang="ko-KR" altLang="en-US" dirty="0" err="1"/>
              <a:t>다중공선성</a:t>
            </a:r>
            <a:r>
              <a:rPr lang="ko-KR" altLang="en-US" dirty="0"/>
              <a:t>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.</a:t>
            </a:r>
          </a:p>
        </p:txBody>
      </p:sp>
      <p:pic>
        <p:nvPicPr>
          <p:cNvPr id="5" name="그림 4" descr="텍스트, 스크린샷, 폰트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86AF030-339D-4177-B98A-F7B7B98BE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39" y="1350264"/>
            <a:ext cx="11441122" cy="37567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7DA5DB-12A4-F379-9386-6554A14C721A}"/>
              </a:ext>
            </a:extLst>
          </p:cNvPr>
          <p:cNvSpPr txBox="1"/>
          <p:nvPr/>
        </p:nvSpPr>
        <p:spPr>
          <a:xfrm>
            <a:off x="483140" y="5486399"/>
            <a:ext cx="6867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 컬럼들의 </a:t>
            </a:r>
            <a:r>
              <a:rPr lang="ko-KR" altLang="en-US" dirty="0" err="1"/>
              <a:t>다중공선성이</a:t>
            </a:r>
            <a:r>
              <a:rPr lang="ko-KR" altLang="en-US" dirty="0"/>
              <a:t> 높음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이는 모델에 혼란을 줄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83464"/>
            <a:ext cx="10972800" cy="1066800"/>
          </a:xfrm>
        </p:spPr>
        <p:txBody>
          <a:bodyPr rtlCol="0"/>
          <a:lstStyle/>
          <a:p>
            <a:pPr rtl="0"/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후 성능평가</a:t>
            </a:r>
          </a:p>
        </p:txBody>
      </p:sp>
      <p:pic>
        <p:nvPicPr>
          <p:cNvPr id="5" name="내용 개체 틀 4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165C6B0-E6CB-B20D-8B00-8DF0FE190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50264"/>
            <a:ext cx="10606220" cy="5138085"/>
          </a:xfrm>
        </p:spPr>
      </p:pic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83464"/>
            <a:ext cx="10972800" cy="1066800"/>
          </a:xfrm>
        </p:spPr>
        <p:txBody>
          <a:bodyPr rtlCol="0"/>
          <a:lstStyle/>
          <a:p>
            <a:pPr rtl="0"/>
            <a:r>
              <a:rPr lang="ko-KR" altLang="en-US" dirty="0" err="1"/>
              <a:t>수관폭평균</a:t>
            </a:r>
            <a:r>
              <a:rPr lang="ko-KR" altLang="en-US" dirty="0"/>
              <a:t> 성능평가</a:t>
            </a:r>
          </a:p>
        </p:txBody>
      </p:sp>
      <p:pic>
        <p:nvPicPr>
          <p:cNvPr id="5" name="그림 4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FE870DA-F08F-8D98-9999-37EF7935E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2" y="1446762"/>
            <a:ext cx="8668132" cy="50881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3975F0-0762-BDF8-926A-8F734C2C7A8E}"/>
              </a:ext>
            </a:extLst>
          </p:cNvPr>
          <p:cNvSpPr txBox="1"/>
          <p:nvPr/>
        </p:nvSpPr>
        <p:spPr>
          <a:xfrm>
            <a:off x="8638163" y="2274838"/>
            <a:ext cx="38424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수관폭평균만</a:t>
            </a:r>
            <a:r>
              <a:rPr lang="ko-KR" altLang="en-US" dirty="0"/>
              <a:t> 남긴 데이터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새순</a:t>
            </a:r>
            <a:r>
              <a:rPr lang="en-US" altLang="ko-KR" dirty="0"/>
              <a:t>, </a:t>
            </a:r>
            <a:r>
              <a:rPr lang="ko-KR" altLang="en-US" dirty="0"/>
              <a:t>엽록소는 건들지 않음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mae</a:t>
            </a:r>
            <a:r>
              <a:rPr lang="en-US" altLang="ko-KR" dirty="0"/>
              <a:t>: 31.9064 | name: 0.0775</a:t>
            </a:r>
          </a:p>
          <a:p>
            <a:endParaRPr lang="en-US" altLang="ko-KR" dirty="0"/>
          </a:p>
          <a:p>
            <a:r>
              <a:rPr lang="ko-KR" altLang="en-US" dirty="0" err="1"/>
              <a:t>수관폭</a:t>
            </a:r>
            <a:r>
              <a:rPr lang="ko-KR" altLang="en-US" dirty="0"/>
              <a:t> 세 개의 </a:t>
            </a:r>
            <a:r>
              <a:rPr lang="ko-KR" altLang="en-US" dirty="0" err="1"/>
              <a:t>컬럼중</a:t>
            </a:r>
            <a:r>
              <a:rPr lang="ko-KR" altLang="en-US" dirty="0"/>
              <a:t> </a:t>
            </a:r>
            <a:r>
              <a:rPr lang="ko-KR" altLang="en-US" dirty="0" err="1"/>
              <a:t>수관폭평균</a:t>
            </a:r>
            <a:endParaRPr lang="en-US" altLang="ko-KR" dirty="0"/>
          </a:p>
          <a:p>
            <a:r>
              <a:rPr lang="ko-KR" altLang="en-US" dirty="0" err="1"/>
              <a:t>으로</a:t>
            </a:r>
            <a:r>
              <a:rPr lang="ko-KR" altLang="en-US" dirty="0"/>
              <a:t> 고정하여 사용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53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 rtlCol="0"/>
          <a:lstStyle/>
          <a:p>
            <a:pPr rtl="0"/>
            <a:r>
              <a:rPr lang="ko-KR" altLang="en-US" dirty="0"/>
              <a:t>새순 컬럼 제거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71F2C8-AA31-7D29-2E87-5A9D231DF04D}"/>
              </a:ext>
            </a:extLst>
          </p:cNvPr>
          <p:cNvSpPr txBox="1"/>
          <p:nvPr/>
        </p:nvSpPr>
        <p:spPr>
          <a:xfrm>
            <a:off x="8086926" y="2413337"/>
            <a:ext cx="38651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mae:194.8807 | </a:t>
            </a:r>
            <a:r>
              <a:rPr lang="en-US" altLang="ko-KR" dirty="0" err="1"/>
              <a:t>nmae</a:t>
            </a:r>
            <a:r>
              <a:rPr lang="en-US" altLang="ko-KR" dirty="0"/>
              <a:t>: 0.4734</a:t>
            </a:r>
          </a:p>
          <a:p>
            <a:endParaRPr lang="en-US" altLang="ko-KR" dirty="0"/>
          </a:p>
          <a:p>
            <a:r>
              <a:rPr lang="ko-KR" altLang="en-US" dirty="0"/>
              <a:t>음의 상관관계가 높았던 새순 컬럼 제거 후 성능 급격히 하락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1" name="그림 10" descr="텍스트, 폰트, 소프트웨어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A12355D-F6D6-1348-0AB2-350C804F9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" r="35461" b="-587"/>
          <a:stretch>
            <a:fillRect/>
          </a:stretch>
        </p:blipFill>
        <p:spPr>
          <a:xfrm>
            <a:off x="51879" y="1215848"/>
            <a:ext cx="8035047" cy="564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3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교육 프레젠테이션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5324_TF03460604" id="{DA5E4C40-5A47-42F1-801D-BABF1BF9987A}" vid="{8DF00170-5B8B-46C1-BA83-DC8E6D007D2A}"/>
    </a:ext>
  </a:extLst>
</a:theme>
</file>

<file path=ppt/theme/theme2.xml><?xml version="1.0" encoding="utf-8"?>
<a:theme xmlns:a="http://schemas.openxmlformats.org/drawingml/2006/main" name="Office 테마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프레젠테이션</Template>
  <TotalTime>70</TotalTime>
  <Words>388</Words>
  <Application>Microsoft Office PowerPoint</Application>
  <PresentationFormat>와이드스크린</PresentationFormat>
  <Paragraphs>78</Paragraphs>
  <Slides>17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Georgia</vt:lpstr>
      <vt:lpstr>Wingdings 2</vt:lpstr>
      <vt:lpstr>교육 프레젠테이션</vt:lpstr>
      <vt:lpstr>AI융합설계 착과량 과제</vt:lpstr>
      <vt:lpstr>데이터 이해하기</vt:lpstr>
      <vt:lpstr>데이터 살펴보기</vt:lpstr>
      <vt:lpstr>상관관계 확인</vt:lpstr>
      <vt:lpstr>상관관계 확인</vt:lpstr>
      <vt:lpstr>다중공선성 확인</vt:lpstr>
      <vt:lpstr>데이터 전처리 후 성능평가</vt:lpstr>
      <vt:lpstr>수관폭평균 성능평가</vt:lpstr>
      <vt:lpstr>새순 컬럼 제거</vt:lpstr>
      <vt:lpstr>엽록소 컬럼 제거</vt:lpstr>
      <vt:lpstr>새순, 엽록소 곱 성능평가</vt:lpstr>
      <vt:lpstr>새순, 엽록소 곱 성능평가</vt:lpstr>
      <vt:lpstr>새순, 엽록소 일주일치 데이터 변경 성능평가</vt:lpstr>
      <vt:lpstr>새순, 엽록소 일주일치 데이터 변경 성능평가</vt:lpstr>
      <vt:lpstr>새순, 엽록소 일주일치 데이터 변경 성능평가</vt:lpstr>
      <vt:lpstr>엽록소 제거, 새순 제곱 성능평가</vt:lpstr>
      <vt:lpstr>엽록소 제거, 새순 제곱 성능평가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용재 조</dc:creator>
  <cp:lastModifiedBy>용재 조</cp:lastModifiedBy>
  <cp:revision>1</cp:revision>
  <dcterms:created xsi:type="dcterms:W3CDTF">2025-09-22T06:45:06Z</dcterms:created>
  <dcterms:modified xsi:type="dcterms:W3CDTF">2025-09-22T07:55:29Z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