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handoutMasterIdLst>
    <p:handoutMasterId r:id="rId17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23" autoAdjust="0"/>
    <p:restoredTop sz="89911" autoAdjust="0"/>
  </p:normalViewPr>
  <p:slideViewPr>
    <p:cSldViewPr snapToGrid="0">
      <p:cViewPr varScale="1">
        <p:scale>
          <a:sx n="98" d="100"/>
          <a:sy n="98" d="100"/>
        </p:scale>
        <p:origin x="1362" y="84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7458154-F06F-4B92-9EA5-47B6187D652C}" type="datetime4">
              <a:rPr lang="ko-KR" altLang="en-US" smtClean="0">
                <a:latin typeface="맑은 고딕" panose="020B0503020000020004" pitchFamily="50" charset="-127"/>
              </a:rPr>
              <a:t>2025년 9월 25일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4E50CC-F33A-4EF4-9F12-93EC4A21A0CF}" type="slidenum">
              <a:rPr lang="en-US" altLang="ko-KR" smtClean="0">
                <a:latin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258C430E-8468-4F52-A66F-3CC625A80D37}" type="datetime4">
              <a:rPr lang="ko-KR" altLang="en-US" smtClean="0"/>
              <a:pPr/>
              <a:t>2025년 9월 25일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</a:defRPr>
            </a:lvl1pPr>
          </a:lstStyle>
          <a:p>
            <a:fld id="{32674CE4-FBD8-4481-AEFB-CA53E599A745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674CE4-FBD8-4481-AEFB-CA53E599A745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7974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프레젠테이션을 통해 참가자가 얻는 혜택: 성인 학습자는 주제가 얼마나 중요한지 또는 왜 중요한지를 알면 주제에 더 관심을 가집니다.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" dirty="0">
                <a:ea typeface="맑은 고딕" panose="020B0503020000020004" pitchFamily="50" charset="-127"/>
              </a:rPr>
              <a:t>발표자의 주제에 대한 전문 지식 수준: 해당 분야에 대한 자격을 간단히 설명하거나 참가자가 발표자의 발표를 들어야 하는 이유를 설명합니다.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7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" dirty="0">
                <a:ea typeface="맑은 고딕" panose="020B0503020000020004" pitchFamily="50" charset="-127"/>
              </a:rPr>
              <a:t>단원 설명은 간단해야 합니다.</a:t>
            </a:r>
          </a:p>
          <a:p>
            <a:pPr rtl="0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71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ko-KR" altLang="en-US" b="1" dirty="0">
                <a:ea typeface="맑은 고딕" panose="020B0503020000020004" pitchFamily="50" charset="-127"/>
              </a:rPr>
              <a:t>목표 예</a:t>
            </a:r>
          </a:p>
          <a:p>
            <a:pPr marL="0" indent="0" rtl="0">
              <a:buFont typeface="Arial" panose="020B0604020202020204" pitchFamily="34" charset="0"/>
              <a:buNone/>
            </a:pPr>
            <a:r>
              <a:rPr lang="ko-KR" altLang="en-US" dirty="0">
                <a:ea typeface="맑은 고딕" panose="020B0503020000020004" pitchFamily="50" charset="-127"/>
              </a:rPr>
              <a:t>이 단원을 마치면 다음을 수행할 수 있습니다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서버에 파일을 저장합니다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다른 위치로 파일을 이동합니다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marL="171450" indent="-171450" rtl="0">
              <a:buFont typeface="Arial" panose="020B0604020202020204" pitchFamily="34" charset="0"/>
              <a:buChar char="•"/>
            </a:pPr>
            <a:r>
              <a:rPr lang="ko-KR" altLang="en-US" dirty="0">
                <a:ea typeface="맑은 고딕" panose="020B0503020000020004" pitchFamily="50" charset="-127"/>
              </a:rPr>
              <a:t>팀 웹 서버의 파일을 공유합니다</a:t>
            </a:r>
            <a:r>
              <a:rPr lang="en-US" altLang="ko-KR" dirty="0">
                <a:ea typeface="맑은 고딕" panose="020B0503020000020004" pitchFamily="50" charset="-127"/>
              </a:rPr>
              <a:t>.</a:t>
            </a:r>
          </a:p>
          <a:p>
            <a:pPr rtl="0"/>
            <a:endParaRPr lang="ko-KR" altLang="en-US" noProof="0" dirty="0"/>
          </a:p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CF2FD335-6D8E-486A-8F5F-DFC7325903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41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030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32674CE4-FBD8-4481-AEFB-CA53E599A745}" type="slidenum">
              <a:rPr lang="en-US" altLang="ko-KR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75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389009"/>
            <a:ext cx="11277600" cy="1470025"/>
          </a:xfrm>
        </p:spPr>
        <p:txBody>
          <a:bodyPr rtlCol="0"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rtlCol="0"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 rtl="0"/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65116" y="4205288"/>
            <a:ext cx="17272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9043832" y="4206240"/>
            <a:ext cx="1332000" cy="457200"/>
          </a:xfrm>
        </p:spPr>
        <p:txBody>
          <a:bodyPr rtlCol="0"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94694F25-D644-42F1-B3CC-9F453010BC16}" type="datetime4">
              <a:rPr lang="ko-KR" altLang="en-US" smtClean="0"/>
              <a:pPr/>
              <a:t>2025년 9월 25일</a:t>
            </a:fld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 rtlCol="0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15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/>
            </a:lvl1pPr>
            <a:lvl5pPr>
              <a:defRPr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FB6B5C9-4B18-4F34-8E3E-FAD2AE1D9784}" type="datetime4">
              <a:rPr lang="ko-KR" altLang="en-US" smtClean="0"/>
              <a:pPr/>
              <a:t>2025년 9월 25일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7844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1143000"/>
            <a:ext cx="2540000" cy="5448300"/>
          </a:xfrm>
        </p:spPr>
        <p:txBody>
          <a:bodyPr vert="eaVert" rtlCol="0"/>
          <a:lstStyle>
            <a:lvl1pPr>
              <a:defRPr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143000"/>
            <a:ext cx="8331200" cy="5448300"/>
          </a:xfrm>
        </p:spPr>
        <p:txBody>
          <a:bodyPr vert="eaVert" rtlCol="0"/>
          <a:lstStyle>
            <a:lvl5pPr>
              <a:defRPr/>
            </a:lvl5pPr>
          </a:lstStyle>
          <a:p>
            <a:pPr lvl="0" rtl="0" eaLnBrk="1" latinLnBrk="0" hangingPunct="1"/>
            <a:r>
              <a:rPr lang="ko-KR" altLang="en-US" dirty="0"/>
              <a:t>마스터 텍스트 스타일을 편집하려면 클릭하세요</a:t>
            </a:r>
            <a:r>
              <a:rPr lang="en-US" altLang="ko-KR" dirty="0"/>
              <a:t>.</a:t>
            </a:r>
          </a:p>
          <a:p>
            <a:pPr lvl="1" rtl="0" eaLnBrk="1" latinLnBrk="0" hangingPunct="1"/>
            <a:r>
              <a:rPr lang="ko-KR" altLang="en-US" dirty="0"/>
              <a:t>둘째 수준</a:t>
            </a:r>
          </a:p>
          <a:p>
            <a:pPr lvl="2" rtl="0" eaLnBrk="1" latinLnBrk="0" hangingPunct="1"/>
            <a:r>
              <a:rPr lang="ko-KR" altLang="en-US" dirty="0"/>
              <a:t>셋째 수준</a:t>
            </a:r>
          </a:p>
          <a:p>
            <a:pPr lvl="3" rtl="0" eaLnBrk="1" latinLnBrk="0" hangingPunct="1"/>
            <a:r>
              <a:rPr lang="ko-KR" altLang="en-US" dirty="0"/>
              <a:t>넷째 수준</a:t>
            </a:r>
          </a:p>
          <a:p>
            <a:pPr lvl="4" rtl="0" eaLnBrk="1" latinLnBrk="0" hangingPunct="1"/>
            <a:r>
              <a:rPr lang="ko-KR" altLang="en-US" dirty="0"/>
              <a:t>다섯째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33A0385-CE73-423F-9B05-AF254D6215F2}" type="datetime4">
              <a:rPr lang="ko-KR" altLang="en-US" smtClean="0"/>
              <a:pPr/>
              <a:t>2025년 9월 25일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8088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/>
            </a:lvl1pPr>
            <a:lvl5pPr>
              <a:defRPr/>
            </a:lvl5pPr>
            <a:lvl6pPr>
              <a:defRPr/>
            </a:lvl6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F488AF3-E4C2-46C4-883C-60860EA77C5C}" type="datetime4">
              <a:rPr lang="ko-KR" altLang="en-US" smtClean="0"/>
              <a:pPr/>
              <a:t>2025년 9월 25일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9430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68322"/>
            <a:ext cx="10363200" cy="1362075"/>
          </a:xfrm>
        </p:spPr>
        <p:txBody>
          <a:bodyPr rtlCol="0"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rtlCol="0"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2B6626D-13F9-4303-ACEA-CC76B0514040}" type="datetime4">
              <a:rPr lang="ko-KR" altLang="en-US" smtClean="0"/>
              <a:pPr/>
              <a:t>2025년 9월 25일</a:t>
            </a:fld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512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 rtlCol="0"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0EDF400-A36F-4704-AF2F-BBAC0CF33C56}" type="datetime4">
              <a:rPr lang="ko-KR" altLang="en-US" smtClean="0"/>
              <a:pPr/>
              <a:t>2025년 9월 25일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45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rtlCol="0" anchor="ctr"/>
          <a:lstStyle>
            <a:lvl1pPr>
              <a:defRPr sz="4000" b="0" i="0" cap="none" baseline="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rtlCol="0"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 rtlCol="0"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BE1F0414-1742-40E5-BCBF-A637EDE2C2BF}" type="datetime4">
              <a:rPr lang="ko-KR" altLang="en-US" smtClean="0"/>
              <a:pPr/>
              <a:t>2025년 9월 25일</a:t>
            </a:fld>
            <a:endParaRPr lang="ko-KR" altLang="en-US" dirty="0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71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rtlCol="0"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332000" cy="457200"/>
          </a:xfrm>
        </p:spPr>
        <p:txBody>
          <a:bodyPr rtlCol="0"/>
          <a:lstStyle>
            <a:lvl1pPr>
              <a:defRPr/>
            </a:lvl1pPr>
          </a:lstStyle>
          <a:p>
            <a:fld id="{12D8F88E-7F41-4146-ADAC-5DDED3CCCDF5}" type="datetime4">
              <a:rPr lang="ko-KR" altLang="en-US" smtClean="0"/>
              <a:pPr/>
              <a:t>2025년 9월 25일</a:t>
            </a:fld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195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544992A-6B43-4D9C-91BA-45B4770FA9EC}" type="datetime4">
              <a:rPr lang="ko-KR" altLang="en-US" smtClean="0"/>
              <a:pPr/>
              <a:t>2025년 9월 25일</a:t>
            </a:fld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569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7137995" y="1101970"/>
            <a:ext cx="4511040" cy="877824"/>
          </a:xfrm>
        </p:spPr>
        <p:txBody>
          <a:bodyPr rtlCol="0" anchor="b"/>
          <a:lstStyle>
            <a:lvl1pPr algn="l">
              <a:buNone/>
              <a:defRPr sz="1800" b="1"/>
            </a:lvl1pPr>
          </a:lstStyle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  <a:p>
            <a:pPr lvl="1" rtl="0" eaLnBrk="1" latinLnBrk="0" hangingPunct="1"/>
            <a:r>
              <a:rPr lang="ko-KR" altLang="en-US"/>
              <a:t>두 번째 수준</a:t>
            </a:r>
          </a:p>
          <a:p>
            <a:pPr lvl="2" rtl="0" eaLnBrk="1" latinLnBrk="0" hangingPunct="1"/>
            <a:r>
              <a:rPr lang="ko-KR" altLang="en-US"/>
              <a:t>세 번째 수준</a:t>
            </a:r>
          </a:p>
          <a:p>
            <a:pPr lvl="3" rtl="0" eaLnBrk="1" latinLnBrk="0" hangingPunct="1"/>
            <a:r>
              <a:rPr lang="ko-KR" altLang="en-US"/>
              <a:t>네 번째 수준</a:t>
            </a:r>
          </a:p>
          <a:p>
            <a:pPr lvl="4" rtl="0" eaLnBrk="1" latinLnBrk="0" hangingPunct="1"/>
            <a:r>
              <a:rPr lang="ko-KR" altLang="en-US"/>
              <a:t>다섯 번째 수준</a:t>
            </a:r>
            <a:endParaRPr kumimoji="0"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 rtlCol="0"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7EB5C94-FDA9-4D16-B72E-6A88FE13E8C6}" type="datetime4">
              <a:rPr lang="ko-KR" altLang="en-US" smtClean="0"/>
              <a:pPr/>
              <a:t>2025년 9월 25일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8685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rtlCol="0" anchor="t"/>
          <a:lstStyle>
            <a:lvl1pPr algn="ctr">
              <a:buNone/>
              <a:defRPr sz="2000" b="1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 rtlCol="0"/>
          <a:lstStyle>
            <a:lvl1pPr marL="0" indent="0">
              <a:buNone/>
              <a:defRPr sz="3200"/>
            </a:lvl1pPr>
          </a:lstStyle>
          <a:p>
            <a:pPr rtl="0"/>
            <a:r>
              <a:rPr lang="ko-KR" altLang="en-US"/>
              <a:t>그림을 추가하려면 아이콘을 클릭하십시오</a:t>
            </a:r>
            <a:endParaRPr kumimoji="0"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rtlCol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rtl="0" eaLnBrk="1" latinLnBrk="0" hangingPunct="1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dirty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726E5215-DDDB-4AE1-BB3B-7D32E26C92B4}" type="datetime4">
              <a:rPr lang="ko-KR" altLang="en-US" smtClean="0"/>
              <a:pPr/>
              <a:t>2025년 9월 25일</a:t>
            </a:fld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01CF334-2D5C-4859-84A6-CA7E6E43FAEB}" type="slidenum">
              <a:rPr lang="en-US" altLang="ko-KR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3619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eaLnBrk="1" latinLnBrk="0" hangingPunct="1"/>
            <a:endParaRPr kumimoji="0" lang="ko-KR" altLang="en-US" sz="1800" dirty="0">
              <a:latin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pPr rtl="0"/>
            <a:r>
              <a:rPr lang="ko-KR" altLang="en-US" dirty="0"/>
              <a:t>마스터 제목 스타일 편집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rt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dirty="0"/>
              <a:t>둘째 수준</a:t>
            </a:r>
          </a:p>
          <a:p>
            <a:pPr lvl="2" rtl="0"/>
            <a:r>
              <a:rPr lang="ko-KR" altLang="en-US" dirty="0"/>
              <a:t>셋째 수준</a:t>
            </a:r>
          </a:p>
          <a:p>
            <a:pPr lvl="3" rtl="0"/>
            <a:r>
              <a:rPr lang="ko-KR" altLang="en-US" dirty="0"/>
              <a:t>넷째 수준</a:t>
            </a:r>
          </a:p>
          <a:p>
            <a:pPr lvl="4" rtl="0"/>
            <a:r>
              <a:rPr lang="ko-KR" altLang="en-US" dirty="0"/>
              <a:t>다섯째 수준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 rtlCol="0"/>
          <a:lstStyle>
            <a:lvl1pPr algn="r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바닥글 추가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332000" cy="457200"/>
          </a:xfrm>
          <a:prstGeom prst="rect">
            <a:avLst/>
          </a:prstGeom>
        </p:spPr>
        <p:txBody>
          <a:bodyPr vert="horz" rtlCol="0"/>
          <a:lstStyle>
            <a:lvl1pPr algn="l" eaLnBrk="1" latinLnBrk="0" hangingPunct="1">
              <a:defRPr kumimoji="0" sz="1100">
                <a:solidFill>
                  <a:schemeClr val="accent2">
                    <a:lumMod val="75000"/>
                  </a:schemeClr>
                </a:solidFill>
                <a:latin typeface="맑은 고딕" panose="020B0503020000020004" pitchFamily="50" charset="-127"/>
              </a:defRPr>
            </a:lvl1pPr>
          </a:lstStyle>
          <a:p>
            <a:fld id="{65FF3804-A92E-4DFF-A0B3-62A49209ED6C}" type="datetime4">
              <a:rPr lang="ko-KR" altLang="en-US" smtClean="0"/>
              <a:pPr/>
              <a:t>2025년 9월 25일</a:t>
            </a:fld>
            <a:endParaRPr lang="ko-KR" alt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rtlCol="0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  <a:latin typeface="맑은 고딕" panose="020B0503020000020004" pitchFamily="50" charset="-127"/>
              </a:defRPr>
            </a:lvl1pPr>
          </a:lstStyle>
          <a:p>
            <a:fld id="{401CF334-2D5C-4859-84A6-CA7E6E43FAEB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2171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맑은 고딕" panose="020B0503020000020004" pitchFamily="50" charset="-127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>
            <a:lumMod val="75000"/>
          </a:schemeClr>
        </a:buClr>
        <a:buFont typeface="Georgia"/>
        <a:buChar char="•"/>
        <a:defRPr kumimoji="0" sz="28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>
            <a:lumMod val="75000"/>
          </a:schemeClr>
        </a:buClr>
        <a:buFont typeface="Georgia"/>
        <a:buChar char="▫"/>
        <a:defRPr kumimoji="0" sz="26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맑은 고딕" panose="020B0503020000020004" pitchFamily="50" charset="-127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1">
            <a:lumMod val="50000"/>
          </a:schemeClr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AI</a:t>
            </a:r>
            <a:r>
              <a:rPr lang="ko-KR" altLang="en-US" dirty="0"/>
              <a:t>융합설계 </a:t>
            </a:r>
            <a:r>
              <a:rPr lang="ko-KR" altLang="en-US" dirty="0" err="1"/>
              <a:t>착과량</a:t>
            </a:r>
            <a:r>
              <a:rPr lang="ko-KR" altLang="en-US" dirty="0"/>
              <a:t>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22169026</a:t>
            </a:r>
            <a:r>
              <a:rPr lang="ko-KR" altLang="en-US" dirty="0"/>
              <a:t> 조용재</a:t>
            </a:r>
          </a:p>
        </p:txBody>
      </p:sp>
    </p:spTree>
    <p:extLst>
      <p:ext uri="{BB962C8B-B14F-4D97-AF65-F5344CB8AC3E}">
        <p14:creationId xmlns:p14="http://schemas.microsoft.com/office/powerpoint/2010/main" val="70630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95FE4-98BD-8130-273F-1834776B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6421"/>
            <a:ext cx="10972800" cy="1066800"/>
          </a:xfrm>
        </p:spPr>
        <p:txBody>
          <a:bodyPr/>
          <a:lstStyle/>
          <a:p>
            <a:r>
              <a:rPr lang="ko-KR" altLang="en-US" dirty="0"/>
              <a:t>시도해본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9" name="내용 개체 틀 8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50A0B36-6C91-C35A-5D00-19D5E35552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8" t="1166" r="42964" b="46967"/>
          <a:stretch>
            <a:fillRect/>
          </a:stretch>
        </p:blipFill>
        <p:spPr>
          <a:xfrm>
            <a:off x="97276" y="1548320"/>
            <a:ext cx="6258851" cy="4560651"/>
          </a:xfrm>
        </p:spPr>
      </p:pic>
      <p:pic>
        <p:nvPicPr>
          <p:cNvPr id="11" name="그림 10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1471A7D-BFEB-AB9B-0A25-8DC3CA3D7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9" t="53475" r="51383"/>
          <a:stretch>
            <a:fillRect/>
          </a:stretch>
        </p:blipFill>
        <p:spPr>
          <a:xfrm>
            <a:off x="6356127" y="1548320"/>
            <a:ext cx="5320748" cy="412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96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0B59BD-2C06-A3D2-94AB-700DD592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3464"/>
            <a:ext cx="10972800" cy="1066800"/>
          </a:xfrm>
        </p:spPr>
        <p:txBody>
          <a:bodyPr/>
          <a:lstStyle/>
          <a:p>
            <a:r>
              <a:rPr lang="ko-KR" altLang="en-US" dirty="0"/>
              <a:t>시도해본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6" name="내용 개체 틀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7130C2D-A809-678F-7491-E606E29C9A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67" y="1179275"/>
            <a:ext cx="11488465" cy="5307711"/>
          </a:xfrm>
        </p:spPr>
      </p:pic>
    </p:spTree>
    <p:extLst>
      <p:ext uri="{BB962C8B-B14F-4D97-AF65-F5344CB8AC3E}">
        <p14:creationId xmlns:p14="http://schemas.microsoft.com/office/powerpoint/2010/main" val="119481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98D2D-1495-E4DB-6A4B-3282C6FC6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7238"/>
            <a:ext cx="10972800" cy="1066800"/>
          </a:xfrm>
        </p:spPr>
        <p:txBody>
          <a:bodyPr/>
          <a:lstStyle/>
          <a:p>
            <a:r>
              <a:rPr lang="ko-KR" altLang="en-US" dirty="0"/>
              <a:t>시도해본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5" name="내용 개체 틀 4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6D7F859-3C94-65E8-2212-ED2D0B843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" r="37232" b="39977"/>
          <a:stretch>
            <a:fillRect/>
          </a:stretch>
        </p:blipFill>
        <p:spPr>
          <a:xfrm>
            <a:off x="116732" y="1433208"/>
            <a:ext cx="6377754" cy="4948136"/>
          </a:xfrm>
        </p:spPr>
      </p:pic>
      <p:pic>
        <p:nvPicPr>
          <p:cNvPr id="7" name="그림 6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2D2A7F4-1C4E-8476-077A-9036DDE1B1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0" t="60851" r="40762"/>
          <a:stretch>
            <a:fillRect/>
          </a:stretch>
        </p:blipFill>
        <p:spPr>
          <a:xfrm>
            <a:off x="6494486" y="1540212"/>
            <a:ext cx="5817817" cy="313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50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2C8E86-9654-B9B4-4E14-4C591D8B8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55060"/>
            <a:ext cx="10972800" cy="1066800"/>
          </a:xfrm>
        </p:spPr>
        <p:txBody>
          <a:bodyPr/>
          <a:lstStyle/>
          <a:p>
            <a:r>
              <a:rPr lang="ko-KR" altLang="en-US" dirty="0"/>
              <a:t>최종 </a:t>
            </a:r>
            <a:r>
              <a:rPr lang="ko-KR" altLang="en-US" dirty="0" err="1"/>
              <a:t>전처리</a:t>
            </a:r>
            <a:r>
              <a:rPr lang="ko-KR" altLang="en-US" dirty="0"/>
              <a:t> 적용</a:t>
            </a:r>
          </a:p>
        </p:txBody>
      </p:sp>
      <p:pic>
        <p:nvPicPr>
          <p:cNvPr id="5" name="내용 개체 틀 4" descr="텍스트, 폰트, 번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DB4123-236B-70C4-012A-B05858B88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60" y="1421860"/>
            <a:ext cx="11234879" cy="4944116"/>
          </a:xfrm>
        </p:spPr>
      </p:pic>
    </p:spTree>
    <p:extLst>
      <p:ext uri="{BB962C8B-B14F-4D97-AF65-F5344CB8AC3E}">
        <p14:creationId xmlns:p14="http://schemas.microsoft.com/office/powerpoint/2010/main" val="158754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1B0665-C8F1-CFFD-4533-F99956F9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7783"/>
            <a:ext cx="10972800" cy="1066800"/>
          </a:xfrm>
        </p:spPr>
        <p:txBody>
          <a:bodyPr/>
          <a:lstStyle/>
          <a:p>
            <a:r>
              <a:rPr lang="ko-KR" altLang="en-US" dirty="0"/>
              <a:t>최종 </a:t>
            </a:r>
            <a:r>
              <a:rPr lang="ko-KR" altLang="en-US" dirty="0" err="1"/>
              <a:t>전처리</a:t>
            </a:r>
            <a:r>
              <a:rPr lang="ko-KR" altLang="en-US" dirty="0"/>
              <a:t> 적용</a:t>
            </a:r>
          </a:p>
        </p:txBody>
      </p:sp>
      <p:pic>
        <p:nvPicPr>
          <p:cNvPr id="13" name="내용 개체 틀 12" descr="텍스트, 폰트, 소프트웨어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37A39D3-1081-21E5-023D-F2A4D0954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>
          <a:xfrm>
            <a:off x="298315" y="1324583"/>
            <a:ext cx="6436964" cy="4737782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CE068A-FB8F-B897-0A5C-DF55CF984EE0}"/>
              </a:ext>
            </a:extLst>
          </p:cNvPr>
          <p:cNvSpPr txBox="1"/>
          <p:nvPr/>
        </p:nvSpPr>
        <p:spPr>
          <a:xfrm>
            <a:off x="6705600" y="1663430"/>
            <a:ext cx="5486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수관폭</a:t>
            </a:r>
            <a:r>
              <a:rPr lang="en-US" altLang="ko-KR" dirty="0"/>
              <a:t>, </a:t>
            </a:r>
            <a:r>
              <a:rPr lang="ko-KR" altLang="en-US" dirty="0"/>
              <a:t>새순</a:t>
            </a:r>
            <a:r>
              <a:rPr lang="en-US" altLang="ko-KR" dirty="0"/>
              <a:t>, </a:t>
            </a:r>
            <a:r>
              <a:rPr lang="ko-KR" altLang="en-US" dirty="0"/>
              <a:t>엽록소는 </a:t>
            </a:r>
            <a:r>
              <a:rPr lang="ko-KR" altLang="en-US" dirty="0" err="1"/>
              <a:t>착과량에</a:t>
            </a:r>
            <a:r>
              <a:rPr lang="ko-KR" altLang="en-US" dirty="0"/>
              <a:t> 밀접한 관련이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수관폭</a:t>
            </a:r>
            <a:r>
              <a:rPr lang="ko-KR" altLang="en-US" dirty="0"/>
              <a:t> 관련 컬럼은 </a:t>
            </a:r>
            <a:r>
              <a:rPr lang="en-US" altLang="ko-KR" dirty="0"/>
              <a:t>3</a:t>
            </a:r>
            <a:r>
              <a:rPr lang="ko-KR" altLang="en-US" dirty="0"/>
              <a:t>개 중 </a:t>
            </a:r>
            <a:r>
              <a:rPr lang="ko-KR" altLang="en-US" dirty="0" err="1"/>
              <a:t>수관폭평균이</a:t>
            </a:r>
            <a:r>
              <a:rPr lang="ko-KR" altLang="en-US" dirty="0"/>
              <a:t> 특성으로 </a:t>
            </a:r>
            <a:r>
              <a:rPr lang="ko-KR" altLang="en-US" dirty="0" err="1"/>
              <a:t>적합할것이다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새순 컬럼은 </a:t>
            </a:r>
            <a:r>
              <a:rPr lang="en-US" altLang="ko-KR" dirty="0"/>
              <a:t>11</a:t>
            </a:r>
            <a:r>
              <a:rPr lang="ko-KR" altLang="en-US" dirty="0"/>
              <a:t>월부터 </a:t>
            </a:r>
            <a:r>
              <a:rPr lang="ko-KR" altLang="en-US" dirty="0" err="1"/>
              <a:t>착과량과</a:t>
            </a:r>
            <a:r>
              <a:rPr lang="ko-KR" altLang="en-US" dirty="0"/>
              <a:t> 상관관계가 떨어짐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엽록소 컬럼은 </a:t>
            </a:r>
            <a:r>
              <a:rPr lang="en-US" altLang="ko-KR" dirty="0"/>
              <a:t>10</a:t>
            </a:r>
            <a:r>
              <a:rPr lang="ko-KR" altLang="en-US" dirty="0"/>
              <a:t>월부터 </a:t>
            </a:r>
            <a:r>
              <a:rPr lang="ko-KR" altLang="en-US" dirty="0" err="1"/>
              <a:t>착과량과의</a:t>
            </a:r>
            <a:r>
              <a:rPr lang="ko-KR" altLang="en-US" dirty="0"/>
              <a:t> 상관관계가 높아짐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539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432881"/>
            <a:ext cx="10972800" cy="1066800"/>
          </a:xfrm>
        </p:spPr>
        <p:txBody>
          <a:bodyPr rtlCol="0" anchor="ctr">
            <a:normAutofit/>
          </a:bodyPr>
          <a:lstStyle/>
          <a:p>
            <a:pPr rtl="0"/>
            <a:r>
              <a:rPr lang="ko-KR" altLang="en-US" dirty="0"/>
              <a:t>데이터 이해하기</a:t>
            </a:r>
          </a:p>
        </p:txBody>
      </p:sp>
      <p:pic>
        <p:nvPicPr>
          <p:cNvPr id="5" name="내용 개체 틀 4" descr="텍스트, 지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63D5B8-E8BF-86AC-AB8D-03BB7A572F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2" y="1373936"/>
            <a:ext cx="4615314" cy="4883930"/>
          </a:xfrm>
          <a:noFill/>
        </p:spPr>
      </p:pic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F7F15504-81CD-2470-DB27-7652CCBD4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80561" y="1373936"/>
            <a:ext cx="6747753" cy="4883930"/>
          </a:xfrm>
        </p:spPr>
        <p:txBody>
          <a:bodyPr>
            <a:noAutofit/>
          </a:bodyPr>
          <a:lstStyle/>
          <a:p>
            <a:r>
              <a:rPr lang="ko-KR" altLang="en-US" sz="2400" dirty="0"/>
              <a:t>수고</a:t>
            </a:r>
            <a:r>
              <a:rPr lang="en-US" altLang="ko-KR" sz="2400" dirty="0"/>
              <a:t>: </a:t>
            </a:r>
            <a:r>
              <a:rPr lang="ko-KR" altLang="en-US" sz="2400" dirty="0"/>
              <a:t>나무의 높이</a:t>
            </a:r>
            <a:r>
              <a:rPr lang="en-US" altLang="ko-KR" sz="2400" dirty="0"/>
              <a:t>. </a:t>
            </a:r>
            <a:r>
              <a:rPr lang="ko-KR" altLang="en-US" sz="2400" dirty="0"/>
              <a:t>낮은 수고는 </a:t>
            </a:r>
            <a:r>
              <a:rPr lang="ko-KR" altLang="en-US" sz="2400" dirty="0" err="1"/>
              <a:t>착과량을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증대시킴</a:t>
            </a:r>
            <a:r>
              <a:rPr lang="en-US" altLang="ko-KR" sz="2400" dirty="0"/>
              <a:t>. </a:t>
            </a:r>
            <a:r>
              <a:rPr lang="ko-KR" altLang="en-US" sz="2400" dirty="0"/>
              <a:t>햇빛이 잘들어 발육 좋고 품질 좋은 </a:t>
            </a:r>
            <a:r>
              <a:rPr lang="ko-KR" altLang="en-US" sz="2400" dirty="0" err="1"/>
              <a:t>착과</a:t>
            </a:r>
            <a:r>
              <a:rPr lang="ko-KR" altLang="en-US" sz="2400" dirty="0"/>
              <a:t> 유도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 err="1"/>
              <a:t>수관폭</a:t>
            </a:r>
            <a:r>
              <a:rPr lang="en-US" altLang="ko-KR" sz="2400" dirty="0"/>
              <a:t>: </a:t>
            </a:r>
            <a:r>
              <a:rPr lang="ko-KR" altLang="en-US" sz="2400" dirty="0"/>
              <a:t>나무의 너비</a:t>
            </a:r>
            <a:r>
              <a:rPr lang="en-US" altLang="ko-KR" sz="2400" dirty="0"/>
              <a:t>. </a:t>
            </a:r>
            <a:r>
              <a:rPr lang="ko-KR" altLang="en-US" sz="2400" dirty="0"/>
              <a:t>수관폭이 넓으면 광합성 효율이 높고 뿌리도 넓어 영양분 흡수에 도움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새순</a:t>
            </a:r>
            <a:r>
              <a:rPr lang="en-US" altLang="ko-KR" sz="2400" dirty="0"/>
              <a:t>: </a:t>
            </a:r>
            <a:r>
              <a:rPr lang="ko-KR" altLang="en-US" sz="2400" dirty="0"/>
              <a:t>줄기에서 새로 돋아나는 잎이나 싹</a:t>
            </a:r>
            <a:r>
              <a:rPr lang="en-US" altLang="ko-KR" sz="2400" dirty="0"/>
              <a:t>. </a:t>
            </a:r>
            <a:r>
              <a:rPr lang="ko-KR" altLang="en-US" sz="2400" dirty="0"/>
              <a:t>새순이 많으면 양분 경합</a:t>
            </a:r>
            <a:r>
              <a:rPr lang="en-US" altLang="ko-KR" sz="2400" dirty="0"/>
              <a:t>, </a:t>
            </a:r>
            <a:r>
              <a:rPr lang="ko-KR" altLang="en-US" sz="2400" dirty="0"/>
              <a:t>빛 가림으로 열매가 비대하지 못함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엽록소</a:t>
            </a:r>
            <a:r>
              <a:rPr lang="en-US" altLang="ko-KR" sz="2400" dirty="0"/>
              <a:t>: </a:t>
            </a:r>
            <a:r>
              <a:rPr lang="ko-KR" altLang="en-US" sz="2400" dirty="0"/>
              <a:t>광합성 작용을 하는 식물성 색소</a:t>
            </a:r>
            <a:r>
              <a:rPr lang="en-US" altLang="ko-KR" sz="2400" dirty="0"/>
              <a:t>. </a:t>
            </a:r>
            <a:r>
              <a:rPr lang="ko-KR" altLang="en-US" sz="2400" dirty="0"/>
              <a:t>영양 공급을 하여 </a:t>
            </a:r>
            <a:r>
              <a:rPr lang="ko-KR" altLang="en-US" sz="2400" dirty="0" err="1"/>
              <a:t>착과량을</a:t>
            </a:r>
            <a:r>
              <a:rPr lang="ko-KR" altLang="en-US" sz="2400" dirty="0"/>
              <a:t> 늘릴 수 있음</a:t>
            </a:r>
            <a:r>
              <a:rPr lang="en-US" altLang="ko-KR" sz="2400" dirty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5189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569068"/>
            <a:ext cx="10972800" cy="578796"/>
          </a:xfrm>
        </p:spPr>
        <p:txBody>
          <a:bodyPr rtlCol="0">
            <a:normAutofit fontScale="90000"/>
          </a:bodyPr>
          <a:lstStyle/>
          <a:p>
            <a:pPr rtl="0"/>
            <a:r>
              <a:rPr lang="ko-KR" altLang="en-US" dirty="0"/>
              <a:t>데이터 살펴보기</a:t>
            </a:r>
          </a:p>
        </p:txBody>
      </p:sp>
      <p:pic>
        <p:nvPicPr>
          <p:cNvPr id="5" name="내용 개체 틀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65CD67E-62FB-31B4-4B90-790D59D19F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35" y="1335087"/>
            <a:ext cx="10593421" cy="5035403"/>
          </a:xfrm>
        </p:spPr>
      </p:pic>
    </p:spTree>
    <p:extLst>
      <p:ext uri="{BB962C8B-B14F-4D97-AF65-F5344CB8AC3E}">
        <p14:creationId xmlns:p14="http://schemas.microsoft.com/office/powerpoint/2010/main" val="99786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403697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/>
              <a:t>상관관계 확인</a:t>
            </a:r>
          </a:p>
        </p:txBody>
      </p:sp>
      <p:pic>
        <p:nvPicPr>
          <p:cNvPr id="5" name="내용 개체 틀 4" descr="텍스트, 소프트웨어, 라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9A3DB92-3FC5-4FE1-3061-17A64A94E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218" y="1750979"/>
            <a:ext cx="10487005" cy="4813132"/>
          </a:xfrm>
        </p:spPr>
      </p:pic>
    </p:spTree>
    <p:extLst>
      <p:ext uri="{BB962C8B-B14F-4D97-AF65-F5344CB8AC3E}">
        <p14:creationId xmlns:p14="http://schemas.microsoft.com/office/powerpoint/2010/main" val="384888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title"/>
          </p:nvPr>
        </p:nvSpPr>
        <p:spPr>
          <a:xfrm>
            <a:off x="508000" y="266700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/>
              <a:t>상관관계 확인</a:t>
            </a:r>
          </a:p>
        </p:txBody>
      </p:sp>
      <p:pic>
        <p:nvPicPr>
          <p:cNvPr id="4" name="그림 3" descr="텍스트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C383F7B-4644-CDF5-DB67-35E53D84A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015" y="1311613"/>
            <a:ext cx="2938225" cy="5456405"/>
          </a:xfrm>
          <a:prstGeom prst="rect">
            <a:avLst/>
          </a:prstGeom>
        </p:spPr>
      </p:pic>
      <p:pic>
        <p:nvPicPr>
          <p:cNvPr id="7" name="그림 6" descr="텍스트, 문서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A51F61B-69DB-1900-57E5-CFD69964E5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4017" y="1289725"/>
            <a:ext cx="2811232" cy="5456405"/>
          </a:xfrm>
          <a:prstGeom prst="rect">
            <a:avLst/>
          </a:prstGeom>
        </p:spPr>
      </p:pic>
      <p:pic>
        <p:nvPicPr>
          <p:cNvPr id="12" name="그림 11" descr="텍스트, 스크린샷, 패턴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C8B3C34-2F56-9639-C084-31815F7B88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047" y="1289725"/>
            <a:ext cx="2335905" cy="5572763"/>
          </a:xfrm>
          <a:prstGeom prst="rect">
            <a:avLst/>
          </a:prstGeom>
        </p:spPr>
      </p:pic>
      <p:pic>
        <p:nvPicPr>
          <p:cNvPr id="14" name="그림 13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1425B25-61C2-84F3-F557-F091869692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82" y="1272700"/>
            <a:ext cx="2497784" cy="56068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0CA946-8F16-DC1E-1998-1EDBCEF87ABA}"/>
              </a:ext>
            </a:extLst>
          </p:cNvPr>
          <p:cNvSpPr txBox="1"/>
          <p:nvPr/>
        </p:nvSpPr>
        <p:spPr>
          <a:xfrm>
            <a:off x="9554784" y="2339501"/>
            <a:ext cx="2637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새순</a:t>
            </a:r>
            <a:r>
              <a:rPr lang="en-US" altLang="ko-KR" sz="2000" dirty="0"/>
              <a:t>: </a:t>
            </a:r>
            <a:r>
              <a:rPr lang="ko-KR" altLang="en-US" sz="2000" dirty="0"/>
              <a:t>평균적으로 </a:t>
            </a:r>
            <a:r>
              <a:rPr lang="en-US" altLang="ko-KR" sz="2000" dirty="0"/>
              <a:t>0.8 </a:t>
            </a:r>
            <a:r>
              <a:rPr lang="ko-KR" altLang="en-US" sz="2000" dirty="0"/>
              <a:t> 음의 상관관계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3C925D-7BA3-5596-3738-AB945FBBB9F8}"/>
              </a:ext>
            </a:extLst>
          </p:cNvPr>
          <p:cNvSpPr txBox="1"/>
          <p:nvPr/>
        </p:nvSpPr>
        <p:spPr>
          <a:xfrm>
            <a:off x="9581745" y="3682602"/>
            <a:ext cx="2497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엽록소</a:t>
            </a:r>
            <a:r>
              <a:rPr lang="en-US" altLang="ko-KR" sz="2000" dirty="0"/>
              <a:t>: </a:t>
            </a:r>
            <a:r>
              <a:rPr lang="ko-KR" altLang="en-US" sz="2000" dirty="0"/>
              <a:t>평균적으로 </a:t>
            </a:r>
            <a:r>
              <a:rPr lang="en-US" altLang="ko-KR" sz="2000" dirty="0"/>
              <a:t>0.3</a:t>
            </a:r>
            <a:r>
              <a:rPr lang="ko-KR" altLang="en-US" sz="2000" dirty="0"/>
              <a:t> 음의 상관관계</a:t>
            </a:r>
          </a:p>
        </p:txBody>
      </p:sp>
    </p:spTree>
    <p:extLst>
      <p:ext uri="{BB962C8B-B14F-4D97-AF65-F5344CB8AC3E}">
        <p14:creationId xmlns:p14="http://schemas.microsoft.com/office/powerpoint/2010/main" val="4237039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140" y="283464"/>
            <a:ext cx="10972800" cy="1066800"/>
          </a:xfrm>
        </p:spPr>
        <p:txBody>
          <a:bodyPr rtlCol="0"/>
          <a:lstStyle/>
          <a:p>
            <a:pPr rtl="0"/>
            <a:r>
              <a:rPr lang="ko-KR" altLang="en-US" dirty="0" err="1"/>
              <a:t>다중공선성</a:t>
            </a:r>
            <a:r>
              <a:rPr lang="ko-KR" altLang="en-US" dirty="0"/>
              <a:t>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.</a:t>
            </a:r>
          </a:p>
        </p:txBody>
      </p:sp>
      <p:pic>
        <p:nvPicPr>
          <p:cNvPr id="5" name="그림 4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6AF030-339D-4177-B98A-F7B7B98BE0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39" y="1350264"/>
            <a:ext cx="11441122" cy="3756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7DA5DB-12A4-F379-9386-6554A14C721A}"/>
              </a:ext>
            </a:extLst>
          </p:cNvPr>
          <p:cNvSpPr txBox="1"/>
          <p:nvPr/>
        </p:nvSpPr>
        <p:spPr>
          <a:xfrm>
            <a:off x="483140" y="5486399"/>
            <a:ext cx="686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세 컬럼들의 </a:t>
            </a:r>
            <a:r>
              <a:rPr lang="ko-KR" altLang="en-US" dirty="0" err="1"/>
              <a:t>다중공선성이</a:t>
            </a:r>
            <a:r>
              <a:rPr lang="ko-KR" altLang="en-US" dirty="0"/>
              <a:t> 높음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모델에 혼란을 줄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4341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E342A-A082-AD4D-1A08-43E74912E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8055"/>
            <a:ext cx="10972800" cy="1066800"/>
          </a:xfrm>
        </p:spPr>
        <p:txBody>
          <a:bodyPr/>
          <a:lstStyle/>
          <a:p>
            <a:r>
              <a:rPr lang="ko-KR" altLang="en-US" dirty="0"/>
              <a:t>시도해본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5" name="내용 개체 틀 4" descr="텍스트, 폰트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CD6E279-E4A3-795C-8A04-C3B6D9BE51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466"/>
          <a:stretch>
            <a:fillRect/>
          </a:stretch>
        </p:blipFill>
        <p:spPr>
          <a:xfrm>
            <a:off x="982494" y="1141119"/>
            <a:ext cx="8871625" cy="3336768"/>
          </a:xfrm>
        </p:spPr>
      </p:pic>
      <p:pic>
        <p:nvPicPr>
          <p:cNvPr id="7" name="그림 6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28B8A8D-614A-E389-DB00-139EBA0BB6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94" y="4571648"/>
            <a:ext cx="10223770" cy="202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26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678B37-63BD-8695-490C-848501A9C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48055"/>
            <a:ext cx="10972800" cy="1066800"/>
          </a:xfrm>
        </p:spPr>
        <p:txBody>
          <a:bodyPr/>
          <a:lstStyle/>
          <a:p>
            <a:r>
              <a:rPr lang="ko-KR" altLang="en-US" dirty="0"/>
              <a:t>시도해본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1760304-1BB1-F473-3F98-FC0198A3A8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0321"/>
            <a:ext cx="9445967" cy="5239624"/>
          </a:xfrm>
        </p:spPr>
      </p:pic>
    </p:spTree>
    <p:extLst>
      <p:ext uri="{BB962C8B-B14F-4D97-AF65-F5344CB8AC3E}">
        <p14:creationId xmlns:p14="http://schemas.microsoft.com/office/powerpoint/2010/main" val="408922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607ED-29FA-BD3D-E879-1374ECF0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83464"/>
            <a:ext cx="10972800" cy="1066800"/>
          </a:xfrm>
        </p:spPr>
        <p:txBody>
          <a:bodyPr/>
          <a:lstStyle/>
          <a:p>
            <a:r>
              <a:rPr lang="ko-KR" altLang="en-US" dirty="0"/>
              <a:t>시도해본 </a:t>
            </a:r>
            <a:r>
              <a:rPr lang="ko-KR" altLang="en-US" dirty="0" err="1"/>
              <a:t>전처리</a:t>
            </a:r>
            <a:endParaRPr lang="ko-KR" altLang="en-US" dirty="0"/>
          </a:p>
        </p:txBody>
      </p:sp>
      <p:pic>
        <p:nvPicPr>
          <p:cNvPr id="5" name="내용 개체 틀 4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C32DBDA-ACFD-A8A8-E58E-FD46214F16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50263"/>
            <a:ext cx="10365271" cy="4836527"/>
          </a:xfrm>
        </p:spPr>
      </p:pic>
    </p:spTree>
    <p:extLst>
      <p:ext uri="{BB962C8B-B14F-4D97-AF65-F5344CB8AC3E}">
        <p14:creationId xmlns:p14="http://schemas.microsoft.com/office/powerpoint/2010/main" val="3075432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교육 프레젠테이션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225324_TF03460604" id="{DA5E4C40-5A47-42F1-801D-BABF1BF9987A}" vid="{8DF00170-5B8B-46C1-BA83-DC8E6D007D2A}"/>
    </a:ext>
  </a:extLst>
</a:theme>
</file>

<file path=ppt/theme/theme2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교육 프레젠테이션</Template>
  <TotalTime>192</TotalTime>
  <Words>246</Words>
  <Application>Microsoft Office PowerPoint</Application>
  <PresentationFormat>와이드스크린</PresentationFormat>
  <Paragraphs>48</Paragraphs>
  <Slides>14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Georgia</vt:lpstr>
      <vt:lpstr>Wingdings 2</vt:lpstr>
      <vt:lpstr>교육 프레젠테이션</vt:lpstr>
      <vt:lpstr>AI융합설계 착과량 과제</vt:lpstr>
      <vt:lpstr>데이터 이해하기</vt:lpstr>
      <vt:lpstr>데이터 살펴보기</vt:lpstr>
      <vt:lpstr>상관관계 확인</vt:lpstr>
      <vt:lpstr>상관관계 확인</vt:lpstr>
      <vt:lpstr>다중공선성 확인</vt:lpstr>
      <vt:lpstr>시도해본 전처리</vt:lpstr>
      <vt:lpstr>시도해본 전처리</vt:lpstr>
      <vt:lpstr>시도해본 전처리</vt:lpstr>
      <vt:lpstr>시도해본 전처리</vt:lpstr>
      <vt:lpstr>시도해본 전처리</vt:lpstr>
      <vt:lpstr>시도해본 전처리</vt:lpstr>
      <vt:lpstr>최종 전처리 적용</vt:lpstr>
      <vt:lpstr>최종 전처리 적용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용재 조</dc:creator>
  <cp:lastModifiedBy>용재 조</cp:lastModifiedBy>
  <cp:revision>5</cp:revision>
  <dcterms:created xsi:type="dcterms:W3CDTF">2025-09-22T06:45:06Z</dcterms:created>
  <dcterms:modified xsi:type="dcterms:W3CDTF">2025-09-24T17:28:07Z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