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5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D8D"/>
    <a:srgbClr val="0A3A85"/>
    <a:srgbClr val="0000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88519" autoAdjust="0"/>
  </p:normalViewPr>
  <p:slideViewPr>
    <p:cSldViewPr snapToGrid="0">
      <p:cViewPr varScale="1">
        <p:scale>
          <a:sx n="88" d="100"/>
          <a:sy n="88" d="100"/>
        </p:scale>
        <p:origin x="8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41A10C42-AE75-4750-872B-6846A3387107}" type="datetimeFigureOut">
              <a:rPr lang="ko-KR" altLang="en-US" smtClean="0"/>
              <a:pPr/>
              <a:t>2022-06-09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4AC834B9-7D17-4D3E-8AB9-F261CD581D3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670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834B9-7D17-4D3E-8AB9-F261CD581D3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89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834B9-7D17-4D3E-8AB9-F261CD581D3E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27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834B9-7D17-4D3E-8AB9-F261CD581D3E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87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14B3-F909-43A0-929D-009758C68C59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E66-20A0-4F49-836D-C92C91C41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5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14B3-F909-43A0-929D-009758C68C59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E66-20A0-4F49-836D-C92C91C41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14B3-F909-43A0-929D-009758C68C59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E66-20A0-4F49-836D-C92C91C41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63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882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14B3-F909-43A0-929D-009758C68C59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E66-20A0-4F49-836D-C92C91C417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>
            <a:stCxn id="11" idx="3"/>
          </p:cNvCxnSpPr>
          <p:nvPr userDrawn="1"/>
        </p:nvCxnSpPr>
        <p:spPr>
          <a:xfrm flipV="1">
            <a:off x="2904392" y="1544303"/>
            <a:ext cx="8458200" cy="13554"/>
          </a:xfrm>
          <a:prstGeom prst="line">
            <a:avLst/>
          </a:prstGeom>
          <a:ln w="19050">
            <a:solidFill>
              <a:srgbClr val="013D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838200" y="1513040"/>
            <a:ext cx="2066192" cy="89633"/>
          </a:xfrm>
          <a:prstGeom prst="rect">
            <a:avLst/>
          </a:prstGeom>
          <a:solidFill>
            <a:srgbClr val="013D8D"/>
          </a:solidFill>
          <a:ln>
            <a:solidFill>
              <a:srgbClr val="013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14B3-F909-43A0-929D-009758C68C59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E66-20A0-4F49-836D-C92C91C41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9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14B3-F909-43A0-929D-009758C68C59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E66-20A0-4F49-836D-C92C91C41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40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14B3-F909-43A0-929D-009758C68C59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E66-20A0-4F49-836D-C92C91C41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43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14B3-F909-43A0-929D-009758C68C59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E66-20A0-4F49-836D-C92C91C41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47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14B3-F909-43A0-929D-009758C68C59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E66-20A0-4F49-836D-C92C91C41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69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14B3-F909-43A0-929D-009758C68C59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E66-20A0-4F49-836D-C92C91C41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53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14B3-F909-43A0-929D-009758C68C59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FE66-20A0-4F49-836D-C92C91C41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5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BA9214B3-F909-43A0-929D-009758C68C59}" type="datetimeFigureOut">
              <a:rPr lang="ko-KR" altLang="en-US" smtClean="0"/>
              <a:pPr/>
              <a:t>2022-06-09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2C1EFE66-20A0-4F49-836D-C92C91C417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72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lang="en-US" altLang="ko-KR" sz="2400" dirty="0"/>
            </a:br>
            <a:br>
              <a:rPr lang="en-US" altLang="ko-KR" sz="3200" dirty="0"/>
            </a:br>
            <a:r>
              <a:rPr lang="en-US" altLang="ko-KR" sz="2400" dirty="0" err="1"/>
              <a:t>KoBERT</a:t>
            </a:r>
            <a:r>
              <a:rPr lang="ko-KR" altLang="en-US" sz="2400" dirty="0"/>
              <a:t>를 이용한</a:t>
            </a:r>
            <a:br>
              <a:rPr lang="en-US" altLang="ko-KR" sz="3200" dirty="0"/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 토픽 분석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DDB9786-28AD-14C4-D21F-F642E3653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22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토픽 분석 개요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60589"/>
              </p:ext>
            </p:extLst>
          </p:nvPr>
        </p:nvGraphicFramePr>
        <p:xfrm>
          <a:off x="838200" y="1998482"/>
          <a:ext cx="10515600" cy="4440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4065">
                  <a:extLst>
                    <a:ext uri="{9D8B030D-6E8A-4147-A177-3AD203B41FA5}">
                      <a16:colId xmlns:a16="http://schemas.microsoft.com/office/drawing/2014/main" val="2985110945"/>
                    </a:ext>
                  </a:extLst>
                </a:gridCol>
                <a:gridCol w="8851535">
                  <a:extLst>
                    <a:ext uri="{9D8B030D-6E8A-4147-A177-3AD203B41FA5}">
                      <a16:colId xmlns:a16="http://schemas.microsoft.com/office/drawing/2014/main" val="2072018614"/>
                    </a:ext>
                  </a:extLst>
                </a:gridCol>
              </a:tblGrid>
              <a:tr h="19984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 err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분석개요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및 </a:t>
                      </a:r>
                      <a:endParaRPr lang="en-US" altLang="ko-KR" b="1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 err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분석목적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3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D8D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실시간 </a:t>
                      </a:r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검색어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순위</a:t>
                      </a:r>
                      <a:r>
                        <a:rPr lang="ko-KR" altLang="en-US" sz="16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기능이 각종 포털사이트에서 사라짐</a:t>
                      </a:r>
                      <a:endParaRPr lang="en-US" altLang="ko-KR" sz="1600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marR="0" lvl="1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사람들의 관심사를 한 눈에 파악할 수 있는 솔루션 개발의 필요</a:t>
                      </a:r>
                      <a:endParaRPr lang="en-US" altLang="ko-KR" sz="1600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marR="0" lvl="1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실시간 이슈</a:t>
                      </a:r>
                      <a:r>
                        <a:rPr lang="ko-KR" altLang="en-US" sz="16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파악을 위한 데이터로 </a:t>
                      </a:r>
                      <a:r>
                        <a:rPr lang="en-US" altLang="ko-KR" sz="16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SNS </a:t>
                      </a:r>
                      <a:r>
                        <a:rPr lang="ko-KR" altLang="en-US" sz="16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데이터가 더욱 적합하다고 판단되지만</a:t>
                      </a:r>
                      <a:r>
                        <a:rPr lang="en-US" altLang="ko-KR" sz="16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수집 및 </a:t>
                      </a:r>
                      <a:r>
                        <a:rPr lang="ko-KR" altLang="en-US" sz="1600" baseline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전처리에</a:t>
                      </a:r>
                      <a:r>
                        <a:rPr lang="ko-KR" altLang="en-US" sz="16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어려움 존재</a:t>
                      </a:r>
                      <a:endParaRPr lang="en-US" altLang="ko-KR" sz="1600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marR="0" lvl="1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소셜미디어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데이터에 비해 정제된 </a:t>
                      </a:r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랭킹뉴스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데이터를 분석해 실시간 이슈를 파악해보고자 함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13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3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3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3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402946"/>
                  </a:ext>
                </a:extLst>
              </a:tr>
              <a:tr h="578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분석대상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3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D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2022 .04.30 </a:t>
                      </a:r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랭킹뉴스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본문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13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3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3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3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143901"/>
                  </a:ext>
                </a:extLst>
              </a:tr>
              <a:tr h="5464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 err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분석과정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3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D8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수집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-&gt;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정제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-&gt;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분석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13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3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3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3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516555"/>
                  </a:ext>
                </a:extLst>
              </a:tr>
              <a:tr h="13171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기대효과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3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D8D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실시간 이슈 </a:t>
                      </a:r>
                      <a:r>
                        <a:rPr lang="ko-KR" altLang="en-US" sz="16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시각화 솔루션을 개발해 비즈니스에 활용 가능</a:t>
                      </a:r>
                      <a:endParaRPr lang="en-US" altLang="ko-KR" sz="1600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실시간 이슈를 파악하여 정책 기초 자료로 활용 가능</a:t>
                      </a:r>
                      <a:endParaRPr lang="en-US" altLang="ko-KR" sz="1600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소셜 미디어 데이터를 확보해 </a:t>
                      </a:r>
                      <a:r>
                        <a:rPr lang="ko-KR" altLang="en-US" sz="1600" baseline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기개발된</a:t>
                      </a:r>
                      <a:r>
                        <a:rPr lang="ko-KR" altLang="en-US" sz="16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모델에 적용함으로써 고도화 가능</a:t>
                      </a:r>
                      <a:endParaRPr lang="en-US" altLang="ko-KR" sz="1600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13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3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3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3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845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28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199" y="1825624"/>
            <a:ext cx="9114183" cy="937453"/>
          </a:xfrm>
        </p:spPr>
        <p:txBody>
          <a:bodyPr>
            <a:normAutofit/>
          </a:bodyPr>
          <a:lstStyle/>
          <a:p>
            <a:r>
              <a:rPr lang="ko-KR" altLang="en-US" dirty="0"/>
              <a:t>네이버 </a:t>
            </a:r>
            <a:r>
              <a:rPr lang="en-US" altLang="ko-KR" dirty="0"/>
              <a:t>4</a:t>
            </a:r>
            <a:r>
              <a:rPr lang="ko-KR" altLang="en-US" dirty="0"/>
              <a:t>개 언론사의 </a:t>
            </a:r>
            <a:r>
              <a:rPr lang="ko-KR" altLang="en-US" dirty="0" err="1"/>
              <a:t>랭킹뉴스를</a:t>
            </a:r>
            <a:r>
              <a:rPr lang="ko-KR" altLang="en-US" dirty="0"/>
              <a:t> </a:t>
            </a:r>
            <a:r>
              <a:rPr lang="ko-KR" altLang="en-US" dirty="0" err="1"/>
              <a:t>웹크롤링</a:t>
            </a:r>
            <a:r>
              <a:rPr lang="ko-KR" altLang="en-US" dirty="0"/>
              <a:t> 방식으로 데이터 수집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 과정</a:t>
            </a:r>
          </a:p>
        </p:txBody>
      </p:sp>
      <p:pic>
        <p:nvPicPr>
          <p:cNvPr id="2052" name="Picture 4" descr="https://lh4.googleusercontent.com/-RiJbA08reXQiyIeSVH6v65e57TD1xc5XD7R3zUjrWOfD1AviMklFXMiO15bR3CllbedLpgtt8fTGxFB1_jjzIJaUxPl2zX3USUZHTBlBkH0z9jdNOdt8_Z9GhX6RZK0P81Jxo6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186" y="2593230"/>
            <a:ext cx="3027066" cy="1768136"/>
          </a:xfrm>
          <a:prstGeom prst="rect">
            <a:avLst/>
          </a:prstGeom>
          <a:noFill/>
          <a:ln>
            <a:solidFill>
              <a:srgbClr val="013D8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796503" y="5865869"/>
            <a:ext cx="377386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나눔스퀘어" panose="020B0600000101010101" pitchFamily="50" charset="-127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날짜, 언론사,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기사 본문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등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의 정보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수집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54" y="2593230"/>
            <a:ext cx="4254434" cy="3441916"/>
          </a:xfrm>
          <a:prstGeom prst="rect">
            <a:avLst/>
          </a:prstGeom>
          <a:ln>
            <a:solidFill>
              <a:srgbClr val="013D8D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622" y="3345815"/>
            <a:ext cx="2766178" cy="2415954"/>
          </a:xfrm>
          <a:prstGeom prst="rect">
            <a:avLst/>
          </a:prstGeom>
          <a:ln>
            <a:solidFill>
              <a:srgbClr val="013D8D"/>
            </a:solidFill>
          </a:ln>
        </p:spPr>
      </p:pic>
    </p:spTree>
    <p:extLst>
      <p:ext uri="{BB962C8B-B14F-4D97-AF65-F5344CB8AC3E}">
        <p14:creationId xmlns:p14="http://schemas.microsoft.com/office/powerpoint/2010/main" val="279101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825624"/>
            <a:ext cx="5633416" cy="93745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특수문자 제거 </a:t>
            </a:r>
            <a:r>
              <a:rPr lang="en-US" altLang="ko-KR" dirty="0"/>
              <a:t>(</a:t>
            </a:r>
            <a:r>
              <a:rPr lang="ko-KR" altLang="en-US" dirty="0"/>
              <a:t>정규식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 과정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838200" y="3788341"/>
            <a:ext cx="5633416" cy="937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   </a:t>
            </a:r>
            <a:r>
              <a:rPr lang="ko-KR" altLang="en-US" dirty="0" err="1"/>
              <a:t>불용어</a:t>
            </a:r>
            <a:r>
              <a:rPr lang="ko-KR" altLang="en-US" dirty="0"/>
              <a:t> 사전을 활용해 </a:t>
            </a:r>
            <a:r>
              <a:rPr lang="ko-KR" altLang="en-US" dirty="0" err="1"/>
              <a:t>불용어</a:t>
            </a:r>
            <a:r>
              <a:rPr lang="ko-KR" altLang="en-US" dirty="0"/>
              <a:t> 제거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66" y="2504184"/>
            <a:ext cx="5124450" cy="514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66" y="4523225"/>
            <a:ext cx="4848225" cy="1600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209" y="2530688"/>
            <a:ext cx="1802296" cy="3778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228483" y="1962019"/>
            <a:ext cx="1129748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불용어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사전</a:t>
            </a:r>
          </a:p>
        </p:txBody>
      </p:sp>
    </p:spTree>
    <p:extLst>
      <p:ext uri="{BB962C8B-B14F-4D97-AF65-F5344CB8AC3E}">
        <p14:creationId xmlns:p14="http://schemas.microsoft.com/office/powerpoint/2010/main" val="7157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825625"/>
            <a:ext cx="757693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BERTopic</a:t>
            </a:r>
            <a:r>
              <a:rPr lang="ko-KR" altLang="en-US" dirty="0"/>
              <a:t>은 </a:t>
            </a:r>
            <a:r>
              <a:rPr lang="en-US" altLang="ko-KR" dirty="0"/>
              <a:t>transformers</a:t>
            </a:r>
            <a:r>
              <a:rPr lang="ko-KR" altLang="en-US" dirty="0"/>
              <a:t>와 </a:t>
            </a:r>
            <a:r>
              <a:rPr lang="en-US" altLang="ko-KR" dirty="0"/>
              <a:t>c-TF-IDF</a:t>
            </a:r>
            <a:r>
              <a:rPr lang="ko-KR" altLang="en-US" dirty="0"/>
              <a:t>를 활용한 </a:t>
            </a:r>
            <a:r>
              <a:rPr lang="ko-KR" altLang="en-US" b="1" dirty="0"/>
              <a:t>토픽 모델링 기법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쉽게 해석 가능한 주제</a:t>
            </a:r>
            <a:r>
              <a:rPr lang="en-US" altLang="ko-KR" dirty="0"/>
              <a:t>(topic</a:t>
            </a:r>
            <a:r>
              <a:rPr lang="ko-KR" altLang="en-US" dirty="0"/>
              <a:t>의 주요 </a:t>
            </a:r>
            <a:r>
              <a:rPr lang="en-US" altLang="ko-KR" dirty="0"/>
              <a:t>keyword</a:t>
            </a:r>
            <a:r>
              <a:rPr lang="ko-KR" altLang="en-US" dirty="0"/>
              <a:t>는 유지</a:t>
            </a:r>
            <a:r>
              <a:rPr lang="en-US" altLang="ko-KR" dirty="0"/>
              <a:t>)</a:t>
            </a:r>
            <a:r>
              <a:rPr lang="ko-KR" altLang="en-US" dirty="0"/>
              <a:t>로 이루어진 </a:t>
            </a:r>
            <a:r>
              <a:rPr lang="en-US" altLang="ko-KR" dirty="0"/>
              <a:t>dense</a:t>
            </a:r>
            <a:r>
              <a:rPr lang="ko-KR" altLang="en-US" dirty="0"/>
              <a:t>한 </a:t>
            </a:r>
            <a:r>
              <a:rPr lang="en-US" altLang="ko-KR" dirty="0"/>
              <a:t>cluster</a:t>
            </a:r>
            <a:r>
              <a:rPr lang="ko-KR" altLang="en-US" dirty="0"/>
              <a:t>를 만들기 위해 사용</a:t>
            </a:r>
            <a:br>
              <a:rPr lang="ko-KR" altLang="en-US" dirty="0"/>
            </a:b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BERTopic</a:t>
            </a:r>
            <a:r>
              <a:rPr lang="en-US" altLang="ko-KR" dirty="0"/>
              <a:t> </a:t>
            </a:r>
            <a:r>
              <a:rPr lang="ko-KR" altLang="en-US" dirty="0"/>
              <a:t>알고리즘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텍스트 데이터를 </a:t>
            </a:r>
            <a:r>
              <a:rPr lang="en-US" altLang="ko-KR" dirty="0"/>
              <a:t>SBERT</a:t>
            </a:r>
            <a:r>
              <a:rPr lang="ko-KR" altLang="en-US" dirty="0"/>
              <a:t>로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HDBSCAN </a:t>
            </a:r>
            <a:r>
              <a:rPr lang="ko-KR" altLang="en-US" dirty="0"/>
              <a:t>사용하여 문서 군집화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클래스 기반 </a:t>
            </a:r>
            <a:r>
              <a:rPr lang="en-US" altLang="ko-KR" dirty="0"/>
              <a:t>TF-IDF</a:t>
            </a:r>
            <a:r>
              <a:rPr lang="ko-KR" altLang="en-US" dirty="0"/>
              <a:t>로 토픽을 추출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BERTopic</a:t>
            </a:r>
            <a:endParaRPr lang="ko-KR" altLang="en-US" dirty="0"/>
          </a:p>
        </p:txBody>
      </p:sp>
      <p:pic>
        <p:nvPicPr>
          <p:cNvPr id="1026" name="Picture 2" descr="BERTop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253" y="2093879"/>
            <a:ext cx="1991278" cy="165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64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토픽 추출 시</a:t>
            </a:r>
            <a:r>
              <a:rPr lang="en-US" altLang="ko-KR" dirty="0"/>
              <a:t>, </a:t>
            </a:r>
            <a:r>
              <a:rPr lang="ko-KR" altLang="en-US" dirty="0"/>
              <a:t>형태소 분석기를 </a:t>
            </a:r>
            <a:r>
              <a:rPr lang="en-US" altLang="ko-KR" dirty="0" err="1"/>
              <a:t>mecab</a:t>
            </a:r>
            <a:r>
              <a:rPr lang="ko-KR" altLang="en-US" dirty="0"/>
              <a:t>으로 설정 </a:t>
            </a:r>
            <a:endParaRPr lang="en-US" altLang="ko-KR" dirty="0"/>
          </a:p>
          <a:p>
            <a:pPr lvl="1"/>
            <a:r>
              <a:rPr lang="en-US" altLang="ko-KR" dirty="0" err="1"/>
              <a:t>CounterVectorizer</a:t>
            </a:r>
            <a:r>
              <a:rPr lang="ko-KR" altLang="en-US" dirty="0"/>
              <a:t>는 한국어 </a:t>
            </a:r>
            <a:r>
              <a:rPr lang="ko-KR" altLang="en-US" dirty="0" err="1"/>
              <a:t>토큰화에</a:t>
            </a:r>
            <a:r>
              <a:rPr lang="ko-KR" altLang="en-US" dirty="0"/>
              <a:t> 적절하지 않음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-&gt; </a:t>
            </a:r>
            <a:r>
              <a:rPr lang="ko-KR" altLang="en-US" dirty="0"/>
              <a:t>띄어쓰기 단위로 </a:t>
            </a:r>
            <a:r>
              <a:rPr lang="ko-KR" altLang="en-US" dirty="0" err="1"/>
              <a:t>토큰화를</a:t>
            </a:r>
            <a:r>
              <a:rPr lang="ko-KR" altLang="en-US" dirty="0"/>
              <a:t> 수행하기 때문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토픽 분석 과정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56" y="3265683"/>
            <a:ext cx="4528724" cy="2540342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6205484" y="4156259"/>
            <a:ext cx="510113" cy="332167"/>
          </a:xfrm>
          <a:prstGeom prst="rightArrow">
            <a:avLst/>
          </a:prstGeom>
          <a:solidFill>
            <a:srgbClr val="013D8D"/>
          </a:solidFill>
          <a:ln>
            <a:solidFill>
              <a:srgbClr val="013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0694" y="6176963"/>
            <a:ext cx="2043253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토픽 모델링 수행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068" y="2225289"/>
            <a:ext cx="3329460" cy="3861940"/>
          </a:xfrm>
          <a:prstGeom prst="rect">
            <a:avLst/>
          </a:prstGeom>
          <a:ln>
            <a:solidFill>
              <a:srgbClr val="013D8D"/>
            </a:solidFill>
          </a:ln>
        </p:spPr>
      </p:pic>
    </p:spTree>
    <p:extLst>
      <p:ext uri="{BB962C8B-B14F-4D97-AF65-F5344CB8AC3E}">
        <p14:creationId xmlns:p14="http://schemas.microsoft.com/office/powerpoint/2010/main" val="234706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77" y="2360737"/>
            <a:ext cx="3596010" cy="410789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845" y="2459686"/>
            <a:ext cx="3602408" cy="399272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3769" y="2360737"/>
            <a:ext cx="3500031" cy="3999121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토픽 모델링 수행 결과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토픽 분석 과정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54407" y="3082565"/>
            <a:ext cx="2076191" cy="56560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62640" y="3563332"/>
            <a:ext cx="2420585" cy="584462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63933" y="4414684"/>
            <a:ext cx="2067295" cy="607889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66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825625"/>
            <a:ext cx="9653833" cy="525754"/>
          </a:xfrm>
        </p:spPr>
        <p:txBody>
          <a:bodyPr/>
          <a:lstStyle/>
          <a:p>
            <a:r>
              <a:rPr lang="ko-KR" altLang="en-US" dirty="0"/>
              <a:t>토픽 모델링 수행 결과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토픽 분석 과정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6205484" y="4156259"/>
            <a:ext cx="510113" cy="332167"/>
          </a:xfrm>
          <a:prstGeom prst="rightArrow">
            <a:avLst/>
          </a:prstGeom>
          <a:solidFill>
            <a:srgbClr val="013D8D"/>
          </a:solidFill>
          <a:ln>
            <a:solidFill>
              <a:srgbClr val="013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28323" y="2506355"/>
            <a:ext cx="3925476" cy="1891255"/>
          </a:xfrm>
          <a:prstGeom prst="rect">
            <a:avLst/>
          </a:prstGeom>
          <a:noFill/>
          <a:ln>
            <a:solidFill>
              <a:srgbClr val="013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토픽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검찰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수사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정부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국민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토픽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러시아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전쟁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범죄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재판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토픽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유승민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후보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의원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국민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428323" y="4552586"/>
            <a:ext cx="3925476" cy="1469401"/>
          </a:xfrm>
          <a:prstGeom prst="rect">
            <a:avLst/>
          </a:prstGeom>
          <a:noFill/>
          <a:ln>
            <a:solidFill>
              <a:srgbClr val="013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 </a:t>
            </a:r>
            <a:r>
              <a:rPr lang="ko-KR" altLang="en-US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랭킹뉴스</a:t>
            </a:r>
            <a:r>
              <a:rPr lang="ko-KR" altLang="en-US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토픽 분석을 통해 사람들의 관심사를 알 수 있음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479" y="2506355"/>
            <a:ext cx="4379637" cy="330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9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278</Words>
  <Application>Microsoft Office PowerPoint</Application>
  <PresentationFormat>와이드스크린</PresentationFormat>
  <Paragraphs>47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</vt:lpstr>
      <vt:lpstr>나눔스퀘어 ExtraBold</vt:lpstr>
      <vt:lpstr>Arial</vt:lpstr>
      <vt:lpstr>Office 테마</vt:lpstr>
      <vt:lpstr>  KoBERT를 이용한 뉴스 토픽 분석</vt:lpstr>
      <vt:lpstr>토픽 분석 개요</vt:lpstr>
      <vt:lpstr>데이터 수집 과정</vt:lpstr>
      <vt:lpstr>데이터 정제 과정</vt:lpstr>
      <vt:lpstr>BERTopic</vt:lpstr>
      <vt:lpstr>토픽 분석 과정</vt:lpstr>
      <vt:lpstr>토픽 분석 과정</vt:lpstr>
      <vt:lpstr>토픽 분석 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&lt;2일차 주제&gt;  한국어 형태소 분석기</dc:title>
  <dc:creator>thumb</dc:creator>
  <cp:lastModifiedBy>kim jungin</cp:lastModifiedBy>
  <cp:revision>75</cp:revision>
  <dcterms:created xsi:type="dcterms:W3CDTF">2022-01-06T04:31:20Z</dcterms:created>
  <dcterms:modified xsi:type="dcterms:W3CDTF">2022-06-09T09:44:17Z</dcterms:modified>
</cp:coreProperties>
</file>