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3" r:id="rId1"/>
    <p:sldMasterId id="2147483648" r:id="rId2"/>
  </p:sldMasterIdLst>
  <p:notesMasterIdLst>
    <p:notesMasterId r:id="rId13"/>
  </p:notesMasterIdLst>
  <p:handoutMasterIdLst>
    <p:handoutMasterId r:id="rId14"/>
  </p:handoutMasterIdLst>
  <p:sldIdLst>
    <p:sldId id="1699" r:id="rId3"/>
    <p:sldId id="1655" r:id="rId4"/>
    <p:sldId id="1700" r:id="rId5"/>
    <p:sldId id="1676" r:id="rId6"/>
    <p:sldId id="1680" r:id="rId7"/>
    <p:sldId id="1702" r:id="rId8"/>
    <p:sldId id="1703" r:id="rId9"/>
    <p:sldId id="1681" r:id="rId10"/>
    <p:sldId id="1690" r:id="rId11"/>
    <p:sldId id="1692" r:id="rId12"/>
  </p:sldIdLst>
  <p:sldSz cx="9144000" cy="5143500" type="screen16x9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C92"/>
    <a:srgbClr val="C61E54"/>
    <a:srgbClr val="03134C"/>
    <a:srgbClr val="5DC36E"/>
    <a:srgbClr val="4B5569"/>
    <a:srgbClr val="0D2388"/>
    <a:srgbClr val="72B359"/>
    <a:srgbClr val="54893F"/>
    <a:srgbClr val="006699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B375A-5351-435A-B178-7D8704BE7645}" v="615" dt="2022-04-11T11:46:16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34" autoAdjust="0"/>
  </p:normalViewPr>
  <p:slideViewPr>
    <p:cSldViewPr>
      <p:cViewPr varScale="1">
        <p:scale>
          <a:sx n="131" d="100"/>
          <a:sy n="131" d="100"/>
        </p:scale>
        <p:origin x="532" y="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42847" y="9440646"/>
            <a:ext cx="962778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66991BA-7CC0-4F55-A43B-35FF2246D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2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auto">
          <a:xfrm>
            <a:off x="-12662" y="0"/>
            <a:ext cx="9156662" cy="589583"/>
          </a:xfrm>
          <a:prstGeom prst="rect">
            <a:avLst/>
          </a:prstGeom>
          <a:gradFill flip="none" rotWithShape="1">
            <a:gsLst>
              <a:gs pos="100000">
                <a:srgbClr val="4B5569"/>
              </a:gs>
              <a:gs pos="35000">
                <a:srgbClr val="03134C"/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-12440" y="-5776"/>
            <a:ext cx="241040" cy="215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010400" y="4849813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666991BA-7CC0-4F55-A43B-35FF2246DB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35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256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23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010400" y="482105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666991BA-7CC0-4F55-A43B-35FF2246DB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222" r:id="rId2"/>
    <p:sldLayoutId id="2147484190" r:id="rId3"/>
    <p:sldLayoutId id="2147484221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khr1029/AI_NLP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85950"/>
            <a:ext cx="9144000" cy="457200"/>
          </a:xfrm>
          <a:prstGeom prst="rect">
            <a:avLst/>
          </a:prstGeom>
          <a:solidFill>
            <a:srgbClr val="03134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0" y="971550"/>
            <a:ext cx="629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LSTM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을 이용한 이메일 스팸 분류</a:t>
            </a:r>
          </a:p>
        </p:txBody>
      </p:sp>
    </p:spTree>
    <p:extLst>
      <p:ext uri="{BB962C8B-B14F-4D97-AF65-F5344CB8AC3E}">
        <p14:creationId xmlns:p14="http://schemas.microsoft.com/office/powerpoint/2010/main" val="393725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Text"/>
          <p:cNvSpPr txBox="1"/>
          <p:nvPr/>
        </p:nvSpPr>
        <p:spPr>
          <a:xfrm>
            <a:off x="381000" y="135252"/>
            <a:ext cx="4038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소스코드 링크</a:t>
            </a:r>
            <a:endParaRPr 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010400" y="4821057"/>
            <a:ext cx="2057400" cy="274637"/>
          </a:xfrm>
        </p:spPr>
        <p:txBody>
          <a:bodyPr/>
          <a:lstStyle/>
          <a:p>
            <a:fld id="{666991BA-7CC0-4F55-A43B-35FF2246DB1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D1BB6-0857-4E96-97C6-AD246FD7DCE5}"/>
              </a:ext>
            </a:extLst>
          </p:cNvPr>
          <p:cNvSpPr txBox="1"/>
          <p:nvPr/>
        </p:nvSpPr>
        <p:spPr>
          <a:xfrm>
            <a:off x="274320" y="4019550"/>
            <a:ext cx="577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링크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https://github.com/khr1029/AI_NLP.git</a:t>
            </a:r>
            <a:endParaRPr lang="ko-KR" altLang="en-US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93FCC3-7620-4E06-A10D-7BB44B318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23950"/>
            <a:ext cx="8439584" cy="26734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877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Text"/>
          <p:cNvSpPr txBox="1"/>
          <p:nvPr/>
        </p:nvSpPr>
        <p:spPr>
          <a:xfrm>
            <a:off x="381000" y="135252"/>
            <a:ext cx="4038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Oval 26"/>
          <p:cNvSpPr/>
          <p:nvPr/>
        </p:nvSpPr>
        <p:spPr bwMode="auto">
          <a:xfrm>
            <a:off x="1669608" y="1364446"/>
            <a:ext cx="496680" cy="49668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</p:txBody>
      </p:sp>
      <p:sp>
        <p:nvSpPr>
          <p:cNvPr id="19" name="Oval 28"/>
          <p:cNvSpPr/>
          <p:nvPr/>
        </p:nvSpPr>
        <p:spPr bwMode="auto">
          <a:xfrm>
            <a:off x="1669608" y="2443658"/>
            <a:ext cx="496680" cy="49668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</p:txBody>
      </p:sp>
      <p:sp>
        <p:nvSpPr>
          <p:cNvPr id="20" name="Oval 29"/>
          <p:cNvSpPr/>
          <p:nvPr/>
        </p:nvSpPr>
        <p:spPr bwMode="auto">
          <a:xfrm>
            <a:off x="4814865" y="2443658"/>
            <a:ext cx="496680" cy="49668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</p:txBody>
      </p:sp>
      <p:sp>
        <p:nvSpPr>
          <p:cNvPr id="21" name="Oval 30"/>
          <p:cNvSpPr/>
          <p:nvPr/>
        </p:nvSpPr>
        <p:spPr bwMode="auto">
          <a:xfrm>
            <a:off x="1669608" y="3522870"/>
            <a:ext cx="496680" cy="496680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</p:txBody>
      </p:sp>
      <p:sp>
        <p:nvSpPr>
          <p:cNvPr id="22" name="Inhaltsplatzhalter 4"/>
          <p:cNvSpPr txBox="1">
            <a:spLocks/>
          </p:cNvSpPr>
          <p:nvPr/>
        </p:nvSpPr>
        <p:spPr>
          <a:xfrm>
            <a:off x="2289707" y="2583571"/>
            <a:ext cx="144409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목적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Inhaltsplatzhalter 4"/>
          <p:cNvSpPr txBox="1">
            <a:spLocks/>
          </p:cNvSpPr>
          <p:nvPr/>
        </p:nvSpPr>
        <p:spPr>
          <a:xfrm>
            <a:off x="5438102" y="1489675"/>
            <a:ext cx="1978997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사용기술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Inhaltsplatzhalter 4"/>
          <p:cNvSpPr txBox="1">
            <a:spLocks/>
          </p:cNvSpPr>
          <p:nvPr/>
        </p:nvSpPr>
        <p:spPr>
          <a:xfrm>
            <a:off x="5438102" y="2588382"/>
            <a:ext cx="158656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소스코드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Inhaltsplatzhalter 4"/>
          <p:cNvSpPr txBox="1">
            <a:spLocks/>
          </p:cNvSpPr>
          <p:nvPr/>
        </p:nvSpPr>
        <p:spPr>
          <a:xfrm>
            <a:off x="2289707" y="3687089"/>
            <a:ext cx="152029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내용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F5D0F041-C5C0-4E1C-89C9-FC10D1484991}"/>
              </a:ext>
            </a:extLst>
          </p:cNvPr>
          <p:cNvSpPr txBox="1">
            <a:spLocks/>
          </p:cNvSpPr>
          <p:nvPr/>
        </p:nvSpPr>
        <p:spPr>
          <a:xfrm>
            <a:off x="2288203" y="1480052"/>
            <a:ext cx="1910818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Inhaltsplatzhalter 4">
            <a:extLst>
              <a:ext uri="{FF2B5EF4-FFF2-40B4-BE49-F238E27FC236}">
                <a16:creationId xmlns:a16="http://schemas.microsoft.com/office/drawing/2014/main" id="{7454DACD-BE58-40E9-AC6E-933564618D6C}"/>
              </a:ext>
            </a:extLst>
          </p:cNvPr>
          <p:cNvSpPr txBox="1">
            <a:spLocks/>
          </p:cNvSpPr>
          <p:nvPr/>
        </p:nvSpPr>
        <p:spPr>
          <a:xfrm>
            <a:off x="5438102" y="3687088"/>
            <a:ext cx="1294426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소스코드 링크</a:t>
            </a:r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12440" y="-5776"/>
            <a:ext cx="241040" cy="215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010400" y="4821057"/>
            <a:ext cx="2057400" cy="274637"/>
          </a:xfrm>
        </p:spPr>
        <p:txBody>
          <a:bodyPr/>
          <a:lstStyle/>
          <a:p>
            <a:fld id="{666991BA-7CC0-4F55-A43B-35FF2246DB1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5" name="Oval 30">
            <a:extLst>
              <a:ext uri="{FF2B5EF4-FFF2-40B4-BE49-F238E27FC236}">
                <a16:creationId xmlns:a16="http://schemas.microsoft.com/office/drawing/2014/main" id="{6B8A9FBA-1D43-4429-97BA-C099D1336022}"/>
              </a:ext>
            </a:extLst>
          </p:cNvPr>
          <p:cNvSpPr/>
          <p:nvPr/>
        </p:nvSpPr>
        <p:spPr bwMode="auto">
          <a:xfrm>
            <a:off x="4814865" y="1364446"/>
            <a:ext cx="496680" cy="496680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</p:txBody>
      </p:sp>
      <p:sp>
        <p:nvSpPr>
          <p:cNvPr id="31" name="Oval 26">
            <a:extLst>
              <a:ext uri="{FF2B5EF4-FFF2-40B4-BE49-F238E27FC236}">
                <a16:creationId xmlns:a16="http://schemas.microsoft.com/office/drawing/2014/main" id="{5C3848EE-3C08-4299-BB19-E26AD01AE04C}"/>
              </a:ext>
            </a:extLst>
          </p:cNvPr>
          <p:cNvSpPr/>
          <p:nvPr/>
        </p:nvSpPr>
        <p:spPr bwMode="auto">
          <a:xfrm>
            <a:off x="4814865" y="3522870"/>
            <a:ext cx="496680" cy="49668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213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/>
      <p:bldP spid="16" grpId="0"/>
      <p:bldP spid="27" grpId="0"/>
      <p:bldP spid="25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Text"/>
          <p:cNvSpPr txBox="1"/>
          <p:nvPr/>
        </p:nvSpPr>
        <p:spPr>
          <a:xfrm>
            <a:off x="381000" y="135252"/>
            <a:ext cx="4038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010400" y="4821057"/>
            <a:ext cx="2057400" cy="274637"/>
          </a:xfrm>
        </p:spPr>
        <p:txBody>
          <a:bodyPr/>
          <a:lstStyle/>
          <a:p>
            <a:fld id="{666991BA-7CC0-4F55-A43B-35FF2246DB1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AE4C0-C42D-4FCC-AD4B-F0F5CA7D9151}"/>
              </a:ext>
            </a:extLst>
          </p:cNvPr>
          <p:cNvSpPr txBox="1"/>
          <p:nvPr/>
        </p:nvSpPr>
        <p:spPr>
          <a:xfrm>
            <a:off x="1248382" y="3593307"/>
            <a:ext cx="2303836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6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https://m.yna.co.kr/view/MYH20220124013000640</a:t>
            </a:r>
            <a:endParaRPr lang="ko-KR" altLang="en-US" sz="6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E7B6A-42FA-43F5-ADDF-54504AA2E03D}"/>
              </a:ext>
            </a:extLst>
          </p:cNvPr>
          <p:cNvSpPr txBox="1"/>
          <p:nvPr/>
        </p:nvSpPr>
        <p:spPr>
          <a:xfrm>
            <a:off x="4876800" y="1231107"/>
            <a:ext cx="4114800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올해 초 당첨금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달러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달하는 복권 당첨 소식이 담긴 이메일이 스팸메일 함에 들어가 있었던 사연이 공개돼 화제가 되었다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그만큼 스팸메일 분류 정확도에 대한 신뢰도가 점점 낮아지고 있다고 판단이 들어 좀더 확실하게 분류할 수 있는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이메일 스팸 분류 시스템을 구현하고자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81A78D-87DA-4D91-BB55-B09F5D34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7" y="1307307"/>
            <a:ext cx="3948446" cy="221305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9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010400" y="4821057"/>
            <a:ext cx="2057400" cy="274637"/>
          </a:xfrm>
        </p:spPr>
        <p:txBody>
          <a:bodyPr/>
          <a:lstStyle/>
          <a:p>
            <a:fld id="{666991BA-7CC0-4F55-A43B-35FF2246DB1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5" name="Footer Text">
            <a:extLst>
              <a:ext uri="{FF2B5EF4-FFF2-40B4-BE49-F238E27FC236}">
                <a16:creationId xmlns:a16="http://schemas.microsoft.com/office/drawing/2014/main" id="{567A48A7-7B11-429E-8AE0-38BC215F6ABC}"/>
              </a:ext>
            </a:extLst>
          </p:cNvPr>
          <p:cNvSpPr txBox="1"/>
          <p:nvPr/>
        </p:nvSpPr>
        <p:spPr>
          <a:xfrm>
            <a:off x="381000" y="135252"/>
            <a:ext cx="4038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목적</a:t>
            </a:r>
            <a:endParaRPr 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15D55-7673-4BE8-9026-84AFEDB60FA1}"/>
              </a:ext>
            </a:extLst>
          </p:cNvPr>
          <p:cNvSpPr txBox="1"/>
          <p:nvPr/>
        </p:nvSpPr>
        <p:spPr>
          <a:xfrm>
            <a:off x="762000" y="890888"/>
            <a:ext cx="7391400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스팸메일은 상대가 수신하기를 원치 않는 상업적인 광고를 내용으로 하는 이메일을 뜻하며 사이버 공간에서 발생하고 있는 스팸메일의 폐해는 매우 다양하고 심각한 공해요인이 되고 있으며 많은 문제들을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야기 시키고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이제 스팸메일에 의한 불편함과 위험성의 증가는 묵과할 수 없는 수준에 이르렀다고 보여 지며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수진자에게 있어서 실제 투여 되어야할 학업이나 업무에 있어서 시간을 낭비하게 하여 기회비용을 상실시키는 문제를 낳는다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스팸메일로 진정한 메일을 삭제 시킴으로  인하여 다른 메일에 대한 수신을 방해하는 업무방해를 하게 되며 결과적으로 이용자에게 불편함을 증가시키게 되는 것이다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스팸메일로 인한 불편함을 해소시키자는 목적에서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98%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정확도를 구현하고자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1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Text"/>
          <p:cNvSpPr txBox="1"/>
          <p:nvPr/>
        </p:nvSpPr>
        <p:spPr>
          <a:xfrm>
            <a:off x="381000" y="135252"/>
            <a:ext cx="4038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내용</a:t>
            </a:r>
            <a:endParaRPr 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010400" y="4821057"/>
            <a:ext cx="2057400" cy="274637"/>
          </a:xfrm>
        </p:spPr>
        <p:txBody>
          <a:bodyPr/>
          <a:lstStyle/>
          <a:p>
            <a:fld id="{666991BA-7CC0-4F55-A43B-35FF2246DB1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FF117-B05E-4851-A379-C9C79AF77666}"/>
              </a:ext>
            </a:extLst>
          </p:cNvPr>
          <p:cNvSpPr txBox="1"/>
          <p:nvPr/>
        </p:nvSpPr>
        <p:spPr>
          <a:xfrm>
            <a:off x="533400" y="848763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5C3936-30EB-48D6-BFBE-E3D432C6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8750"/>
            <a:ext cx="4482674" cy="13557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77517D-D11A-44D3-A0CA-73EC13CF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68" y="3225460"/>
            <a:ext cx="3664138" cy="13589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940D067-3408-47AC-BD8E-9007B6B1EBEF}"/>
              </a:ext>
            </a:extLst>
          </p:cNvPr>
          <p:cNvSpPr/>
          <p:nvPr/>
        </p:nvSpPr>
        <p:spPr bwMode="auto">
          <a:xfrm>
            <a:off x="2241362" y="2882816"/>
            <a:ext cx="800100" cy="3048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51349-014B-44EA-83A3-6DF4FB1FE3E3}"/>
              </a:ext>
            </a:extLst>
          </p:cNvPr>
          <p:cNvSpPr txBox="1"/>
          <p:nvPr/>
        </p:nvSpPr>
        <p:spPr>
          <a:xfrm>
            <a:off x="5257800" y="1342901"/>
            <a:ext cx="3670496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데이터에서 불필요한 컬럼을 삭제한 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“v1”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“label”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“v2”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“Text”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명칭을 변경하고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“label_in_num“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컬럼을 추가하여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“label”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채워주는 전처리를 진행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“label”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value_counts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66D8BF6-3D2E-4461-A8E0-8AC8747EC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45" y="2599981"/>
            <a:ext cx="1423855" cy="6254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3902DD9-A1CA-4E3B-B6C7-6C0ED6DAD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795" y="3152834"/>
            <a:ext cx="22860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Text"/>
          <p:cNvSpPr txBox="1"/>
          <p:nvPr/>
        </p:nvSpPr>
        <p:spPr>
          <a:xfrm>
            <a:off x="381000" y="135252"/>
            <a:ext cx="4038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내용</a:t>
            </a:r>
            <a:endParaRPr 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010400" y="4821057"/>
            <a:ext cx="2057400" cy="274637"/>
          </a:xfrm>
        </p:spPr>
        <p:txBody>
          <a:bodyPr/>
          <a:lstStyle/>
          <a:p>
            <a:fld id="{666991BA-7CC0-4F55-A43B-35FF2246DB1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FF117-B05E-4851-A379-C9C79AF77666}"/>
              </a:ext>
            </a:extLst>
          </p:cNvPr>
          <p:cNvSpPr txBox="1"/>
          <p:nvPr/>
        </p:nvSpPr>
        <p:spPr>
          <a:xfrm>
            <a:off x="533400" y="84876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</a:p>
        </p:txBody>
      </p:sp>
      <p:pic>
        <p:nvPicPr>
          <p:cNvPr id="2050" name="Picture 2" descr="BiLSTM Explained | Papers With Code">
            <a:extLst>
              <a:ext uri="{FF2B5EF4-FFF2-40B4-BE49-F238E27FC236}">
                <a16:creationId xmlns:a16="http://schemas.microsoft.com/office/drawing/2014/main" id="{17F0E112-3829-4000-B51A-F1BB7BD8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8" y="1623829"/>
            <a:ext cx="4115082" cy="256204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4C21B6-CFFD-49C8-83C8-C52661A79648}"/>
              </a:ext>
            </a:extLst>
          </p:cNvPr>
          <p:cNvSpPr txBox="1"/>
          <p:nvPr/>
        </p:nvSpPr>
        <p:spPr>
          <a:xfrm>
            <a:off x="503373" y="4292084"/>
            <a:ext cx="42210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i="0" dirty="0">
                <a:solidFill>
                  <a:srgbClr val="212529"/>
                </a:solidFill>
                <a:effectLst/>
                <a:latin typeface="Lato" panose="020B0604020202020204" pitchFamily="34" charset="0"/>
              </a:rPr>
              <a:t>Image Source: Modelling Radiological Language with Bidirectional Long Short-Term Memory Networks, Cornegruta et al</a:t>
            </a:r>
            <a:endParaRPr lang="ko-KR" altLang="en-US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CA235-3CCC-4CCC-93CE-1A16A5A634DC}"/>
              </a:ext>
            </a:extLst>
          </p:cNvPr>
          <p:cNvSpPr txBox="1"/>
          <p:nvPr/>
        </p:nvSpPr>
        <p:spPr>
          <a:xfrm>
            <a:off x="5029200" y="1623829"/>
            <a:ext cx="3670496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양방향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두개의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구성된 시퀀스 처리 모델이다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하나는 입력을 순방향으로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하나는 역방향으로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양방향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LSTM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네트워크에서 사용할 수 있는 정보의 양을 효과적으로 증가시켜 알고리즘에서 사용할 수 있는 컨텍스트를 개선한다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4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Text"/>
          <p:cNvSpPr txBox="1"/>
          <p:nvPr/>
        </p:nvSpPr>
        <p:spPr>
          <a:xfrm>
            <a:off x="381000" y="135252"/>
            <a:ext cx="4038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내용</a:t>
            </a:r>
            <a:endParaRPr 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7010400" y="4821057"/>
            <a:ext cx="2057400" cy="274637"/>
          </a:xfrm>
        </p:spPr>
        <p:txBody>
          <a:bodyPr/>
          <a:lstStyle/>
          <a:p>
            <a:fld id="{666991BA-7CC0-4F55-A43B-35FF2246DB1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FF117-B05E-4851-A379-C9C79AF77666}"/>
              </a:ext>
            </a:extLst>
          </p:cNvPr>
          <p:cNvSpPr txBox="1"/>
          <p:nvPr/>
        </p:nvSpPr>
        <p:spPr>
          <a:xfrm>
            <a:off x="533400" y="84876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주요성과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1325E-4819-4B73-BEBD-6D20DE86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6" y="1777949"/>
            <a:ext cx="7702946" cy="1473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8E5E8E-533E-460C-A476-2F59A9AC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6" y="4019550"/>
            <a:ext cx="5048509" cy="3429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3F99D9-7838-44C5-A3FA-A0806196115E}"/>
              </a:ext>
            </a:extLst>
          </p:cNvPr>
          <p:cNvSpPr txBox="1"/>
          <p:nvPr/>
        </p:nvSpPr>
        <p:spPr>
          <a:xfrm>
            <a:off x="417342" y="1331213"/>
            <a:ext cx="808657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데이터에서 스팸 이메일 분류를 최고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98.39%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정확도까지 나타내도록 학습이 되도록 구현했다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84753-057E-4335-957B-8D2D86527B92}"/>
              </a:ext>
            </a:extLst>
          </p:cNvPr>
          <p:cNvSpPr txBox="1"/>
          <p:nvPr/>
        </p:nvSpPr>
        <p:spPr>
          <a:xfrm>
            <a:off x="417342" y="3577966"/>
            <a:ext cx="808657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데이터에서 스팸 이메일 분류도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98.39%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정확도를 나타낸다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2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Text"/>
          <p:cNvSpPr txBox="1"/>
          <p:nvPr/>
        </p:nvSpPr>
        <p:spPr>
          <a:xfrm>
            <a:off x="381000" y="135252"/>
            <a:ext cx="4038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사용 기술</a:t>
            </a:r>
            <a:endParaRPr 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010400" y="4821057"/>
            <a:ext cx="2057400" cy="274637"/>
          </a:xfrm>
        </p:spPr>
        <p:txBody>
          <a:bodyPr/>
          <a:lstStyle/>
          <a:p>
            <a:fld id="{666991BA-7CC0-4F55-A43B-35FF2246DB1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5E39D4-1742-44E0-8F4B-DFDD43DD7B21}"/>
              </a:ext>
            </a:extLst>
          </p:cNvPr>
          <p:cNvSpPr txBox="1"/>
          <p:nvPr/>
        </p:nvSpPr>
        <p:spPr>
          <a:xfrm>
            <a:off x="762000" y="930472"/>
            <a:ext cx="289560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사용 기술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ED87E-AF74-40E1-ABAF-CF6043D637EB}"/>
              </a:ext>
            </a:extLst>
          </p:cNvPr>
          <p:cNvSpPr txBox="1"/>
          <p:nvPr/>
        </p:nvSpPr>
        <p:spPr>
          <a:xfrm>
            <a:off x="762000" y="1733550"/>
            <a:ext cx="4648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5920" indent="-285750" algn="just" latinLnBrk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Python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75920" indent="-285750" algn="just" latinLnBrk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Bidirectional LSTM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75920" indent="-285750" algn="just" latinLnBrk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 패키지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실습 가이드 참조</a:t>
            </a:r>
          </a:p>
        </p:txBody>
      </p:sp>
    </p:spTree>
    <p:extLst>
      <p:ext uri="{BB962C8B-B14F-4D97-AF65-F5344CB8AC3E}">
        <p14:creationId xmlns:p14="http://schemas.microsoft.com/office/powerpoint/2010/main" val="6997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Text"/>
          <p:cNvSpPr txBox="1"/>
          <p:nvPr/>
        </p:nvSpPr>
        <p:spPr>
          <a:xfrm>
            <a:off x="381000" y="135252"/>
            <a:ext cx="4038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소스코드</a:t>
            </a:r>
            <a:endParaRPr 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010400" y="4821057"/>
            <a:ext cx="2057400" cy="274637"/>
          </a:xfrm>
        </p:spPr>
        <p:txBody>
          <a:bodyPr/>
          <a:lstStyle/>
          <a:p>
            <a:fld id="{666991BA-7CC0-4F55-A43B-35FF2246DB16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30BADE-F606-4F4A-B1AF-BB7CB9B4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28750"/>
            <a:ext cx="4495800" cy="31535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285DDB-058B-4230-A50C-EDA5F8A7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428750"/>
            <a:ext cx="3889618" cy="2540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73B7CB-C42F-4478-BAB2-D2952E178F83}"/>
              </a:ext>
            </a:extLst>
          </p:cNvPr>
          <p:cNvSpPr txBox="1"/>
          <p:nvPr/>
        </p:nvSpPr>
        <p:spPr>
          <a:xfrm>
            <a:off x="533400" y="895350"/>
            <a:ext cx="7418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Vectorization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embedding layer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넣고 양방향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사용하는 코드</a:t>
            </a:r>
          </a:p>
        </p:txBody>
      </p:sp>
    </p:spTree>
    <p:extLst>
      <p:ext uri="{BB962C8B-B14F-4D97-AF65-F5344CB8AC3E}">
        <p14:creationId xmlns:p14="http://schemas.microsoft.com/office/powerpoint/2010/main" val="260381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SlideSalad Theme 16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4658D"/>
      </a:accent1>
      <a:accent2>
        <a:srgbClr val="388968"/>
      </a:accent2>
      <a:accent3>
        <a:srgbClr val="8FB140"/>
      </a:accent3>
      <a:accent4>
        <a:srgbClr val="CAD849"/>
      </a:accent4>
      <a:accent5>
        <a:srgbClr val="379A86"/>
      </a:accent5>
      <a:accent6>
        <a:srgbClr val="429EB0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40292</TotalTime>
  <Words>429</Words>
  <Application>Microsoft Office PowerPoint</Application>
  <PresentationFormat>화면 슬라이드 쇼(16:9)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나눔고딕</vt:lpstr>
      <vt:lpstr>나눔스퀘어</vt:lpstr>
      <vt:lpstr>나눔스퀘어 Bold</vt:lpstr>
      <vt:lpstr>맑은 고딕</vt:lpstr>
      <vt:lpstr>Arial</vt:lpstr>
      <vt:lpstr>Calibri</vt:lpstr>
      <vt:lpstr>Lato</vt:lpstr>
      <vt:lpstr>Roboto</vt:lpstr>
      <vt:lpstr>Roboto Light</vt:lpstr>
      <vt:lpstr>Wingdings</vt:lpstr>
      <vt:lpstr>디자인 사용자 지정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kim jungin</cp:lastModifiedBy>
  <cp:revision>1762</cp:revision>
  <cp:lastPrinted>2019-07-04T00:46:37Z</cp:lastPrinted>
  <dcterms:created xsi:type="dcterms:W3CDTF">2015-09-08T18:46:55Z</dcterms:created>
  <dcterms:modified xsi:type="dcterms:W3CDTF">2022-06-09T09:44:41Z</dcterms:modified>
</cp:coreProperties>
</file>