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55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F08EC-BCED-4783-94BA-BD0809BBF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23E24-B4E0-478E-89E0-993E0F67B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281CBB-66C9-4CC2-A54C-FFBC78BB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476EA4-3800-4A09-9FFF-D8AB6296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19139-9EA8-4E20-A24B-61C5DA13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20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7A68D-C2FE-427A-A750-3E5AB64E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B3C6E3-AF57-4CA5-9823-8D0121FC3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DADD9-3A3D-4B6A-B7C9-F05EB5DC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D7C80-19BE-4D54-9BA5-2B9FE51A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D553C-8EF7-4A4C-A57C-29A19F71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63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B43108-456D-4387-823F-66412F2D9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068A1-2774-4E15-84AD-D2C30023F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CFB9B-7BEE-4E1C-B9C3-8F98A9ED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593545-D7C5-4FD2-935B-05E99AC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D6DEE-86DA-41A0-8AA2-1121EE7D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87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5EFA8-B2EE-4AA8-BE54-6E64C028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9CCB6A-EDE6-4C7F-B226-5BE625CBD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E85EF3-7C1A-4546-87DE-2297BDF1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C6F885-EEFA-4063-995E-9EA6607A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456B3F-4D35-42AE-99AA-13DF7BFD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59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86E88-A53C-469D-B4C8-5BB80CE4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5577E7-B2A0-4B57-88A7-CD5FF6618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CF96D7-08B9-489D-A251-51122F13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F9A51-C5FD-4F45-9FFA-E03F97AC0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E9A91-65DE-4AC2-AA33-F3EA6C2E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05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9FDC7-4E3D-4E96-992A-183F15CD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3A97C-ADBA-43D9-971A-FB1C0C506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7E8EB1-670F-40E1-86CD-98C6447BB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D6D937-6801-4355-BB7D-F74A5B89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EFDE82-36D8-4FF2-858E-DBB083D8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605B3F-FCD6-4901-B36E-95B35C88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3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5F1ED-25CA-46B4-8F18-A07F1F144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2DAA41-820F-43BA-BB70-D4613C397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5D7BC5-B766-4D47-97DD-13DDE6E4B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4D8DC5-3A49-43BB-AF56-C516FE558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EB15AB-DE18-42CE-9AF0-21E7F3C0A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5B0BFA-5DFC-469A-B9DB-9D1F0858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A9D5C0-6289-4752-8170-FBDAA6C5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8B12B6-88FA-438E-B123-DB142C0D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86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4B5AD-4B47-4E58-A0A3-8CF09A3A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E7D823-51B7-4096-83EA-D1D8C1C0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9619CB-7621-4E47-8B8B-91F06D6C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AD7591-4ACE-4921-9418-E566AA91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69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9169C5-D231-45E1-9A57-33703622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2F3639-E9E7-43A3-A991-563C2F8F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06668-51F4-4273-A725-B2AEDF8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33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8394F-3F4D-482B-96E5-08D82530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5C5E92-EF7B-4F40-AFBE-2D2143FC4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5BCF70-FFEF-487C-98DE-2A75572DB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75961E-B94A-4183-B618-1D84B2A9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37776F-02BE-440C-B1E0-AFA0FA39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9B869-AE24-4CEB-9B77-50476D2A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37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49A9B-0F35-4803-B573-D8EA4A51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E6C194-427A-491E-B9E8-C77E67F12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3D1A12-CEFF-4C10-A060-649EFCDB1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CE6C7C-5221-46BC-A300-A8D7C950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C9689F-FEF7-4394-A492-B2D88A9B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9DE1BA-F4FB-47B4-B629-4ACB3D5D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76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15DF37-74C4-4154-B907-FAD08A6A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EBB975-4849-458D-A118-2F630467A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5A75E0-3924-43DC-9370-1F2AC5130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DA366-76A1-4330-A17E-DE32E736B409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29A7B4-3A60-43B5-A13C-BB2CCA00B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97B75-AB56-49A7-856D-8C108FE30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96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D84E54-1D08-46AA-A748-6A30898D2D62}"/>
              </a:ext>
            </a:extLst>
          </p:cNvPr>
          <p:cNvSpPr/>
          <p:nvPr/>
        </p:nvSpPr>
        <p:spPr>
          <a:xfrm>
            <a:off x="3114674" y="2298095"/>
            <a:ext cx="1982391" cy="50144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True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07BD9D-E5F3-436F-B0E6-4AC383797EC5}"/>
              </a:ext>
            </a:extLst>
          </p:cNvPr>
          <p:cNvSpPr/>
          <p:nvPr/>
        </p:nvSpPr>
        <p:spPr>
          <a:xfrm>
            <a:off x="5097065" y="2298095"/>
            <a:ext cx="1982391" cy="50144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False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0280DBF-4902-4EBA-8F08-20C2F7550BB5}"/>
              </a:ext>
            </a:extLst>
          </p:cNvPr>
          <p:cNvSpPr/>
          <p:nvPr/>
        </p:nvSpPr>
        <p:spPr>
          <a:xfrm>
            <a:off x="3114674" y="2799538"/>
            <a:ext cx="1982391" cy="501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True Positive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55D9295-B06C-44E6-8BFB-32E302EEF9FE}"/>
              </a:ext>
            </a:extLst>
          </p:cNvPr>
          <p:cNvSpPr/>
          <p:nvPr/>
        </p:nvSpPr>
        <p:spPr>
          <a:xfrm>
            <a:off x="5097065" y="2799538"/>
            <a:ext cx="1982391" cy="501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False Positive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49DF9F8-BE27-45E1-991D-1752BD1F6374}"/>
              </a:ext>
            </a:extLst>
          </p:cNvPr>
          <p:cNvSpPr/>
          <p:nvPr/>
        </p:nvSpPr>
        <p:spPr>
          <a:xfrm>
            <a:off x="3114674" y="3300981"/>
            <a:ext cx="1982391" cy="501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False Negative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6C2B534-F7F9-4F20-998F-895E872A4F04}"/>
              </a:ext>
            </a:extLst>
          </p:cNvPr>
          <p:cNvSpPr/>
          <p:nvPr/>
        </p:nvSpPr>
        <p:spPr>
          <a:xfrm>
            <a:off x="5097065" y="3300981"/>
            <a:ext cx="1982391" cy="501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True Negative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E6F20C6-263A-4837-B092-7C04C02CF3E3}"/>
              </a:ext>
            </a:extLst>
          </p:cNvPr>
          <p:cNvSpPr/>
          <p:nvPr/>
        </p:nvSpPr>
        <p:spPr>
          <a:xfrm>
            <a:off x="3114674" y="1796652"/>
            <a:ext cx="3964781" cy="50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실제 정답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791A951-583C-44C0-A729-191F3389380D}"/>
              </a:ext>
            </a:extLst>
          </p:cNvPr>
          <p:cNvSpPr/>
          <p:nvPr/>
        </p:nvSpPr>
        <p:spPr>
          <a:xfrm>
            <a:off x="2296716" y="2799538"/>
            <a:ext cx="817959" cy="50144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True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A54539E-9D06-4A73-A390-98956C9D751B}"/>
              </a:ext>
            </a:extLst>
          </p:cNvPr>
          <p:cNvSpPr/>
          <p:nvPr/>
        </p:nvSpPr>
        <p:spPr>
          <a:xfrm>
            <a:off x="2296716" y="3300981"/>
            <a:ext cx="817959" cy="50144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False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D65999D-18E3-40BC-AB73-0E01D2BBC5C2}"/>
              </a:ext>
            </a:extLst>
          </p:cNvPr>
          <p:cNvSpPr/>
          <p:nvPr/>
        </p:nvSpPr>
        <p:spPr>
          <a:xfrm>
            <a:off x="1357313" y="2799537"/>
            <a:ext cx="939403" cy="1002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분류</a:t>
            </a:r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결과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4F9C8AA-73C1-4519-8C8A-00B4502A9619}"/>
                  </a:ext>
                </a:extLst>
              </p:cNvPr>
              <p:cNvSpPr txBox="1"/>
              <p:nvPr/>
            </p:nvSpPr>
            <p:spPr>
              <a:xfrm>
                <a:off x="7557870" y="1989741"/>
                <a:ext cx="3988336" cy="616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>
                    <a:latin typeface="Consolas" panose="020B0609020204030204" pitchFamily="49" charset="0"/>
                  </a:rPr>
                  <a:t>정밀도 </a:t>
                </a:r>
                <a:r>
                  <a:rPr lang="en-US" altLang="ko-KR" sz="2400">
                    <a:latin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3+2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4F9C8AA-73C1-4519-8C8A-00B4502A9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7870" y="1989741"/>
                <a:ext cx="3988336" cy="616707"/>
              </a:xfrm>
              <a:prstGeom prst="rect">
                <a:avLst/>
              </a:prstGeom>
              <a:blipFill>
                <a:blip r:embed="rId2"/>
                <a:stretch>
                  <a:fillRect l="-2446" b="-8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757299E3-4429-4426-9F4C-A6456400DCF6}"/>
              </a:ext>
            </a:extLst>
          </p:cNvPr>
          <p:cNvSpPr txBox="1"/>
          <p:nvPr/>
        </p:nvSpPr>
        <p:spPr>
          <a:xfrm>
            <a:off x="835819" y="44291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real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034BCB3-4914-49CA-888D-FAD52E5EF6D8}"/>
              </a:ext>
            </a:extLst>
          </p:cNvPr>
          <p:cNvSpPr txBox="1"/>
          <p:nvPr/>
        </p:nvSpPr>
        <p:spPr>
          <a:xfrm>
            <a:off x="835819" y="97869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pred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844A3DB-3468-4F2C-8EE6-079815DFC8C6}"/>
              </a:ext>
            </a:extLst>
          </p:cNvPr>
          <p:cNvSpPr/>
          <p:nvPr/>
        </p:nvSpPr>
        <p:spPr>
          <a:xfrm>
            <a:off x="1607344" y="400050"/>
            <a:ext cx="400050" cy="41219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C69205-2612-488D-8D1E-86300E90C19F}"/>
              </a:ext>
            </a:extLst>
          </p:cNvPr>
          <p:cNvSpPr/>
          <p:nvPr/>
        </p:nvSpPr>
        <p:spPr>
          <a:xfrm>
            <a:off x="2007394" y="400050"/>
            <a:ext cx="400050" cy="41219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E8DA04C-8C4A-43F4-AC71-B2483FAD4907}"/>
              </a:ext>
            </a:extLst>
          </p:cNvPr>
          <p:cNvSpPr/>
          <p:nvPr/>
        </p:nvSpPr>
        <p:spPr>
          <a:xfrm>
            <a:off x="2407444" y="400050"/>
            <a:ext cx="400050" cy="41219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1DCD0BE-E50E-4A2D-9FCB-22EAE561DC53}"/>
              </a:ext>
            </a:extLst>
          </p:cNvPr>
          <p:cNvSpPr/>
          <p:nvPr/>
        </p:nvSpPr>
        <p:spPr>
          <a:xfrm>
            <a:off x="2807494" y="400050"/>
            <a:ext cx="400050" cy="41219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B06A8A6-BEA0-4494-A2F5-5ABBDF00EF5D}"/>
              </a:ext>
            </a:extLst>
          </p:cNvPr>
          <p:cNvSpPr/>
          <p:nvPr/>
        </p:nvSpPr>
        <p:spPr>
          <a:xfrm>
            <a:off x="3207544" y="400050"/>
            <a:ext cx="400050" cy="41219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C121653-C97B-4318-8A3A-65F5E754DF1C}"/>
              </a:ext>
            </a:extLst>
          </p:cNvPr>
          <p:cNvSpPr/>
          <p:nvPr/>
        </p:nvSpPr>
        <p:spPr>
          <a:xfrm>
            <a:off x="3607594" y="400050"/>
            <a:ext cx="400050" cy="41219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F9754DA-5C96-410D-AB99-58252ED6FDA0}"/>
              </a:ext>
            </a:extLst>
          </p:cNvPr>
          <p:cNvSpPr/>
          <p:nvPr/>
        </p:nvSpPr>
        <p:spPr>
          <a:xfrm>
            <a:off x="4007644" y="400050"/>
            <a:ext cx="400050" cy="41219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AEEEB40-4116-4E48-B007-324223974DB3}"/>
              </a:ext>
            </a:extLst>
          </p:cNvPr>
          <p:cNvSpPr/>
          <p:nvPr/>
        </p:nvSpPr>
        <p:spPr>
          <a:xfrm>
            <a:off x="4407694" y="400050"/>
            <a:ext cx="400050" cy="41219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423D0A3-F98B-44EA-9DEC-6ED53E7E8EC1}"/>
              </a:ext>
            </a:extLst>
          </p:cNvPr>
          <p:cNvSpPr/>
          <p:nvPr/>
        </p:nvSpPr>
        <p:spPr>
          <a:xfrm>
            <a:off x="4807744" y="400050"/>
            <a:ext cx="400050" cy="41219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26E6355-8DE9-4F82-B025-6E8B0776ED9B}"/>
              </a:ext>
            </a:extLst>
          </p:cNvPr>
          <p:cNvSpPr/>
          <p:nvPr/>
        </p:nvSpPr>
        <p:spPr>
          <a:xfrm>
            <a:off x="5207794" y="400050"/>
            <a:ext cx="400050" cy="41219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088E4F8-DF44-44B3-873A-1D997BC4217F}"/>
              </a:ext>
            </a:extLst>
          </p:cNvPr>
          <p:cNvSpPr/>
          <p:nvPr/>
        </p:nvSpPr>
        <p:spPr>
          <a:xfrm>
            <a:off x="1607344" y="978695"/>
            <a:ext cx="400050" cy="41219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69DF28D-FC16-47D3-96C0-0DAF3B15F1DF}"/>
              </a:ext>
            </a:extLst>
          </p:cNvPr>
          <p:cNvSpPr/>
          <p:nvPr/>
        </p:nvSpPr>
        <p:spPr>
          <a:xfrm>
            <a:off x="2007394" y="978695"/>
            <a:ext cx="400050" cy="41219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E702340-6B49-487F-B2C1-190E17810203}"/>
              </a:ext>
            </a:extLst>
          </p:cNvPr>
          <p:cNvSpPr/>
          <p:nvPr/>
        </p:nvSpPr>
        <p:spPr>
          <a:xfrm>
            <a:off x="2407444" y="978695"/>
            <a:ext cx="400050" cy="41219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DC655C9-F5B2-4421-BCDC-258704676BCD}"/>
              </a:ext>
            </a:extLst>
          </p:cNvPr>
          <p:cNvSpPr/>
          <p:nvPr/>
        </p:nvSpPr>
        <p:spPr>
          <a:xfrm>
            <a:off x="2807494" y="978695"/>
            <a:ext cx="400050" cy="41219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990A552-E282-4086-A652-CAC9D646BBFD}"/>
              </a:ext>
            </a:extLst>
          </p:cNvPr>
          <p:cNvSpPr/>
          <p:nvPr/>
        </p:nvSpPr>
        <p:spPr>
          <a:xfrm>
            <a:off x="3207544" y="978695"/>
            <a:ext cx="400050" cy="41219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8F749F4-BBE3-4E10-BD8A-73FDB28EBA56}"/>
              </a:ext>
            </a:extLst>
          </p:cNvPr>
          <p:cNvSpPr/>
          <p:nvPr/>
        </p:nvSpPr>
        <p:spPr>
          <a:xfrm>
            <a:off x="3607594" y="978695"/>
            <a:ext cx="400050" cy="41219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D38F5C6-101B-4331-B4A6-21C1B2FFB9E5}"/>
              </a:ext>
            </a:extLst>
          </p:cNvPr>
          <p:cNvSpPr/>
          <p:nvPr/>
        </p:nvSpPr>
        <p:spPr>
          <a:xfrm>
            <a:off x="4007644" y="978695"/>
            <a:ext cx="400050" cy="41219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9FDA4D7-9976-458F-B8F4-3CD6A12B029A}"/>
              </a:ext>
            </a:extLst>
          </p:cNvPr>
          <p:cNvSpPr/>
          <p:nvPr/>
        </p:nvSpPr>
        <p:spPr>
          <a:xfrm>
            <a:off x="4407694" y="978695"/>
            <a:ext cx="400050" cy="41219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325DC8B-F493-4815-B94C-00FD749FD3CA}"/>
              </a:ext>
            </a:extLst>
          </p:cNvPr>
          <p:cNvSpPr/>
          <p:nvPr/>
        </p:nvSpPr>
        <p:spPr>
          <a:xfrm>
            <a:off x="4807744" y="978695"/>
            <a:ext cx="400050" cy="41219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4E1B97D-66CD-4F90-891F-7BBE8205418A}"/>
              </a:ext>
            </a:extLst>
          </p:cNvPr>
          <p:cNvSpPr/>
          <p:nvPr/>
        </p:nvSpPr>
        <p:spPr>
          <a:xfrm>
            <a:off x="5207794" y="978695"/>
            <a:ext cx="400050" cy="41219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D6DA579-6F2B-46EB-963F-A24AB483D0C8}"/>
                  </a:ext>
                </a:extLst>
              </p:cNvPr>
              <p:cNvSpPr txBox="1"/>
              <p:nvPr/>
            </p:nvSpPr>
            <p:spPr>
              <a:xfrm>
                <a:off x="6415774" y="568085"/>
                <a:ext cx="5531322" cy="616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>
                    <a:latin typeface="Consolas" panose="020B0609020204030204" pitchFamily="49" charset="0"/>
                  </a:rPr>
                  <a:t>정확도 </a:t>
                </a:r>
                <a:r>
                  <a:rPr lang="en-US" altLang="ko-KR" sz="2400">
                    <a:latin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3+2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3+2+3+2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D6DA579-6F2B-46EB-963F-A24AB483D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774" y="568085"/>
                <a:ext cx="5531322" cy="616707"/>
              </a:xfrm>
              <a:prstGeom prst="rect">
                <a:avLst/>
              </a:prstGeom>
              <a:blipFill>
                <a:blip r:embed="rId3"/>
                <a:stretch>
                  <a:fillRect l="-1652" b="-9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E7F90C5-04F2-4339-9219-BDA8644F50C2}"/>
                  </a:ext>
                </a:extLst>
              </p:cNvPr>
              <p:cNvSpPr txBox="1"/>
              <p:nvPr/>
            </p:nvSpPr>
            <p:spPr>
              <a:xfrm>
                <a:off x="7557870" y="4049126"/>
                <a:ext cx="4012380" cy="616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>
                    <a:latin typeface="Consolas" panose="020B0609020204030204" pitchFamily="49" charset="0"/>
                  </a:rPr>
                  <a:t>재현률 </a:t>
                </a:r>
                <a:r>
                  <a:rPr lang="en-US" altLang="ko-KR" sz="2400">
                    <a:latin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3+3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E7F90C5-04F2-4339-9219-BDA8644F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7870" y="4049126"/>
                <a:ext cx="4012380" cy="616707"/>
              </a:xfrm>
              <a:prstGeom prst="rect">
                <a:avLst/>
              </a:prstGeom>
              <a:blipFill>
                <a:blip r:embed="rId4"/>
                <a:stretch>
                  <a:fillRect l="-2432" b="-9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B2F6ED40-AB63-40EE-82EF-4E6FEEB04734}"/>
              </a:ext>
            </a:extLst>
          </p:cNvPr>
          <p:cNvSpPr txBox="1"/>
          <p:nvPr/>
        </p:nvSpPr>
        <p:spPr>
          <a:xfrm>
            <a:off x="7926521" y="2754866"/>
            <a:ext cx="3714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anose="020B0609020204030204" pitchFamily="49" charset="0"/>
              </a:rPr>
              <a:t>예</a:t>
            </a:r>
            <a:r>
              <a:rPr lang="en-US" altLang="ko-KR">
                <a:latin typeface="Consolas" panose="020B0609020204030204" pitchFamily="49" charset="0"/>
              </a:rPr>
              <a:t>) </a:t>
            </a:r>
            <a:r>
              <a:rPr lang="ko-KR" altLang="en-US">
                <a:latin typeface="Consolas" panose="020B0609020204030204" pitchFamily="49" charset="0"/>
              </a:rPr>
              <a:t>스팸메일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1. </a:t>
            </a:r>
            <a:r>
              <a:rPr lang="ko-KR" altLang="en-US">
                <a:latin typeface="Consolas" panose="020B0609020204030204" pitchFamily="49" charset="0"/>
              </a:rPr>
              <a:t>스팸메일을 일반메일로 판단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</a:p>
          <a:p>
            <a:r>
              <a:rPr lang="en-US" altLang="ko-KR">
                <a:latin typeface="Consolas" panose="020B0609020204030204" pitchFamily="49" charset="0"/>
              </a:rPr>
              <a:t>2. </a:t>
            </a:r>
            <a:r>
              <a:rPr lang="ko-KR" altLang="en-US">
                <a:latin typeface="Consolas" panose="020B0609020204030204" pitchFamily="49" charset="0"/>
              </a:rPr>
              <a:t>일반메일을 스팸메일로 판단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AB8BF96-415A-4220-B5FC-E5FE4DB04612}"/>
              </a:ext>
            </a:extLst>
          </p:cNvPr>
          <p:cNvSpPr txBox="1"/>
          <p:nvPr/>
        </p:nvSpPr>
        <p:spPr>
          <a:xfrm>
            <a:off x="7991577" y="4836662"/>
            <a:ext cx="3714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anose="020B0609020204030204" pitchFamily="49" charset="0"/>
              </a:rPr>
              <a:t>예</a:t>
            </a:r>
            <a:r>
              <a:rPr lang="en-US" altLang="ko-KR">
                <a:latin typeface="Consolas" panose="020B0609020204030204" pitchFamily="49" charset="0"/>
              </a:rPr>
              <a:t>) </a:t>
            </a:r>
            <a:r>
              <a:rPr lang="ko-KR" altLang="en-US">
                <a:latin typeface="Consolas" panose="020B0609020204030204" pitchFamily="49" charset="0"/>
              </a:rPr>
              <a:t>악성코드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1. </a:t>
            </a:r>
            <a:r>
              <a:rPr lang="ko-KR" altLang="en-US">
                <a:latin typeface="Consolas" panose="020B0609020204030204" pitchFamily="49" charset="0"/>
              </a:rPr>
              <a:t>악성코드를 일반코드로 판단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</a:p>
          <a:p>
            <a:r>
              <a:rPr lang="en-US" altLang="ko-KR">
                <a:latin typeface="Consolas" panose="020B0609020204030204" pitchFamily="49" charset="0"/>
              </a:rPr>
              <a:t>2. </a:t>
            </a:r>
            <a:r>
              <a:rPr lang="ko-KR" altLang="en-US">
                <a:latin typeface="Consolas" panose="020B0609020204030204" pitchFamily="49" charset="0"/>
              </a:rPr>
              <a:t>일반코드를 악성코드로 판단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C4869AC-A71A-4082-A775-7C277E889912}"/>
              </a:ext>
            </a:extLst>
          </p:cNvPr>
          <p:cNvSpPr txBox="1"/>
          <p:nvPr/>
        </p:nvSpPr>
        <p:spPr>
          <a:xfrm>
            <a:off x="1413569" y="4073034"/>
            <a:ext cx="4249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F1 </a:t>
            </a:r>
            <a:r>
              <a:rPr lang="ko-KR" altLang="en-US" sz="2000">
                <a:latin typeface="Consolas" panose="020B0609020204030204" pitchFamily="49" charset="0"/>
              </a:rPr>
              <a:t>스코어의 계산법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: </a:t>
            </a:r>
            <a:r>
              <a:rPr lang="ko-KR" altLang="en-US" sz="2000">
                <a:latin typeface="Consolas" panose="020B0609020204030204" pitchFamily="49" charset="0"/>
              </a:rPr>
              <a:t>정밀도와 재현률의 조화 평균</a:t>
            </a:r>
            <a:endParaRPr lang="en-US" altLang="ko-KR" sz="2000"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CE99F7-D1E5-4ABC-8940-AAA0083F9B3E}"/>
              </a:ext>
            </a:extLst>
          </p:cNvPr>
          <p:cNvSpPr txBox="1"/>
          <p:nvPr/>
        </p:nvSpPr>
        <p:spPr>
          <a:xfrm>
            <a:off x="1357963" y="4983819"/>
            <a:ext cx="5147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anose="020B0609020204030204" pitchFamily="49" charset="0"/>
              </a:rPr>
              <a:t>일반평균 </a:t>
            </a:r>
            <a:r>
              <a:rPr lang="en-US" altLang="ko-KR" sz="2000">
                <a:latin typeface="Consolas" panose="020B0609020204030204" pitchFamily="49" charset="0"/>
              </a:rPr>
              <a:t>: (</a:t>
            </a:r>
            <a:r>
              <a:rPr lang="ko-KR" altLang="en-US" sz="2000">
                <a:latin typeface="Consolas" panose="020B0609020204030204" pitchFamily="49" charset="0"/>
              </a:rPr>
              <a:t>정밀도</a:t>
            </a:r>
            <a:r>
              <a:rPr lang="en-US" altLang="ko-KR" sz="2000">
                <a:latin typeface="Consolas" panose="020B0609020204030204" pitchFamily="49" charset="0"/>
              </a:rPr>
              <a:t>+</a:t>
            </a:r>
            <a:r>
              <a:rPr lang="ko-KR" altLang="en-US" sz="2000">
                <a:latin typeface="Consolas" panose="020B0609020204030204" pitchFamily="49" charset="0"/>
              </a:rPr>
              <a:t>재현률</a:t>
            </a:r>
            <a:r>
              <a:rPr lang="en-US" altLang="ko-KR" sz="2000">
                <a:latin typeface="Consolas" panose="020B0609020204030204" pitchFamily="49" charset="0"/>
              </a:rPr>
              <a:t>)/2   0.55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B60C76A-A17D-40F9-88E8-5CD49DA1BADC}"/>
                  </a:ext>
                </a:extLst>
              </p:cNvPr>
              <p:cNvSpPr txBox="1"/>
              <p:nvPr/>
            </p:nvSpPr>
            <p:spPr>
              <a:xfrm>
                <a:off x="1338480" y="5679250"/>
                <a:ext cx="3308919" cy="10665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>
                    <a:latin typeface="Consolas" panose="020B0609020204030204" pitchFamily="49" charset="0"/>
                  </a:rPr>
                  <a:t>조화평균 </a:t>
                </a:r>
                <a:r>
                  <a:rPr lang="en-US" altLang="ko-KR" sz="2000">
                    <a:latin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정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밀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도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재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현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률</m:t>
                            </m:r>
                          </m:den>
                        </m:f>
                      </m:den>
                    </m:f>
                  </m:oMath>
                </a14:m>
                <a:endParaRPr lang="en-US" altLang="ko-KR" sz="2000" b="0">
                  <a:latin typeface="Consolas" panose="020B0609020204030204" pitchFamily="49" charset="0"/>
                </a:endParaRPr>
              </a:p>
              <a:p>
                <a:endParaRPr lang="en-US" altLang="ko-KR" sz="20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B60C76A-A17D-40F9-88E8-5CD49DA1B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480" y="5679250"/>
                <a:ext cx="3308919" cy="1066510"/>
              </a:xfrm>
              <a:prstGeom prst="rect">
                <a:avLst/>
              </a:prstGeom>
              <a:blipFill>
                <a:blip r:embed="rId5"/>
                <a:stretch>
                  <a:fillRect l="-2030" r="-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9882685-32E2-4F9E-9AFA-EBC5FFF3ABC5}"/>
                  </a:ext>
                </a:extLst>
              </p:cNvPr>
              <p:cNvSpPr txBox="1"/>
              <p:nvPr/>
            </p:nvSpPr>
            <p:spPr>
              <a:xfrm>
                <a:off x="4892120" y="5798289"/>
                <a:ext cx="2069477" cy="5939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정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밀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재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현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률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정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밀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재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현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률</m:t>
                          </m:r>
                        </m:den>
                      </m:f>
                    </m:oMath>
                  </m:oMathPara>
                </a14:m>
                <a:endParaRPr lang="ko-KR" altLang="en-US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9882685-32E2-4F9E-9AFA-EBC5FFF3A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120" y="5798289"/>
                <a:ext cx="2069477" cy="5939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CF97668-0A69-41A0-8C19-4935DF1F4B29}"/>
                  </a:ext>
                </a:extLst>
              </p:cNvPr>
              <p:cNvSpPr txBox="1"/>
              <p:nvPr/>
            </p:nvSpPr>
            <p:spPr>
              <a:xfrm>
                <a:off x="7206318" y="5861640"/>
                <a:ext cx="1293623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0.6∗0.5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0.6+0.5</m:t>
                          </m:r>
                        </m:den>
                      </m:f>
                    </m:oMath>
                  </m:oMathPara>
                </a14:m>
                <a:endParaRPr lang="ko-KR" altLang="en-US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CF97668-0A69-41A0-8C19-4935DF1F4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318" y="5861640"/>
                <a:ext cx="1293623" cy="5305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39DFBED5-F66E-4B45-B471-B0919D0AFC48}"/>
              </a:ext>
            </a:extLst>
          </p:cNvPr>
          <p:cNvSpPr txBox="1"/>
          <p:nvPr/>
        </p:nvSpPr>
        <p:spPr>
          <a:xfrm>
            <a:off x="8744662" y="594227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0.5454...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8C055F4-8AC7-496D-ADFE-118557E8B757}"/>
              </a:ext>
            </a:extLst>
          </p:cNvPr>
          <p:cNvSpPr txBox="1"/>
          <p:nvPr/>
        </p:nvSpPr>
        <p:spPr>
          <a:xfrm>
            <a:off x="451779" y="166977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0.9, 0.1 =&gt; 0.5 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1BCB35F-8044-4AB5-985F-1DE2379EACAF}"/>
              </a:ext>
            </a:extLst>
          </p:cNvPr>
          <p:cNvCxnSpPr/>
          <p:nvPr/>
        </p:nvCxnSpPr>
        <p:spPr>
          <a:xfrm>
            <a:off x="-614804" y="4727381"/>
            <a:ext cx="0" cy="1584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0F4945DE-72EE-4C08-A65E-8B5F63F1859C}"/>
              </a:ext>
            </a:extLst>
          </p:cNvPr>
          <p:cNvCxnSpPr>
            <a:cxnSpLocks/>
          </p:cNvCxnSpPr>
          <p:nvPr/>
        </p:nvCxnSpPr>
        <p:spPr>
          <a:xfrm>
            <a:off x="1216120" y="6064901"/>
            <a:ext cx="0" cy="2467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4E912F7-9D46-4AD9-BBFB-3FFE0D8569A9}"/>
              </a:ext>
            </a:extLst>
          </p:cNvPr>
          <p:cNvCxnSpPr>
            <a:cxnSpLocks/>
          </p:cNvCxnSpPr>
          <p:nvPr/>
        </p:nvCxnSpPr>
        <p:spPr>
          <a:xfrm rot="16200000">
            <a:off x="177307" y="5519492"/>
            <a:ext cx="0" cy="1584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5A1AD5CD-979F-40C3-9983-47B5AA0C0F82}"/>
              </a:ext>
            </a:extLst>
          </p:cNvPr>
          <p:cNvCxnSpPr>
            <a:cxnSpLocks/>
          </p:cNvCxnSpPr>
          <p:nvPr/>
        </p:nvCxnSpPr>
        <p:spPr>
          <a:xfrm rot="16200000">
            <a:off x="1092769" y="6188252"/>
            <a:ext cx="0" cy="2467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6DE70F0-D3BB-4897-9EAD-E1295C4260AC}"/>
              </a:ext>
            </a:extLst>
          </p:cNvPr>
          <p:cNvCxnSpPr>
            <a:cxnSpLocks/>
          </p:cNvCxnSpPr>
          <p:nvPr/>
        </p:nvCxnSpPr>
        <p:spPr>
          <a:xfrm>
            <a:off x="-614804" y="4727381"/>
            <a:ext cx="1830923" cy="1337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8CC02308-61AA-4966-81D5-4BBD3DB0923B}"/>
              </a:ext>
            </a:extLst>
          </p:cNvPr>
          <p:cNvCxnSpPr>
            <a:cxnSpLocks/>
          </p:cNvCxnSpPr>
          <p:nvPr/>
        </p:nvCxnSpPr>
        <p:spPr>
          <a:xfrm flipV="1">
            <a:off x="969418" y="5874621"/>
            <a:ext cx="2377" cy="4369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98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CC"/>
        </a:solidFill>
        <a:ln>
          <a:solidFill>
            <a:schemeClr val="accent4">
              <a:lumMod val="75000"/>
            </a:schemeClr>
          </a:solidFill>
        </a:ln>
      </a:spPr>
      <a:bodyPr lIns="36000" rIns="36000" rtlCol="0" anchor="ctr"/>
      <a:lstStyle>
        <a:defPPr algn="ctr">
          <a:defRPr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119</Words>
  <Application>Microsoft Office PowerPoint</Application>
  <PresentationFormat>와이드스크린</PresentationFormat>
  <Paragraphs>50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Cambria Math</vt:lpstr>
      <vt:lpstr>Consolas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jungin</dc:creator>
  <cp:lastModifiedBy>kim jungin</cp:lastModifiedBy>
  <cp:revision>6</cp:revision>
  <dcterms:created xsi:type="dcterms:W3CDTF">2021-10-13T12:39:27Z</dcterms:created>
  <dcterms:modified xsi:type="dcterms:W3CDTF">2021-10-19T13:36:07Z</dcterms:modified>
</cp:coreProperties>
</file>