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  <p:sldMasterId id="2147487447" r:id="rId3"/>
  </p:sldMasterIdLst>
  <p:notesMasterIdLst>
    <p:notesMasterId r:id="rId11"/>
  </p:notesMasterIdLst>
  <p:handoutMasterIdLst>
    <p:handoutMasterId r:id="rId12"/>
  </p:handoutMasterIdLst>
  <p:sldIdLst>
    <p:sldId id="2133" r:id="rId4"/>
    <p:sldId id="2134" r:id="rId5"/>
    <p:sldId id="2135" r:id="rId6"/>
    <p:sldId id="2136" r:id="rId7"/>
    <p:sldId id="2137" r:id="rId8"/>
    <p:sldId id="2138" r:id="rId9"/>
    <p:sldId id="2139" r:id="rId10"/>
  </p:sldIdLst>
  <p:sldSz cx="10440988" cy="6858000"/>
  <p:notesSz cx="6797675" cy="9926638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나눔고딕 Bold" panose="020D08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Microsoft Sans Serif" panose="020B0604020202020204" pitchFamily="34" charset="0"/>
      <p:regular r:id="rId20"/>
    </p:embeddedFont>
    <p:embeddedFont>
      <p:font typeface="Candara" panose="020E0502030303020204" pitchFamily="34" charset="0"/>
      <p:regular r:id="rId21"/>
      <p:bold r:id="rId22"/>
      <p:italic r:id="rId23"/>
      <p:boldItalic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99FF"/>
    <a:srgbClr val="FFCCCC"/>
    <a:srgbClr val="E2E2F6"/>
    <a:srgbClr val="CCFFCC"/>
    <a:srgbClr val="FF6600"/>
    <a:srgbClr val="FEF0F3"/>
    <a:srgbClr val="FCD0D8"/>
    <a:srgbClr val="00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1590" y="108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7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4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0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96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5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48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35478" y="587229"/>
            <a:ext cx="1887523" cy="5536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Environment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5478" y="2114025"/>
            <a:ext cx="1887523" cy="5536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Agent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>
            <a:stCxn id="12" idx="3"/>
            <a:endCxn id="2" idx="3"/>
          </p:cNvCxnSpPr>
          <p:nvPr/>
        </p:nvCxnSpPr>
        <p:spPr>
          <a:xfrm flipV="1">
            <a:off x="4723001" y="864066"/>
            <a:ext cx="12700" cy="1526796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83060" y="141657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Action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구부러진 연결선 13"/>
          <p:cNvCxnSpPr>
            <a:stCxn id="2" idx="1"/>
            <a:endCxn id="12" idx="1"/>
          </p:cNvCxnSpPr>
          <p:nvPr/>
        </p:nvCxnSpPr>
        <p:spPr>
          <a:xfrm rot="10800000" flipV="1">
            <a:off x="2835478" y="864066"/>
            <a:ext cx="12700" cy="1526796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5124" y="1416573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Reward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571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7780" y="82724"/>
            <a:ext cx="4899170" cy="4859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numpy as np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matplotlib.pyplot as plt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naive implementation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np.random.seed(0)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rewards = []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n in range(1, 11):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reward = np.random.rand()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rewards.append(reward)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Q = sum(rewards) / n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print(Q)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43120" y="427839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3120" y="0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rewards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43120" y="974522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82532" y="974522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43120" y="1521205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82532" y="1521205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21945" y="1521205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43120" y="2067888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82532" y="2067888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21945" y="2067888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61356" y="2067888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43120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82532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21945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861356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400769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43120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82532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21945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61356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00769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940180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243120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82532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321945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61356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400769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940180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479592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243120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782532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321945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861356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400769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940180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79592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019005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243120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782532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21945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61356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400769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940180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479592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019005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558416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243120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782532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321945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861356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400769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940180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479592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019005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558416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0097829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157003" y="424810"/>
            <a:ext cx="1283985" cy="450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037880" y="7829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163331" y="962637"/>
            <a:ext cx="1283985" cy="450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169659" y="1500464"/>
            <a:ext cx="1283985" cy="450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0.13333..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92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7780" y="82724"/>
            <a:ext cx="4899170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numpy as np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matplotlib.pyplot as plt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 naive implementation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np.random.seed(0)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rewards = []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 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n in range(1, 11):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reward = np.random.rand()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Q = Q + (reward - Q) / n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print(Q)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43120" y="427839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3120" y="0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rewards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43120" y="974522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782532" y="974522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43120" y="1521205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82532" y="1521205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21945" y="1521205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43120" y="2067888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82532" y="2067888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21945" y="2067888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61356" y="2067888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43120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82532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21945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861356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400769" y="261457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43120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782532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21945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61356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400769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940180" y="3161254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243120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82532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321945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861356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400769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940180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479592" y="3707937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243120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782532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321945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861356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400769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940180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79592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9019005" y="4254620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243120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782532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21945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61356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400769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940180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8479592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9019005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558416" y="480130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243120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782532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6321945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6861356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400769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940180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1.0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479592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9019005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558416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0097829" y="534798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157003" y="424810"/>
            <a:ext cx="1283985" cy="450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037880" y="7829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Q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163331" y="962637"/>
            <a:ext cx="1283985" cy="450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169659" y="1500464"/>
            <a:ext cx="1283985" cy="45067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0.13333..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084" y="5153640"/>
            <a:ext cx="443262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Q = </a:t>
            </a: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0.1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(0.3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0.1)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1084" y="5685260"/>
            <a:ext cx="4602542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Q = </a:t>
            </a: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0.2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(0.0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0.2)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3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7780" y="82724"/>
            <a:ext cx="4899170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class Bandit: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__init__(self, arms=10):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self.rates = np.random.rand(arms)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play(self, arm):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rate = self.rates[arm]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 rate &gt; np.random.rand():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return 1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else: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return 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6242" y="889233"/>
            <a:ext cx="1367406" cy="427839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Bandit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6242" y="1317072"/>
            <a:ext cx="1367406" cy="4278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8389" y="131707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rates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98389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37801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77214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0.6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16625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556038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095449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0.8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34861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174274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713685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253098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9" idx="3"/>
            <a:endCxn id="70" idx="1"/>
          </p:cNvCxnSpPr>
          <p:nvPr/>
        </p:nvCxnSpPr>
        <p:spPr>
          <a:xfrm flipH="1">
            <a:off x="5398389" y="1530992"/>
            <a:ext cx="2185259" cy="1170267"/>
          </a:xfrm>
          <a:prstGeom prst="curvedConnector5">
            <a:avLst>
              <a:gd name="adj1" fmla="val -10461"/>
              <a:gd name="adj2" fmla="val 49642"/>
              <a:gd name="adj3" fmla="val 11046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398389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937801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477214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16625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556038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95449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634861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174274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713685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253098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7780" y="82724"/>
            <a:ext cx="4899170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class Bandit: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__init__(self, arms=10):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self.rates = np.random.rand(arms)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play(self, arm):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rate = self.rates[arm]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 rate &gt; np.random.rand():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return 1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else: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return 0</a:t>
            </a:r>
            <a:endParaRPr lang="ko-KR" altLang="en-US" sz="20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6242" y="889233"/>
            <a:ext cx="1367406" cy="427839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Bandit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6242" y="1317072"/>
            <a:ext cx="1367406" cy="4278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8389" y="131707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rates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98389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37801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77214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0.6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16625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556038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095449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0.8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34861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174274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713685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253098" y="2478951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69" idx="3"/>
            <a:endCxn id="70" idx="1"/>
          </p:cNvCxnSpPr>
          <p:nvPr/>
        </p:nvCxnSpPr>
        <p:spPr>
          <a:xfrm flipH="1">
            <a:off x="5398389" y="1530992"/>
            <a:ext cx="2185259" cy="1170267"/>
          </a:xfrm>
          <a:prstGeom prst="curvedConnector5">
            <a:avLst>
              <a:gd name="adj1" fmla="val -10461"/>
              <a:gd name="adj2" fmla="val 49642"/>
              <a:gd name="adj3" fmla="val 11046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398389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937801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477214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16625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556038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95449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634861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174274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713685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253098" y="2118224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7780" y="82724"/>
            <a:ext cx="4899170" cy="617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class Agent: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__init__(self, epsilon, action_size=10):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self.epsilon = epsilon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self.Qs = np.zeros(action_size)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self.ns = np.zeros(action_size)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update(self, action, reward):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self.ns[action] += 1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self.Qs[action] += (reward - self.Qs[action]) / self.ns[action]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def get_action(self):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if np.random.rand() &lt; self.epsilon: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return np.random.randint(0, len(self.Qs))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return np.argmax(self.Qs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16242" y="889233"/>
            <a:ext cx="1367406" cy="427839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Agent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6242" y="1317072"/>
            <a:ext cx="1367406" cy="4278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3497" y="1317072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epsilon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98389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37801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77214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16625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556038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095449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634861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174274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713685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0253098" y="3468853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27" idx="3"/>
            <a:endCxn id="70" idx="1"/>
          </p:cNvCxnSpPr>
          <p:nvPr/>
        </p:nvCxnSpPr>
        <p:spPr>
          <a:xfrm flipH="1">
            <a:off x="5398389" y="1952774"/>
            <a:ext cx="2185259" cy="1738387"/>
          </a:xfrm>
          <a:prstGeom prst="curvedConnector5">
            <a:avLst>
              <a:gd name="adj1" fmla="val -10461"/>
              <a:gd name="adj2" fmla="val 49759"/>
              <a:gd name="adj3" fmla="val 11046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398389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937801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477214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16625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556038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095449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634861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9174274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713685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253098" y="3108126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16242" y="1738854"/>
            <a:ext cx="1367406" cy="4278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684" y="1738854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Qs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16242" y="2160636"/>
            <a:ext cx="1367406" cy="4278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6684" y="2160636"/>
            <a:ext cx="43794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ns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98389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37801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77214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16625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56038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095449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34861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74274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13685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253098" y="4274196"/>
            <a:ext cx="539412" cy="4446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8389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937801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77214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16625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56038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95449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34861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174274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13685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253098" y="3913469"/>
            <a:ext cx="539412" cy="44461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구부러진 연결선 52"/>
          <p:cNvCxnSpPr>
            <a:stCxn id="29" idx="3"/>
            <a:endCxn id="31" idx="1"/>
          </p:cNvCxnSpPr>
          <p:nvPr/>
        </p:nvCxnSpPr>
        <p:spPr>
          <a:xfrm flipH="1">
            <a:off x="5398389" y="2374556"/>
            <a:ext cx="2185259" cy="2121948"/>
          </a:xfrm>
          <a:prstGeom prst="curvedConnector5">
            <a:avLst>
              <a:gd name="adj1" fmla="val -10461"/>
              <a:gd name="adj2" fmla="val 49802"/>
              <a:gd name="adj3" fmla="val 11046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28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7780" y="82724"/>
            <a:ext cx="4899170" cy="64668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steps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 1000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epsilon = 0.1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bandit = Bandit()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agent = Agent(epsilon)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total_reward = 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total_rewards = []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rates = []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step in range(steps):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action = agent.get_action()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reward = bandit.play(action)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agent.update(action, reward)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total_reward += reward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total_rewards.append(total_reward)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rates.append(total_reward / (step + 1))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print(total_reward)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97525" y="3525323"/>
            <a:ext cx="1079847" cy="337866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Agent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97525" y="3863189"/>
            <a:ext cx="1079847" cy="3378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6168" y="3863189"/>
            <a:ext cx="880369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epsilon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751663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77639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603616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29592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455568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7881544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07520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733497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159472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585449" y="5562461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구부러진 연결선 7"/>
          <p:cNvCxnSpPr>
            <a:stCxn id="27" idx="3"/>
            <a:endCxn id="70" idx="1"/>
          </p:cNvCxnSpPr>
          <p:nvPr/>
        </p:nvCxnSpPr>
        <p:spPr>
          <a:xfrm flipH="1">
            <a:off x="5751663" y="4365206"/>
            <a:ext cx="1725709" cy="1372812"/>
          </a:xfrm>
          <a:prstGeom prst="curvedConnector5">
            <a:avLst>
              <a:gd name="adj1" fmla="val -10461"/>
              <a:gd name="adj2" fmla="val 49759"/>
              <a:gd name="adj3" fmla="val 11046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751663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77639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03616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029592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455568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881544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307520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3497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159472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9585449" y="5277593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97525" y="4196273"/>
            <a:ext cx="1079847" cy="3378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66199" y="4196273"/>
            <a:ext cx="383438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Qs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97525" y="4529356"/>
            <a:ext cx="1079847" cy="33786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66199" y="4529356"/>
            <a:ext cx="383438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ns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51663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77639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3616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29592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455568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81544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307520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733497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59472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585449" y="6198444"/>
            <a:ext cx="425976" cy="3511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51663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177639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603616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29592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455568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81544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307520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733497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59472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585449" y="5913576"/>
            <a:ext cx="425976" cy="35111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구부러진 연결선 52"/>
          <p:cNvCxnSpPr>
            <a:stCxn id="29" idx="3"/>
            <a:endCxn id="31" idx="1"/>
          </p:cNvCxnSpPr>
          <p:nvPr/>
        </p:nvCxnSpPr>
        <p:spPr>
          <a:xfrm flipH="1">
            <a:off x="5751663" y="4698289"/>
            <a:ext cx="1725709" cy="1675712"/>
          </a:xfrm>
          <a:prstGeom prst="curvedConnector5">
            <a:avLst>
              <a:gd name="adj1" fmla="val -10461"/>
              <a:gd name="adj2" fmla="val 49802"/>
              <a:gd name="adj3" fmla="val 11046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413735" y="957514"/>
            <a:ext cx="1091992" cy="374279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Bandit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13735" y="1331793"/>
            <a:ext cx="1091992" cy="3742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60609" y="1331793"/>
            <a:ext cx="814904" cy="293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rates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60609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191376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22144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0.6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052911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0.5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483679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0.7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914445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0.8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345212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0.9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75980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0.4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206747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0.3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637515" y="2348221"/>
            <a:ext cx="430767" cy="3889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0.2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구부러진 연결선 66"/>
          <p:cNvCxnSpPr>
            <a:stCxn id="55" idx="3"/>
            <a:endCxn id="57" idx="1"/>
          </p:cNvCxnSpPr>
          <p:nvPr/>
        </p:nvCxnSpPr>
        <p:spPr>
          <a:xfrm flipH="1">
            <a:off x="5760609" y="1518933"/>
            <a:ext cx="1745119" cy="1023765"/>
          </a:xfrm>
          <a:prstGeom prst="curvedConnector5">
            <a:avLst>
              <a:gd name="adj1" fmla="val -10461"/>
              <a:gd name="adj2" fmla="val 49642"/>
              <a:gd name="adj3" fmla="val 11046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760609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191376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622144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052911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483679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914445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345212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775980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206747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637515" y="2032652"/>
            <a:ext cx="430767" cy="38895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581589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rgbClr val="FF6600"/>
          </a:solidFill>
        </a:ln>
      </a:spPr>
      <a:bodyPr lIns="36000" rIns="36000"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9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 sz="280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200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101325</TotalTime>
  <Words>618</Words>
  <Application>Microsoft Office PowerPoint</Application>
  <PresentationFormat>사용자 지정</PresentationFormat>
  <Paragraphs>357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Consolas</vt:lpstr>
      <vt:lpstr>나눔고딕 Bold</vt:lpstr>
      <vt:lpstr>맑은 고딕</vt:lpstr>
      <vt:lpstr>Microsoft Sans Serif</vt:lpstr>
      <vt:lpstr>Candara</vt:lpstr>
      <vt:lpstr>Arial</vt:lpstr>
      <vt:lpstr>굴림</vt:lpstr>
      <vt:lpstr>1_제목 슬라이드</vt:lpstr>
      <vt:lpstr>38_기본 디자인</vt:lpstr>
      <vt:lpstr>39_기본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kosa</cp:lastModifiedBy>
  <cp:revision>4028</cp:revision>
  <dcterms:created xsi:type="dcterms:W3CDTF">2008-02-04T08:04:25Z</dcterms:created>
  <dcterms:modified xsi:type="dcterms:W3CDTF">2024-09-19T05:57:33Z</dcterms:modified>
</cp:coreProperties>
</file>