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guru-mooc/linu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707321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9100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6483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8656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12482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6308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013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83396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28268" y="347920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750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707321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9100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6483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8656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12482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6308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013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83396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28268" y="347920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165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4273153"/>
            <a:ext cx="118737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if(WIFSTOPPED(status)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>
                <a:latin typeface="Consolas" panose="020B0609020204030204" pitchFamily="49" charset="0"/>
              </a:rPr>
              <a:t>WSTOPSIG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(status &amp; 0xff) == 0x7f ) </a:t>
            </a:r>
            <a:r>
              <a:rPr lang="en-US" altLang="ko-KR" sz="2800">
                <a:latin typeface="Consolas" panose="020B0609020204030204" pitchFamily="49" charset="0"/>
              </a:rPr>
              <a:t>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모두 </a:t>
            </a:r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인지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((status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0xff00)&gt;&gt;8)      //  </a:t>
            </a:r>
            <a:r>
              <a:rPr lang="ko-KR" altLang="en-US" sz="2800" smtClean="0">
                <a:latin typeface="Consolas" panose="020B0609020204030204" pitchFamily="49" charset="0"/>
              </a:rPr>
              <a:t>상위 </a:t>
            </a:r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r>
              <a:rPr lang="en-US" altLang="ko-KR" sz="2800" smtClean="0">
                <a:latin typeface="Consolas" panose="020B0609020204030204" pitchFamily="49" charset="0"/>
              </a:rPr>
              <a:t>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5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01" y="4015459"/>
            <a:ext cx="122536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if( WCOREDUMP(status</a:t>
            </a:r>
            <a:r>
              <a:rPr lang="en-US" altLang="ko-KR" sz="2800">
                <a:latin typeface="Consolas" panose="020B0609020204030204" pitchFamily="49" charset="0"/>
              </a:rPr>
              <a:t>) </a:t>
            </a:r>
            <a:r>
              <a:rPr lang="en-US" altLang="ko-KR" sz="280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(status &amp; 0x80) )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중 최상위 비트 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09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sleep 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8465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PID    </a:t>
            </a:r>
            <a:r>
              <a:rPr lang="en-US" altLang="ko-KR" sz="2800">
                <a:latin typeface="Consolas" panose="020B0609020204030204" pitchFamily="49" charset="0"/>
              </a:rPr>
              <a:t>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80707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pts/1    -bash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86240  86240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sleep </a:t>
            </a:r>
            <a:r>
              <a:rPr lang="en-US" altLang="ko-KR" sz="2800">
                <a:latin typeface="Consolas" panose="020B0609020204030204" pitchFamily="49" charset="0"/>
              </a:rPr>
              <a:t>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9578" y="3084022"/>
            <a:ext cx="5303520" cy="318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00895" y="3684119"/>
            <a:ext cx="2277687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048298" y="422444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9212" y="39628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4100" y="34225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96196" y="615849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40825" y="282241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81996" y="3684119"/>
            <a:ext cx="2277687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629399" y="422444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80313" y="39628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35201" y="34225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558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sleep 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8465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PID    </a:t>
            </a:r>
            <a:r>
              <a:rPr lang="en-US" altLang="ko-KR" sz="2800">
                <a:latin typeface="Consolas" panose="020B0609020204030204" pitchFamily="49" charset="0"/>
              </a:rPr>
              <a:t>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80707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pts/1    -bash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86240  86240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sleep </a:t>
            </a:r>
            <a:r>
              <a:rPr lang="en-US" altLang="ko-KR" sz="2800">
                <a:latin typeface="Consolas" panose="020B0609020204030204" pitchFamily="49" charset="0"/>
              </a:rPr>
              <a:t>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31425" y="2901142"/>
            <a:ext cx="530352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2742" y="3501240"/>
            <a:ext cx="2277687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20145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1059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5947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7928" y="571963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12672" y="263953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53843" y="3501240"/>
            <a:ext cx="2277687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901246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2160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07048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0347" y="4465515"/>
            <a:ext cx="1512914" cy="163438"/>
            <a:chOff x="1953491" y="4134378"/>
            <a:chExt cx="1512914" cy="163438"/>
          </a:xfrm>
        </p:grpSpPr>
        <p:sp>
          <p:nvSpPr>
            <p:cNvPr id="4" name="직사각형 3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10347" y="4633214"/>
            <a:ext cx="1512914" cy="163438"/>
            <a:chOff x="1953491" y="4134378"/>
            <a:chExt cx="1512914" cy="163438"/>
          </a:xfrm>
        </p:grpSpPr>
        <p:sp>
          <p:nvSpPr>
            <p:cNvPr id="23" name="직사각형 2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10347" y="4800913"/>
            <a:ext cx="1512914" cy="163438"/>
            <a:chOff x="1953491" y="4134378"/>
            <a:chExt cx="1512914" cy="163438"/>
          </a:xfrm>
        </p:grpSpPr>
        <p:sp>
          <p:nvSpPr>
            <p:cNvPr id="29" name="직사각형 2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10347" y="4968612"/>
            <a:ext cx="1512914" cy="163438"/>
            <a:chOff x="1953491" y="4134378"/>
            <a:chExt cx="1512914" cy="163438"/>
          </a:xfrm>
        </p:grpSpPr>
        <p:sp>
          <p:nvSpPr>
            <p:cNvPr id="35" name="직사각형 34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33" idx="3"/>
            <a:endCxn id="56" idx="1"/>
          </p:cNvCxnSpPr>
          <p:nvPr/>
        </p:nvCxnSpPr>
        <p:spPr>
          <a:xfrm flipV="1">
            <a:off x="3223261" y="4111435"/>
            <a:ext cx="1049481" cy="7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234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 | more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    </a:t>
            </a:r>
            <a:r>
              <a:rPr lang="en-US" altLang="ko-KR" sz="2800">
                <a:latin typeface="Consolas" panose="020B0609020204030204" pitchFamily="49" charset="0"/>
              </a:rPr>
              <a:t>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86400   </a:t>
            </a:r>
            <a:r>
              <a:rPr lang="en-US" altLang="ko-KR" sz="2800" smtClean="0">
                <a:latin typeface="Consolas" panose="020B0609020204030204" pitchFamily="49" charset="0"/>
              </a:rPr>
              <a:t>80707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800">
                <a:latin typeface="Consolas" panose="020B0609020204030204" pitchFamily="49" charset="0"/>
              </a:rPr>
              <a:t>pts/1 </a:t>
            </a:r>
            <a:r>
              <a:rPr lang="en-US" altLang="ko-KR" sz="2800" smtClean="0">
                <a:latin typeface="Consolas" panose="020B0609020204030204" pitchFamily="49" charset="0"/>
              </a:rPr>
              <a:t>   ps </a:t>
            </a:r>
            <a:r>
              <a:rPr lang="en-US" altLang="ko-KR" sz="2800">
                <a:latin typeface="Consolas" panose="020B0609020204030204" pitchFamily="49" charset="0"/>
              </a:rPr>
              <a:t>-</a:t>
            </a:r>
            <a:r>
              <a:rPr lang="en-US" altLang="ko-KR" sz="2800">
                <a:latin typeface="Consolas" panose="020B0609020204030204" pitchFamily="49" charset="0"/>
              </a:rPr>
              <a:t>xj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86401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more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5171" y="2852845"/>
            <a:ext cx="530352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2742" y="3501239"/>
            <a:ext cx="2510443" cy="156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75265" y="4140083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911" y="36898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5947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7928" y="571963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6193" y="259922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00651" y="3501240"/>
            <a:ext cx="1830879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901246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2160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07048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0347" y="4465515"/>
            <a:ext cx="1512914" cy="163438"/>
            <a:chOff x="1953491" y="4134378"/>
            <a:chExt cx="1512914" cy="163438"/>
          </a:xfrm>
        </p:grpSpPr>
        <p:sp>
          <p:nvSpPr>
            <p:cNvPr id="4" name="직사각형 3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10347" y="4633214"/>
            <a:ext cx="1512914" cy="163438"/>
            <a:chOff x="1953491" y="4134378"/>
            <a:chExt cx="1512914" cy="163438"/>
          </a:xfrm>
        </p:grpSpPr>
        <p:sp>
          <p:nvSpPr>
            <p:cNvPr id="23" name="직사각형 2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10347" y="4800913"/>
            <a:ext cx="1512914" cy="163438"/>
            <a:chOff x="1953491" y="4134378"/>
            <a:chExt cx="1512914" cy="163438"/>
          </a:xfrm>
        </p:grpSpPr>
        <p:sp>
          <p:nvSpPr>
            <p:cNvPr id="29" name="직사각형 2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10347" y="4968612"/>
            <a:ext cx="1512914" cy="163438"/>
            <a:chOff x="1953491" y="4134378"/>
            <a:chExt cx="1512914" cy="163438"/>
          </a:xfrm>
        </p:grpSpPr>
        <p:sp>
          <p:nvSpPr>
            <p:cNvPr id="35" name="직사각형 34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33" idx="3"/>
            <a:endCxn id="56" idx="1"/>
          </p:cNvCxnSpPr>
          <p:nvPr/>
        </p:nvCxnSpPr>
        <p:spPr>
          <a:xfrm flipV="1">
            <a:off x="3223261" y="4111435"/>
            <a:ext cx="1049481" cy="7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447040" y="412562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more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4686" y="367539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77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75520" y="740315"/>
            <a:ext cx="3532909" cy="278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28264" y="1638844"/>
            <a:ext cx="2227811" cy="152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103828" y="-142788"/>
            <a:ext cx="793037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daemon_init(void)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pid_t pid;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i;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if(fork()&gt;</a:t>
            </a:r>
            <a:r>
              <a:rPr lang="en-US" altLang="ko-KR" sz="2000">
                <a:latin typeface="Consolas" panose="020B0609020204030204" pitchFamily="49" charset="0"/>
              </a:rPr>
              <a:t>0</a:t>
            </a:r>
            <a:r>
              <a:rPr lang="en-US" altLang="ko-KR" sz="2000" smtClean="0">
                <a:latin typeface="Consolas" panose="020B0609020204030204" pitchFamily="49" charset="0"/>
              </a:rPr>
              <a:t>) // background</a:t>
            </a:r>
            <a:r>
              <a:rPr lang="ko-KR" altLang="en-US" sz="2000" smtClean="0">
                <a:latin typeface="Consolas" panose="020B0609020204030204" pitchFamily="49" charset="0"/>
              </a:rPr>
              <a:t>로 만듦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exit(0);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>
                <a:latin typeface="Consolas" panose="020B0609020204030204" pitchFamily="49" charset="0"/>
              </a:rPr>
              <a:t>setsid</a:t>
            </a:r>
            <a:r>
              <a:rPr lang="en-US" altLang="ko-KR" sz="2000" smtClean="0">
                <a:latin typeface="Consolas" panose="020B0609020204030204" pitchFamily="49" charset="0"/>
              </a:rPr>
              <a:t>();   // </a:t>
            </a:r>
            <a:r>
              <a:rPr lang="ko-KR" altLang="en-US" sz="2000" smtClean="0">
                <a:latin typeface="Consolas" panose="020B0609020204030204" pitchFamily="49" charset="0"/>
              </a:rPr>
              <a:t>새로운 세션 생성 후 리더가 됨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>
                <a:latin typeface="Consolas" panose="020B0609020204030204" pitchFamily="49" charset="0"/>
              </a:rPr>
              <a:t>chdir</a:t>
            </a:r>
            <a:r>
              <a:rPr lang="en-US" altLang="ko-KR" sz="2000" smtClean="0">
                <a:latin typeface="Consolas" panose="020B0609020204030204" pitchFamily="49" charset="0"/>
              </a:rPr>
              <a:t>("/"); // </a:t>
            </a:r>
            <a:r>
              <a:rPr lang="ko-KR" altLang="en-US" sz="2000" smtClean="0">
                <a:latin typeface="Consolas" panose="020B0609020204030204" pitchFamily="49" charset="0"/>
              </a:rPr>
              <a:t>특정한 디렉토리에 귀속되지 않도록 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>
                <a:latin typeface="Consolas" panose="020B0609020204030204" pitchFamily="49" charset="0"/>
              </a:rPr>
              <a:t>umask(0</a:t>
            </a:r>
            <a:r>
              <a:rPr lang="en-US" altLang="ko-KR" sz="2000" smtClean="0">
                <a:latin typeface="Consolas" panose="020B0609020204030204" pitchFamily="49" charset="0"/>
              </a:rPr>
              <a:t>);   // </a:t>
            </a:r>
            <a:r>
              <a:rPr lang="ko-KR" altLang="en-US" sz="2000" smtClean="0">
                <a:latin typeface="Consolas" panose="020B0609020204030204" pitchFamily="49" charset="0"/>
              </a:rPr>
              <a:t>파일의 생성 마스크를 초기화 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for(i=0; i&lt;64; i++)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close(i);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>
                <a:latin typeface="Consolas" panose="020B0609020204030204" pitchFamily="49" charset="0"/>
              </a:rPr>
              <a:t>signal(SIGCLD,SIG_IGN</a:t>
            </a:r>
            <a:r>
              <a:rPr lang="en-US" altLang="ko-KR" sz="20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</a:rPr>
              <a:t>   // </a:t>
            </a:r>
            <a:r>
              <a:rPr lang="ko-KR" altLang="en-US" sz="2000" smtClean="0">
                <a:latin typeface="Consolas" panose="020B0609020204030204" pitchFamily="49" charset="0"/>
              </a:rPr>
              <a:t>자식이 죽어도 좀비로 만들지 마라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1418" y="748146"/>
            <a:ext cx="3532909" cy="278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9561" y="4559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81469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3679" y="1587731"/>
            <a:ext cx="2227811" cy="152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7884" y="127136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82345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9897" y="1909729"/>
            <a:ext cx="1172093" cy="432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daemon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1477" y="16187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82345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55724" y="1618784"/>
            <a:ext cx="1146266" cy="723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56914" y="4865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99316" y="3773978"/>
            <a:ext cx="918556" cy="81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97387" y="3849274"/>
            <a:ext cx="724889" cy="672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058397" y="3773978"/>
            <a:ext cx="1512914" cy="163438"/>
            <a:chOff x="1953491" y="4134378"/>
            <a:chExt cx="1512914" cy="163438"/>
          </a:xfrm>
        </p:grpSpPr>
        <p:sp>
          <p:nvSpPr>
            <p:cNvPr id="21" name="직사각형 20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058397" y="3941677"/>
            <a:ext cx="1512914" cy="163438"/>
            <a:chOff x="1953491" y="4134378"/>
            <a:chExt cx="1512914" cy="163438"/>
          </a:xfrm>
        </p:grpSpPr>
        <p:sp>
          <p:nvSpPr>
            <p:cNvPr id="27" name="직사각형 26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058397" y="4109376"/>
            <a:ext cx="1512914" cy="163438"/>
            <a:chOff x="1953491" y="4134378"/>
            <a:chExt cx="1512914" cy="163438"/>
          </a:xfrm>
        </p:grpSpPr>
        <p:sp>
          <p:nvSpPr>
            <p:cNvPr id="33" name="직사각형 3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058397" y="4277075"/>
            <a:ext cx="1512914" cy="163438"/>
            <a:chOff x="1953491" y="4134378"/>
            <a:chExt cx="1512914" cy="163438"/>
          </a:xfrm>
        </p:grpSpPr>
        <p:sp>
          <p:nvSpPr>
            <p:cNvPr id="39" name="직사각형 3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615356" y="2279405"/>
            <a:ext cx="1172093" cy="432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daemon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16936" y="198846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20793" y="13069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22429" y="3773978"/>
            <a:ext cx="776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tty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72005" y="4612473"/>
            <a:ext cx="1170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tty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pts/2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31730" y="3883689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perm = perm &amp; ~umask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perm = 0666 &amp; ~0022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787" y="4837796"/>
            <a:ext cx="25506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110100100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2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645" y="1022466"/>
            <a:ext cx="1015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</a:t>
            </a:r>
            <a:r>
              <a:rPr lang="en-US" altLang="ko-KR" sz="2800">
                <a:latin typeface="Consolas" panose="020B0609020204030204" pitchFamily="49" charset="0"/>
              </a:rPr>
              <a:t>and </a:t>
            </a:r>
            <a:r>
              <a:rPr lang="en-US" altLang="ko-KR" sz="2800" smtClean="0">
                <a:latin typeface="Consolas" panose="020B0609020204030204" pitchFamily="49" charset="0"/>
              </a:rPr>
              <a:t>later : 3</a:t>
            </a:r>
            <a:r>
              <a:rPr lang="ko-KR" altLang="en-US" sz="2800" smtClean="0">
                <a:latin typeface="Consolas" panose="020B0609020204030204" pitchFamily="49" charset="0"/>
              </a:rPr>
              <a:t>세대 커널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CFS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Linux 2.5.0 </a:t>
            </a:r>
            <a:r>
              <a:rPr lang="en-US" altLang="ko-KR" sz="2800">
                <a:latin typeface="Consolas" panose="020B0609020204030204" pitchFamily="49" charset="0"/>
              </a:rPr>
              <a:t>- </a:t>
            </a:r>
            <a:r>
              <a:rPr lang="en-US" altLang="ko-KR" sz="2800" smtClean="0">
                <a:latin typeface="Consolas" panose="020B0609020204030204" pitchFamily="49" charset="0"/>
              </a:rPr>
              <a:t>2.6.11   : 2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Linux 0.01 </a:t>
            </a:r>
            <a:r>
              <a:rPr lang="en-US" altLang="ko-KR" sz="2800">
                <a:latin typeface="Consolas" panose="020B0609020204030204" pitchFamily="49" charset="0"/>
              </a:rPr>
              <a:t>- </a:t>
            </a:r>
            <a:r>
              <a:rPr lang="en-US" altLang="ko-KR" sz="2800" smtClean="0">
                <a:latin typeface="Consolas" panose="020B0609020204030204" pitchFamily="49" charset="0"/>
              </a:rPr>
              <a:t>2.4.31    : 1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 smtClean="0">
                <a:latin typeface="Consolas" panose="020B0609020204030204" pitchFamily="49" charset="0"/>
              </a:rPr>
              <a:t>=&gt; O(n)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143" y="2161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166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en-US" altLang="ko-KR" sz="2800">
                <a:latin typeface="Consolas" panose="020B0609020204030204" pitchFamily="49" charset="0"/>
              </a:rPr>
              <a:t>0.01 </a:t>
            </a:r>
            <a:r>
              <a:rPr lang="en-US" altLang="ko-KR" sz="2800">
                <a:latin typeface="Consolas" panose="020B0609020204030204" pitchFamily="49" charset="0"/>
              </a:rPr>
              <a:t>- </a:t>
            </a:r>
            <a:r>
              <a:rPr lang="en-US" altLang="ko-KR" sz="2800" smtClean="0">
                <a:latin typeface="Consolas" panose="020B0609020204030204" pitchFamily="49" charset="0"/>
              </a:rPr>
              <a:t>2.4.31    : 1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 smtClean="0">
                <a:latin typeface="Consolas" panose="020B0609020204030204" pitchFamily="49" charset="0"/>
              </a:rPr>
              <a:t>=&gt; O(n)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list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72802" y="251875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2802" y="293071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72802" y="33426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2802" y="37546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72802" y="41666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72802" y="4578567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19762" y="251411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vi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9762" y="29260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19762" y="33380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9762" y="37500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9762" y="41619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9762" y="4573929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6722" y="25094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6722" y="29214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66722" y="33334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6722" y="37453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6722" y="415732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6722" y="4569291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13682" y="25048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13682" y="29168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3682" y="33287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3682" y="374072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13682" y="415269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13682" y="4564653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꺾인 연결선 28"/>
          <p:cNvCxnSpPr>
            <a:stCxn id="10" idx="3"/>
            <a:endCxn id="16" idx="1"/>
          </p:cNvCxnSpPr>
          <p:nvPr/>
        </p:nvCxnSpPr>
        <p:spPr>
          <a:xfrm flipV="1">
            <a:off x="3696504" y="4777591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3"/>
            <a:endCxn id="22" idx="1"/>
          </p:cNvCxnSpPr>
          <p:nvPr/>
        </p:nvCxnSpPr>
        <p:spPr>
          <a:xfrm flipV="1">
            <a:off x="6043464" y="4772953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2" idx="3"/>
            <a:endCxn id="28" idx="1"/>
          </p:cNvCxnSpPr>
          <p:nvPr/>
        </p:nvCxnSpPr>
        <p:spPr>
          <a:xfrm flipV="1">
            <a:off x="8390424" y="4768315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8" idx="3"/>
            <a:endCxn id="10" idx="1"/>
          </p:cNvCxnSpPr>
          <p:nvPr/>
        </p:nvCxnSpPr>
        <p:spPr>
          <a:xfrm flipH="1">
            <a:off x="2172802" y="4768315"/>
            <a:ext cx="8564582" cy="13914"/>
          </a:xfrm>
          <a:prstGeom prst="bentConnector5">
            <a:avLst>
              <a:gd name="adj1" fmla="val -2669"/>
              <a:gd name="adj2" fmla="val 3206670"/>
              <a:gd name="adj3" fmla="val 10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46093" y="509504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run_queue();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9459" y="28097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8176" y="32644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1144" y="2034756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next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41419" y="75820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prev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2802" y="5936495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counter - nice + 20;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21155" y="52147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120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93525" y="516437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60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39070" y="5214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14270" y="518027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150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90424" y="758206"/>
            <a:ext cx="1086085" cy="1086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476509" y="822960"/>
            <a:ext cx="137761" cy="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476508" y="1668451"/>
            <a:ext cx="137761" cy="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614268" y="758206"/>
            <a:ext cx="602073" cy="1086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0193450" y="830613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193450" y="949762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0193450" y="1068911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193450" y="1188060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193450" y="1307209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0193450" y="1426358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0193450" y="1545507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193450" y="1664656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193450" y="1783805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0737384" y="733269"/>
            <a:ext cx="301918" cy="3019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10795521" y="813144"/>
            <a:ext cx="89861" cy="10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65" idx="7"/>
          </p:cNvCxnSpPr>
          <p:nvPr/>
        </p:nvCxnSpPr>
        <p:spPr>
          <a:xfrm flipV="1">
            <a:off x="10897985" y="777484"/>
            <a:ext cx="97102" cy="13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5" idx="2"/>
          </p:cNvCxnSpPr>
          <p:nvPr/>
        </p:nvCxnSpPr>
        <p:spPr>
          <a:xfrm rot="10800000">
            <a:off x="10390446" y="830614"/>
            <a:ext cx="346939" cy="536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459864" y="2465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tick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409830" y="94506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 ms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99063" y="179236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2.5.0 - 2.6.11   : 2</a:t>
            </a:r>
            <a:r>
              <a:rPr lang="ko-KR" altLang="en-US" sz="280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bitmap, hash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2668" y="260364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11927" y="260364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11186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10445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809704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08963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8222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07481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06740" y="260364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05999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05258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04517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03776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03035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802294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01553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400812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00071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999330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298589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597848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97107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96366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95625" y="260363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794884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094143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393402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92661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991920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291179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90438" y="260363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889697" y="260363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12668" y="290289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911927" y="290289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11186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510445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09704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108963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08222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707481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006740" y="290289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305999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05258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904517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203776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503035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02294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101553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400812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700071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999330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298589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97848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897107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96366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495625" y="290288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794884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094143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393402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9692661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991920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0291179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590438" y="290288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889697" y="290288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612668" y="320215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11927" y="320215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211186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510445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809704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108963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408222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707481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006740" y="320215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305999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05258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904517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203776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503035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802294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101553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400812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700071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99330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298589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597848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897107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196366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495625" y="320214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8794884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094143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393402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9692661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991920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0291179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0590438" y="320214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0889697" y="320214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612668" y="350141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911927" y="350141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11186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10445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809704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108963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408222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707481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006740" y="350141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05999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4605258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904517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203776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503035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802294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6101553" y="350140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400812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700071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999330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298589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597848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897107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196366" y="350140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8495625" y="350140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794884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9094143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393402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9692661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991920" y="350140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0291179" y="350140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0590438" y="350140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10889697" y="350140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612668" y="3800669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911927" y="3800668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211186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510445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2809704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108963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408222" y="3800663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07481" y="3800662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006740" y="3800668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305999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605258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904517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203776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5503035" y="3800663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802294" y="3800662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101553" y="3800661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6400812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6700071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999330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7298589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597848" y="380066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7897107" y="380066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8196366" y="380066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8495625" y="380066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8794884" y="380066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9094143" y="380066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9393402" y="380066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9692661" y="380066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9991920" y="380066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0291179" y="380066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0590438" y="380066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10889697" y="380065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857110" y="1048804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bitmap[5];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RT Process : 0 ~ 99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Normal Process : 100 ~ 139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88956" y="336670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[3]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1188956" y="370361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[4]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604366" y="4142386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index = ffs(bitmap);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8589" y="428105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7298589" y="455537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7298589" y="482969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7298589" y="510401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298589" y="537833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7298589" y="565265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7298589" y="592697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7298589" y="620129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7298589" y="647561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437418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9135725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9834032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36" idx="3"/>
            <a:endCxn id="35" idx="1"/>
          </p:cNvCxnSpPr>
          <p:nvPr/>
        </p:nvCxnSpPr>
        <p:spPr>
          <a:xfrm>
            <a:off x="8138160" y="5241175"/>
            <a:ext cx="29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35" idx="3"/>
            <a:endCxn id="242" idx="1"/>
          </p:cNvCxnSpPr>
          <p:nvPr/>
        </p:nvCxnSpPr>
        <p:spPr>
          <a:xfrm>
            <a:off x="8877993" y="5241175"/>
            <a:ext cx="25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242" idx="3"/>
            <a:endCxn id="243" idx="1"/>
          </p:cNvCxnSpPr>
          <p:nvPr/>
        </p:nvCxnSpPr>
        <p:spPr>
          <a:xfrm>
            <a:off x="9576300" y="5241175"/>
            <a:ext cx="25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8287789" y="4667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228545" y="526659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30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2.5.0 - 2.6.11   : 2</a:t>
            </a:r>
            <a:r>
              <a:rPr lang="ko-KR" altLang="en-US" sz="280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bitmap, hash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857110" y="1048804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bitmap[5];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RT Process : 0 ~ 99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Normal Process : 100 ~ 139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2588" y="2857877"/>
            <a:ext cx="7165572" cy="1055466"/>
            <a:chOff x="1612668" y="2603631"/>
            <a:chExt cx="10184147" cy="1500092"/>
          </a:xfrm>
        </p:grpSpPr>
        <p:sp>
          <p:nvSpPr>
            <p:cNvPr id="3" name="직사각형 2"/>
            <p:cNvSpPr/>
            <p:nvPr/>
          </p:nvSpPr>
          <p:spPr>
            <a:xfrm>
              <a:off x="1612668" y="260364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11927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11186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510445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09704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08963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08222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07481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06740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05999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605258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904517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03776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03035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02294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101553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00812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700071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999330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298589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97848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897107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96366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495625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794884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094143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393402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692661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991920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0291179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590438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889697" y="260363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612668" y="290289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911927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211186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510445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809704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08963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408222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707481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06740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305999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605258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04517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203776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03035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802294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101553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00812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00071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9330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298589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597848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897107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196366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495625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794884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9094143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9393402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692661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9991920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0291179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0590438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0889697" y="290288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612668" y="320215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911927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11186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510445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809704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108963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408222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07481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006740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305999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605258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04517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203776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503035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802294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101553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400812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700071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999330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298589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597848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97107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196366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8495625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8794884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9094143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9393402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9692661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9991920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0291179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0590438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0889697" y="320214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612668" y="350141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911927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211186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510445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809704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108963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408222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707481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006740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305999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605258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904517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203776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503035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5802294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101553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400812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700071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9330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7298589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597848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7897107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8196366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8495625" y="350140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8794884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9094143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393402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692661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9991920" y="350140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0291179" y="350140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0590438" y="350140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0889697" y="350140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612668" y="3800669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911927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211186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510445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809704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108963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408222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707481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006740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305999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605258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904517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203776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503035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802294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6101553" y="3800661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6400812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700071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999330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7298589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7597848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897107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196366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8495625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8794884" y="380066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9094143" y="380066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9393402" y="380066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9692661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9991920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0291179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0590438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10889697" y="380065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88956" y="3366709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[3]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1188956" y="370361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[4]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94178" y="2433799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894178" y="265524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894178" y="2876684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8894178" y="3098126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8894178" y="331956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8894178" y="354101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8894178" y="3762453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894178" y="3983895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8894178" y="420533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92701" y="2745417"/>
            <a:ext cx="604561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644877" y="3229367"/>
            <a:ext cx="946180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955962" y="5289097"/>
            <a:ext cx="7165572" cy="1055466"/>
            <a:chOff x="1612668" y="2603631"/>
            <a:chExt cx="10184147" cy="1500092"/>
          </a:xfrm>
        </p:grpSpPr>
        <p:sp>
          <p:nvSpPr>
            <p:cNvPr id="249" name="직사각형 248"/>
            <p:cNvSpPr/>
            <p:nvPr/>
          </p:nvSpPr>
          <p:spPr>
            <a:xfrm>
              <a:off x="1612668" y="260364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1911927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2211186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510445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809704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3108963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3408222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3707481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4006740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305999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4605258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4904517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5203776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5503035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5802294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6101553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400812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6700071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999330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7298589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7597848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7897107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8196366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8495625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8794884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9094143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9393402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9692661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991920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0291179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590438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10889697" y="260363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612668" y="290289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911927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2211186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2510445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809704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3108963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3408222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707481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4006740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305999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4605258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904517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5203776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503035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5802294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6101553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6400812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700071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999330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298589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7597848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7897107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8196366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8495625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8794884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9094143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9393402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9692661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9991920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10291179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10590438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10889697" y="290288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1612668" y="320215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1911927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211186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2510445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2809704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3108963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3408222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3707481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4006740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305999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605258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4904517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5203776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5503035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5802294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101553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400812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6700071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999330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7298589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7597848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7897107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8196366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8495625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8794884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9094143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9393402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9692661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9991920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0291179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10590438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10889697" y="320214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1612668" y="350141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1911927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2211186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2510445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2809704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3108963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3408222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3707481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4006740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305999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605258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904517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5203776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5503035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802294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6101553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6400812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6700071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6999330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7298589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7597848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7897107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8196366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8495625" y="350140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8794884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9094143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9393402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9692661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9991920" y="350140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10291179" y="350140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10590438" y="350140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10889697" y="350140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1612668" y="3800669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1911927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2211186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2510445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2809704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3108963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3408222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3707481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4006740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4305999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4605258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4904517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5203776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5503035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5802294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6101553" y="3800661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6400812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6700071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6999330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7298589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7597848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7897107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8196366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8495625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8794884" y="380066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9094143" y="380066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9393402" y="380066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9692661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9991920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10291179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10590438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10889697" y="380065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11188956" y="3366709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[3]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11188956" y="370361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[4]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412" name="직사각형 411"/>
          <p:cNvSpPr/>
          <p:nvPr/>
        </p:nvSpPr>
        <p:spPr>
          <a:xfrm>
            <a:off x="8877552" y="4865019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/>
          <p:cNvSpPr/>
          <p:nvPr/>
        </p:nvSpPr>
        <p:spPr>
          <a:xfrm>
            <a:off x="8877552" y="508646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8877552" y="5307904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8877552" y="5529346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8877552" y="575078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8877552" y="597223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8877552" y="6193673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8877552" y="6415115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/>
          <p:cNvSpPr/>
          <p:nvPr/>
        </p:nvSpPr>
        <p:spPr>
          <a:xfrm>
            <a:off x="8877552" y="663655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모서리가 둥근 직사각형 420"/>
          <p:cNvSpPr/>
          <p:nvPr/>
        </p:nvSpPr>
        <p:spPr>
          <a:xfrm>
            <a:off x="9796862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10360564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모서리가 둥근 직사각형 422"/>
          <p:cNvSpPr/>
          <p:nvPr/>
        </p:nvSpPr>
        <p:spPr>
          <a:xfrm>
            <a:off x="10924266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4" name="직선 화살표 연결선 423"/>
          <p:cNvCxnSpPr>
            <a:stCxn id="415" idx="3"/>
            <a:endCxn id="421" idx="1"/>
          </p:cNvCxnSpPr>
          <p:nvPr/>
        </p:nvCxnSpPr>
        <p:spPr>
          <a:xfrm>
            <a:off x="9555288" y="5640067"/>
            <a:ext cx="24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/>
          <p:cNvCxnSpPr>
            <a:stCxn id="421" idx="3"/>
            <a:endCxn id="422" idx="1"/>
          </p:cNvCxnSpPr>
          <p:nvPr/>
        </p:nvCxnSpPr>
        <p:spPr>
          <a:xfrm>
            <a:off x="10152512" y="5640067"/>
            <a:ext cx="20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/>
          <p:cNvCxnSpPr>
            <a:stCxn id="422" idx="3"/>
            <a:endCxn id="423" idx="1"/>
          </p:cNvCxnSpPr>
          <p:nvPr/>
        </p:nvCxnSpPr>
        <p:spPr>
          <a:xfrm>
            <a:off x="10716214" y="5640067"/>
            <a:ext cx="20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676075" y="5176637"/>
            <a:ext cx="604561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628251" y="5660587"/>
            <a:ext cx="946180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12078" y="517663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active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-757353" y="293172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expires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57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6371" y="1446415"/>
            <a:ext cx="118946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 nice= 0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100, 100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nice=19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</a:t>
            </a:r>
            <a:r>
              <a:rPr lang="en-US" altLang="ko-KR" sz="2800" smtClean="0">
                <a:latin typeface="Consolas" panose="020B0609020204030204" pitchFamily="49" charset="0"/>
              </a:rPr>
              <a:t> :   5,   5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- </a:t>
            </a:r>
            <a:r>
              <a:rPr lang="en-US" altLang="ko-KR" sz="2800" smtClean="0">
                <a:latin typeface="Consolas" panose="020B0609020204030204" pitchFamily="49" charset="0"/>
              </a:rPr>
              <a:t>nice=0 ,  1  </a:t>
            </a:r>
            <a:r>
              <a:rPr lang="ko-KR" altLang="en-US" sz="2800" smtClean="0">
                <a:latin typeface="Consolas" panose="020B0609020204030204" pitchFamily="49" charset="0"/>
              </a:rPr>
              <a:t>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100(51.3%), 95(48.7%)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nice=18, 19  </a:t>
            </a:r>
            <a:r>
              <a:rPr lang="ko-KR" altLang="en-US" sz="2800">
                <a:latin typeface="Consolas" panose="020B0609020204030204" pitchFamily="49" charset="0"/>
              </a:rPr>
              <a:t>프로세스가 </a:t>
            </a:r>
            <a:r>
              <a:rPr lang="en-US" altLang="ko-KR" sz="2800">
                <a:latin typeface="Consolas" panose="020B0609020204030204" pitchFamily="49" charset="0"/>
              </a:rPr>
              <a:t>2</a:t>
            </a:r>
            <a:r>
              <a:rPr lang="ko-KR" altLang="en-US" sz="2800">
                <a:latin typeface="Consolas" panose="020B0609020204030204" pitchFamily="49" charset="0"/>
              </a:rPr>
              <a:t>개 </a:t>
            </a:r>
            <a:r>
              <a:rPr lang="ko-KR" altLang="en-US" sz="2800">
                <a:latin typeface="Consolas" panose="020B0609020204030204" pitchFamily="49" charset="0"/>
              </a:rPr>
              <a:t>실행중 </a:t>
            </a:r>
            <a:r>
              <a:rPr lang="en-US" altLang="ko-KR" sz="2800" smtClean="0">
                <a:latin typeface="Consolas" panose="020B0609020204030204" pitchFamily="49" charset="0"/>
              </a:rPr>
              <a:t>:  10</a:t>
            </a:r>
            <a:r>
              <a:rPr lang="en-US" altLang="ko-KR" sz="2800">
                <a:latin typeface="Consolas" panose="020B0609020204030204" pitchFamily="49" charset="0"/>
              </a:rPr>
              <a:t>(66.7</a:t>
            </a:r>
            <a:r>
              <a:rPr lang="en-US" altLang="ko-KR" sz="2800">
                <a:latin typeface="Consolas" panose="020B0609020204030204" pitchFamily="49" charset="0"/>
              </a:rPr>
              <a:t>%)</a:t>
            </a:r>
            <a:r>
              <a:rPr lang="en-US" altLang="ko-KR" sz="2800" smtClean="0">
                <a:latin typeface="Consolas" panose="020B0609020204030204" pitchFamily="49" charset="0"/>
              </a:rPr>
              <a:t>,  5(33.3%),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>
                <a:solidFill>
                  <a:srgbClr val="FF0000"/>
                </a:solidFill>
              </a:rPr>
              <a:t>배열과 포인터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>
                <a:solidFill>
                  <a:srgbClr val="FF0000"/>
                </a:solidFill>
              </a:rPr>
              <a:t>함수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/>
              <a:t>github  : </a:t>
            </a:r>
            <a:r>
              <a:rPr lang="en-US" altLang="ko-KR" sz="2800">
                <a:hlinkClick r:id="rId2"/>
              </a:rPr>
              <a:t>https://github.com/imguru-mooc/linux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*(2+1)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*3   // compile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38531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*(0x0304+1)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*0x0308   // runtime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*(1008+1)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*1012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2" y="3657603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4169" y="4563935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6039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38786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63186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5008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35933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283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938786" y="1030778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035933" y="1135141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71254" y="47053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057509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p[1][1][1] = 10;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9305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2052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6452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43354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9199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6101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4865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96661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69408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9380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80710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6655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53457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0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[2];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219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*p++;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0648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*++p;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219" y="29925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(*p)++;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0648" y="299258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++*p;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(*p)[2];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(*)[2];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33214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[2];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68196" y="3429000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99068" y="3117272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6" idx="1"/>
          </p:cNvCxnSpPr>
          <p:nvPr/>
        </p:nvCxnSpPr>
        <p:spPr>
          <a:xfrm>
            <a:off x="8553796" y="3429000"/>
            <a:ext cx="91440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1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067" y="3627093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(*p2)[2];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367" y="11637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sizeof(p1)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927" y="374629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sizeof(p2)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8618" y="116378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*[2])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7178" y="3745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(*)[2])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*p1[2];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9367" y="19230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p1+1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366" y="44251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p2+1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7556" y="1070968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56" y="2700263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67" y="270026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556" y="442931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067" y="44293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5508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foo();     // </a:t>
            </a:r>
            <a:r>
              <a:rPr lang="en-US" altLang="ko-KR" sz="2800" smtClean="0">
                <a:latin typeface="Consolas" panose="020B0609020204030204" pitchFamily="49" charset="0"/>
              </a:rPr>
              <a:t>call  foo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55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47195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foo;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0x1160;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9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질문 </a:t>
            </a:r>
            <a:r>
              <a:rPr lang="en-US" altLang="ko-KR" sz="2800" smtClean="0">
                <a:latin typeface="Consolas" panose="020B0609020204030204" pitchFamily="49" charset="0"/>
              </a:rPr>
              <a:t>: p</a:t>
            </a:r>
            <a:r>
              <a:rPr lang="ko-KR" altLang="en-US" sz="2800" smtClean="0">
                <a:latin typeface="Consolas" panose="020B0609020204030204" pitchFamily="49" charset="0"/>
              </a:rPr>
              <a:t>와  </a:t>
            </a:r>
            <a:r>
              <a:rPr lang="en-US" altLang="ko-KR" sz="2800" smtClean="0">
                <a:latin typeface="Consolas" panose="020B0609020204030204" pitchFamily="49" charset="0"/>
              </a:rPr>
              <a:t>foo</a:t>
            </a:r>
            <a:r>
              <a:rPr lang="ko-KR" altLang="en-US" sz="2800" smtClean="0">
                <a:latin typeface="Consolas" panose="020B0609020204030204" pitchFamily="49" charset="0"/>
              </a:rPr>
              <a:t>는 같은 타입인가</a:t>
            </a:r>
            <a:r>
              <a:rPr lang="en-US" altLang="ko-KR" sz="2800" smtClean="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8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46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&amp;foo;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(*p)();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9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int a=10;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ret;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ret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6" y="733246"/>
            <a:ext cx="58689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int*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a[2]= {1,2};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*p;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9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(*)[2]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880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 foo(void) )[2]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90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434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 foo(void) )[2]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2800">
                <a:latin typeface="Consolas" panose="020B0609020204030204" pitchFamily="49" charset="0"/>
              </a:rPr>
              <a:t>void (* (*(*q)[2])(void) )(void)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274161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typedef  void (*F1)(void);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F1 (*F2)(void);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F2 (*F3)[2];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2595297"/>
            <a:ext cx="713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F3 q = p;</a:t>
            </a:r>
          </a:p>
        </p:txBody>
      </p:sp>
    </p:spTree>
    <p:extLst>
      <p:ext uri="{BB962C8B-B14F-4D97-AF65-F5344CB8AC3E}">
        <p14:creationId xmlns:p14="http://schemas.microsoft.com/office/powerpoint/2010/main" val="2899543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5782" y="1245945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2079" y="72272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54043" y="8219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4042" y="12459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54041" y="16698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54040" y="20938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2271" y="73814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2269" y="114119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2267" y="1544243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2265" y="19472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107382" y="1033970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9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27469" y="622490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766" y="992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730" y="1985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45729" y="6224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728" y="10464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5727" y="14703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43958" y="1146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3956" y="51773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43954" y="92078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43952" y="1323837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099069" y="410515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58735" y="3340753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872152" y="1721405"/>
            <a:ext cx="2871800" cy="17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</p:cNvCxnSpPr>
          <p:nvPr/>
        </p:nvCxnSpPr>
        <p:spPr>
          <a:xfrm flipH="1">
            <a:off x="8013469" y="779349"/>
            <a:ext cx="2730487" cy="267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>
            <a:off x="10764979" y="1258415"/>
            <a:ext cx="1629298" cy="208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02683" y="2843915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 : 4096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7398327" y="5137265"/>
            <a:ext cx="4912822" cy="1463040"/>
          </a:xfrm>
          <a:prstGeom prst="can">
            <a:avLst>
              <a:gd name="adj" fmla="val 15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75607" y="5454781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9347816" y="4149253"/>
            <a:ext cx="1191125" cy="5735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024255" y="4316709"/>
            <a:ext cx="5677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85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39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62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8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058" y="896810"/>
            <a:ext cx="99277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 smtClean="0">
                <a:latin typeface="Consolas" panose="020B0609020204030204" pitchFamily="49" charset="0"/>
              </a:rPr>
              <a:t>ameraService   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 smtClean="0">
                <a:latin typeface="Consolas" panose="020B0609020204030204" pitchFamily="49" charset="0"/>
              </a:rPr>
              <a:t>utex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ondition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>
                <a:latin typeface="Consolas" panose="020B0609020204030204" pitchFamily="49" charset="0"/>
              </a:rPr>
              <a:t>laybackThread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udioFlinger </a:t>
            </a:r>
            <a:r>
              <a:rPr lang="en-US" altLang="ko-KR" sz="2800" smtClean="0">
                <a:latin typeface="Consolas" panose="020B0609020204030204" pitchFamily="49" charset="0"/>
              </a:rPr>
              <a:t>			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 smtClean="0">
                <a:latin typeface="Consolas" panose="020B0609020204030204" pitchFamily="49" charset="0"/>
              </a:rPr>
              <a:t>tubHandler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>
                <a:latin typeface="Consolas" panose="020B0609020204030204" pitchFamily="49" charset="0"/>
              </a:rPr>
              <a:t>ooperCallback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ps_ops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>
                <a:latin typeface="Consolas" panose="020B0609020204030204" pitchFamily="49" charset="0"/>
              </a:rPr>
              <a:t>nterruptible_sleep_on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urfaceFlinger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PEG4Extractor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etDataSource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reate</a:t>
            </a:r>
          </a:p>
        </p:txBody>
      </p:sp>
    </p:spTree>
    <p:extLst>
      <p:ext uri="{BB962C8B-B14F-4D97-AF65-F5344CB8AC3E}">
        <p14:creationId xmlns:p14="http://schemas.microsoft.com/office/powerpoint/2010/main" val="3552433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library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7520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FILE *src;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fopen( argv[1], "r"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fread( buff, 1, sizeof buff, src 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fwrite( buff, 1, ret, stdout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74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system call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66736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open(argv[1], O_RDONLY);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read(src, buff, sizeof buff))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write( 1, buff,  ret);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2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270" y="146304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7324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4117" y="172465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14117" y="310600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460673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182196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60673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229994" y="2370092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8306" y="191487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435" y="288993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system call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0116" y="341315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0116" y="3790604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0116" y="4168052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0116" y="4545500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0116" y="4922948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6" y="530039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280" y="5219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4995949" y="4106487"/>
            <a:ext cx="681644" cy="627737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9514" y="35231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sys_open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3" idx="3"/>
            <a:endCxn id="25" idx="1"/>
          </p:cNvCxnSpPr>
          <p:nvPr/>
        </p:nvCxnSpPr>
        <p:spPr>
          <a:xfrm flipV="1">
            <a:off x="3550974" y="4420356"/>
            <a:ext cx="1523442" cy="106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17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828" y="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fd;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193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7986" y="208354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44542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966065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44542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013863" y="134762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2175" y="89241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923791" y="5270270"/>
            <a:ext cx="3217026" cy="1429789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02268" y="576903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61893" y="422286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88284" y="2443942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8283" y="2801389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88282" y="3158836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8281" y="3516283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88280" y="3873730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88279" y="4231177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8278" y="458862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7531" y="19828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4934" y="447248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data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584569" y="4409900"/>
            <a:ext cx="777324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12922" y="297851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12921" y="333596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209212" y="2622666"/>
            <a:ext cx="879072" cy="8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3350" y="24774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dentry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19104" y="298107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19103" y="3338518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9532" y="248003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805" y="2883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f_pos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4715394" y="3157238"/>
            <a:ext cx="997528" cy="3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11537" y="374081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7804" y="2827525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3570" y="2827525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0070" y="3205354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5836" y="3205354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2336" y="3583183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58102" y="3583183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6289" y="3961012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055" y="3961012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7" idx="3"/>
          </p:cNvCxnSpPr>
          <p:nvPr/>
        </p:nvCxnSpPr>
        <p:spPr>
          <a:xfrm flipV="1">
            <a:off x="1551066" y="3145485"/>
            <a:ext cx="1733252" cy="10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7770" y="220974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fd_array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4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open</a:t>
            </a:r>
            <a:r>
              <a:rPr lang="en-US" altLang="ko-KR" sz="2800" smtClean="0">
                <a:latin typeface="Consolas" panose="020B0609020204030204" pitchFamily="49" charset="0"/>
              </a:rPr>
              <a:t>("xxx", </a:t>
            </a:r>
            <a:r>
              <a:rPr lang="en-US" altLang="ko-KR" sz="2800">
                <a:latin typeface="Consolas" panose="020B0609020204030204" pitchFamily="49" charset="0"/>
              </a:rPr>
              <a:t>O_WRONLY | O_TRUNC | O_CREAT 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close(1); // fd_array[1]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fd_array[1]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latin typeface="Consolas" panose="020B0609020204030204" pitchFamily="49" charset="0"/>
              </a:rPr>
              <a:t>("hello\n");  // write(1, "hello\n", 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</a:t>
            </a:r>
            <a:r>
              <a:rPr lang="en-US" altLang="ko-KR" sz="2800">
                <a:latin typeface="Consolas" panose="020B0609020204030204" pitchFamily="49" charset="0"/>
              </a:rPr>
              <a:t>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5498" y="3718056"/>
            <a:ext cx="1124602" cy="800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63861" y="3781041"/>
            <a:ext cx="991147" cy="684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55" idx="3"/>
            <a:endCxn id="44" idx="1"/>
          </p:cNvCxnSpPr>
          <p:nvPr/>
        </p:nvCxnSpPr>
        <p:spPr>
          <a:xfrm>
            <a:off x="1255031" y="4316211"/>
            <a:ext cx="1446226" cy="16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5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open</a:t>
            </a:r>
            <a:r>
              <a:rPr lang="en-US" altLang="ko-KR" sz="2800" smtClean="0">
                <a:latin typeface="Consolas" panose="020B0609020204030204" pitchFamily="49" charset="0"/>
              </a:rPr>
              <a:t>("xxx", O_RDONLY);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close(0); // fd_array[0]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fd_array[0]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ret = read(0,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write(1, buff, ret 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4058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13417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12776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12135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11494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0853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19513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18872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18231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17590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6949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6308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24968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24327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23686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23045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22404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21763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30423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29782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29141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28500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27859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218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53" idx="3"/>
            <a:endCxn id="47" idx="3"/>
          </p:cNvCxnSpPr>
          <p:nvPr/>
        </p:nvCxnSpPr>
        <p:spPr>
          <a:xfrm>
            <a:off x="1253138" y="4000614"/>
            <a:ext cx="1414862" cy="19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97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37908" y="944937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37906" y="1398318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37905" y="185169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37903" y="23050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37903" y="2758460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7902" y="3211842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37900" y="3665223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 10:21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6521" y="5448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23480" y="14249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82414" y="18516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64539" y="233171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i_uid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4539" y="27720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i_gid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23475" y="32384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82414" y="365779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i_mtime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05603" y="9650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i_no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37900" y="41111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07948" y="410375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i_data[15]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4953" y="32419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ko-KR" altLang="en-US" sz="2800" smtClean="0">
                <a:latin typeface="Consolas" panose="020B0609020204030204" pitchFamily="49" charset="0"/>
              </a:rPr>
              <a:t>에서 파일의 종류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414953" y="1301843"/>
            <a:ext cx="39308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 regular file </a:t>
            </a:r>
          </a:p>
          <a:p>
            <a:r>
              <a:rPr lang="en-US" altLang="ko-KR" sz="2800" smtClean="0">
                <a:solidFill>
                  <a:srgbClr val="000000"/>
                </a:solidFill>
                <a:latin typeface="Consolas" panose="020B0609020204030204" pitchFamily="49" charset="0"/>
              </a:rPr>
              <a:t>d directory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 character special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b </a:t>
            </a:r>
            <a:r>
              <a:rPr lang="en-US" altLang="ko-KR" sz="2800" smtClean="0">
                <a:latin typeface="Consolas" panose="020B0609020204030204" pitchFamily="49" charset="0"/>
              </a:rPr>
              <a:t>block special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fifo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 socket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l symbolic link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4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36376" y="3777653"/>
            <a:ext cx="5950177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41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244" y="4057396"/>
            <a:ext cx="5950177" cy="2682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1000 0001 1010 0100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1111 0000 0000 0000 &amp;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1000 0000 0000 0000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132" y="3430267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800" smtClean="0">
                <a:latin typeface="Consolas" panose="020B0609020204030204" pitchFamily="49" charset="0"/>
              </a:rPr>
              <a:t>if ((buf.st_mode &amp; 0170000</a:t>
            </a:r>
            <a:r>
              <a:rPr lang="fr-FR" altLang="ko-KR" sz="2800">
                <a:latin typeface="Consolas" panose="020B0609020204030204" pitchFamily="49" charset="0"/>
              </a:rPr>
              <a:t>) == (0100000))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7215" y="4588625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1000 0000 0000 0000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36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5003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1647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829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4933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21577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8220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486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31507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6815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0479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143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7808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1472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5136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8801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38360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78493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1168" y="747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39486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004696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61472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22465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63184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7855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086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765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94298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094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758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422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4087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7751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1415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5080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6283" y="8092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특수퍼미션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5765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94298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094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6758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0422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4087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7751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1415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5080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9960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36247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7289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0953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4617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8282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1946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5610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9275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55860" y="211331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08373" y="211331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43495" y="308410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96008" y="308410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22112" y="561612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74625" y="561612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960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36247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89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0953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4617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8282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1946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05610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9275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22112" y="429278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74625" y="429278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98448" y="214441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50961" y="214441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25566" y="306017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8079" y="306017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690574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43087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12924" y="558619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65437" y="558619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592749" y="2164282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45262" y="2164282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599303" y="310239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51816" y="310239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590532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943045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588315" y="5574033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940828" y="5574033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84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212" y="1122218"/>
            <a:ext cx="9990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epoch : 1970</a:t>
            </a:r>
            <a:r>
              <a:rPr lang="ko-KR" altLang="en-US" sz="2400" smtClean="0"/>
              <a:t>년 </a:t>
            </a:r>
            <a:r>
              <a:rPr lang="en-US" altLang="ko-KR" sz="2400" smtClean="0"/>
              <a:t>1</a:t>
            </a:r>
            <a:r>
              <a:rPr lang="ko-KR" altLang="en-US" sz="2400" smtClean="0"/>
              <a:t>월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일 자정으로 부터 현재까지 흘러온 </a:t>
            </a:r>
            <a:r>
              <a:rPr lang="ko-KR" altLang="en-US" sz="2400" smtClean="0">
                <a:solidFill>
                  <a:srgbClr val="FF0000"/>
                </a:solidFill>
              </a:rPr>
              <a:t>초</a:t>
            </a:r>
            <a:r>
              <a:rPr lang="ko-KR" altLang="en-US" sz="2400" smtClean="0"/>
              <a:t>단위의 시간</a:t>
            </a:r>
            <a:endParaRPr lang="en-US" altLang="ko-KR" sz="2400" smtClean="0"/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3600">
                <a:latin typeface="Consolas" panose="020B0609020204030204" pitchFamily="49" charset="0"/>
              </a:rPr>
              <a:t>now=1607407415</a:t>
            </a:r>
            <a:endParaRPr lang="ko-KR" altLang="en-US" sz="3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241069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cd /home/user2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3141" y="241069"/>
            <a:ext cx="60612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chmod 777 .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vi 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-l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-rw-rw-r-- user2 </a:t>
            </a:r>
            <a:r>
              <a:rPr lang="en-US" altLang="ko-KR" sz="3200" smtClean="0">
                <a:latin typeface="Consolas" panose="020B0609020204030204" pitchFamily="49" charset="0"/>
              </a:rPr>
              <a:t>user2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1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88044" y="4567224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30731" y="421775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30730" y="45163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30729" y="481489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0728" y="51134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0728" y="54120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30727" y="57106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30726" y="600918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0337" y="38325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702" y="5912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39" idx="3"/>
            <a:endCxn id="23" idx="1"/>
          </p:cNvCxnSpPr>
          <p:nvPr/>
        </p:nvCxnSpPr>
        <p:spPr>
          <a:xfrm flipV="1">
            <a:off x="5886614" y="4367038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4864" y="53010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7980562" y="4723453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636779" y="45149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36778" y="48135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724" y="40964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24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44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479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  // unlink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0386" y="2139907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1264" y="6539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1263" y="9525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1262" y="12511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61261" y="15497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61261" y="18482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61260" y="21468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61259" y="24454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0870" y="2688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8235" y="2348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111095" y="2296136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77149" y="11005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7148" y="13990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39" idx="3"/>
            <a:endCxn id="23" idx="1"/>
          </p:cNvCxnSpPr>
          <p:nvPr/>
        </p:nvCxnSpPr>
        <p:spPr>
          <a:xfrm flipV="1">
            <a:off x="7017145" y="3926463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86094" y="6820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5397" y="17372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18575" y="412664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61262" y="377717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1261" y="407574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61260" y="437432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61259" y="46728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61259" y="49714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61258" y="52700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61257" y="556860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0868" y="339201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8233" y="54715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395" y="48604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9111093" y="4282878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7310" y="40744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67309" y="43729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76255" y="36559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4741" y="51986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7818693" y="593340"/>
            <a:ext cx="1316775" cy="2090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9782482" y="2164659"/>
            <a:ext cx="1088869" cy="287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76255" y="1067305"/>
            <a:ext cx="1221145" cy="601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06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07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8538" y="1030778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project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842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3479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0466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lib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4103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bin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/>
          <p:cNvCxnSpPr>
            <a:stCxn id="3" idx="2"/>
            <a:endCxn id="24" idx="0"/>
          </p:cNvCxnSpPr>
          <p:nvPr/>
        </p:nvCxnSpPr>
        <p:spPr>
          <a:xfrm flipH="1">
            <a:off x="4838008" y="1521229"/>
            <a:ext cx="1970116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" idx="2"/>
            <a:endCxn id="25" idx="0"/>
          </p:cNvCxnSpPr>
          <p:nvPr/>
        </p:nvCxnSpPr>
        <p:spPr>
          <a:xfrm>
            <a:off x="6808124" y="1521229"/>
            <a:ext cx="166254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" idx="2"/>
            <a:endCxn id="26" idx="0"/>
          </p:cNvCxnSpPr>
          <p:nvPr/>
        </p:nvCxnSpPr>
        <p:spPr>
          <a:xfrm>
            <a:off x="6808124" y="1521229"/>
            <a:ext cx="223612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" idx="2"/>
            <a:endCxn id="27" idx="0"/>
          </p:cNvCxnSpPr>
          <p:nvPr/>
        </p:nvCxnSpPr>
        <p:spPr>
          <a:xfrm>
            <a:off x="6808124" y="1521229"/>
            <a:ext cx="437249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68538" y="9975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157" y="345417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/home/user1/project/include/a.h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0156" y="397739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../include/a.h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47748" y="14523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338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09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mkdir sub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40110" y="40802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"sub/.."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0109" y="4378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9055" y="366177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24" idx="3"/>
            <a:endCxn id="6" idx="1"/>
          </p:cNvCxnSpPr>
          <p:nvPr/>
        </p:nvCxnSpPr>
        <p:spPr>
          <a:xfrm flipV="1">
            <a:off x="5289945" y="1243853"/>
            <a:ext cx="1440788" cy="328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669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-41185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</a:t>
            </a:r>
            <a:r>
              <a:rPr lang="en-US" altLang="ko-KR" sz="3200" smtClean="0">
                <a:latin typeface="Consolas" panose="020B0609020204030204" pitchFamily="49" charset="0"/>
              </a:rPr>
              <a:t>ln -s . current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ls -l current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current -&gt; .</a:t>
            </a:r>
            <a:endParaRPr lang="en-US" altLang="ko-KR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583346" y="267192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4224" y="11860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926285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84223" y="14845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drwxr-xr-x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84222" y="17831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84221" y="208172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84221" y="238029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84220" y="26788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84219" y="297743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3830" y="8008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195" y="28804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934055" y="282815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8357" y="226927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71592" y="14845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71591" y="178315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0537" y="10660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5" idx="3"/>
            <a:endCxn id="6" idx="1"/>
          </p:cNvCxnSpPr>
          <p:nvPr/>
        </p:nvCxnSpPr>
        <p:spPr>
          <a:xfrm flipV="1">
            <a:off x="7321428" y="1335293"/>
            <a:ext cx="1362796" cy="29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91276" y="40142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"current"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91275" y="43127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0221" y="359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9" idx="3"/>
            <a:endCxn id="39" idx="1"/>
          </p:cNvCxnSpPr>
          <p:nvPr/>
        </p:nvCxnSpPr>
        <p:spPr>
          <a:xfrm flipV="1">
            <a:off x="4541112" y="3425296"/>
            <a:ext cx="1526613" cy="73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66847" y="476192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67725" y="327601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926683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67724" y="35745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lrwxrwxrwx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67723" y="38731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67722" y="41717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67722" y="44702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67721" y="476886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7720" y="506744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67331" y="28908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4696" y="49704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46" idx="3"/>
            <a:endCxn id="38" idx="1"/>
          </p:cNvCxnSpPr>
          <p:nvPr/>
        </p:nvCxnSpPr>
        <p:spPr>
          <a:xfrm flipV="1">
            <a:off x="7317556" y="491815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51858" y="435927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942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-41185"/>
            <a:ext cx="1024030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</a:t>
            </a:r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open("zzz", O_RDWR | O_CREAT | O_TRUNC,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unlink("zzz");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write(fd, "hello\n", 6 );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read(fd,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for(i=0; i&lt;1024; i++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close(i);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51" name="원통 50"/>
          <p:cNvSpPr/>
          <p:nvPr/>
        </p:nvSpPr>
        <p:spPr>
          <a:xfrm>
            <a:off x="9639810" y="5500300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841042" y="4625413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1920" y="31394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41919" y="34380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41918" y="37366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41917" y="40352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41917" y="43337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941916" y="46323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41915" y="49309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41526" y="27543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8891" y="4833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/>
          <p:cNvCxnSpPr>
            <a:stCxn id="59" idx="3"/>
            <a:endCxn id="52" idx="1"/>
          </p:cNvCxnSpPr>
          <p:nvPr/>
        </p:nvCxnSpPr>
        <p:spPr>
          <a:xfrm flipV="1">
            <a:off x="10191751" y="4781642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993529" y="326754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"zzz"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93528" y="356611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2474" y="284903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49788" y="50013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7599" y="53386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/>
          <p:cNvCxnSpPr>
            <a:stCxn id="82" idx="3"/>
            <a:endCxn id="63" idx="1"/>
          </p:cNvCxnSpPr>
          <p:nvPr/>
        </p:nvCxnSpPr>
        <p:spPr>
          <a:xfrm flipV="1">
            <a:off x="4790678" y="3416832"/>
            <a:ext cx="1202851" cy="245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2992" y="42830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28855" y="3459897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59434" y="3459897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430748" y="3775494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1327" y="3775494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32641" y="4091090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63220" y="4091090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27590" y="4406687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58169" y="4406687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65441" y="4742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40843" y="54198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40842" y="571839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841042" y="584656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11034" y="564041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540842" y="600974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5470" y="59318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96" name="직선 화살표 연결선 95"/>
          <p:cNvCxnSpPr>
            <a:stCxn id="94" idx="3"/>
            <a:endCxn id="53" idx="1"/>
          </p:cNvCxnSpPr>
          <p:nvPr/>
        </p:nvCxnSpPr>
        <p:spPr>
          <a:xfrm flipV="1">
            <a:off x="4790678" y="3288784"/>
            <a:ext cx="4151242" cy="287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92642" y="368587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92641" y="397784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count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00859" y="37135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</a:rPr>
              <a:t>연결계수</a:t>
            </a:r>
            <a:endParaRPr lang="ko-KR" altLang="en-US" smtClean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00859" y="4020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</a:rPr>
              <a:t>참조계수</a:t>
            </a:r>
            <a:endParaRPr lang="ko-KR" altLang="en-US" smtClean="0"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952820" y="2898387"/>
            <a:ext cx="1459982" cy="1079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3371405" y="5300994"/>
            <a:ext cx="1459982" cy="1079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8877814" y="3130987"/>
            <a:ext cx="1285474" cy="2099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10833439" y="4632356"/>
            <a:ext cx="1137014" cy="333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10864775" y="5798896"/>
            <a:ext cx="1137014" cy="333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82811" y="1155469"/>
            <a:ext cx="5246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파일이 지워지는 시점 </a:t>
            </a:r>
            <a:r>
              <a:rPr lang="en-US" altLang="ko-KR" sz="2800" smtClean="0"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연결계수와 참조계수가 동시에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0</a:t>
            </a:r>
            <a:r>
              <a:rPr lang="ko-KR" altLang="en-US" sz="2800" smtClean="0">
                <a:latin typeface="Consolas" panose="020B0609020204030204" pitchFamily="49" charset="0"/>
              </a:rPr>
              <a:t>이 되는 시점이다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320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1876" y="5266973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6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5851" y="4468953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34527" y="3537346"/>
            <a:ext cx="2341981" cy="9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34527" y="3872718"/>
            <a:ext cx="2378414" cy="9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59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34527" y="3537346"/>
            <a:ext cx="2341981" cy="23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16311" y="3872718"/>
            <a:ext cx="2396630" cy="24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3607" y="3002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COW : Copy On Write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339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16311" y="3537347"/>
            <a:ext cx="2360197" cy="9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34527" y="3872718"/>
            <a:ext cx="2378414" cy="9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++global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6239" y="3002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COW : Copy On Write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5851" y="4476711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575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39719" y="9813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38903" y="3761991"/>
            <a:ext cx="2945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TASK_RUNNING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=&gt; EXIT_ZOMBIE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7309" y="1504604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1530" y="49128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7309" y="3657600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exit_code=7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9719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3754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6668" y="564482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38902" y="1242994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kfree(children);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447309" y="3657600"/>
            <a:ext cx="2352502" cy="12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281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39719" y="9813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38903" y="3761991"/>
            <a:ext cx="5508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send_signal(parent, 17);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TASK_RUNNING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=&gt; EXIT_ZOMBIE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7309" y="1504604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1530" y="49128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7309" y="3657600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exit_code=7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9719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3754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6668" y="564482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34126" y="940527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kfree(children);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447309" y="3657600"/>
            <a:ext cx="2352502" cy="12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30" idx="1"/>
            <a:endCxn id="4" idx="1"/>
          </p:cNvCxnSpPr>
          <p:nvPr/>
        </p:nvCxnSpPr>
        <p:spPr>
          <a:xfrm rot="10800000">
            <a:off x="4447309" y="2132215"/>
            <a:ext cx="12700" cy="2152996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5777" y="260236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SIGCHLD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세로로 말린 두루마리 모양 4"/>
          <p:cNvSpPr/>
          <p:nvPr/>
        </p:nvSpPr>
        <p:spPr>
          <a:xfrm>
            <a:off x="7705898" y="981384"/>
            <a:ext cx="656706" cy="65622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 flipV="1">
            <a:off x="6799811" y="1309496"/>
            <a:ext cx="988115" cy="82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3868" y="45816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my_sig()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290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507" y="517628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158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135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347" y="185339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4858525" y="3440026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507" y="464289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654" y="5176286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8653" y="46705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/usr/bin/ls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9347" y="3374350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347" y="128500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refs=0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199347" y="1853396"/>
            <a:ext cx="3243196" cy="1384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65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507" y="517628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258588" y="829419"/>
            <a:ext cx="1940759" cy="97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10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347" y="829419"/>
            <a:ext cx="3583032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printf("prompt&gt; ls\n");</a:t>
            </a:r>
          </a:p>
          <a:p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if( fork() == 0 )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    execve("/usr/bin/ls", argv, 0 );</a:t>
            </a:r>
          </a:p>
          <a:p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wait(0);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printf("prompt&gt; 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5161173" y="2530864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507" y="464289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654" y="5176286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8653" y="46705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/usr/bin/ls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4142" y="3345561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347" y="26102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refs=1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0414" y="784248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90414" y="1665397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40044" y="26102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782379" y="1665397"/>
            <a:ext cx="1808035" cy="168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782379" y="2895680"/>
            <a:ext cx="1808035" cy="146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>
            <a:off x="5569525" y="1983581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303933" y="4162439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30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70116" y="781396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0116" y="2269375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/>
          <p:cNvCxnSpPr>
            <a:stCxn id="2" idx="2"/>
            <a:endCxn id="27" idx="0"/>
          </p:cNvCxnSpPr>
          <p:nvPr/>
        </p:nvCxnSpPr>
        <p:spPr>
          <a:xfrm>
            <a:off x="2510444" y="1296785"/>
            <a:ext cx="0" cy="9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4590" y="158302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fork()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2370" y="2269375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9980" y="26969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execve</a:t>
            </a:r>
            <a:r>
              <a:rPr lang="en-US" altLang="ko-KR" sz="2000" smtClean="0">
                <a:latin typeface="Consolas" panose="020B0609020204030204" pitchFamily="49" charset="0"/>
              </a:rPr>
              <a:t>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7" idx="3"/>
            <a:endCxn id="29" idx="1"/>
          </p:cNvCxnSpPr>
          <p:nvPr/>
        </p:nvCxnSpPr>
        <p:spPr>
          <a:xfrm>
            <a:off x="3050771" y="2527070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0"/>
            <a:endCxn id="2" idx="3"/>
          </p:cNvCxnSpPr>
          <p:nvPr/>
        </p:nvCxnSpPr>
        <p:spPr>
          <a:xfrm flipH="1" flipV="1">
            <a:off x="3050771" y="1039091"/>
            <a:ext cx="1911927" cy="12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2697" y="186926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exit</a:t>
            </a:r>
            <a:r>
              <a:rPr lang="en-US" altLang="ko-KR" sz="2000" smtClean="0">
                <a:latin typeface="Consolas" panose="020B0609020204030204" pitchFamily="49" charset="0"/>
              </a:rPr>
              <a:t>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0375" y="67223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wait</a:t>
            </a:r>
            <a:r>
              <a:rPr lang="en-US" altLang="ko-KR" sz="2000" smtClean="0">
                <a:latin typeface="Consolas" panose="020B0609020204030204" pitchFamily="49" charset="0"/>
              </a:rPr>
              <a:t>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40385" y="693564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40385" y="2181543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9" idx="2"/>
            <a:endCxn id="40" idx="0"/>
          </p:cNvCxnSpPr>
          <p:nvPr/>
        </p:nvCxnSpPr>
        <p:spPr>
          <a:xfrm>
            <a:off x="7780713" y="1208953"/>
            <a:ext cx="0" cy="9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24859" y="149519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fork()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692639" y="2181543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50249" y="260910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execve</a:t>
            </a:r>
            <a:r>
              <a:rPr lang="en-US" altLang="ko-KR" sz="2000" smtClean="0">
                <a:latin typeface="Consolas" panose="020B0609020204030204" pitchFamily="49" charset="0"/>
              </a:rPr>
              <a:t>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>
            <a:stCxn id="40" idx="3"/>
            <a:endCxn id="43" idx="1"/>
          </p:cNvCxnSpPr>
          <p:nvPr/>
        </p:nvCxnSpPr>
        <p:spPr>
          <a:xfrm>
            <a:off x="8321040" y="2439238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0"/>
            <a:endCxn id="39" idx="3"/>
          </p:cNvCxnSpPr>
          <p:nvPr/>
        </p:nvCxnSpPr>
        <p:spPr>
          <a:xfrm flipH="1" flipV="1">
            <a:off x="8321040" y="951259"/>
            <a:ext cx="1911927" cy="12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232966" y="178143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exit</a:t>
            </a:r>
            <a:r>
              <a:rPr lang="en-US" altLang="ko-KR" sz="2000" smtClean="0">
                <a:latin typeface="Consolas" panose="020B0609020204030204" pitchFamily="49" charset="0"/>
              </a:rPr>
              <a:t>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70644" y="5843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wait</a:t>
            </a:r>
            <a:r>
              <a:rPr lang="en-US" altLang="ko-KR" sz="2000" smtClean="0">
                <a:latin typeface="Consolas" panose="020B0609020204030204" pitchFamily="49" charset="0"/>
              </a:rPr>
              <a:t>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705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773" y="144641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2625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6451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50277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24103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7929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1755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5581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19407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7672" y="1446415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91498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5324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9150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12976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86802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0628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34454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541" y="3582785"/>
            <a:ext cx="95077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if( WIFEXITED(status)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WEXITSTATUS(status)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((status)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>
                <a:latin typeface="Consolas" panose="020B0609020204030204" pitchFamily="49" charset="0"/>
              </a:rPr>
              <a:t>0x7f</a:t>
            </a:r>
            <a:r>
              <a:rPr lang="en-US" altLang="ko-KR" sz="2800" smtClean="0">
                <a:latin typeface="Consolas" panose="020B0609020204030204" pitchFamily="49" charset="0"/>
              </a:rPr>
              <a:t>)) </a:t>
            </a:r>
            <a:r>
              <a:rPr lang="en-US" altLang="ko-KR" sz="2800">
                <a:latin typeface="Consolas" panose="020B0609020204030204" pitchFamily="49" charset="0"/>
              </a:rPr>
              <a:t>== </a:t>
            </a:r>
            <a:r>
              <a:rPr lang="en-US" altLang="ko-KR" sz="2800">
                <a:latin typeface="Consolas" panose="020B0609020204030204" pitchFamily="49" charset="0"/>
              </a:rPr>
              <a:t>0</a:t>
            </a:r>
            <a:r>
              <a:rPr lang="en-US" altLang="ko-KR" sz="2800" smtClean="0">
                <a:latin typeface="Consolas" panose="020B0609020204030204" pitchFamily="49" charset="0"/>
              </a:rPr>
              <a:t>)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((status </a:t>
            </a:r>
            <a:r>
              <a:rPr lang="en-US" altLang="ko-KR" sz="2800">
                <a:latin typeface="Consolas" panose="020B0609020204030204" pitchFamily="49" charset="0"/>
              </a:rPr>
              <a:t>&amp; 0xff00) &gt;&gt; </a:t>
            </a:r>
            <a:r>
              <a:rPr lang="en-US" altLang="ko-KR" sz="2800">
                <a:latin typeface="Consolas" panose="020B0609020204030204" pitchFamily="49" charset="0"/>
              </a:rPr>
              <a:t>8</a:t>
            </a:r>
            <a:r>
              <a:rPr lang="en-US" altLang="ko-KR" sz="2800" smtClean="0">
                <a:latin typeface="Consolas" panose="020B0609020204030204" pitchFamily="49" charset="0"/>
              </a:rPr>
              <a:t>)   //  </a:t>
            </a:r>
            <a:r>
              <a:rPr lang="ko-KR" altLang="en-US" sz="2800" smtClean="0">
                <a:latin typeface="Consolas" panose="020B0609020204030204" pitchFamily="49" charset="0"/>
              </a:rPr>
              <a:t>상위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846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117118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2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5139</Words>
  <Application>Microsoft Office PowerPoint</Application>
  <PresentationFormat>와이드스크린</PresentationFormat>
  <Paragraphs>2255</Paragraphs>
  <Slides>112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17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86</cp:revision>
  <dcterms:created xsi:type="dcterms:W3CDTF">2020-12-07T00:16:21Z</dcterms:created>
  <dcterms:modified xsi:type="dcterms:W3CDTF">2020-12-09T08:49:35Z</dcterms:modified>
</cp:coreProperties>
</file>