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4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8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1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8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0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5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7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51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8FCF-07D1-41FA-8624-B4067CF89C8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1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guru-mooc/linux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5258" y="382385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906088" y="1571105"/>
            <a:ext cx="5745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 smtClean="0"/>
              <a:t>강사명</a:t>
            </a:r>
            <a:r>
              <a:rPr lang="ko-KR" altLang="en-US" sz="3600" smtClean="0"/>
              <a:t> </a:t>
            </a:r>
            <a:r>
              <a:rPr lang="en-US" altLang="ko-KR" sz="3600" smtClean="0"/>
              <a:t>: </a:t>
            </a:r>
            <a:r>
              <a:rPr lang="ko-KR" altLang="en-US" sz="3600" smtClean="0"/>
              <a:t>김정인</a:t>
            </a:r>
            <a:endParaRPr lang="en-US" altLang="ko-KR" sz="3600" smtClean="0"/>
          </a:p>
          <a:p>
            <a:r>
              <a:rPr lang="en-US" altLang="ko-KR" sz="3600" smtClean="0"/>
              <a:t>Email : jikim@imguru.co.kr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906088" y="3217025"/>
            <a:ext cx="53925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</a:t>
            </a:r>
            <a:r>
              <a:rPr lang="en-US" altLang="ko-KR" sz="3600" smtClean="0"/>
              <a:t>: Ubuntu 20.04 LTS </a:t>
            </a:r>
          </a:p>
          <a:p>
            <a:r>
              <a:rPr lang="en-US" altLang="ko-KR" sz="3600"/>
              <a:t> </a:t>
            </a:r>
            <a:r>
              <a:rPr lang="en-US" altLang="ko-KR" sz="3600" smtClean="0"/>
              <a:t>       ubuntu.com</a:t>
            </a:r>
          </a:p>
          <a:p>
            <a:endParaRPr lang="en-US" altLang="ko-KR" sz="3600"/>
          </a:p>
          <a:p>
            <a:r>
              <a:rPr lang="en-US" altLang="ko-KR" sz="3600" smtClean="0"/>
              <a:t>         virtualbox </a:t>
            </a:r>
          </a:p>
          <a:p>
            <a:r>
              <a:rPr lang="en-US" altLang="ko-KR" sz="3600"/>
              <a:t> </a:t>
            </a:r>
            <a:r>
              <a:rPr lang="en-US" altLang="ko-KR" sz="3600" smtClean="0"/>
              <a:t>        virtualbox.org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60988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628937" y="644615"/>
            <a:ext cx="2907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putty </a:t>
            </a:r>
            <a:r>
              <a:rPr lang="ko-KR" altLang="en-US" sz="2800" smtClean="0"/>
              <a:t>설정</a:t>
            </a:r>
            <a:endParaRPr lang="en-US" altLang="ko-KR" sz="2800" smtClean="0"/>
          </a:p>
          <a:p>
            <a:r>
              <a:rPr lang="en-US" altLang="ko-KR" sz="2800" smtClean="0"/>
              <a:t>root </a:t>
            </a:r>
            <a:r>
              <a:rPr lang="ko-KR" altLang="en-US" sz="2800" smtClean="0"/>
              <a:t>로 접속하기</a:t>
            </a:r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60131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0131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60131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61181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25474" y="3881924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92886" y="3129124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09760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54471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659105" y="3129124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83419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133" y="1790296"/>
            <a:ext cx="51139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vi /etc/ssh/sshd_config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Root </a:t>
            </a:r>
            <a:r>
              <a:rPr lang="ko-KR" altLang="en-US" sz="2800" smtClean="0">
                <a:latin typeface="Consolas" panose="020B0609020204030204" pitchFamily="49" charset="0"/>
              </a:rPr>
              <a:t>로 검색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/Root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아래줄을 </a:t>
            </a:r>
            <a:r>
              <a:rPr lang="en-US" altLang="ko-KR" sz="2800" smtClean="0">
                <a:latin typeface="Consolas" panose="020B0609020204030204" pitchFamily="49" charset="0"/>
              </a:rPr>
              <a:t>yes</a:t>
            </a:r>
            <a:r>
              <a:rPr lang="ko-KR" altLang="en-US" sz="2800" smtClean="0">
                <a:latin typeface="Consolas" panose="020B0609020204030204" pitchFamily="49" charset="0"/>
              </a:rPr>
              <a:t>로 치환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PermitRootLogin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yes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:wq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ssh </a:t>
            </a:r>
            <a:r>
              <a:rPr lang="ko-KR" altLang="en-US" sz="2800" smtClean="0">
                <a:latin typeface="Consolas" panose="020B0609020204030204" pitchFamily="49" charset="0"/>
              </a:rPr>
              <a:t>서버를 재기동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# service ssh restart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72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529184" y="838105"/>
            <a:ext cx="6796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filezilla </a:t>
            </a:r>
            <a:r>
              <a:rPr lang="ko-KR" altLang="en-US" sz="2800" smtClean="0"/>
              <a:t>설정 </a:t>
            </a:r>
            <a:r>
              <a:rPr lang="en-US" altLang="ko-KR" sz="2800"/>
              <a:t>: https://filezilla-project.org</a:t>
            </a:r>
            <a:r>
              <a:rPr lang="en-US" altLang="ko-KR" sz="2800" smtClean="0"/>
              <a:t>/</a:t>
            </a:r>
            <a:endParaRPr lang="en-US" altLang="ko-KR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15848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15848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8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16898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9053333" y="3354066"/>
            <a:ext cx="12700" cy="361655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648603" y="3129124"/>
            <a:ext cx="92271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sftpd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565477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10810188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7456517" y="3056149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10444"/>
            <a:ext cx="1001588" cy="40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133" y="1790296"/>
            <a:ext cx="4113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사이트관리자 </a:t>
            </a:r>
            <a:r>
              <a:rPr lang="en-US" altLang="ko-KR" sz="2800" smtClean="0">
                <a:latin typeface="Consolas" panose="020B0609020204030204" pitchFamily="49" charset="0"/>
              </a:rPr>
              <a:t>: ctrl+s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750829" y="3126203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연결선 27"/>
          <p:cNvCxnSpPr>
            <a:stCxn id="22" idx="0"/>
            <a:endCxn id="23" idx="2"/>
          </p:cNvCxnSpPr>
          <p:nvPr/>
        </p:nvCxnSpPr>
        <p:spPr>
          <a:xfrm flipH="1" flipV="1">
            <a:off x="10158153" y="3380498"/>
            <a:ext cx="652035" cy="333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267797" y="3054068"/>
            <a:ext cx="897774" cy="550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filezilla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/>
          <p:cNvCxnSpPr>
            <a:stCxn id="26" idx="0"/>
            <a:endCxn id="30" idx="2"/>
          </p:cNvCxnSpPr>
          <p:nvPr/>
        </p:nvCxnSpPr>
        <p:spPr>
          <a:xfrm flipH="1" flipV="1">
            <a:off x="6716684" y="3604388"/>
            <a:ext cx="187132" cy="110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00" y="2377580"/>
            <a:ext cx="5502339" cy="330001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931920" y="2824953"/>
            <a:ext cx="1995055" cy="167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27455" y="3031950"/>
            <a:ext cx="1259688" cy="17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56859" y="3695250"/>
            <a:ext cx="606828" cy="167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56859" y="3913131"/>
            <a:ext cx="606828" cy="167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0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28689" y="1511434"/>
            <a:ext cx="28248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vim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vim</a:t>
            </a:r>
          </a:p>
          <a:p>
            <a:r>
              <a:rPr lang="en-US" altLang="ko-KR" sz="2800" smtClean="0"/>
              <a:t># vi ~/.vimrc</a:t>
            </a:r>
          </a:p>
          <a:p>
            <a:r>
              <a:rPr lang="da-DK" altLang="ko-KR" sz="2800"/>
              <a:t>set autoindent</a:t>
            </a:r>
          </a:p>
          <a:p>
            <a:r>
              <a:rPr lang="da-DK" altLang="ko-KR" sz="2800"/>
              <a:t>set cindent</a:t>
            </a:r>
          </a:p>
          <a:p>
            <a:r>
              <a:rPr lang="da-DK" altLang="ko-KR" sz="2800"/>
              <a:t>set sw=4</a:t>
            </a:r>
          </a:p>
          <a:p>
            <a:r>
              <a:rPr lang="da-DK" altLang="ko-KR" sz="2800"/>
              <a:t>set </a:t>
            </a:r>
            <a:r>
              <a:rPr lang="da-DK" altLang="ko-KR" sz="2800" smtClean="0"/>
              <a:t>ts=4</a:t>
            </a:r>
          </a:p>
          <a:p>
            <a:r>
              <a:rPr lang="da-DK" altLang="ko-KR" sz="2800" smtClean="0"/>
              <a:t>:wq</a:t>
            </a:r>
            <a:endParaRPr lang="en-US" altLang="ko-KR" sz="2800"/>
          </a:p>
        </p:txBody>
      </p:sp>
      <p:sp>
        <p:nvSpPr>
          <p:cNvPr id="32" name="TextBox 31"/>
          <p:cNvSpPr txBox="1"/>
          <p:nvPr/>
        </p:nvSpPr>
        <p:spPr>
          <a:xfrm>
            <a:off x="4702172" y="1511434"/>
            <a:ext cx="28023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gcc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gcc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733844" y="1511434"/>
            <a:ext cx="29658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g++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g++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02172" y="3639145"/>
            <a:ext cx="28953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gdb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gdb</a:t>
            </a:r>
          </a:p>
        </p:txBody>
      </p:sp>
    </p:spTree>
    <p:extLst>
      <p:ext uri="{BB962C8B-B14F-4D97-AF65-F5344CB8AC3E}">
        <p14:creationId xmlns:p14="http://schemas.microsoft.com/office/powerpoint/2010/main" val="127701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47377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 </a:t>
            </a:r>
            <a:r>
              <a:rPr lang="ko-KR" altLang="en-US" sz="2800" smtClean="0"/>
              <a:t>데니스 리치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The C Programming</a:t>
            </a:r>
          </a:p>
          <a:p>
            <a:endParaRPr lang="en-US" altLang="ko-KR" sz="2800"/>
          </a:p>
          <a:p>
            <a:r>
              <a:rPr lang="en-US" altLang="ko-KR" sz="2800" smtClean="0">
                <a:solidFill>
                  <a:srgbClr val="FF0000"/>
                </a:solidFill>
              </a:rPr>
              <a:t>ty</a:t>
            </a:r>
            <a:r>
              <a:rPr lang="en-US" altLang="ko-KR" sz="2800" smtClean="0"/>
              <a:t>pe</a:t>
            </a:r>
          </a:p>
          <a:p>
            <a:r>
              <a:rPr lang="ko-KR" altLang="en-US" sz="2800" smtClean="0"/>
              <a:t>연산자</a:t>
            </a:r>
            <a:endParaRPr lang="en-US" altLang="ko-KR" sz="2800" smtClean="0"/>
          </a:p>
          <a:p>
            <a:r>
              <a:rPr lang="ko-KR" altLang="en-US" sz="2800" smtClean="0"/>
              <a:t>제어문</a:t>
            </a:r>
            <a:endParaRPr lang="en-US" altLang="ko-KR" sz="2800" smtClean="0"/>
          </a:p>
          <a:p>
            <a:r>
              <a:rPr lang="ko-KR" altLang="en-US" sz="2800" smtClean="0">
                <a:solidFill>
                  <a:srgbClr val="FF0000"/>
                </a:solidFill>
              </a:rPr>
              <a:t>배열과 포인터</a:t>
            </a:r>
            <a:endParaRPr lang="en-US" altLang="ko-KR" sz="2800" smtClean="0">
              <a:solidFill>
                <a:srgbClr val="FF0000"/>
              </a:solidFill>
            </a:endParaRPr>
          </a:p>
          <a:p>
            <a:r>
              <a:rPr lang="ko-KR" altLang="en-US" sz="2800" smtClean="0">
                <a:solidFill>
                  <a:srgbClr val="FF0000"/>
                </a:solidFill>
              </a:rPr>
              <a:t>함수</a:t>
            </a:r>
            <a:endParaRPr lang="en-US" altLang="ko-KR" sz="2800" smtClean="0">
              <a:solidFill>
                <a:srgbClr val="FF0000"/>
              </a:solidFill>
            </a:endParaRPr>
          </a:p>
          <a:p>
            <a:r>
              <a:rPr lang="ko-KR" altLang="en-US" sz="2800" smtClean="0"/>
              <a:t>구조체</a:t>
            </a:r>
            <a:endParaRPr lang="en-US" altLang="ko-KR" sz="2800" smtClean="0"/>
          </a:p>
          <a:p>
            <a:r>
              <a:rPr lang="ko-KR" altLang="en-US" sz="2800" smtClean="0"/>
              <a:t>파일 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35524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68210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char</a:t>
            </a:r>
          </a:p>
          <a:p>
            <a:r>
              <a:rPr lang="en-US" altLang="ko-KR" sz="2800" smtClean="0"/>
              <a:t>int</a:t>
            </a:r>
          </a:p>
          <a:p>
            <a:r>
              <a:rPr lang="en-US" altLang="ko-KR" sz="2800" smtClean="0"/>
              <a:t>---------------------------------------------</a:t>
            </a:r>
          </a:p>
          <a:p>
            <a:r>
              <a:rPr lang="en-US" altLang="ko-KR" sz="2800" smtClean="0"/>
              <a:t>float</a:t>
            </a:r>
          </a:p>
          <a:p>
            <a:r>
              <a:rPr lang="en-US" altLang="ko-KR" sz="2800" smtClean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45008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6187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unsigned char : 1byte , 8bit, 0 ~ 255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61804" y="25187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5505" y="25187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9206" y="25187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32907" y="25187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56608" y="25187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80309" y="25187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4010" y="251875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27711" y="25187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61803" y="35006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85505" y="35006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09205" y="35006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32905" y="350061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05" y="35006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80305" y="35006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04005" y="35006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27705" y="35006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08619" y="259380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08619" y="357565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259347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5770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: 1byte , 8bit, 0 ~ 255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48664" y="278036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2365" y="27803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96066" y="27803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19767" y="27803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43468" y="27803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67169" y="27803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90870" y="27803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14571" y="278035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48663" y="376222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72365" y="37622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96065" y="37622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19765" y="37622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43465" y="37622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67165" y="37622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90865" y="376221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14565" y="37622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94152" y="2885787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+0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46249" y="3837264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74337" y="23287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msb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85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856765" y="3769298"/>
            <a:ext cx="280044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음수 </a:t>
            </a:r>
            <a:r>
              <a:rPr lang="en-US" altLang="ko-KR" sz="3200" smtClean="0"/>
              <a:t>: 2</a:t>
            </a:r>
            <a:r>
              <a:rPr lang="ko-KR" altLang="en-US" sz="3200" smtClean="0"/>
              <a:t>의 보수</a:t>
            </a:r>
            <a:endParaRPr lang="ko-KR" altLang="en-US" sz="3200"/>
          </a:p>
        </p:txBody>
      </p:sp>
      <p:sp>
        <p:nvSpPr>
          <p:cNvPr id="26" name="직사각형 25"/>
          <p:cNvSpPr/>
          <p:nvPr/>
        </p:nvSpPr>
        <p:spPr>
          <a:xfrm>
            <a:off x="2048662" y="467251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72364" y="46725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96064" y="467251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19764" y="467251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43464" y="46725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67164" y="46725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90864" y="46725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14564" y="4672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19252" y="4747554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1</a:t>
            </a:r>
            <a:r>
              <a:rPr lang="ko-KR" altLang="en-US" sz="2800" smtClean="0"/>
              <a:t>의 보수</a:t>
            </a:r>
            <a:endParaRPr lang="en-US" altLang="ko-KR" sz="2800" smtClean="0"/>
          </a:p>
        </p:txBody>
      </p:sp>
      <p:sp>
        <p:nvSpPr>
          <p:cNvPr id="35" name="직사각형 34"/>
          <p:cNvSpPr/>
          <p:nvPr/>
        </p:nvSpPr>
        <p:spPr>
          <a:xfrm>
            <a:off x="2048661" y="550775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72363" y="55077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96063" y="55077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19763" y="55077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43463" y="55077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67163" y="55077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90863" y="55077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14563" y="55077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9251" y="5582788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2</a:t>
            </a:r>
            <a:r>
              <a:rPr lang="ko-KR" altLang="en-US" sz="2800" smtClean="0"/>
              <a:t>의 보수</a:t>
            </a:r>
            <a:endParaRPr lang="en-US" altLang="ko-KR" sz="2800" smtClean="0"/>
          </a:p>
        </p:txBody>
      </p:sp>
    </p:spTree>
    <p:extLst>
      <p:ext uri="{BB962C8B-B14F-4D97-AF65-F5344CB8AC3E}">
        <p14:creationId xmlns:p14="http://schemas.microsoft.com/office/powerpoint/2010/main" val="85402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250;</a:t>
            </a:r>
          </a:p>
          <a:p>
            <a:r>
              <a:rPr lang="en-US" altLang="ko-KR" sz="2800" smtClean="0"/>
              <a:t>print("%d\n", ch );  // -6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29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254;</a:t>
            </a:r>
          </a:p>
          <a:p>
            <a:r>
              <a:rPr lang="en-US" altLang="ko-KR" sz="2800" smtClean="0"/>
              <a:t>print("%d\n", ch );  // -2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01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short ch = 0xfffe;</a:t>
            </a:r>
          </a:p>
          <a:p>
            <a:r>
              <a:rPr lang="en-US" altLang="ko-KR" sz="2800" smtClean="0"/>
              <a:t>print("%d\n", ch );  // -2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08584" y="365684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2285" y="3656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55986" y="3656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9687" y="3656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3388" y="3656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27089" y="36568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0790" y="365684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4491" y="365684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598192" y="3656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21893" y="3656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45594" y="3656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69295" y="3656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92996" y="3656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16697" y="36568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740398" y="365684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264099" y="365684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4136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550790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766644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611196" y="44639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</a:t>
            </a:r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0065924" y="380883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-2</a:t>
            </a:r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405138" y="4997166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28839" y="499716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452540" y="49971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976241" y="49971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499942" y="49971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023643" y="49971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47344" y="49971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71045" y="49971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594746" y="499716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118447" y="499716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642148" y="49971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165849" y="49971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89550" y="49971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213251" y="49971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736952" y="49971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260653" y="49971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05138" y="573237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928839" y="57323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452540" y="57323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976241" y="57323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99942" y="57323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023643" y="57323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547344" y="57323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071045" y="57323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594746" y="57323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118447" y="57323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642148" y="57323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165849" y="57323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689550" y="57323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213251" y="57323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736952" y="57323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9260653" y="57323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1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97880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 </a:t>
            </a:r>
            <a:r>
              <a:rPr lang="ko-KR" altLang="en-US" sz="2800" smtClean="0"/>
              <a:t>파일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fopen, fgets, fputs, library buffer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open, read, write, close : inode, dentry, ...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프로세스 관리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fork, exit, wait, execve ... : schedule(CFS) ...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메모리 관리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malloc, stack, text, data  :   </a:t>
            </a:r>
            <a:r>
              <a:rPr lang="ko-KR" altLang="en-US" sz="2800" smtClean="0"/>
              <a:t>버디시스템</a:t>
            </a:r>
            <a:r>
              <a:rPr lang="en-US" altLang="ko-KR" sz="2800" smtClean="0"/>
              <a:t>, kmalloc, vmalloc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멀티 스레드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pthread_create, pthread_exit : clone 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809074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3571" y="815960"/>
            <a:ext cx="496603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typedef struct</a:t>
            </a:r>
          </a:p>
          <a:p>
            <a:r>
              <a:rPr lang="en-US" altLang="ko-KR" sz="2800" smtClean="0"/>
              <a:t>{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signed char ch:2;</a:t>
            </a:r>
          </a:p>
          <a:p>
            <a:r>
              <a:rPr lang="en-US" altLang="ko-KR" sz="2800" smtClean="0"/>
              <a:t>} ST;</a:t>
            </a:r>
          </a:p>
          <a:p>
            <a:r>
              <a:rPr lang="en-US" altLang="ko-KR" sz="2800" smtClean="0"/>
              <a:t>ST s;</a:t>
            </a:r>
          </a:p>
          <a:p>
            <a:r>
              <a:rPr lang="en-US" altLang="ko-KR" sz="2800" smtClean="0"/>
              <a:t>s.ch = 3;</a:t>
            </a:r>
          </a:p>
          <a:p>
            <a:r>
              <a:rPr lang="en-US" altLang="ko-KR" sz="2800" smtClean="0"/>
              <a:t>if( s.ch == 3 )</a:t>
            </a:r>
          </a:p>
          <a:p>
            <a:r>
              <a:rPr lang="en-US" altLang="ko-KR" sz="2800" smtClean="0"/>
              <a:t>    print("%d\n", s.ch );  // -1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625610" y="449108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49311" y="449108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2160" y="463018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-1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625610" y="528079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149311" y="52807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25610" y="604908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149311" y="604908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7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3571" y="815960"/>
            <a:ext cx="44594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typedef struct</a:t>
            </a:r>
          </a:p>
          <a:p>
            <a:r>
              <a:rPr lang="en-US" altLang="ko-KR" sz="2800" smtClean="0"/>
              <a:t>{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signed char ch:1;</a:t>
            </a:r>
          </a:p>
          <a:p>
            <a:r>
              <a:rPr lang="en-US" altLang="ko-KR" sz="2800" smtClean="0"/>
              <a:t>} ST;</a:t>
            </a:r>
          </a:p>
          <a:p>
            <a:r>
              <a:rPr lang="en-US" altLang="ko-KR" sz="2800" smtClean="0"/>
              <a:t>ST s;</a:t>
            </a:r>
          </a:p>
          <a:p>
            <a:r>
              <a:rPr lang="en-US" altLang="ko-KR" sz="2800" smtClean="0"/>
              <a:t>s.ch = 1;</a:t>
            </a:r>
          </a:p>
          <a:p>
            <a:r>
              <a:rPr lang="en-US" altLang="ko-KR" sz="2800" smtClean="0"/>
              <a:t>print("%d\n", s.ch );  // -1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625610" y="449108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2160" y="463018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-1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625610" y="528079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25610" y="604908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4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0xff;</a:t>
            </a:r>
          </a:p>
          <a:p>
            <a:r>
              <a:rPr lang="en-US" altLang="ko-KR" sz="2800" smtClean="0"/>
              <a:t>print("%d\n", ch );  // -1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7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+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466442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941741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423627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39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71029" y="258501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5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a=8;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b=1;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71029" y="258501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47327" y="25850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94729" y="25850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76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862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.(</a:t>
            </a:r>
            <a:r>
              <a:rPr lang="ko-KR" altLang="en-US" sz="2800" smtClean="0"/>
              <a:t>부호와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85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768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1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13793" y="3457458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7494" y="345745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61195" y="34574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4896" y="34574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8597" y="34574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32298" y="34574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5999" y="34574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9700" y="34574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13792" y="420785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37493" y="42078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61194" y="42078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84895" y="4207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8596" y="4207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32297" y="4207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55998" y="4207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79699" y="4207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413792" y="517467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937493" y="517467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61194" y="51746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4895" y="51746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08596" y="51746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32297" y="51746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55998" y="51746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79699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5266" y="354889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5266" y="428289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1956" y="428289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73577" y="5020975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45266" y="524972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71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543608" y="1148351"/>
            <a:ext cx="3436838" cy="1969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중국수학 </a:t>
            </a:r>
            <a:r>
              <a:rPr lang="en-US" altLang="ko-KR" sz="3200" smtClean="0"/>
              <a:t>: 10 </a:t>
            </a:r>
            <a:r>
              <a:rPr lang="ko-KR" altLang="en-US" sz="3200" smtClean="0"/>
              <a:t>진수</a:t>
            </a:r>
            <a:endParaRPr lang="en-US" altLang="ko-KR" sz="3200" smtClean="0"/>
          </a:p>
          <a:p>
            <a:r>
              <a:rPr lang="en-US" altLang="ko-KR" sz="3200" smtClean="0"/>
              <a:t>5 - 3 = 2</a:t>
            </a:r>
          </a:p>
          <a:p>
            <a:r>
              <a:rPr lang="en-US" altLang="ko-KR" sz="3200" smtClean="0"/>
              <a:t>9-3 = x</a:t>
            </a:r>
            <a:endParaRPr lang="en-US" altLang="ko-KR" sz="3200"/>
          </a:p>
          <a:p>
            <a:r>
              <a:rPr lang="en-US" altLang="ko-KR" sz="3200" smtClean="0"/>
              <a:t>5+6 = 1+1 = 2</a:t>
            </a:r>
            <a:endParaRPr lang="ko-KR" alt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9262027" y="29342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91514" y="294585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73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35" y="47265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16065" y="472650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79699" y="589787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13792" y="676647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37493" y="67664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61194" y="67664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84895" y="67664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508596" y="67664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032297" y="67664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555998" y="67664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79699" y="67664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573577" y="6612773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843850" y="68415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71748" y="5115478"/>
            <a:ext cx="35221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문제점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1. </a:t>
            </a:r>
            <a:r>
              <a:rPr lang="ko-KR" altLang="en-US" sz="2800" smtClean="0">
                <a:latin typeface="Consolas" panose="020B0609020204030204" pitchFamily="49" charset="0"/>
              </a:rPr>
              <a:t>계산이 느리다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6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2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13793" y="3457458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7494" y="345745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61195" y="34574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4896" y="34574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8597" y="34574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32298" y="34574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5999" y="34574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9700" y="34574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13792" y="420785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37493" y="42078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61194" y="42078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84895" y="4207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8596" y="4207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32297" y="4207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55998" y="4207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79699" y="4207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413792" y="517467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937493" y="517467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61194" y="51746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4895" y="51746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08596" y="51746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32297" y="51746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55998" y="51746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79699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5266" y="354889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5266" y="428289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1956" y="428289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73577" y="5020975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45266" y="524972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71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543608" y="1148351"/>
            <a:ext cx="3436838" cy="1969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중국수학 </a:t>
            </a:r>
            <a:r>
              <a:rPr lang="en-US" altLang="ko-KR" sz="3200" smtClean="0"/>
              <a:t>: 10 </a:t>
            </a:r>
            <a:r>
              <a:rPr lang="ko-KR" altLang="en-US" sz="3200" smtClean="0"/>
              <a:t>진수</a:t>
            </a:r>
            <a:endParaRPr lang="en-US" altLang="ko-KR" sz="3200" smtClean="0"/>
          </a:p>
          <a:p>
            <a:r>
              <a:rPr lang="en-US" altLang="ko-KR" sz="3200" smtClean="0"/>
              <a:t>5 - 3 = 2</a:t>
            </a:r>
          </a:p>
          <a:p>
            <a:r>
              <a:rPr lang="en-US" altLang="ko-KR" sz="3200" smtClean="0"/>
              <a:t>10 = x+3</a:t>
            </a:r>
            <a:endParaRPr lang="en-US" altLang="ko-KR" sz="3200"/>
          </a:p>
          <a:p>
            <a:r>
              <a:rPr lang="en-US" altLang="ko-KR" sz="3200" smtClean="0"/>
              <a:t>5+7 = </a:t>
            </a:r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r>
              <a:rPr lang="en-US" altLang="ko-KR" sz="3200" smtClean="0"/>
              <a:t>2 = 2</a:t>
            </a:r>
            <a:endParaRPr lang="ko-KR" altLang="en-US" sz="3200"/>
          </a:p>
        </p:txBody>
      </p:sp>
      <p:sp>
        <p:nvSpPr>
          <p:cNvPr id="37" name="TextBox 36"/>
          <p:cNvSpPr txBox="1"/>
          <p:nvPr/>
        </p:nvSpPr>
        <p:spPr>
          <a:xfrm>
            <a:off x="8074889" y="3100852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r>
              <a:rPr lang="ko-KR" altLang="en-US" sz="2800" smtClean="0">
                <a:latin typeface="Consolas" panose="020B0609020204030204" pitchFamily="49" charset="0"/>
              </a:rPr>
              <a:t>를 버린다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73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35" y="47265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16065" y="472650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55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2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130530" y="217730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54231" y="21772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77932" y="21772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01633" y="21772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25334" y="21772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49035" y="21772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72736" y="21772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96437" y="21772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2003" y="226873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30530" y="368190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54231" y="36819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77932" y="36819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01633" y="36819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25334" y="36819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749035" y="36818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72736" y="36818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96437" y="36818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912814" y="2850624"/>
            <a:ext cx="290945" cy="831273"/>
            <a:chOff x="8478982" y="2917767"/>
            <a:chExt cx="290945" cy="1096636"/>
          </a:xfrm>
        </p:grpSpPr>
        <p:sp>
          <p:nvSpPr>
            <p:cNvPr id="3" name="순서도: 병합 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4384951" y="2850624"/>
            <a:ext cx="290945" cy="831273"/>
            <a:chOff x="8478982" y="2917767"/>
            <a:chExt cx="290945" cy="1096636"/>
          </a:xfrm>
        </p:grpSpPr>
        <p:sp>
          <p:nvSpPr>
            <p:cNvPr id="77" name="순서도: 병합 76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3857088" y="2850624"/>
            <a:ext cx="290945" cy="831273"/>
            <a:chOff x="8478982" y="2917767"/>
            <a:chExt cx="290945" cy="1096636"/>
          </a:xfrm>
        </p:grpSpPr>
        <p:sp>
          <p:nvSpPr>
            <p:cNvPr id="83" name="순서도: 병합 8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3329225" y="2850624"/>
            <a:ext cx="290945" cy="831273"/>
            <a:chOff x="8478982" y="2917767"/>
            <a:chExt cx="290945" cy="1096636"/>
          </a:xfrm>
        </p:grpSpPr>
        <p:sp>
          <p:nvSpPr>
            <p:cNvPr id="88" name="순서도: 병합 8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2801362" y="2850624"/>
            <a:ext cx="290945" cy="831273"/>
            <a:chOff x="8478982" y="2917767"/>
            <a:chExt cx="290945" cy="1096636"/>
          </a:xfrm>
        </p:grpSpPr>
        <p:sp>
          <p:nvSpPr>
            <p:cNvPr id="93" name="순서도: 병합 9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2273499" y="2850624"/>
            <a:ext cx="290945" cy="831273"/>
            <a:chOff x="8478982" y="2917767"/>
            <a:chExt cx="290945" cy="1096636"/>
          </a:xfrm>
        </p:grpSpPr>
        <p:sp>
          <p:nvSpPr>
            <p:cNvPr id="98" name="순서도: 병합 9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1745636" y="2850624"/>
            <a:ext cx="290945" cy="831273"/>
            <a:chOff x="8478982" y="2917767"/>
            <a:chExt cx="290945" cy="1096636"/>
          </a:xfrm>
        </p:grpSpPr>
        <p:sp>
          <p:nvSpPr>
            <p:cNvPr id="103" name="순서도: 병합 10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1217773" y="2850624"/>
            <a:ext cx="290945" cy="831273"/>
            <a:chOff x="8478982" y="2917767"/>
            <a:chExt cx="290945" cy="1096636"/>
          </a:xfrm>
        </p:grpSpPr>
        <p:sp>
          <p:nvSpPr>
            <p:cNvPr id="108" name="순서도: 병합 10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4779804" y="44217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33050" y="44967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4399" y="5203768"/>
            <a:ext cx="454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1130530" y="534649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654231" y="5346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177932" y="5346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701633" y="5346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225334" y="5346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749035" y="53464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272736" y="53464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796437" y="53464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62003" y="54215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136458" y="217730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660159" y="21772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183860" y="21772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707561" y="21772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9231262" y="2177296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9754963" y="2177295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0278664" y="2177294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0802365" y="2177293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1467931" y="226873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8807290" y="2850624"/>
            <a:ext cx="290945" cy="831273"/>
            <a:chOff x="8478982" y="2917767"/>
            <a:chExt cx="290945" cy="1096636"/>
          </a:xfrm>
        </p:grpSpPr>
        <p:sp>
          <p:nvSpPr>
            <p:cNvPr id="161" name="순서도: 병합 160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타원 161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3" name="직선 연결선 162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64"/>
          <p:cNvGrpSpPr/>
          <p:nvPr/>
        </p:nvGrpSpPr>
        <p:grpSpPr>
          <a:xfrm>
            <a:off x="8279427" y="2850624"/>
            <a:ext cx="290945" cy="831273"/>
            <a:chOff x="8478982" y="2917767"/>
            <a:chExt cx="290945" cy="1096636"/>
          </a:xfrm>
        </p:grpSpPr>
        <p:sp>
          <p:nvSpPr>
            <p:cNvPr id="166" name="순서도: 병합 165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7" name="타원 166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/>
          <p:cNvGrpSpPr/>
          <p:nvPr/>
        </p:nvGrpSpPr>
        <p:grpSpPr>
          <a:xfrm>
            <a:off x="7751564" y="2850624"/>
            <a:ext cx="290945" cy="831273"/>
            <a:chOff x="8478982" y="2917767"/>
            <a:chExt cx="290945" cy="1096636"/>
          </a:xfrm>
        </p:grpSpPr>
        <p:sp>
          <p:nvSpPr>
            <p:cNvPr id="171" name="순서도: 병합 170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타원 171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3" name="직선 연결선 172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그룹 174"/>
          <p:cNvGrpSpPr/>
          <p:nvPr/>
        </p:nvGrpSpPr>
        <p:grpSpPr>
          <a:xfrm>
            <a:off x="7223701" y="2850624"/>
            <a:ext cx="290945" cy="831273"/>
            <a:chOff x="8478982" y="2917767"/>
            <a:chExt cx="290945" cy="1096636"/>
          </a:xfrm>
        </p:grpSpPr>
        <p:sp>
          <p:nvSpPr>
            <p:cNvPr id="176" name="순서도: 병합 175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8" name="직선 연결선 177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직사각형 182"/>
          <p:cNvSpPr/>
          <p:nvPr/>
        </p:nvSpPr>
        <p:spPr>
          <a:xfrm>
            <a:off x="7128137" y="368190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7651838" y="36819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8175539" y="36819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8699240" y="36819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9222941" y="3681899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9746642" y="3681898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10270343" y="3681897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10794044" y="3681896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1467931" y="54215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7" name="직선 연결선 16"/>
          <p:cNvCxnSpPr>
            <a:stCxn id="130" idx="2"/>
            <a:endCxn id="190" idx="0"/>
          </p:cNvCxnSpPr>
          <p:nvPr/>
        </p:nvCxnSpPr>
        <p:spPr>
          <a:xfrm flipH="1">
            <a:off x="11055895" y="2850624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129" idx="2"/>
            <a:endCxn id="189" idx="0"/>
          </p:cNvCxnSpPr>
          <p:nvPr/>
        </p:nvCxnSpPr>
        <p:spPr>
          <a:xfrm flipH="1">
            <a:off x="10532194" y="2850625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128" idx="2"/>
            <a:endCxn id="188" idx="0"/>
          </p:cNvCxnSpPr>
          <p:nvPr/>
        </p:nvCxnSpPr>
        <p:spPr>
          <a:xfrm flipH="1">
            <a:off x="10008493" y="2850626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>
            <a:stCxn id="127" idx="2"/>
            <a:endCxn id="187" idx="0"/>
          </p:cNvCxnSpPr>
          <p:nvPr/>
        </p:nvCxnSpPr>
        <p:spPr>
          <a:xfrm flipH="1">
            <a:off x="9484792" y="2850627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 flipH="1">
            <a:off x="9397484" y="1593150"/>
            <a:ext cx="1558691" cy="5569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9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99074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강사 </a:t>
            </a:r>
            <a:r>
              <a:rPr lang="en-US" altLang="ko-KR" sz="2800" smtClean="0"/>
              <a:t>PC (ftp) : 192.168.0.2   filezilla  client </a:t>
            </a:r>
            <a:r>
              <a:rPr lang="ko-KR" altLang="en-US" sz="2800" smtClean="0"/>
              <a:t>를 이용하여 접속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         ID : linux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passwd :  </a:t>
            </a:r>
            <a:r>
              <a:rPr lang="ko-KR" altLang="en-US" sz="2800" smtClean="0"/>
              <a:t>없음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/>
              <a:t>github  : </a:t>
            </a:r>
            <a:r>
              <a:rPr lang="en-US" altLang="ko-KR" sz="2800">
                <a:hlinkClick r:id="rId2"/>
              </a:rPr>
              <a:t>https://github.com/imguru-mooc/linux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095044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1228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표현 범위의 문제 </a:t>
            </a:r>
            <a:r>
              <a:rPr lang="en-US" altLang="ko-KR" sz="2800" smtClean="0">
                <a:latin typeface="Consolas" panose="020B0609020204030204" pitchFamily="49" charset="0"/>
              </a:rPr>
              <a:t>: 0</a:t>
            </a:r>
            <a:r>
              <a:rPr lang="ko-KR" altLang="en-US" sz="2800" smtClean="0">
                <a:latin typeface="Consolas" panose="020B0609020204030204" pitchFamily="49" charset="0"/>
              </a:rPr>
              <a:t>이 양수 파트에도 음수 파트에도 표현</a:t>
            </a:r>
            <a:endParaRPr lang="en-US" altLang="ko-KR" sz="28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37494" y="270350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61195" y="27035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84896" y="27035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08597" y="2703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32298" y="2703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5999" y="2703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79700" y="2703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03401" y="2703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37493" y="345389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61194" y="34538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84895" y="34538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08596" y="34538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32297" y="345389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55998" y="345388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79699" y="345388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03400" y="345388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8967" y="279493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68967" y="352894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97278" y="31152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97278" y="4267019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937494" y="44850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61195" y="44850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4896" y="44850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8597" y="44850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32298" y="44850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555999" y="44850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79700" y="44850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03401" y="44850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937493" y="523542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61194" y="52354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984895" y="52354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8596" y="523541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32297" y="52354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55998" y="52354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79699" y="523541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03400" y="52354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68967" y="45764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68967" y="53104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97278" y="48967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00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7542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표현 </a:t>
            </a:r>
            <a:r>
              <a:rPr lang="en-US" altLang="ko-KR" sz="2800" smtClean="0">
                <a:latin typeface="Consolas" panose="020B0609020204030204" pitchFamily="49" charset="0"/>
              </a:rPr>
              <a:t>: 0</a:t>
            </a:r>
            <a:r>
              <a:rPr lang="ko-KR" altLang="en-US" sz="2800" smtClean="0">
                <a:latin typeface="Consolas" panose="020B0609020204030204" pitchFamily="49" charset="0"/>
              </a:rPr>
              <a:t>이 양수 파트에만 표현</a:t>
            </a:r>
            <a:endParaRPr lang="en-US" altLang="ko-KR" sz="28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37494" y="270350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61195" y="27035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84896" y="27035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08597" y="2703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32298" y="2703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5999" y="2703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79700" y="2703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03401" y="2703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37493" y="345389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61194" y="34538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84895" y="34538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08596" y="34538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32297" y="345389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55998" y="345388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79699" y="345388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03400" y="345388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8967" y="279493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68967" y="352894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97278" y="31152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97278" y="4267019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937494" y="44850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61195" y="44850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4896" y="44850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8597" y="44850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32298" y="44850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555999" y="44850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79700" y="44850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03401" y="44850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937493" y="523542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61194" y="52354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984895" y="52354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8596" y="523541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32297" y="52354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55998" y="52354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79699" y="523541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03400" y="52354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68967" y="45764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-128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68967" y="53104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97278" y="48967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62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156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1072342"/>
            <a:ext cx="1687483" cy="34664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90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3535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573578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2980" y="839586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0462" y="109360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192980" y="1870846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192980" y="1388227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592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353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573578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2980" y="839586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0462" y="109360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192980" y="1870846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192980" y="1388227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189055" y="2851264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89054" y="3308463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6537" y="278524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6536" y="32673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42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314220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</a:t>
            </a:r>
            <a:r>
              <a:rPr lang="en-US" altLang="ko-KR" sz="2800">
                <a:latin typeface="Consolas" panose="020B0609020204030204" pitchFamily="49" charset="0"/>
              </a:rPr>
              <a:t>int </a:t>
            </a:r>
            <a:r>
              <a:rPr lang="en-US" altLang="ko-KR" sz="2800" smtClean="0">
                <a:latin typeface="Consolas" panose="020B0609020204030204" pitchFamily="49" charset="0"/>
              </a:rPr>
              <a:t>[</a:t>
            </a:r>
            <a:r>
              <a:rPr lang="en-US" altLang="ko-KR" sz="2800">
                <a:latin typeface="Consolas" panose="020B0609020204030204" pitchFamily="49" charset="0"/>
              </a:rPr>
              <a:t>4</a:t>
            </a:r>
            <a:r>
              <a:rPr lang="en-US" altLang="ko-KR" sz="2800" smtClean="0">
                <a:latin typeface="Consolas" panose="020B0609020204030204" pitchFamily="49" charset="0"/>
              </a:rPr>
              <a:t>])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</a:t>
            </a:r>
            <a:r>
              <a:rPr lang="en-US" altLang="ko-KR" sz="2800">
                <a:latin typeface="Consolas" panose="020B0609020204030204" pitchFamily="49" charset="0"/>
              </a:rPr>
              <a:t>int </a:t>
            </a:r>
            <a:r>
              <a:rPr lang="en-US" altLang="ko-KR" sz="2800" smtClean="0">
                <a:latin typeface="Consolas" panose="020B0609020204030204" pitchFamily="49" charset="0"/>
              </a:rPr>
              <a:t>*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02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19591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a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a+1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&amp;a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&amp;a+1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35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550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&amp;a;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52" y="5736264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8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35365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(*p)[4] = &amp;a;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(*p)[1] = 10;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52" y="5736264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p+1*sizeof(int[4])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71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716" y="1088967"/>
            <a:ext cx="45223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a[2][2]={1,2,3,4};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 = 10;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(*(p+1))[1]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</a:t>
            </a:r>
            <a:r>
              <a:rPr lang="en-US" altLang="ko-KR" sz="2800" smtClean="0">
                <a:latin typeface="Consolas" panose="020B0609020204030204" pitchFamily="49" charset="0"/>
              </a:rPr>
              <a:t>(*(p+1)+1)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*(*(1000+1</a:t>
            </a:r>
            <a:r>
              <a:rPr lang="en-US" altLang="ko-KR" sz="2800">
                <a:latin typeface="Consolas" panose="020B0609020204030204" pitchFamily="49" charset="0"/>
              </a:rPr>
              <a:t>)+1)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*(*1004+1)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*(2+1)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*3   // compile error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17" y="-57978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17" y="5802282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964" y="38531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352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새로만들기  클릭</a:t>
            </a:r>
            <a:endParaRPr lang="ko-KR" altLang="en-US"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90" y="2216467"/>
            <a:ext cx="4419600" cy="37052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63663" y="3919450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87433" y="4418214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88602" y="4671189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949" y="2117888"/>
            <a:ext cx="44196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76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716" y="1088967"/>
            <a:ext cx="531106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a[2][2]={1,2,3,4};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 = 10;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(*(p+1))[1]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</a:t>
            </a:r>
            <a:r>
              <a:rPr lang="en-US" altLang="ko-KR" sz="2800" smtClean="0">
                <a:latin typeface="Consolas" panose="020B0609020204030204" pitchFamily="49" charset="0"/>
              </a:rPr>
              <a:t>(*(p+1)+1)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*(*(1000+1</a:t>
            </a:r>
            <a:r>
              <a:rPr lang="en-US" altLang="ko-KR" sz="2800">
                <a:latin typeface="Consolas" panose="020B0609020204030204" pitchFamily="49" charset="0"/>
              </a:rPr>
              <a:t>)+1)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*(*1008+1)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*(0x0304+1)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*0x0308   // runtime error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17" y="-57978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17" y="5802282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964" y="43434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59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5716" y="1088967"/>
            <a:ext cx="45223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a[2][2]={1,2,3,4};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(*p)[2]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 = 10;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(*(p+1))[1]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</a:t>
            </a:r>
            <a:r>
              <a:rPr lang="en-US" altLang="ko-KR" sz="2800" smtClean="0">
                <a:latin typeface="Consolas" panose="020B0609020204030204" pitchFamily="49" charset="0"/>
              </a:rPr>
              <a:t>(*(p+1)+1)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*(*(1000+1</a:t>
            </a:r>
            <a:r>
              <a:rPr lang="en-US" altLang="ko-KR" sz="2800">
                <a:latin typeface="Consolas" panose="020B0609020204030204" pitchFamily="49" charset="0"/>
              </a:rPr>
              <a:t>)+1)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*(*1008+1)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*(1008+1)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*1012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17" y="-57978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2" y="3657603"/>
            <a:ext cx="1687482" cy="913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17" y="5802282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964" y="43434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94169" y="4563935"/>
            <a:ext cx="1687482" cy="913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66039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938786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63186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50088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035933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822835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0938786" y="1030778"/>
            <a:ext cx="0" cy="54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1035933" y="1135141"/>
            <a:ext cx="0" cy="54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71254" y="470534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71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5057509" y="1457959"/>
            <a:ext cx="3737356" cy="1110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39308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a[2][2][2];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(*p)[2][2]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p[1][1][1] = 10;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59305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32052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56452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43354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29199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16101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94865" y="1457959"/>
            <a:ext cx="3737356" cy="1110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896661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669408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993808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780710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766555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553457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02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4522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[2]; // array of 2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2219" y="22860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*p++;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60648" y="22860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*++p;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2219" y="299258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(*p)++;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60648" y="299258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++*p;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39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41280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*p;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*;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914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4325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**p;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**;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03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51139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(*p)[2];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(*)[2];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array of 2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68196" y="2493818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33214" y="2493818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9068" y="2493817"/>
            <a:ext cx="145472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7" idx="3"/>
            <a:endCxn id="2" idx="1"/>
          </p:cNvCxnSpPr>
          <p:nvPr/>
        </p:nvCxnSpPr>
        <p:spPr>
          <a:xfrm>
            <a:off x="8553796" y="2805545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20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51139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*p[2];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 [2];  // array of 2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68196" y="2493818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468196" y="3429000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9068" y="2493817"/>
            <a:ext cx="145472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7" idx="3"/>
            <a:endCxn id="2" idx="1"/>
          </p:cNvCxnSpPr>
          <p:nvPr/>
        </p:nvCxnSpPr>
        <p:spPr>
          <a:xfrm>
            <a:off x="8553796" y="2805545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099068" y="3117272"/>
            <a:ext cx="145472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9" idx="3"/>
            <a:endCxn id="6" idx="1"/>
          </p:cNvCxnSpPr>
          <p:nvPr/>
        </p:nvCxnSpPr>
        <p:spPr>
          <a:xfrm>
            <a:off x="8553796" y="3429000"/>
            <a:ext cx="914400" cy="31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810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067" y="3627093"/>
            <a:ext cx="2747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int (*p2)[2];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9367" y="116378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sizeof(p1)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7927" y="374629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sizeof(p2)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8618" y="1163782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sizeof(int *[2])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7178" y="374581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sizeof(int (*)[2])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2353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*p1[2];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9367" y="19230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p1+1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9366" y="442515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p2+1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94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47556" y="1070968"/>
            <a:ext cx="51139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function(void) 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7556" y="2700263"/>
            <a:ext cx="57054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function(int,int) 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0067" y="2700263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foo(int,int)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7556" y="4429310"/>
            <a:ext cx="57054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function(int,int) 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067" y="442931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foo(int,int)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1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352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새로만들기  클릭</a:t>
            </a:r>
            <a:endParaRPr lang="ko-KR" altLang="en-US" sz="28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85957"/>
            <a:ext cx="4419600" cy="37052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17470" y="5099858"/>
            <a:ext cx="2191489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5470" y="5367927"/>
            <a:ext cx="2191489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997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550823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foo();     // </a:t>
            </a:r>
            <a:r>
              <a:rPr lang="en-US" altLang="ko-KR" sz="2800" smtClean="0">
                <a:latin typeface="Consolas" panose="020B0609020204030204" pitchFamily="49" charset="0"/>
              </a:rPr>
              <a:t>call  foo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0550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471956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foo;     </a:t>
            </a:r>
            <a:r>
              <a:rPr lang="en-US" altLang="ko-KR" sz="2800">
                <a:latin typeface="Consolas" panose="020B0609020204030204" pitchFamily="49" charset="0"/>
              </a:rPr>
              <a:t>// </a:t>
            </a:r>
            <a:r>
              <a:rPr lang="en-US" altLang="ko-KR" sz="2800" smtClean="0">
                <a:latin typeface="Consolas" panose="020B0609020204030204" pitchFamily="49" charset="0"/>
              </a:rPr>
              <a:t>0x1160;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096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void </a:t>
            </a:r>
            <a:r>
              <a:rPr lang="en-US" altLang="ko-KR" sz="2800" smtClean="0">
                <a:latin typeface="Consolas" panose="020B0609020204030204" pitchFamily="49" charset="0"/>
              </a:rPr>
              <a:t>(*p)(void) = foo;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p();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141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질문 </a:t>
            </a:r>
            <a:r>
              <a:rPr lang="en-US" altLang="ko-KR" sz="2800" smtClean="0">
                <a:latin typeface="Consolas" panose="020B0609020204030204" pitchFamily="49" charset="0"/>
              </a:rPr>
              <a:t>: p</a:t>
            </a:r>
            <a:r>
              <a:rPr lang="ko-KR" altLang="en-US" sz="2800" smtClean="0">
                <a:latin typeface="Consolas" panose="020B0609020204030204" pitchFamily="49" charset="0"/>
              </a:rPr>
              <a:t>와  </a:t>
            </a:r>
            <a:r>
              <a:rPr lang="en-US" altLang="ko-KR" sz="2800" smtClean="0">
                <a:latin typeface="Consolas" panose="020B0609020204030204" pitchFamily="49" charset="0"/>
              </a:rPr>
              <a:t>foo</a:t>
            </a:r>
            <a:r>
              <a:rPr lang="ko-KR" altLang="en-US" sz="2800" smtClean="0">
                <a:latin typeface="Consolas" panose="020B0609020204030204" pitchFamily="49" charset="0"/>
              </a:rPr>
              <a:t>는 같은 타입인가</a:t>
            </a:r>
            <a:r>
              <a:rPr lang="en-US" altLang="ko-KR" sz="2800" smtClean="0">
                <a:latin typeface="Consolas" panose="020B0609020204030204" pitchFamily="49" charset="0"/>
              </a:rPr>
              <a:t>?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9856" y="2319251"/>
            <a:ext cx="59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9856" y="3634101"/>
            <a:ext cx="59025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(*p)(void)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189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void </a:t>
            </a:r>
            <a:r>
              <a:rPr lang="en-US" altLang="ko-KR" sz="2800" smtClean="0">
                <a:latin typeface="Consolas" panose="020B0609020204030204" pitchFamily="49" charset="0"/>
              </a:rPr>
              <a:t>(*p)(void) = foo;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p();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9856" y="2319251"/>
            <a:ext cx="59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9856" y="3634101"/>
            <a:ext cx="59025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(*p)(void)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4467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void </a:t>
            </a:r>
            <a:r>
              <a:rPr lang="en-US" altLang="ko-KR" sz="2800" smtClean="0">
                <a:latin typeface="Consolas" panose="020B0609020204030204" pitchFamily="49" charset="0"/>
              </a:rPr>
              <a:t>(*p)(void) = &amp;foo;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(*p)();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&amp;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5892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int a=10;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ret;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ret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&amp;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68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806" y="733246"/>
            <a:ext cx="586892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int*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static int a[2]= {1,2};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*p;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p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p[1] = 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&amp;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922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805" y="733246"/>
            <a:ext cx="80884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(*)[2]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static int a[2][2] = {1,2,3,4};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(*p)[2];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p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p[1][1] = 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7880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805" y="733246"/>
            <a:ext cx="80884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(* foo(void) )[2]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static int a[2][2] = {1,2,3,4};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(*p)[2];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p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p[1][1] = 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0906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0271" y="874562"/>
            <a:ext cx="434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int (* foo(void) )[2]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0271" y="1705835"/>
            <a:ext cx="71324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array of 2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2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28825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설정  클릭</a:t>
            </a:r>
            <a:endParaRPr lang="ko-KR" altLang="en-US"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54" y="1578292"/>
            <a:ext cx="7086600" cy="49815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34496" y="3470563"/>
            <a:ext cx="1368530" cy="336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12824" y="2331720"/>
            <a:ext cx="686740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55872" y="2589414"/>
            <a:ext cx="1750768" cy="170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99563" y="2839749"/>
            <a:ext cx="2078181" cy="177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81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0271" y="874562"/>
            <a:ext cx="815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altLang="ko-KR" sz="2800">
                <a:latin typeface="Consolas" panose="020B0609020204030204" pitchFamily="49" charset="0"/>
              </a:rPr>
              <a:t>void (* (*(*q)[2])(void) )(void)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0271" y="1705835"/>
            <a:ext cx="71324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array of 2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function(void)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12741614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0271" y="874562"/>
            <a:ext cx="81549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typedef  void (*F1)(void);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typedef  F1 (*F2)(void);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typedef  F2 (*F3)[2];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0271" y="2595297"/>
            <a:ext cx="7132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F3 q = p;</a:t>
            </a:r>
          </a:p>
        </p:txBody>
      </p:sp>
    </p:spTree>
    <p:extLst>
      <p:ext uri="{BB962C8B-B14F-4D97-AF65-F5344CB8AC3E}">
        <p14:creationId xmlns:p14="http://schemas.microsoft.com/office/powerpoint/2010/main" val="28995435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35782" y="1245945"/>
            <a:ext cx="1371600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2079" y="72272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54043" y="821995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54042" y="1245945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54041" y="1669895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54040" y="2093845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2271" y="73814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_flags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2269" y="1141194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_IO_read_ptr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2267" y="1544243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_IO_read_end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2265" y="1947292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_IO_read_base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2" idx="3"/>
            <a:endCxn id="8" idx="1"/>
          </p:cNvCxnSpPr>
          <p:nvPr/>
        </p:nvCxnSpPr>
        <p:spPr>
          <a:xfrm flipV="1">
            <a:off x="7107382" y="1033970"/>
            <a:ext cx="1346661" cy="423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699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ch;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 = fgetc(fp);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27469" y="622490"/>
            <a:ext cx="1371600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3766" y="992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45730" y="198540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45729" y="622490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45728" y="1046440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45727" y="1470390"/>
            <a:ext cx="2319251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43958" y="11469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_flags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43956" y="517739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_IO_read_ptr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43954" y="920788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_IO_read_end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43952" y="1323837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_IO_read_base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/>
          <p:cNvCxnSpPr>
            <a:stCxn id="2" idx="3"/>
            <a:endCxn id="8" idx="1"/>
          </p:cNvCxnSpPr>
          <p:nvPr/>
        </p:nvCxnSpPr>
        <p:spPr>
          <a:xfrm flipV="1">
            <a:off x="7099069" y="410515"/>
            <a:ext cx="1346661" cy="423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58735" y="3340753"/>
            <a:ext cx="4735542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#include &lt;stdio.h&gt;\n\nint main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()...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7872152" y="1721405"/>
            <a:ext cx="2871800" cy="1728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1"/>
          </p:cNvCxnSpPr>
          <p:nvPr/>
        </p:nvCxnSpPr>
        <p:spPr>
          <a:xfrm flipH="1">
            <a:off x="8013469" y="779349"/>
            <a:ext cx="2730487" cy="2670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3"/>
          </p:cNvCxnSpPr>
          <p:nvPr/>
        </p:nvCxnSpPr>
        <p:spPr>
          <a:xfrm>
            <a:off x="10764979" y="1258415"/>
            <a:ext cx="1629298" cy="208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02683" y="2843915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 : 4096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7" name="원통 26"/>
          <p:cNvSpPr/>
          <p:nvPr/>
        </p:nvSpPr>
        <p:spPr>
          <a:xfrm>
            <a:off x="7398327" y="5137265"/>
            <a:ext cx="4912822" cy="1463040"/>
          </a:xfrm>
          <a:prstGeom prst="can">
            <a:avLst>
              <a:gd name="adj" fmla="val 159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75607" y="5454781"/>
            <a:ext cx="4735542" cy="423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#include &lt;stdio.h&gt;\n\nint main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()...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오른쪽 화살표 28"/>
          <p:cNvSpPr/>
          <p:nvPr/>
        </p:nvSpPr>
        <p:spPr>
          <a:xfrm rot="16200000">
            <a:off x="9347816" y="4149253"/>
            <a:ext cx="1191125" cy="57357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7024255" y="4316709"/>
            <a:ext cx="5677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851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ch;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 = fgetc(fp);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1665" y="465513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5163" y="1521229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fwrite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</a:t>
            </a:r>
            <a:r>
              <a:rPr lang="en-US" altLang="ko-KR" sz="2800">
                <a:latin typeface="Consolas" panose="020B0609020204030204" pitchFamily="49" charset="0"/>
              </a:rPr>
              <a:t>hello\n"  =&gt; "</a:t>
            </a:r>
            <a:r>
              <a:rPr lang="en-US" altLang="ko-KR" sz="2800" smtClean="0">
                <a:latin typeface="Consolas" panose="020B0609020204030204" pitchFamily="49" charset="0"/>
              </a:rPr>
              <a:t>hello\r\n</a:t>
            </a:r>
            <a:r>
              <a:rPr lang="en-US" altLang="ko-KR" sz="2800">
                <a:latin typeface="Consolas" panose="020B0609020204030204" pitchFamily="49" charset="0"/>
              </a:rPr>
              <a:t>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85162" y="2834640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fread 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"hello\n</a:t>
            </a:r>
            <a:r>
              <a:rPr lang="en-US" altLang="ko-KR" sz="2800">
                <a:latin typeface="Consolas" panose="020B0609020204030204" pitchFamily="49" charset="0"/>
              </a:rPr>
              <a:t>"  </a:t>
            </a:r>
            <a:r>
              <a:rPr lang="en-US" altLang="ko-KR" sz="2800" smtClean="0">
                <a:latin typeface="Consolas" panose="020B0609020204030204" pitchFamily="49" charset="0"/>
              </a:rPr>
              <a:t>&lt;= </a:t>
            </a:r>
            <a:r>
              <a:rPr lang="en-US" altLang="ko-KR" sz="2800">
                <a:latin typeface="Consolas" panose="020B0609020204030204" pitchFamily="49" charset="0"/>
              </a:rPr>
              <a:t>"</a:t>
            </a:r>
            <a:r>
              <a:rPr lang="en-US" altLang="ko-KR" sz="2800" smtClean="0">
                <a:latin typeface="Consolas" panose="020B0609020204030204" pitchFamily="49" charset="0"/>
              </a:rPr>
              <a:t>hello\r\n</a:t>
            </a:r>
            <a:r>
              <a:rPr lang="en-US" altLang="ko-KR" sz="2800">
                <a:latin typeface="Consolas" panose="020B0609020204030204" pitchFamily="49" charset="0"/>
              </a:rPr>
              <a:t>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3396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ch;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 = fgetc(fp);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1665" y="46551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linux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5163" y="1521229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fwrite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</a:t>
            </a:r>
            <a:r>
              <a:rPr lang="en-US" altLang="ko-KR" sz="2800">
                <a:latin typeface="Consolas" panose="020B0609020204030204" pitchFamily="49" charset="0"/>
              </a:rPr>
              <a:t>hello\n"  =&gt; "</a:t>
            </a:r>
            <a:r>
              <a:rPr lang="en-US" altLang="ko-KR" sz="2800" smtClean="0">
                <a:latin typeface="Consolas" panose="020B0609020204030204" pitchFamily="49" charset="0"/>
              </a:rPr>
              <a:t>hello\n</a:t>
            </a:r>
            <a:r>
              <a:rPr lang="en-US" altLang="ko-KR" sz="2800">
                <a:latin typeface="Consolas" panose="020B0609020204030204" pitchFamily="49" charset="0"/>
              </a:rPr>
              <a:t>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85162" y="2834640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fread 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"hello\n</a:t>
            </a:r>
            <a:r>
              <a:rPr lang="en-US" altLang="ko-KR" sz="2800">
                <a:latin typeface="Consolas" panose="020B0609020204030204" pitchFamily="49" charset="0"/>
              </a:rPr>
              <a:t>"  </a:t>
            </a:r>
            <a:r>
              <a:rPr lang="en-US" altLang="ko-KR" sz="2800" smtClean="0">
                <a:latin typeface="Consolas" panose="020B0609020204030204" pitchFamily="49" charset="0"/>
              </a:rPr>
              <a:t>&lt;= </a:t>
            </a:r>
            <a:r>
              <a:rPr lang="en-US" altLang="ko-KR" sz="2800">
                <a:latin typeface="Consolas" panose="020B0609020204030204" pitchFamily="49" charset="0"/>
              </a:rPr>
              <a:t>"</a:t>
            </a:r>
            <a:r>
              <a:rPr lang="en-US" altLang="ko-KR" sz="2800" smtClean="0">
                <a:latin typeface="Consolas" panose="020B0609020204030204" pitchFamily="49" charset="0"/>
              </a:rPr>
              <a:t>hello\n</a:t>
            </a:r>
            <a:r>
              <a:rPr lang="en-US" altLang="ko-KR" sz="2800">
                <a:latin typeface="Consolas" panose="020B0609020204030204" pitchFamily="49" charset="0"/>
              </a:rPr>
              <a:t>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1624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40" y="1245945"/>
            <a:ext cx="53110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 *fp;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ch;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fp = fopen("file.c", "r");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 = fgetc(fp);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1665" y="46551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ios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5163" y="1521229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fwrite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</a:t>
            </a:r>
            <a:r>
              <a:rPr lang="en-US" altLang="ko-KR" sz="2800">
                <a:latin typeface="Consolas" panose="020B0609020204030204" pitchFamily="49" charset="0"/>
              </a:rPr>
              <a:t>hello\n"  =&gt; "</a:t>
            </a:r>
            <a:r>
              <a:rPr lang="en-US" altLang="ko-KR" sz="2800" smtClean="0">
                <a:latin typeface="Consolas" panose="020B0609020204030204" pitchFamily="49" charset="0"/>
              </a:rPr>
              <a:t>hello\r"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85162" y="2834640"/>
            <a:ext cx="4916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fread 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"hello\n</a:t>
            </a:r>
            <a:r>
              <a:rPr lang="en-US" altLang="ko-KR" sz="2800">
                <a:latin typeface="Consolas" panose="020B0609020204030204" pitchFamily="49" charset="0"/>
              </a:rPr>
              <a:t>"  </a:t>
            </a:r>
            <a:r>
              <a:rPr lang="en-US" altLang="ko-KR" sz="2800" smtClean="0">
                <a:latin typeface="Consolas" panose="020B0609020204030204" pitchFamily="49" charset="0"/>
              </a:rPr>
              <a:t>&lt;= </a:t>
            </a:r>
            <a:r>
              <a:rPr lang="en-US" altLang="ko-KR" sz="2800">
                <a:latin typeface="Consolas" panose="020B0609020204030204" pitchFamily="49" charset="0"/>
              </a:rPr>
              <a:t>"</a:t>
            </a:r>
            <a:r>
              <a:rPr lang="en-US" altLang="ko-KR" sz="2800" smtClean="0">
                <a:latin typeface="Consolas" panose="020B0609020204030204" pitchFamily="49" charset="0"/>
              </a:rPr>
              <a:t>hello\r"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289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library buffer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058" y="896810"/>
            <a:ext cx="992771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800" smtClean="0">
                <a:latin typeface="Consolas" panose="020B0609020204030204" pitchFamily="49" charset="0"/>
              </a:rPr>
              <a:t>ameraService    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2800" smtClean="0">
                <a:latin typeface="Consolas" panose="020B0609020204030204" pitchFamily="49" charset="0"/>
              </a:rPr>
              <a:t>utex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800">
                <a:latin typeface="Consolas" panose="020B0609020204030204" pitchFamily="49" charset="0"/>
              </a:rPr>
              <a:t>ondition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2800">
                <a:latin typeface="Consolas" panose="020B0609020204030204" pitchFamily="49" charset="0"/>
              </a:rPr>
              <a:t>laybackThread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800">
                <a:latin typeface="Consolas" panose="020B0609020204030204" pitchFamily="49" charset="0"/>
              </a:rPr>
              <a:t>udioFlinger </a:t>
            </a:r>
            <a:r>
              <a:rPr lang="en-US" altLang="ko-KR" sz="2800" smtClean="0">
                <a:latin typeface="Consolas" panose="020B0609020204030204" pitchFamily="49" charset="0"/>
              </a:rPr>
              <a:t>			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800" smtClean="0">
                <a:latin typeface="Consolas" panose="020B0609020204030204" pitchFamily="49" charset="0"/>
              </a:rPr>
              <a:t>tubHandler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2800">
                <a:latin typeface="Consolas" panose="020B0609020204030204" pitchFamily="49" charset="0"/>
              </a:rPr>
              <a:t>ooperCallback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800">
                <a:latin typeface="Consolas" panose="020B0609020204030204" pitchFamily="49" charset="0"/>
              </a:rPr>
              <a:t>ps_ops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800">
                <a:latin typeface="Consolas" panose="020B0609020204030204" pitchFamily="49" charset="0"/>
              </a:rPr>
              <a:t>nterruptible_sleep_on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800">
                <a:latin typeface="Consolas" panose="020B0609020204030204" pitchFamily="49" charset="0"/>
              </a:rPr>
              <a:t>urfaceFlinger </a:t>
            </a:r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2800">
                <a:latin typeface="Consolas" panose="020B0609020204030204" pitchFamily="49" charset="0"/>
              </a:rPr>
              <a:t>PEG4Extractor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800">
                <a:latin typeface="Consolas" panose="020B0609020204030204" pitchFamily="49" charset="0"/>
              </a:rPr>
              <a:t>etDataSource</a:t>
            </a:r>
          </a:p>
          <a:p>
            <a:r>
              <a:rPr lang="en-US" altLang="ko-KR" sz="280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800">
                <a:latin typeface="Consolas" panose="020B0609020204030204" pitchFamily="49" charset="0"/>
              </a:rPr>
              <a:t>reate</a:t>
            </a:r>
          </a:p>
        </p:txBody>
      </p:sp>
    </p:spTree>
    <p:extLst>
      <p:ext uri="{BB962C8B-B14F-4D97-AF65-F5344CB8AC3E}">
        <p14:creationId xmlns:p14="http://schemas.microsoft.com/office/powerpoint/2010/main" val="35524333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library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" y="1330036"/>
            <a:ext cx="752000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int main( int argc, char **argv 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FILE *src;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char buff[512];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ret;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src = fopen( argv[1], "r" 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while( ret = fread( buff, 1, sizeof buff, src 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fwrite( buff, 1, ret, stdout 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fclose(src);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3744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system call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" y="1330036"/>
            <a:ext cx="667362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int main( int argc, char **argv 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src;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char buff[512];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ret;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src = open(argv[1], O_RDONLY);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while( ret = read(src, buff, sizeof buff))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write( 1, buff,  ret);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close(src);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endParaRPr lang="ko-KR" alt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2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28825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시작  클릭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- ID : linux</a:t>
            </a:r>
          </a:p>
          <a:p>
            <a:r>
              <a:rPr lang="en-US" altLang="ko-KR" sz="2800" smtClean="0"/>
              <a:t>- passwd : linux</a:t>
            </a:r>
            <a:endParaRPr lang="ko-KR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5835536" y="515387"/>
            <a:ext cx="2223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터미널 실행</a:t>
            </a:r>
            <a:endParaRPr lang="en-US" altLang="ko-KR" sz="2800" smtClean="0"/>
          </a:p>
          <a:p>
            <a:r>
              <a:rPr lang="en-US" altLang="ko-KR" sz="2800" smtClean="0"/>
              <a:t>ctrl + alt + 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5536" y="1903612"/>
            <a:ext cx="375269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root passwd  </a:t>
            </a:r>
            <a:r>
              <a:rPr lang="ko-KR" altLang="en-US" sz="2800" smtClean="0"/>
              <a:t>지정</a:t>
            </a:r>
            <a:endParaRPr lang="en-US" altLang="ko-KR" sz="2800" smtClean="0"/>
          </a:p>
          <a:p>
            <a:r>
              <a:rPr lang="en-US" altLang="ko-KR" sz="2800" smtClean="0"/>
              <a:t>$ sudo passwd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 smtClean="0"/>
              <a:t>linux</a:t>
            </a:r>
          </a:p>
          <a:p>
            <a:endParaRPr lang="en-US" altLang="ko-KR" sz="2800"/>
          </a:p>
          <a:p>
            <a:r>
              <a:rPr lang="en-US" altLang="ko-KR" sz="2800" smtClean="0"/>
              <a:t>root </a:t>
            </a:r>
            <a:r>
              <a:rPr lang="ko-KR" altLang="en-US" sz="2800" smtClean="0"/>
              <a:t>권한으로 바꾸기 </a:t>
            </a:r>
            <a:endParaRPr lang="en-US" altLang="ko-KR" sz="2800" smtClean="0"/>
          </a:p>
          <a:p>
            <a:r>
              <a:rPr lang="en-US" altLang="ko-KR" sz="2800" smtClean="0"/>
              <a:t>$ su - 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/>
              <a:t>#</a:t>
            </a:r>
            <a:endParaRPr lang="en-US" altLang="ko-KR" sz="2800" smtClean="0"/>
          </a:p>
        </p:txBody>
      </p:sp>
    </p:spTree>
    <p:extLst>
      <p:ext uri="{BB962C8B-B14F-4D97-AF65-F5344CB8AC3E}">
        <p14:creationId xmlns:p14="http://schemas.microsoft.com/office/powerpoint/2010/main" val="21269219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8270" y="1463040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 = open("aaa", O_RDONLY 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07324" y="2759825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14117" y="1724650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user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14117" y="310600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kernel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460673" y="2759825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182196" y="2493818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460673" y="2493818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7229994" y="2370092"/>
            <a:ext cx="195349" cy="997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28306" y="1914878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80h , eax=5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5435" y="288993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system call table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70116" y="3413156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0116" y="3790604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70116" y="4168052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70116" y="4545500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70116" y="4922948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70116" y="5300396"/>
            <a:ext cx="1580858" cy="377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8280" y="52194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5" name="세로로 말린 두루마리 모양 24"/>
          <p:cNvSpPr/>
          <p:nvPr/>
        </p:nvSpPr>
        <p:spPr>
          <a:xfrm>
            <a:off x="4995949" y="4106487"/>
            <a:ext cx="681644" cy="627737"/>
          </a:xfrm>
          <a:prstGeom prst="verticalScroll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89514" y="3523149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sys_open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/>
          <p:cNvCxnSpPr>
            <a:stCxn id="23" idx="3"/>
            <a:endCxn id="25" idx="1"/>
          </p:cNvCxnSpPr>
          <p:nvPr/>
        </p:nvCxnSpPr>
        <p:spPr>
          <a:xfrm flipV="1">
            <a:off x="3550974" y="4420356"/>
            <a:ext cx="1523442" cy="106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6173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828" y="0"/>
            <a:ext cx="57054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fd;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fd = open("aaa", O_RDONLY 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1193" y="173735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97986" y="70218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user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97986" y="208354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kernel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244542" y="173735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966065" y="147135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244542" y="147135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7013863" y="1347626"/>
            <a:ext cx="195349" cy="997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12175" y="892412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80h , eax=5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8923791" y="5270270"/>
            <a:ext cx="3217026" cy="1429789"/>
          </a:xfrm>
          <a:prstGeom prst="can">
            <a:avLst>
              <a:gd name="adj" fmla="val 13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202268" y="5769034"/>
            <a:ext cx="1330036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361893" y="4222864"/>
            <a:ext cx="1330036" cy="374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88284" y="2443942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088283" y="2801389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088282" y="3158836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88281" y="3516283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88280" y="3873730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088279" y="4231177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88278" y="4588624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07531" y="198282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14934" y="447248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data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34" idx="3"/>
            <a:endCxn id="27" idx="1"/>
          </p:cNvCxnSpPr>
          <p:nvPr/>
        </p:nvCxnSpPr>
        <p:spPr>
          <a:xfrm flipV="1">
            <a:off x="9584569" y="4409900"/>
            <a:ext cx="777324" cy="3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712922" y="2978514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"aaa"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712921" y="3335961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>
            <a:stCxn id="38" idx="3"/>
            <a:endCxn id="6" idx="1"/>
          </p:cNvCxnSpPr>
          <p:nvPr/>
        </p:nvCxnSpPr>
        <p:spPr>
          <a:xfrm flipV="1">
            <a:off x="7209212" y="2622666"/>
            <a:ext cx="879072" cy="89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43350" y="247747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dentry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19104" y="2981071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19103" y="3338518"/>
            <a:ext cx="1496291" cy="357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9532" y="248003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file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13805" y="288387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f_pos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>
            <a:stCxn id="45" idx="3"/>
            <a:endCxn id="37" idx="1"/>
          </p:cNvCxnSpPr>
          <p:nvPr/>
        </p:nvCxnSpPr>
        <p:spPr>
          <a:xfrm flipV="1">
            <a:off x="4715394" y="3157238"/>
            <a:ext cx="997528" cy="3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11537" y="374081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7804" y="2827525"/>
            <a:ext cx="399011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53570" y="2827525"/>
            <a:ext cx="399011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0070" y="3205354"/>
            <a:ext cx="399011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55836" y="3205354"/>
            <a:ext cx="399011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62336" y="3583183"/>
            <a:ext cx="399011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58102" y="3583183"/>
            <a:ext cx="399011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56289" y="3961012"/>
            <a:ext cx="399011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52055" y="3961012"/>
            <a:ext cx="399011" cy="3990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/>
          <p:cNvCxnSpPr>
            <a:stCxn id="59" idx="3"/>
            <a:endCxn id="47" idx="3"/>
          </p:cNvCxnSpPr>
          <p:nvPr/>
        </p:nvCxnSpPr>
        <p:spPr>
          <a:xfrm flipV="1">
            <a:off x="1551066" y="3145485"/>
            <a:ext cx="1733252" cy="101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57770" y="2209747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fd_array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43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195" y="24198"/>
            <a:ext cx="108318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 </a:t>
            </a:r>
            <a:r>
              <a:rPr lang="en-US" altLang="ko-KR" sz="2800">
                <a:latin typeface="Consolas" panose="020B0609020204030204" pitchFamily="49" charset="0"/>
              </a:rPr>
              <a:t>= </a:t>
            </a:r>
            <a:r>
              <a:rPr lang="en-US" altLang="ko-KR" sz="2800">
                <a:latin typeface="Consolas" panose="020B0609020204030204" pitchFamily="49" charset="0"/>
              </a:rPr>
              <a:t>open</a:t>
            </a:r>
            <a:r>
              <a:rPr lang="en-US" altLang="ko-KR" sz="2800" smtClean="0">
                <a:latin typeface="Consolas" panose="020B0609020204030204" pitchFamily="49" charset="0"/>
              </a:rPr>
              <a:t>("xxx", </a:t>
            </a:r>
            <a:r>
              <a:rPr lang="en-US" altLang="ko-KR" sz="2800">
                <a:latin typeface="Consolas" panose="020B0609020204030204" pitchFamily="49" charset="0"/>
              </a:rPr>
              <a:t>O_WRONLY | O_TRUNC | O_CREAT , 0666);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close(1); // fd_array[1] = 0;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dup(fd);  // fd_array[1] = fd_array[3];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printf</a:t>
            </a:r>
            <a:r>
              <a:rPr lang="en-US" altLang="ko-KR" sz="2800">
                <a:latin typeface="Consolas" panose="020B0609020204030204" pitchFamily="49" charset="0"/>
              </a:rPr>
              <a:t>("hello\n");  // write(1, "hello\n", 6);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close(fd</a:t>
            </a:r>
            <a:r>
              <a:rPr lang="en-US" altLang="ko-KR" sz="2800">
                <a:latin typeface="Consolas" panose="020B0609020204030204" pitchFamily="49" charset="0"/>
              </a:rPr>
              <a:t>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1441" y="289788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97986" y="70218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user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98234" y="324407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kernel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44790" y="289788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66313" y="263188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144790" y="263188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6914111" y="2508156"/>
            <a:ext cx="195349" cy="997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8800224" y="5874372"/>
            <a:ext cx="2687148" cy="1194288"/>
          </a:xfrm>
          <a:prstGeom prst="can">
            <a:avLst>
              <a:gd name="adj" fmla="val 13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01456" y="4999485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02334" y="351357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02333" y="381214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02332" y="411071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02331" y="440928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02331" y="470785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02330" y="500642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02329" y="530500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01940" y="312840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9305" y="52079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34" idx="3"/>
            <a:endCxn id="27" idx="1"/>
          </p:cNvCxnSpPr>
          <p:nvPr/>
        </p:nvCxnSpPr>
        <p:spPr>
          <a:xfrm flipV="1">
            <a:off x="9352165" y="5155714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18219" y="396009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"xxx"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8218" y="425866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>
            <a:stCxn id="38" idx="3"/>
            <a:endCxn id="6" idx="1"/>
          </p:cNvCxnSpPr>
          <p:nvPr/>
        </p:nvCxnSpPr>
        <p:spPr>
          <a:xfrm flipV="1">
            <a:off x="7368054" y="3662857"/>
            <a:ext cx="734280" cy="74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27164" y="354158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10202" y="53753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78013" y="571270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>
            <a:stCxn id="45" idx="3"/>
            <a:endCxn id="37" idx="1"/>
          </p:cNvCxnSpPr>
          <p:nvPr/>
        </p:nvCxnSpPr>
        <p:spPr>
          <a:xfrm flipV="1">
            <a:off x="3951092" y="4109379"/>
            <a:ext cx="2167127" cy="213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86467" y="459683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89269" y="3833969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9848" y="3833969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1162" y="4149566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1741" y="4149566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93055" y="4465162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23634" y="4465162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8004" y="4780759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18583" y="4780759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/>
          <p:cNvCxnSpPr>
            <a:stCxn id="59" idx="3"/>
            <a:endCxn id="44" idx="1"/>
          </p:cNvCxnSpPr>
          <p:nvPr/>
        </p:nvCxnSpPr>
        <p:spPr>
          <a:xfrm>
            <a:off x="1251873" y="4947404"/>
            <a:ext cx="1449384" cy="99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22183" y="33179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fd_array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01257" y="579389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01256" y="609246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34574" y="398129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02385" y="431861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25629" y="439980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725628" y="469837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05498" y="3718056"/>
            <a:ext cx="1124602" cy="8006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63861" y="3781041"/>
            <a:ext cx="991147" cy="684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97334" y="463180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f_refs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/>
          <p:cNvCxnSpPr>
            <a:stCxn id="55" idx="3"/>
            <a:endCxn id="44" idx="1"/>
          </p:cNvCxnSpPr>
          <p:nvPr/>
        </p:nvCxnSpPr>
        <p:spPr>
          <a:xfrm>
            <a:off x="1255031" y="4316211"/>
            <a:ext cx="1446226" cy="162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748887" y="602058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f_refs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001456" y="6220641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857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195" y="24198"/>
            <a:ext cx="78742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fd </a:t>
            </a:r>
            <a:r>
              <a:rPr lang="en-US" altLang="ko-KR" sz="2800">
                <a:latin typeface="Consolas" panose="020B0609020204030204" pitchFamily="49" charset="0"/>
              </a:rPr>
              <a:t>= </a:t>
            </a:r>
            <a:r>
              <a:rPr lang="en-US" altLang="ko-KR" sz="2800">
                <a:latin typeface="Consolas" panose="020B0609020204030204" pitchFamily="49" charset="0"/>
              </a:rPr>
              <a:t>open</a:t>
            </a:r>
            <a:r>
              <a:rPr lang="en-US" altLang="ko-KR" sz="2800" smtClean="0">
                <a:latin typeface="Consolas" panose="020B0609020204030204" pitchFamily="49" charset="0"/>
              </a:rPr>
              <a:t>("xxx", O_RDONLY);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close(0); // fd_array[0] = 0;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dup(fd);  // fd_array[0] = fd_array[3];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ret = read(0, buff, sizeof buff);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write(1, buff, ret );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1441" y="289788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97986" y="70218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user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98234" y="3244073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kernel mode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44790" y="2897889"/>
            <a:ext cx="67748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66313" y="263188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144790" y="2631882"/>
            <a:ext cx="0" cy="61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6914111" y="2508156"/>
            <a:ext cx="195349" cy="997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원통 1"/>
          <p:cNvSpPr/>
          <p:nvPr/>
        </p:nvSpPr>
        <p:spPr>
          <a:xfrm>
            <a:off x="8800224" y="5874372"/>
            <a:ext cx="2687148" cy="1194288"/>
          </a:xfrm>
          <a:prstGeom prst="can">
            <a:avLst>
              <a:gd name="adj" fmla="val 13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01456" y="4999485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02334" y="3513570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02333" y="3812142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02332" y="411071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02331" y="440928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02331" y="4707857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02330" y="5006429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02329" y="5305001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01940" y="312840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9305" y="520799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data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34" idx="3"/>
            <a:endCxn id="27" idx="1"/>
          </p:cNvCxnSpPr>
          <p:nvPr/>
        </p:nvCxnSpPr>
        <p:spPr>
          <a:xfrm flipV="1">
            <a:off x="9352165" y="5155714"/>
            <a:ext cx="649291" cy="29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18219" y="3960093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"xxx"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8218" y="425866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직선 화살표 연결선 38"/>
          <p:cNvCxnSpPr>
            <a:stCxn id="38" idx="3"/>
            <a:endCxn id="6" idx="1"/>
          </p:cNvCxnSpPr>
          <p:nvPr/>
        </p:nvCxnSpPr>
        <p:spPr>
          <a:xfrm flipV="1">
            <a:off x="7368054" y="3662857"/>
            <a:ext cx="734280" cy="74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27164" y="354158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dentry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10202" y="53753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78013" y="571270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/>
          <p:cNvCxnSpPr>
            <a:stCxn id="45" idx="3"/>
            <a:endCxn id="37" idx="1"/>
          </p:cNvCxnSpPr>
          <p:nvPr/>
        </p:nvCxnSpPr>
        <p:spPr>
          <a:xfrm flipV="1">
            <a:off x="3951092" y="4109379"/>
            <a:ext cx="2167127" cy="213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286467" y="459683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89269" y="3833969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9848" y="3833969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1162" y="4149566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21741" y="4149566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93055" y="4465162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23634" y="4465162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8004" y="4780759"/>
            <a:ext cx="333290" cy="33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18583" y="4780759"/>
            <a:ext cx="333290" cy="3332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/>
          <p:cNvCxnSpPr>
            <a:stCxn id="59" idx="3"/>
            <a:endCxn id="44" idx="1"/>
          </p:cNvCxnSpPr>
          <p:nvPr/>
        </p:nvCxnSpPr>
        <p:spPr>
          <a:xfrm>
            <a:off x="1251873" y="4947404"/>
            <a:ext cx="1449384" cy="99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22183" y="33179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fd_array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01257" y="579389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01256" y="6092466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34574" y="398129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file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02385" y="431861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f_pos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25629" y="4399804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725628" y="4698375"/>
            <a:ext cx="1249836" cy="2985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97334" y="463180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f_refs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48887" y="602058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f_refs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001456" y="6220641"/>
            <a:ext cx="1110965" cy="3124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"hello\n"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14058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613417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812776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012135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211494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0853" y="3480500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419513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618872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818231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17590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216949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416308" y="3622314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424968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624327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23686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23045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222404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421763" y="3764128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30423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29782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829141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28500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227859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427218" y="3905942"/>
            <a:ext cx="199506" cy="1343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5" name="직선 화살표 연결선 94"/>
          <p:cNvCxnSpPr>
            <a:stCxn id="53" idx="3"/>
            <a:endCxn id="47" idx="3"/>
          </p:cNvCxnSpPr>
          <p:nvPr/>
        </p:nvCxnSpPr>
        <p:spPr>
          <a:xfrm>
            <a:off x="1253138" y="4000614"/>
            <a:ext cx="1414862" cy="19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9973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37908" y="944937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925944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37906" y="1398318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-rw-r--r--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37905" y="1851699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37903" y="2305079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837903" y="2758460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root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37902" y="3211842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837900" y="3665223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월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 10:21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36521" y="54482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inode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23480" y="142495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i_mode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82414" y="185169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i_nlink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964539" y="233171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i_uid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64539" y="277201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i_gid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23475" y="323847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i_size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682414" y="365779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i_mtime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105603" y="96503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i_no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837900" y="4111179"/>
            <a:ext cx="1897874" cy="453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307948" y="4103754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anose="020B0609020204030204" pitchFamily="49" charset="0"/>
              </a:rPr>
              <a:t>i_data[15]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4953" y="324196"/>
            <a:ext cx="4275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linux </a:t>
            </a:r>
            <a:r>
              <a:rPr lang="ko-KR" altLang="en-US" sz="2800" smtClean="0">
                <a:latin typeface="Consolas" panose="020B0609020204030204" pitchFamily="49" charset="0"/>
              </a:rPr>
              <a:t>에서 파일의 종류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414953" y="1301843"/>
            <a:ext cx="393088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 regular file </a:t>
            </a:r>
          </a:p>
          <a:p>
            <a:r>
              <a:rPr lang="en-US" altLang="ko-KR" sz="2800" smtClean="0">
                <a:solidFill>
                  <a:srgbClr val="000000"/>
                </a:solidFill>
                <a:latin typeface="Consolas" panose="020B0609020204030204" pitchFamily="49" charset="0"/>
              </a:rPr>
              <a:t>d directory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 character special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b </a:t>
            </a:r>
            <a:r>
              <a:rPr lang="en-US" altLang="ko-KR" sz="2800" smtClean="0">
                <a:latin typeface="Consolas" panose="020B0609020204030204" pitchFamily="49" charset="0"/>
              </a:rPr>
              <a:t>block special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 fifo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 socket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l symbolic link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1141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389" y="22444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81a4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8731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25374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2018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98661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304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71948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8591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4523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81878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1852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5516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1807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2845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6509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01737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53838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488731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63530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1539" y="131389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파일종류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24523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855067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846509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007502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13555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8226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group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29457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other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4523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81878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1852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5516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91807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2845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6509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01737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838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836376" y="3777653"/>
            <a:ext cx="5950177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-rw-r--r--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7415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389" y="22444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81a4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8731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25374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2018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98661" y="1837113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304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71948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8591" y="1837113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4523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81878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1852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5516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1807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2845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65094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01737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538381" y="1837113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488731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63530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51539" y="131389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파일종류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24523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855067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846509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0075024" y="1396538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13555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8226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group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29457" y="131389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other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4523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81878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1852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5516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91807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2845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65094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01737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38381" y="2464242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94244" y="4057396"/>
            <a:ext cx="5950177" cy="26829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1000 0001 1010 0100</a:t>
            </a:r>
          </a:p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1111 0000 0000 0000 &amp;</a:t>
            </a:r>
          </a:p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-------------------------</a:t>
            </a:r>
          </a:p>
          <a:p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1000 0000 0000 0000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60132" y="3430267"/>
            <a:ext cx="8268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2800" smtClean="0">
                <a:latin typeface="Consolas" panose="020B0609020204030204" pitchFamily="49" charset="0"/>
              </a:rPr>
              <a:t>if ((buf.st_mode &amp; 0170000</a:t>
            </a:r>
            <a:r>
              <a:rPr lang="fr-FR" altLang="ko-KR" sz="2800">
                <a:latin typeface="Consolas" panose="020B0609020204030204" pitchFamily="49" charset="0"/>
              </a:rPr>
              <a:t>) == (0100000))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47215" y="4588625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1000 0000 0000 0000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82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5389" y="22444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81a4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38360" y="1270884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75003" y="1270884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11647" y="1270884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48290" y="1270884"/>
            <a:ext cx="536643" cy="7232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84933" y="1270884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21577" y="1270884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8220" y="1270884"/>
            <a:ext cx="536643" cy="723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4863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31507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68150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04793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41436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78080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14723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51366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88010" y="1270884"/>
            <a:ext cx="536643" cy="7232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1638360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784933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01168" y="747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파일종류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394863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7004696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8614723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10224653" y="830309"/>
            <a:ext cx="0" cy="4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63184" y="74766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owner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77855" y="74766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group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79086" y="74766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other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57654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94298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30941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67584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04227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040871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77514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114157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650801" y="2462316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66283" y="80921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anose="020B0609020204030204" pitchFamily="49" charset="0"/>
              </a:rPr>
              <a:t>특수퍼미션</a:t>
            </a:r>
            <a:endParaRPr lang="ko-KR" altLang="en-US" sz="2000" smtClean="0"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57654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94298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30941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67584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504227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040871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77514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114157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650801" y="3360091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99603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836247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372890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09533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46176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82820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519463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056106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592750" y="591481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355860" y="2113314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08373" y="2113314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343495" y="3084106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696008" y="3084106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322112" y="5616121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74625" y="5616121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99603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836247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372890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909533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446176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982820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519463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056106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592750" y="4591470"/>
            <a:ext cx="536643" cy="723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endParaRPr lang="ko-KR" altLang="en-US" sz="32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322112" y="4292781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674625" y="4292781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698448" y="2144418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050961" y="2144418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725566" y="3060174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078079" y="3060174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690574" y="4290940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043087" y="4290940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712924" y="5586198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065437" y="5586198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592749" y="2164282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945262" y="2164282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599303" y="3102396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951816" y="3102396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590532" y="4290940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943045" y="4290940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588315" y="5574033"/>
            <a:ext cx="350296" cy="47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940828" y="5574033"/>
            <a:ext cx="350296" cy="472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8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69011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ssh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r>
              <a:rPr lang="en-US" altLang="ko-KR" sz="2800" smtClean="0"/>
              <a:t># apt install ssh</a:t>
            </a:r>
          </a:p>
          <a:p>
            <a:endParaRPr lang="en-US" altLang="ko-KR" sz="2800" smtClean="0"/>
          </a:p>
          <a:p>
            <a:r>
              <a:rPr lang="en-US" altLang="ko-KR" sz="2800" smtClean="0"/>
              <a:t>ip </a:t>
            </a:r>
            <a:r>
              <a:rPr lang="ko-KR" altLang="en-US" sz="2800" smtClean="0"/>
              <a:t>확인</a:t>
            </a:r>
            <a:endParaRPr lang="en-US" altLang="ko-KR" sz="2800" smtClean="0"/>
          </a:p>
          <a:p>
            <a:r>
              <a:rPr lang="en-US" altLang="ko-KR" sz="2800" smtClean="0"/>
              <a:t># apt install net-tools</a:t>
            </a:r>
          </a:p>
          <a:p>
            <a:r>
              <a:rPr lang="en-US" altLang="ko-KR" sz="2800" smtClean="0"/>
              <a:t># ifconfig</a:t>
            </a:r>
          </a:p>
          <a:p>
            <a:endParaRPr lang="en-US" altLang="ko-KR" sz="2800"/>
          </a:p>
          <a:p>
            <a:r>
              <a:rPr lang="en-US" altLang="ko-KR" sz="2800" smtClean="0"/>
              <a:t>ssh </a:t>
            </a:r>
            <a:r>
              <a:rPr lang="ko-KR" altLang="en-US" sz="2800" smtClean="0"/>
              <a:t>서버 확인 </a:t>
            </a:r>
            <a:endParaRPr lang="en-US" altLang="ko-KR" sz="2800" smtClean="0"/>
          </a:p>
          <a:p>
            <a:r>
              <a:rPr lang="en-US" altLang="ko-KR" sz="2800" smtClean="0"/>
              <a:t># netstat -ant</a:t>
            </a:r>
          </a:p>
          <a:p>
            <a:r>
              <a:rPr lang="en-US" altLang="ko-KR" sz="2800" smtClean="0"/>
              <a:t>0.0.0.0:22</a:t>
            </a:r>
            <a:endParaRPr lang="en-US" altLang="ko-KR" sz="2800"/>
          </a:p>
          <a:p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59484" y="1321724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59484" y="1986742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59484" y="265176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01695" y="1321724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01695" y="1986742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01695" y="265176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9484" y="64839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51324" y="572547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41910" y="3150524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602745" y="3150524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67038" y="2152738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53530" y="3815542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634450" y="1399938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51324" y="198523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96035" y="1654233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700669" y="1399938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00669" y="198523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45380" y="1654233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0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39833" y="1121669"/>
            <a:ext cx="106531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putty </a:t>
            </a:r>
            <a:r>
              <a:rPr lang="ko-KR" altLang="en-US" sz="2800" smtClean="0"/>
              <a:t>설정</a:t>
            </a:r>
            <a:endParaRPr lang="en-US" altLang="ko-KR" sz="2800" smtClean="0"/>
          </a:p>
          <a:p>
            <a:r>
              <a:rPr lang="en-US" altLang="ko-KR" sz="2800" smtClean="0"/>
              <a:t>https</a:t>
            </a:r>
            <a:r>
              <a:rPr lang="en-US" altLang="ko-KR" sz="2800"/>
              <a:t>://www.chiark.greenend.org.uk/~sgtatham/putty/latest.html</a:t>
            </a:r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60131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0131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60131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61181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25474" y="3881924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92886" y="3129124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09760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54471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659105" y="3129124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83419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56" y="2213436"/>
            <a:ext cx="4305300" cy="42100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52502" y="3256271"/>
            <a:ext cx="1529542" cy="210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52502" y="4213393"/>
            <a:ext cx="1529542" cy="210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1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3450</Words>
  <Application>Microsoft Office PowerPoint</Application>
  <PresentationFormat>와이드스크린</PresentationFormat>
  <Paragraphs>1558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2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Hong, Yoon Jae (KR - AB)</dc:creator>
  <cp:lastModifiedBy>Hong, Yoon Jae (KR - AB)</cp:lastModifiedBy>
  <cp:revision>53</cp:revision>
  <dcterms:created xsi:type="dcterms:W3CDTF">2020-12-07T00:16:21Z</dcterms:created>
  <dcterms:modified xsi:type="dcterms:W3CDTF">2020-12-08T05:45:07Z</dcterms:modified>
</cp:coreProperties>
</file>