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75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707321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99100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6483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8656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12482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886308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360134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833960" y="347920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28268" y="347920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165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4273153"/>
            <a:ext cx="118737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if(WIFSTOPPED(status)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WSTOPSIG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0xff) == 0x7f ) </a:t>
            </a:r>
            <a:r>
              <a:rPr lang="en-US" altLang="ko-KR" sz="2800">
                <a:latin typeface="Consolas" panose="020B0609020204030204" pitchFamily="49" charset="0"/>
              </a:rPr>
              <a:t>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모두 </a:t>
            </a:r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인지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((status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0xff00)&gt;&gt;8)   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01" y="4015459"/>
            <a:ext cx="122536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if( WCOREDUMP(status) </a:t>
            </a:r>
            <a:r>
              <a:rPr lang="en-US" altLang="ko-KR" sz="280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(status &amp; 0x80) )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중 최상위 비트 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3909" y="27522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SIGTSTP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213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7595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4978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3609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97435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71261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45087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18913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17178" y="2685251"/>
            <a:ext cx="473826" cy="59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00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483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38656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12482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86308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60134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33960" y="26852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09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9578" y="3084022"/>
            <a:ext cx="5303520" cy="3183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00895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048298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9212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4100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96196" y="615849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40825" y="282241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81996" y="3684119"/>
            <a:ext cx="2277687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629399" y="422444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80313" y="39628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35201" y="34225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558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sleep 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8465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PID    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80707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pts/1    -bash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86240  86240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sleep </a:t>
            </a:r>
            <a:r>
              <a:rPr lang="en-US" altLang="ko-KR" sz="2800">
                <a:latin typeface="Consolas" panose="020B0609020204030204" pitchFamily="49" charset="0"/>
              </a:rPr>
              <a:t>10000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31425" y="2901142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20145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sleep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1059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86240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12672" y="263953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53843" y="3501240"/>
            <a:ext cx="2277687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234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9032" y="-2663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ps -xj |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032" y="694934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    </a:t>
            </a:r>
            <a:r>
              <a:rPr lang="en-US" altLang="ko-KR" sz="2800">
                <a:latin typeface="Consolas" panose="020B0609020204030204" pitchFamily="49" charset="0"/>
              </a:rPr>
              <a:t>PGID    </a:t>
            </a:r>
            <a:r>
              <a:rPr lang="en-US" altLang="ko-KR" sz="2800" smtClean="0">
                <a:latin typeface="Consolas" panose="020B0609020204030204" pitchFamily="49" charset="0"/>
              </a:rPr>
              <a:t>SID    TTY      COMMAND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 smtClean="0">
                <a:latin typeface="Consolas" panose="020B0609020204030204" pitchFamily="49" charset="0"/>
              </a:rPr>
              <a:t>80707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800">
                <a:latin typeface="Consolas" panose="020B0609020204030204" pitchFamily="49" charset="0"/>
              </a:rPr>
              <a:t>pts/1 </a:t>
            </a:r>
            <a:r>
              <a:rPr lang="en-US" altLang="ko-KR" sz="2800" smtClean="0">
                <a:latin typeface="Consolas" panose="020B0609020204030204" pitchFamily="49" charset="0"/>
              </a:rPr>
              <a:t>   ps </a:t>
            </a:r>
            <a:r>
              <a:rPr lang="en-US" altLang="ko-KR" sz="2800">
                <a:latin typeface="Consolas" panose="020B0609020204030204" pitchFamily="49" charset="0"/>
              </a:rPr>
              <a:t>-xj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86401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86400   </a:t>
            </a:r>
            <a:r>
              <a:rPr lang="en-US" altLang="ko-KR" sz="2800">
                <a:latin typeface="Consolas" panose="020B0609020204030204" pitchFamily="49" charset="0"/>
              </a:rPr>
              <a:t>80707 </a:t>
            </a:r>
            <a:r>
              <a:rPr lang="en-US" altLang="ko-KR" sz="2800" smtClean="0">
                <a:latin typeface="Consolas" panose="020B0609020204030204" pitchFamily="49" charset="0"/>
              </a:rPr>
              <a:t> pts/1    more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5171" y="2852845"/>
            <a:ext cx="5303520" cy="280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72742" y="3501239"/>
            <a:ext cx="2510443" cy="156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75265" y="4140083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911" y="36898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5947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97928" y="571963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pts/1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6193" y="259922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0651" y="3501240"/>
            <a:ext cx="1830879" cy="122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901246" y="404156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2160" y="377995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07048" y="323962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80707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0347" y="4465515"/>
            <a:ext cx="1512914" cy="163438"/>
            <a:chOff x="1953491" y="4134378"/>
            <a:chExt cx="1512914" cy="163438"/>
          </a:xfrm>
        </p:grpSpPr>
        <p:sp>
          <p:nvSpPr>
            <p:cNvPr id="4" name="직사각형 3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10347" y="4633214"/>
            <a:ext cx="1512914" cy="163438"/>
            <a:chOff x="1953491" y="4134378"/>
            <a:chExt cx="1512914" cy="163438"/>
          </a:xfrm>
        </p:grpSpPr>
        <p:sp>
          <p:nvSpPr>
            <p:cNvPr id="23" name="직사각형 2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710347" y="4800913"/>
            <a:ext cx="1512914" cy="163438"/>
            <a:chOff x="1953491" y="4134378"/>
            <a:chExt cx="1512914" cy="163438"/>
          </a:xfrm>
        </p:grpSpPr>
        <p:sp>
          <p:nvSpPr>
            <p:cNvPr id="29" name="직사각형 2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10347" y="4968612"/>
            <a:ext cx="1512914" cy="163438"/>
            <a:chOff x="1953491" y="4134378"/>
            <a:chExt cx="1512914" cy="163438"/>
          </a:xfrm>
        </p:grpSpPr>
        <p:sp>
          <p:nvSpPr>
            <p:cNvPr id="35" name="직사각형 34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7" name="직선 화살표 연결선 6"/>
          <p:cNvCxnSpPr>
            <a:stCxn id="33" idx="3"/>
            <a:endCxn id="56" idx="1"/>
          </p:cNvCxnSpPr>
          <p:nvPr/>
        </p:nvCxnSpPr>
        <p:spPr>
          <a:xfrm flipV="1">
            <a:off x="3223261" y="4111435"/>
            <a:ext cx="1049481" cy="77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447040" y="4125626"/>
            <a:ext cx="1072342" cy="4239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more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4686" y="367539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86401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77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75520" y="740315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128264" y="1638844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103828" y="-142788"/>
            <a:ext cx="793037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daemon_init(void)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pid_t pid;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i;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if(fork()&gt;0</a:t>
            </a:r>
            <a:r>
              <a:rPr lang="en-US" altLang="ko-KR" sz="2000" smtClean="0">
                <a:latin typeface="Consolas" panose="020B0609020204030204" pitchFamily="49" charset="0"/>
              </a:rPr>
              <a:t>) // background</a:t>
            </a:r>
            <a:r>
              <a:rPr lang="ko-KR" altLang="en-US" sz="2000" smtClean="0">
                <a:latin typeface="Consolas" panose="020B0609020204030204" pitchFamily="49" charset="0"/>
              </a:rPr>
              <a:t>로 만듦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exit(0);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setsid</a:t>
            </a:r>
            <a:r>
              <a:rPr lang="en-US" altLang="ko-KR" sz="2000" smtClean="0">
                <a:latin typeface="Consolas" panose="020B0609020204030204" pitchFamily="49" charset="0"/>
              </a:rPr>
              <a:t>();   // </a:t>
            </a:r>
            <a:r>
              <a:rPr lang="ko-KR" altLang="en-US" sz="2000" smtClean="0">
                <a:latin typeface="Consolas" panose="020B0609020204030204" pitchFamily="49" charset="0"/>
              </a:rPr>
              <a:t>새로운 세션 생성 후 리더가 됨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chdir</a:t>
            </a:r>
            <a:r>
              <a:rPr lang="en-US" altLang="ko-KR" sz="2000" smtClean="0">
                <a:latin typeface="Consolas" panose="020B0609020204030204" pitchFamily="49" charset="0"/>
              </a:rPr>
              <a:t>("/"); // </a:t>
            </a:r>
            <a:r>
              <a:rPr lang="ko-KR" altLang="en-US" sz="2000" smtClean="0">
                <a:latin typeface="Consolas" panose="020B0609020204030204" pitchFamily="49" charset="0"/>
              </a:rPr>
              <a:t>특정한 디렉토리에 귀속되지 않도록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umask(0</a:t>
            </a:r>
            <a:r>
              <a:rPr lang="en-US" altLang="ko-KR" sz="2000" smtClean="0">
                <a:latin typeface="Consolas" panose="020B0609020204030204" pitchFamily="49" charset="0"/>
              </a:rPr>
              <a:t>);   // </a:t>
            </a:r>
            <a:r>
              <a:rPr lang="ko-KR" altLang="en-US" sz="2000" smtClean="0">
                <a:latin typeface="Consolas" panose="020B0609020204030204" pitchFamily="49" charset="0"/>
              </a:rPr>
              <a:t>파일의 생성 마스크를 초기화 한다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for(i=0; i&lt;64; i++)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close(i);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signal(SIGCLD,SIG_IGN</a:t>
            </a:r>
            <a:r>
              <a:rPr lang="en-US" altLang="ko-KR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</a:rPr>
              <a:t>   // </a:t>
            </a:r>
            <a:r>
              <a:rPr lang="ko-KR" altLang="en-US" sz="2000" smtClean="0">
                <a:latin typeface="Consolas" panose="020B0609020204030204" pitchFamily="49" charset="0"/>
              </a:rPr>
              <a:t>자식이 죽어도 좀비로 만들지 마라</a:t>
            </a:r>
            <a:r>
              <a:rPr lang="en-US" altLang="ko-KR" sz="2000" smtClean="0">
                <a:latin typeface="Consolas" panose="020B0609020204030204" pitchFamily="49" charset="0"/>
              </a:rPr>
              <a:t>.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1418" y="748146"/>
            <a:ext cx="3532909" cy="2784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9561" y="4559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81469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3679" y="1587731"/>
            <a:ext cx="2227811" cy="152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7884" y="127136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29897" y="1909729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1477" y="16187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82345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55724" y="1618784"/>
            <a:ext cx="1146266" cy="723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56914" y="48653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99316" y="3773978"/>
            <a:ext cx="918556" cy="814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97387" y="3849274"/>
            <a:ext cx="724889" cy="672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058397" y="3773978"/>
            <a:ext cx="1512914" cy="163438"/>
            <a:chOff x="1953491" y="4134378"/>
            <a:chExt cx="1512914" cy="163438"/>
          </a:xfrm>
        </p:grpSpPr>
        <p:sp>
          <p:nvSpPr>
            <p:cNvPr id="21" name="직사각형 20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058397" y="3941677"/>
            <a:ext cx="1512914" cy="163438"/>
            <a:chOff x="1953491" y="4134378"/>
            <a:chExt cx="1512914" cy="163438"/>
          </a:xfrm>
        </p:grpSpPr>
        <p:sp>
          <p:nvSpPr>
            <p:cNvPr id="27" name="직사각형 26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58397" y="4109376"/>
            <a:ext cx="1512914" cy="163438"/>
            <a:chOff x="1953491" y="4134378"/>
            <a:chExt cx="1512914" cy="163438"/>
          </a:xfrm>
        </p:grpSpPr>
        <p:sp>
          <p:nvSpPr>
            <p:cNvPr id="33" name="직사각형 32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058397" y="4277075"/>
            <a:ext cx="1512914" cy="163438"/>
            <a:chOff x="1953491" y="4134378"/>
            <a:chExt cx="1512914" cy="163438"/>
          </a:xfrm>
        </p:grpSpPr>
        <p:sp>
          <p:nvSpPr>
            <p:cNvPr id="39" name="직사각형 38"/>
            <p:cNvSpPr/>
            <p:nvPr/>
          </p:nvSpPr>
          <p:spPr>
            <a:xfrm>
              <a:off x="1953491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905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60319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63733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67147" y="4134378"/>
              <a:ext cx="299258" cy="1634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615356" y="2279405"/>
            <a:ext cx="1172093" cy="4322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daemon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16936" y="198846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20793" y="13069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87025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22429" y="3773978"/>
            <a:ext cx="776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72005" y="4612473"/>
            <a:ext cx="1170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tty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pts/2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1730" y="3883689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perm = perm &amp; ~umask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perm = 0666 &amp; ~0022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9787" y="4837796"/>
            <a:ext cx="25506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110100100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2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645" y="1022466"/>
            <a:ext cx="1015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</a:t>
            </a:r>
            <a:r>
              <a:rPr lang="en-US" altLang="ko-KR" sz="2800" smtClean="0">
                <a:latin typeface="Consolas" panose="020B0609020204030204" pitchFamily="49" charset="0"/>
              </a:rPr>
              <a:t>later : 3</a:t>
            </a:r>
            <a:r>
              <a:rPr lang="ko-KR" altLang="en-US" sz="2800" smtClean="0">
                <a:latin typeface="Consolas" panose="020B0609020204030204" pitchFamily="49" charset="0"/>
              </a:rPr>
              <a:t>세대 커널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CFS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2.5.0 - </a:t>
            </a:r>
            <a:r>
              <a:rPr lang="en-US" altLang="ko-KR" sz="2800" smtClean="0">
                <a:latin typeface="Consolas" panose="020B0609020204030204" pitchFamily="49" charset="0"/>
              </a:rPr>
              <a:t>2.6.11   : 2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Linux 0.01 -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143" y="2161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166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en-US" altLang="ko-KR" sz="2800">
                <a:latin typeface="Consolas" panose="020B0609020204030204" pitchFamily="49" charset="0"/>
              </a:rPr>
              <a:t>0.01 - </a:t>
            </a:r>
            <a:r>
              <a:rPr lang="en-US" altLang="ko-KR" sz="2800" smtClean="0">
                <a:latin typeface="Consolas" panose="020B0609020204030204" pitchFamily="49" charset="0"/>
              </a:rPr>
              <a:t>2.4.31    : 1</a:t>
            </a:r>
            <a:r>
              <a:rPr lang="ko-KR" altLang="en-US" sz="2800" smtClean="0">
                <a:latin typeface="Consolas" panose="020B0609020204030204" pitchFamily="49" charset="0"/>
              </a:rPr>
              <a:t>세대 커널 </a:t>
            </a:r>
            <a:r>
              <a:rPr lang="en-US" altLang="ko-KR" sz="2800" smtClean="0">
                <a:latin typeface="Consolas" panose="020B0609020204030204" pitchFamily="49" charset="0"/>
              </a:rPr>
              <a:t>=&gt; O(n)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list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72802" y="251875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2802" y="29307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2802" y="33426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2802" y="37546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72802" y="41666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72802" y="4578567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9762" y="251411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vi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9762" y="29260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19762" y="33380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9762" y="37500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9762" y="41619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9762" y="4573929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6722" y="250948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6722" y="29214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66722" y="33334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6722" y="37453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6722" y="41573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6722" y="4569291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13682" y="2504843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13682" y="2916805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3682" y="3328767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3682" y="3740729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13682" y="4152691"/>
            <a:ext cx="1523702" cy="407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13682" y="4564653"/>
            <a:ext cx="1523702" cy="4073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꺾인 연결선 28"/>
          <p:cNvCxnSpPr>
            <a:stCxn id="10" idx="3"/>
            <a:endCxn id="16" idx="1"/>
          </p:cNvCxnSpPr>
          <p:nvPr/>
        </p:nvCxnSpPr>
        <p:spPr>
          <a:xfrm flipV="1">
            <a:off x="3696504" y="4777591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22" idx="1"/>
          </p:cNvCxnSpPr>
          <p:nvPr/>
        </p:nvCxnSpPr>
        <p:spPr>
          <a:xfrm flipV="1">
            <a:off x="6043464" y="4772953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3"/>
            <a:endCxn id="28" idx="1"/>
          </p:cNvCxnSpPr>
          <p:nvPr/>
        </p:nvCxnSpPr>
        <p:spPr>
          <a:xfrm flipV="1">
            <a:off x="8390424" y="4768315"/>
            <a:ext cx="823258" cy="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8" idx="3"/>
            <a:endCxn id="10" idx="1"/>
          </p:cNvCxnSpPr>
          <p:nvPr/>
        </p:nvCxnSpPr>
        <p:spPr>
          <a:xfrm flipH="1">
            <a:off x="2172802" y="4768315"/>
            <a:ext cx="8564582" cy="13914"/>
          </a:xfrm>
          <a:prstGeom prst="bentConnector5">
            <a:avLst>
              <a:gd name="adj1" fmla="val -2669"/>
              <a:gd name="adj2" fmla="val 3206670"/>
              <a:gd name="adj3" fmla="val 10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46093" y="509504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run_queue();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9459" y="28097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8176" y="3264434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1144" y="2034756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next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41419" y="75820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prev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2802" y="5936495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counter - nice + 20;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1155" y="52147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120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3525" y="516437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60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39070" y="5214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14270" y="51802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150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90424" y="758206"/>
            <a:ext cx="1086085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476509" y="822960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476508" y="1668451"/>
            <a:ext cx="137761" cy="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614268" y="758206"/>
            <a:ext cx="602073" cy="1086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0193450" y="830613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193450" y="949762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193450" y="1068911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193450" y="1188060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193450" y="1307209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193450" y="1426358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193450" y="1545507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193450" y="1664656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193450" y="1783805"/>
            <a:ext cx="196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10737384" y="733269"/>
            <a:ext cx="301918" cy="3019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10795521" y="813144"/>
            <a:ext cx="89861" cy="10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5" idx="7"/>
          </p:cNvCxnSpPr>
          <p:nvPr/>
        </p:nvCxnSpPr>
        <p:spPr>
          <a:xfrm flipV="1">
            <a:off x="10897985" y="777484"/>
            <a:ext cx="97102" cy="13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5" idx="2"/>
          </p:cNvCxnSpPr>
          <p:nvPr/>
        </p:nvCxnSpPr>
        <p:spPr>
          <a:xfrm rot="10800000">
            <a:off x="10390446" y="830614"/>
            <a:ext cx="346939" cy="536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459864" y="24656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tick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409830" y="94506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 ms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99063" y="179236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2668" y="260364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11927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11186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10445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809704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08963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8222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07481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06740" y="260364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05999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05258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04517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03776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03035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802294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01553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400812" y="260363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700071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999330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298589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97848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97107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96366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95625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794884" y="260363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094143" y="260363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393402" y="260363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92661" y="260363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991920" y="260363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291179" y="260363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90438" y="260363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889697" y="260363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12668" y="290289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911927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11186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510445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09704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108963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08222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707481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006740" y="290289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305999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605258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04517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203776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503035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802294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101553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00812" y="290289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700071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999330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298589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97848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897107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96366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495625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794884" y="290289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094143" y="290289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393402" y="290289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9692661" y="290289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991920" y="290289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0291179" y="290289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590438" y="290288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889697" y="290288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612668" y="320215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11927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211186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510445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809704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08963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408222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707481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06740" y="320215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305999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05258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904517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203776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503035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802294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101553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400812" y="320215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700071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99330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298589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597848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97107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196366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495625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8794884" y="320215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094143" y="3202151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393402" y="3202150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692661" y="3202149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991920" y="3202148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0291179" y="3202147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0590438" y="3202146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0889697" y="320214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612668" y="350141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911927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11186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10445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809704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108963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408222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707481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006740" y="350141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305999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4605258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904517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203776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503035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802294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6101553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6400812" y="350141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6700071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999330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298589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597848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897107" y="350140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196366" y="350140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8495625" y="350140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794884" y="350140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9094143" y="3501408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393402" y="3501407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692661" y="350140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991920" y="3501405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0291179" y="3501404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0590438" y="3501403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10889697" y="3501402"/>
            <a:ext cx="299259" cy="299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612668" y="3800669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911927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211186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510445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809704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108963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408222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07481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006740" y="3800668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305999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605258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904517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203776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5503035" y="3800663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802294" y="3800662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101553" y="3800661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6400812" y="3800667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700071" y="3800666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999330" y="3800665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7298589" y="3800664"/>
            <a:ext cx="299259" cy="2992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7597848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7897107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8196366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8495625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8794884" y="3800666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9094143" y="3800665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9393402" y="3800664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9692661" y="3800663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991920" y="3800662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10291179" y="3800661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0590438" y="3800660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10889697" y="3800659"/>
            <a:ext cx="299259" cy="2992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88956" y="336670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[3]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1188956" y="370361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[4]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604366" y="414238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index = ffs(bitmap);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8589" y="42810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298589" y="45553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298589" y="48296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298589" y="51040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298589" y="537833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7298589" y="565265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7298589" y="592697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298589" y="620129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7298589" y="6475615"/>
            <a:ext cx="839571" cy="274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437418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9135725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9834032" y="5104015"/>
            <a:ext cx="440575" cy="274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36" idx="3"/>
            <a:endCxn id="35" idx="1"/>
          </p:cNvCxnSpPr>
          <p:nvPr/>
        </p:nvCxnSpPr>
        <p:spPr>
          <a:xfrm>
            <a:off x="8138160" y="5241175"/>
            <a:ext cx="29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35" idx="3"/>
            <a:endCxn id="242" idx="1"/>
          </p:cNvCxnSpPr>
          <p:nvPr/>
        </p:nvCxnSpPr>
        <p:spPr>
          <a:xfrm>
            <a:off x="8877993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242" idx="3"/>
            <a:endCxn id="243" idx="1"/>
          </p:cNvCxnSpPr>
          <p:nvPr/>
        </p:nvCxnSpPr>
        <p:spPr>
          <a:xfrm>
            <a:off x="9576300" y="5241175"/>
            <a:ext cx="25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8287789" y="46670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8228545" y="526659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30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10155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2.5.0 - 2.6.11   : 2</a:t>
            </a:r>
            <a:r>
              <a:rPr lang="ko-KR" altLang="en-US" sz="2800">
                <a:latin typeface="Consolas" panose="020B0609020204030204" pitchFamily="49" charset="0"/>
              </a:rPr>
              <a:t>세대 커널 </a:t>
            </a:r>
            <a:r>
              <a:rPr lang="en-US" altLang="ko-KR" sz="2800">
                <a:latin typeface="Consolas" panose="020B0609020204030204" pitchFamily="49" charset="0"/>
              </a:rPr>
              <a:t>=&gt; </a:t>
            </a:r>
            <a:r>
              <a:rPr lang="en-US" altLang="ko-KR" sz="2800" smtClean="0">
                <a:latin typeface="Consolas" panose="020B0609020204030204" pitchFamily="49" charset="0"/>
              </a:rPr>
              <a:t>O(1) </a:t>
            </a:r>
            <a:r>
              <a:rPr lang="ko-KR" altLang="en-US" sz="2800" smtClean="0">
                <a:latin typeface="Consolas" panose="020B0609020204030204" pitchFamily="49" charset="0"/>
              </a:rPr>
              <a:t>스케줄러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bitmap, hash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1" y="73326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schedule()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857110" y="1048804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bitmap[5];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RT Process : 0 ~ 99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Normal Process : 100 ~ 139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2588" y="2857877"/>
            <a:ext cx="7165572" cy="1055466"/>
            <a:chOff x="1612668" y="2603631"/>
            <a:chExt cx="10184147" cy="1500092"/>
          </a:xfrm>
        </p:grpSpPr>
        <p:sp>
          <p:nvSpPr>
            <p:cNvPr id="3" name="직사각형 2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94178" y="243379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894178" y="265524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894178" y="287668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894178" y="309812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8894178" y="331956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8894178" y="354101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8894178" y="376245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894178" y="398389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8894178" y="420533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92701" y="274541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644877" y="322936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955962" y="5289097"/>
            <a:ext cx="7165572" cy="1055466"/>
            <a:chOff x="1612668" y="2603631"/>
            <a:chExt cx="10184147" cy="1500092"/>
          </a:xfrm>
        </p:grpSpPr>
        <p:sp>
          <p:nvSpPr>
            <p:cNvPr id="249" name="직사각형 248"/>
            <p:cNvSpPr/>
            <p:nvPr/>
          </p:nvSpPr>
          <p:spPr>
            <a:xfrm>
              <a:off x="1612668" y="260364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911927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2211186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510445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809704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3108963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3408222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3707481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4006740" y="260364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305999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605258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4904517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5203776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5503035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5802294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6101553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400812" y="260363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6700071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6999330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7298589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7597848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7897107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8196366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8495625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8794884" y="260363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094143" y="260363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9393402" y="260363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692661" y="260363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991920" y="260363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0291179" y="260363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590438" y="260363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10889697" y="260363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612668" y="290289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1911927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211186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2510445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809704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108963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3408222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707481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006740" y="290289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305999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605258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904517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5203776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503035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5802294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6101553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6400812" y="290289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6700071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6999330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298589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7597848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7897107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8196366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8495625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8794884" y="290289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9094143" y="290289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9393402" y="290289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9692661" y="290289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9991920" y="290289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10291179" y="290289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10590438" y="290288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10889697" y="290288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1612668" y="320215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1911927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211186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2510445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2809704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3108963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3408222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3707481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4006740" y="320215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305999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605258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904517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5203776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503035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5802294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101553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400812" y="320215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700071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999330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7298589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7597848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7897107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8196366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8495625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8794884" y="320215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9094143" y="3202151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9393402" y="3202150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9692661" y="3202149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9991920" y="3202148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10291179" y="3202147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10590438" y="3202146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10889697" y="320214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1612668" y="350141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1911927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2211186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2510445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2809704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3108963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3408222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3707481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4006740" y="350141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305999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605258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904517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203776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5503035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802294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6101553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6400812" y="350141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6700071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6999330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7298589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7597848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7897107" y="350140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8196366" y="350140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8495625" y="350140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8794884" y="350140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9094143" y="3501408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9393402" y="3501407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9692661" y="350140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9991920" y="3501405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10291179" y="3501404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10590438" y="3501403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10889697" y="3501402"/>
              <a:ext cx="299259" cy="2992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1612668" y="3800669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1911927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2211186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2510445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2809704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3108963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3408222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3707481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4006740" y="3800668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4305999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4605258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904517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5203776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5503035" y="3800663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5802294" y="3800662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6101553" y="3800661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6400812" y="3800667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6700071" y="3800666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6999330" y="3800665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7298589" y="3800664"/>
              <a:ext cx="299259" cy="299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7597848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7897107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8196366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8495625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8794884" y="3800666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9094143" y="3800665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9393402" y="3800664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9692661" y="3800663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9991920" y="3800662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10291179" y="3800661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10590438" y="3800660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10889697" y="3800659"/>
              <a:ext cx="299259" cy="2992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1188956" y="3366709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[3]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11188956" y="370361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Consolas" panose="020B0609020204030204" pitchFamily="49" charset="0"/>
                </a:rPr>
                <a:t>[4]</a:t>
              </a:r>
              <a:endParaRPr lang="ko-KR" altLang="en-US" sz="200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412" name="직사각형 411"/>
          <p:cNvSpPr/>
          <p:nvPr/>
        </p:nvSpPr>
        <p:spPr>
          <a:xfrm>
            <a:off x="8877552" y="4865019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/>
          <p:cNvSpPr/>
          <p:nvPr/>
        </p:nvSpPr>
        <p:spPr>
          <a:xfrm>
            <a:off x="8877552" y="508646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8877552" y="5307904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8877552" y="5529346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8877552" y="575078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8877552" y="5972231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8877552" y="6193673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8877552" y="6415115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/>
          <p:cNvSpPr/>
          <p:nvPr/>
        </p:nvSpPr>
        <p:spPr>
          <a:xfrm>
            <a:off x="8877552" y="6636558"/>
            <a:ext cx="677736" cy="2214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모서리가 둥근 직사각형 420"/>
          <p:cNvSpPr/>
          <p:nvPr/>
        </p:nvSpPr>
        <p:spPr>
          <a:xfrm>
            <a:off x="9796862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모서리가 둥근 직사각형 421"/>
          <p:cNvSpPr/>
          <p:nvPr/>
        </p:nvSpPr>
        <p:spPr>
          <a:xfrm>
            <a:off x="10360564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모서리가 둥근 직사각형 422"/>
          <p:cNvSpPr/>
          <p:nvPr/>
        </p:nvSpPr>
        <p:spPr>
          <a:xfrm>
            <a:off x="10924266" y="5529346"/>
            <a:ext cx="355650" cy="2214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4" name="직선 화살표 연결선 423"/>
          <p:cNvCxnSpPr>
            <a:stCxn id="415" idx="3"/>
            <a:endCxn id="421" idx="1"/>
          </p:cNvCxnSpPr>
          <p:nvPr/>
        </p:nvCxnSpPr>
        <p:spPr>
          <a:xfrm>
            <a:off x="9555288" y="5640067"/>
            <a:ext cx="24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stCxn id="421" idx="3"/>
            <a:endCxn id="422" idx="1"/>
          </p:cNvCxnSpPr>
          <p:nvPr/>
        </p:nvCxnSpPr>
        <p:spPr>
          <a:xfrm>
            <a:off x="10152512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/>
          <p:cNvCxnSpPr>
            <a:stCxn id="422" idx="3"/>
            <a:endCxn id="423" idx="1"/>
          </p:cNvCxnSpPr>
          <p:nvPr/>
        </p:nvCxnSpPr>
        <p:spPr>
          <a:xfrm>
            <a:off x="10716214" y="5640067"/>
            <a:ext cx="208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9676075" y="5176637"/>
            <a:ext cx="604561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next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628251" y="5660587"/>
            <a:ext cx="946180" cy="32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current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14049" y="523321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active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-809395" y="314228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expires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57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425" y="1455994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const int prio_to_weight[40] = {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-20 */     88761,     71755,     56483,     46273,     36291,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-15 */     29154,     23254,     18705,     14949,     11916,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-10 */      9548,      7620,      6100,      4904,      3906,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-5 */      3121,      2501,      1991,      1586,      1277,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0 */      1024,       820,       655,       526,       423,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5 */       335,       272,       215,       172,       137,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10 */       110,        87,        70,        56,        45,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15 */        36,        29,        23,        18,        15,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047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68793"/>
              </p:ext>
            </p:extLst>
          </p:nvPr>
        </p:nvGraphicFramePr>
        <p:xfrm>
          <a:off x="1400001" y="1354296"/>
          <a:ext cx="9525000" cy="2733675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1106489989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1898307202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304375350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2061784131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3659731396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47598293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536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4052058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378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1324515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25858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8793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142170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7629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46683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3209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58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0916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36660"/>
              </p:ext>
            </p:extLst>
          </p:nvPr>
        </p:nvGraphicFramePr>
        <p:xfrm>
          <a:off x="1566257" y="772406"/>
          <a:ext cx="9525000" cy="2733675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261888432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712320722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121500117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348337142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601767838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76425078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2507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536238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3235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656200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334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2231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305672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0934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186182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537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74019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7331825" y="46052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20514" y="39143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>
            <a:stCxn id="5" idx="0"/>
            <a:endCxn id="6" idx="3"/>
          </p:cNvCxnSpPr>
          <p:nvPr/>
        </p:nvCxnSpPr>
        <p:spPr>
          <a:xfrm flipV="1">
            <a:off x="7568738" y="4318783"/>
            <a:ext cx="521166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8261583" y="5320141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6" idx="5"/>
            <a:endCxn id="21" idx="0"/>
          </p:cNvCxnSpPr>
          <p:nvPr/>
        </p:nvCxnSpPr>
        <p:spPr>
          <a:xfrm>
            <a:off x="8424949" y="4318783"/>
            <a:ext cx="634022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822058" y="4605248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>
            <a:stCxn id="10" idx="0"/>
            <a:endCxn id="21" idx="3"/>
          </p:cNvCxnSpPr>
          <p:nvPr/>
        </p:nvCxnSpPr>
        <p:spPr>
          <a:xfrm flipV="1">
            <a:off x="8498496" y="5009683"/>
            <a:ext cx="39295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439072" y="5320141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1" idx="5"/>
            <a:endCxn id="26" idx="0"/>
          </p:cNvCxnSpPr>
          <p:nvPr/>
        </p:nvCxnSpPr>
        <p:spPr>
          <a:xfrm>
            <a:off x="9226493" y="5009683"/>
            <a:ext cx="44949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50581" y="3998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RB tree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94339" y="36160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root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2263" y="4969057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30789" y="450402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 queue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27385" y="4217287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cfs_rq.left_most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878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66047" y="1285093"/>
            <a:ext cx="8113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  0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100, 100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nice 19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  5,   5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39327"/>
              </p:ext>
            </p:extLst>
          </p:nvPr>
        </p:nvGraphicFramePr>
        <p:xfrm>
          <a:off x="1275311" y="2455473"/>
          <a:ext cx="9525000" cy="1562100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551524854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696162447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246222458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4106152453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3775898851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72155836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7386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34243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31078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30642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58577"/>
              </p:ext>
            </p:extLst>
          </p:nvPr>
        </p:nvGraphicFramePr>
        <p:xfrm>
          <a:off x="1275311" y="4359088"/>
          <a:ext cx="9525000" cy="1562100"/>
        </p:xfrm>
        <a:graphic>
          <a:graphicData uri="http://schemas.openxmlformats.org/drawingml/2006/table">
            <a:tbl>
              <a:tblPr/>
              <a:tblGrid>
                <a:gridCol w="1246114">
                  <a:extLst>
                    <a:ext uri="{9D8B030D-6E8A-4147-A177-3AD203B41FA5}">
                      <a16:colId xmlns:a16="http://schemas.microsoft.com/office/drawing/2014/main" val="993294945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2149722074"/>
                    </a:ext>
                  </a:extLst>
                </a:gridCol>
                <a:gridCol w="1588557">
                  <a:extLst>
                    <a:ext uri="{9D8B030D-6E8A-4147-A177-3AD203B41FA5}">
                      <a16:colId xmlns:a16="http://schemas.microsoft.com/office/drawing/2014/main" val="146977270"/>
                    </a:ext>
                  </a:extLst>
                </a:gridCol>
                <a:gridCol w="2003928">
                  <a:extLst>
                    <a:ext uri="{9D8B030D-6E8A-4147-A177-3AD203B41FA5}">
                      <a16:colId xmlns:a16="http://schemas.microsoft.com/office/drawing/2014/main" val="874905568"/>
                    </a:ext>
                  </a:extLst>
                </a:gridCol>
                <a:gridCol w="1512458">
                  <a:extLst>
                    <a:ext uri="{9D8B030D-6E8A-4147-A177-3AD203B41FA5}">
                      <a16:colId xmlns:a16="http://schemas.microsoft.com/office/drawing/2014/main" val="1594674650"/>
                    </a:ext>
                  </a:extLst>
                </a:gridCol>
                <a:gridCol w="1661485">
                  <a:extLst>
                    <a:ext uri="{9D8B030D-6E8A-4147-A177-3AD203B41FA5}">
                      <a16:colId xmlns:a16="http://schemas.microsoft.com/office/drawing/2014/main" val="2569142917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1479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08717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02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351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7734" y="1024419"/>
            <a:ext cx="8901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nice  0,  1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100,  95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nice 18, 19</a:t>
            </a:r>
            <a:r>
              <a:rPr lang="ko-KR" altLang="en-US" sz="2800" smtClean="0">
                <a:latin typeface="Consolas" panose="020B0609020204030204" pitchFamily="49" charset="0"/>
              </a:rPr>
              <a:t>인 프로세스가 </a:t>
            </a:r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개 실행중 </a:t>
            </a:r>
            <a:r>
              <a:rPr lang="en-US" altLang="ko-KR" sz="2800" smtClean="0">
                <a:latin typeface="Consolas" panose="020B0609020204030204" pitchFamily="49" charset="0"/>
              </a:rPr>
              <a:t>:  10,   5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800" y="2362081"/>
            <a:ext cx="11059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const int prio_to_weight[40] = {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-20 */     88761,     71755,     56483,     46273,     36291,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-15 */     29154,     23254,     18705,     14949,     11916,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</a:t>
            </a:r>
            <a:r>
              <a:rPr lang="en-US" altLang="ko-KR" sz="2400">
                <a:latin typeface="Consolas" panose="020B0609020204030204" pitchFamily="49" charset="0"/>
              </a:rPr>
              <a:t>-10 */      9548,      7620,      6100,      4904,      3906,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-5 */      3121,      2501,      1991,      1586,      1277,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0 */      1024,       820,       655,       526,       423,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 </a:t>
            </a:r>
            <a:r>
              <a:rPr lang="en-US" altLang="ko-KR" sz="2400">
                <a:latin typeface="Consolas" panose="020B0609020204030204" pitchFamily="49" charset="0"/>
              </a:rPr>
              <a:t>5 */       335,       272,       215,       172,       137,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10 */       110,        87,        70,        56,        45,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/*  </a:t>
            </a:r>
            <a:r>
              <a:rPr lang="en-US" altLang="ko-KR" sz="2400">
                <a:latin typeface="Consolas" panose="020B0609020204030204" pitchFamily="49" charset="0"/>
              </a:rPr>
              <a:t>15 */        36,        29,        23,        18,        15,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888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01" y="117645"/>
            <a:ext cx="995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Linux 2.6.11 and later : 3</a:t>
            </a:r>
            <a:r>
              <a:rPr lang="ko-KR" altLang="en-US" sz="2800">
                <a:latin typeface="Consolas" panose="020B0609020204030204" pitchFamily="49" charset="0"/>
              </a:rPr>
              <a:t>세대 커널</a:t>
            </a:r>
            <a:r>
              <a:rPr lang="en-US" altLang="ko-KR" sz="2800">
                <a:latin typeface="Consolas" panose="020B0609020204030204" pitchFamily="49" charset="0"/>
              </a:rPr>
              <a:t> =&gt; CFS </a:t>
            </a:r>
            <a:r>
              <a:rPr lang="ko-KR" altLang="en-US" sz="2800">
                <a:latin typeface="Consolas" panose="020B0609020204030204" pitchFamily="49" charset="0"/>
              </a:rPr>
              <a:t>스케줄러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08776"/>
              </p:ext>
            </p:extLst>
          </p:nvPr>
        </p:nvGraphicFramePr>
        <p:xfrm>
          <a:off x="2406873" y="1908845"/>
          <a:ext cx="8026629" cy="2303644"/>
        </p:xfrm>
        <a:graphic>
          <a:graphicData uri="http://schemas.openxmlformats.org/drawingml/2006/table">
            <a:tbl>
              <a:tblPr/>
              <a:tblGrid>
                <a:gridCol w="1050089">
                  <a:extLst>
                    <a:ext uri="{9D8B030D-6E8A-4147-A177-3AD203B41FA5}">
                      <a16:colId xmlns:a16="http://schemas.microsoft.com/office/drawing/2014/main" val="261888432"/>
                    </a:ext>
                  </a:extLst>
                </a:gridCol>
                <a:gridCol w="1274534">
                  <a:extLst>
                    <a:ext uri="{9D8B030D-6E8A-4147-A177-3AD203B41FA5}">
                      <a16:colId xmlns:a16="http://schemas.microsoft.com/office/drawing/2014/main" val="2712320722"/>
                    </a:ext>
                  </a:extLst>
                </a:gridCol>
                <a:gridCol w="1338662">
                  <a:extLst>
                    <a:ext uri="{9D8B030D-6E8A-4147-A177-3AD203B41FA5}">
                      <a16:colId xmlns:a16="http://schemas.microsoft.com/office/drawing/2014/main" val="1215001170"/>
                    </a:ext>
                  </a:extLst>
                </a:gridCol>
                <a:gridCol w="1688692">
                  <a:extLst>
                    <a:ext uri="{9D8B030D-6E8A-4147-A177-3AD203B41FA5}">
                      <a16:colId xmlns:a16="http://schemas.microsoft.com/office/drawing/2014/main" val="348337142"/>
                    </a:ext>
                  </a:extLst>
                </a:gridCol>
                <a:gridCol w="1274534">
                  <a:extLst>
                    <a:ext uri="{9D8B030D-6E8A-4147-A177-3AD203B41FA5}">
                      <a16:colId xmlns:a16="http://schemas.microsoft.com/office/drawing/2014/main" val="2601767838"/>
                    </a:ext>
                  </a:extLst>
                </a:gridCol>
                <a:gridCol w="1400118">
                  <a:extLst>
                    <a:ext uri="{9D8B030D-6E8A-4147-A177-3AD203B41FA5}">
                      <a16:colId xmlns:a16="http://schemas.microsoft.com/office/drawing/2014/main" val="2764250781"/>
                    </a:ext>
                  </a:extLst>
                </a:gridCol>
              </a:tblGrid>
              <a:tr h="32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nice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w/total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slice(ns)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w0/w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vruntime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25073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9548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0.675343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5000000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0.107248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536238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32355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-5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3121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0.220753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0.3281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656200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3342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1024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0.072429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434573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722318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0.023695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3.056716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305672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09340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0.00778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20000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9.309091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186182 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95374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14138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6000000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027" marR="8027" marT="80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74019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6949439" y="52016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638128" y="45107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/>
          <p:cNvCxnSpPr>
            <a:stCxn id="5" idx="0"/>
            <a:endCxn id="6" idx="3"/>
          </p:cNvCxnSpPr>
          <p:nvPr/>
        </p:nvCxnSpPr>
        <p:spPr>
          <a:xfrm flipV="1">
            <a:off x="7186352" y="4915228"/>
            <a:ext cx="521166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79197" y="5916586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>
            <a:stCxn id="6" idx="5"/>
            <a:endCxn id="21" idx="0"/>
          </p:cNvCxnSpPr>
          <p:nvPr/>
        </p:nvCxnSpPr>
        <p:spPr>
          <a:xfrm>
            <a:off x="8042563" y="4915228"/>
            <a:ext cx="634022" cy="28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439672" y="5201693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>
            <a:stCxn id="10" idx="0"/>
            <a:endCxn id="21" idx="3"/>
          </p:cNvCxnSpPr>
          <p:nvPr/>
        </p:nvCxnSpPr>
        <p:spPr>
          <a:xfrm flipV="1">
            <a:off x="8116110" y="5606128"/>
            <a:ext cx="39295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56686" y="5916586"/>
            <a:ext cx="473825" cy="473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1" idx="5"/>
            <a:endCxn id="26" idx="0"/>
          </p:cNvCxnSpPr>
          <p:nvPr/>
        </p:nvCxnSpPr>
        <p:spPr>
          <a:xfrm>
            <a:off x="8844107" y="5606128"/>
            <a:ext cx="449492" cy="31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68195" y="45948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RB tree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11953" y="421248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root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19877" y="556550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current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48403" y="510046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run queue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4999" y="481373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cfs_rq.left_most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3738" y="780154"/>
            <a:ext cx="4310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I/O </a:t>
            </a:r>
            <a:r>
              <a:rPr lang="ko-KR" altLang="en-US" sz="2800" smtClean="0">
                <a:latin typeface="Consolas" panose="020B0609020204030204" pitchFamily="49" charset="0"/>
              </a:rPr>
              <a:t>전용 프로세스 </a:t>
            </a:r>
            <a:r>
              <a:rPr lang="en-US" altLang="ko-KR" sz="2800" smtClean="0">
                <a:latin typeface="Consolas" panose="020B0609020204030204" pitchFamily="49" charset="0"/>
              </a:rPr>
              <a:t>: 10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계산 전용 프로세스 </a:t>
            </a:r>
            <a:r>
              <a:rPr lang="en-US" altLang="ko-KR" sz="2800" smtClean="0">
                <a:latin typeface="Consolas" panose="020B0609020204030204" pitchFamily="49" charset="0"/>
              </a:rPr>
              <a:t>: 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9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689957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28263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5527" y="16625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a[4096];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17340" y="1546169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55127" y="2286001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47470" y="147135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147135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006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689957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28263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17340" y="1546169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655127" y="2286001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43693" y="1429794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4135" y="1429794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7844" y="13676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7844" y="21407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1141" y="227353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617340" y="3013367"/>
            <a:ext cx="393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1141" y="1953493"/>
            <a:ext cx="1753986" cy="394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207" y="1546169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가상 메모리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1141" y="2809705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543693" y="3391601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362301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01141" y="3537071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0019" y="3025832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0019" y="3778128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50019" y="453042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50019" y="528272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5569" y="132680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5569" y="20119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45569" y="275175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0x2000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45569" y="349158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0x3000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78087" y="282609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78087" y="355345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17340" y="2809705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636234" y="4284117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162203" y="3391601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7194286" y="2273535"/>
            <a:ext cx="1355733" cy="56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211291" y="3003919"/>
            <a:ext cx="1355733" cy="56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232073" y="3560399"/>
            <a:ext cx="1334951" cy="19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32073" y="4300354"/>
            <a:ext cx="1334951" cy="22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16009" y="210360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84067" y="3624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14464" y="4412688"/>
            <a:ext cx="3142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CPU : MMU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OS : Page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7939" y="23168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26249" y="596850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buddy system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085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2369" y="658769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3836" y="1971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parent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7912" y="-58187"/>
            <a:ext cx="2747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a[8912];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a[0] = 'a'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a[4096] = 'b'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3796" y="1546169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2369" y="119494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184921" y="1776836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237912" y="3623015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53796" y="2273535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2369" y="1922306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0019" y="3025832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50019" y="3778128"/>
            <a:ext cx="1753986" cy="739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50019" y="4530424"/>
            <a:ext cx="1753986" cy="739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50019" y="528272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5569" y="132680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45569" y="20119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45569" y="275175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0x2000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45569" y="349158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0x3000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19315" y="1211328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19315" y="193869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8568" y="1194940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277462" y="2669352"/>
            <a:ext cx="860747" cy="1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4803431" y="1776836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873301" y="1229484"/>
            <a:ext cx="1676718" cy="104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73301" y="1929364"/>
            <a:ext cx="1693723" cy="107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73301" y="1929364"/>
            <a:ext cx="1693723" cy="182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873301" y="2669196"/>
            <a:ext cx="1693723" cy="185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16009" y="210360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84067" y="3624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9167" y="70205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18304" y="506262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buddy system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312" y="175150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0885" y="3969880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4900" y="657689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other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0885" y="4506051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213437" y="5087947"/>
            <a:ext cx="315884" cy="3158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70885" y="523341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828" y="50626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368497" y="4253437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*(char*)0x12340000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573529" y="90211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*(char*)0x12340000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06385" y="451796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06385" y="5245326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6237" y="400868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Page Table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277462" y="4505370"/>
            <a:ext cx="959911" cy="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335254" y="5986529"/>
            <a:ext cx="871130" cy="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557952" y="6007745"/>
            <a:ext cx="1753986" cy="7398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937664" y="4520301"/>
            <a:ext cx="1612355" cy="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937664" y="5253057"/>
            <a:ext cx="1629360" cy="1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960371" y="5990473"/>
            <a:ext cx="1606653" cy="7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943366" y="5240520"/>
            <a:ext cx="1606653" cy="7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330080" y="419188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0x4000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45569" y="571163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0x6000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-573529" y="3690851"/>
            <a:ext cx="833722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4245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7404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2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1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51" y="36232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46" y="177940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4553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552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551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4550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4900" y="36232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2591" y="17754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6" idx="3"/>
            <a:endCxn id="11" idx="1"/>
          </p:cNvCxnSpPr>
          <p:nvPr/>
        </p:nvCxnSpPr>
        <p:spPr>
          <a:xfrm flipV="1">
            <a:off x="2701635" y="1147157"/>
            <a:ext cx="1512918" cy="9310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89679" y="88554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9678" y="135106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7711" y="37063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498" y="87379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627" y="1362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9678" y="214228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9677" y="260779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498" y="21305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1627" y="2619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3" idx="3"/>
            <a:endCxn id="20" idx="1"/>
          </p:cNvCxnSpPr>
          <p:nvPr/>
        </p:nvCxnSpPr>
        <p:spPr>
          <a:xfrm flipV="1">
            <a:off x="5868784" y="111830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5" idx="0"/>
          </p:cNvCxnSpPr>
          <p:nvPr/>
        </p:nvCxnSpPr>
        <p:spPr>
          <a:xfrm>
            <a:off x="8616795" y="181657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016158" y="582132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16158" y="111830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16158" y="231100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0" idx="3"/>
          </p:cNvCxnSpPr>
          <p:nvPr/>
        </p:nvCxnSpPr>
        <p:spPr>
          <a:xfrm>
            <a:off x="9443912" y="1118304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3"/>
          </p:cNvCxnSpPr>
          <p:nvPr/>
        </p:nvCxnSpPr>
        <p:spPr>
          <a:xfrm>
            <a:off x="9443911" y="1583817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</p:cNvCxnSpPr>
          <p:nvPr/>
        </p:nvCxnSpPr>
        <p:spPr>
          <a:xfrm flipV="1">
            <a:off x="9443911" y="2310939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3"/>
          </p:cNvCxnSpPr>
          <p:nvPr/>
        </p:nvCxnSpPr>
        <p:spPr>
          <a:xfrm>
            <a:off x="9443910" y="2840550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42633" y="386101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2632" y="4326532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2631" y="4792045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2630" y="5257558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751" y="565423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75" y="472602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92" y="379389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92" y="8422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9860" y="415499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69859" y="462050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9858" y="508601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69857" y="555152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20207" y="360291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27898" y="501608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744986" y="412613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44985" y="459165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3018" y="361122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24805" y="41143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06934" y="460339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44985" y="538287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44984" y="584838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24805" y="537112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06934" y="58601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/>
          <p:cNvCxnSpPr>
            <a:stCxn id="62" idx="3"/>
            <a:endCxn id="66" idx="1"/>
          </p:cNvCxnSpPr>
          <p:nvPr/>
        </p:nvCxnSpPr>
        <p:spPr>
          <a:xfrm flipV="1">
            <a:off x="5824091" y="435889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7" idx="2"/>
            <a:endCxn id="71" idx="0"/>
          </p:cNvCxnSpPr>
          <p:nvPr/>
        </p:nvCxnSpPr>
        <p:spPr>
          <a:xfrm>
            <a:off x="8572102" y="505716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3" idx="3"/>
            <a:endCxn id="60" idx="1"/>
          </p:cNvCxnSpPr>
          <p:nvPr/>
        </p:nvCxnSpPr>
        <p:spPr>
          <a:xfrm flipV="1">
            <a:off x="2696864" y="4387747"/>
            <a:ext cx="1472996" cy="6370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969681" y="3819939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969681" y="4356110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969681" y="5548814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9397435" y="4356111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9397434" y="4821624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9397434" y="5548746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9397433" y="6078357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8841" y="3373732"/>
            <a:ext cx="1198418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361040" y="-2029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61040" y="33815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629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7404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7403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02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1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51" y="36232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46" y="177940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4553" y="91440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552" y="137991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4551" y="1845426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4550" y="231093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4900" y="36232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2591" y="17754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mmap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6" idx="3"/>
            <a:endCxn id="11" idx="1"/>
          </p:cNvCxnSpPr>
          <p:nvPr/>
        </p:nvCxnSpPr>
        <p:spPr>
          <a:xfrm flipV="1">
            <a:off x="2701635" y="1147157"/>
            <a:ext cx="1512918" cy="9310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89679" y="885547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9678" y="135106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7711" y="37063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vm_area_struct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498" y="87379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1627" y="136280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9678" y="2142280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9677" y="2607793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498" y="21305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vm_start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1627" y="26195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vm_end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/>
          <p:cNvCxnSpPr>
            <a:stCxn id="13" idx="3"/>
            <a:endCxn id="20" idx="1"/>
          </p:cNvCxnSpPr>
          <p:nvPr/>
        </p:nvCxnSpPr>
        <p:spPr>
          <a:xfrm flipV="1">
            <a:off x="5868784" y="1118304"/>
            <a:ext cx="1920895" cy="9598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5" idx="0"/>
          </p:cNvCxnSpPr>
          <p:nvPr/>
        </p:nvCxnSpPr>
        <p:spPr>
          <a:xfrm>
            <a:off x="8616795" y="1816573"/>
            <a:ext cx="0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016158" y="582132"/>
            <a:ext cx="1753986" cy="267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16158" y="1118303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.text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16158" y="2311007"/>
            <a:ext cx="1753986" cy="739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.data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0" idx="3"/>
          </p:cNvCxnSpPr>
          <p:nvPr/>
        </p:nvCxnSpPr>
        <p:spPr>
          <a:xfrm>
            <a:off x="9443912" y="1118304"/>
            <a:ext cx="572246" cy="83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3"/>
          </p:cNvCxnSpPr>
          <p:nvPr/>
        </p:nvCxnSpPr>
        <p:spPr>
          <a:xfrm>
            <a:off x="9443911" y="1583817"/>
            <a:ext cx="572246" cy="2821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</p:cNvCxnSpPr>
          <p:nvPr/>
        </p:nvCxnSpPr>
        <p:spPr>
          <a:xfrm flipV="1">
            <a:off x="9443911" y="2310939"/>
            <a:ext cx="572245" cy="640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3"/>
          </p:cNvCxnSpPr>
          <p:nvPr/>
        </p:nvCxnSpPr>
        <p:spPr>
          <a:xfrm>
            <a:off x="9443910" y="2840550"/>
            <a:ext cx="572246" cy="209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42633" y="3861019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2632" y="4326532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42631" y="4792045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2630" y="5257558"/>
            <a:ext cx="1654233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751" y="565423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75" y="472602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92" y="379389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92" y="8422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61040" y="-2029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61040" y="33815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/>
          <p:cNvCxnSpPr>
            <a:stCxn id="53" idx="3"/>
            <a:endCxn id="11" idx="1"/>
          </p:cNvCxnSpPr>
          <p:nvPr/>
        </p:nvCxnSpPr>
        <p:spPr>
          <a:xfrm flipV="1">
            <a:off x="2696864" y="1147157"/>
            <a:ext cx="1517689" cy="38776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31553" y="226292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mm_users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23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538" y="29925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5221" y="822478"/>
            <a:ext cx="3852337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#include &lt;unistd.h&gt;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&lt;sys/wait.h&gt;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&lt;stdlib.h&gt;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pid_t pid;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pid = fork();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if( pid == 0 )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printf("child\n");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exit(0);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737" y="29925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64420" y="822478"/>
            <a:ext cx="5686172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#include &lt;pthread.h&gt;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void *foo( void *data)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printf("child\n");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pthread_t thread;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pthread_create(&amp;thread, 0, foo, 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pthread_join(thread, 0 );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92335" y="3200400"/>
            <a:ext cx="3566160" cy="11887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466407" y="3507971"/>
            <a:ext cx="3258589" cy="14734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3632662" y="1940476"/>
            <a:ext cx="2496172" cy="19013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391593" y="2838628"/>
            <a:ext cx="3266902" cy="18414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826327" y="5210541"/>
            <a:ext cx="3852337" cy="1244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075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65" y="7871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03" y="1310388"/>
            <a:ext cx="60997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fork();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clone(flags=SIGCHLD);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p </a:t>
            </a:r>
            <a:r>
              <a:rPr lang="en-US" altLang="ko-KR" sz="2800">
                <a:latin typeface="Consolas" panose="020B0609020204030204" pitchFamily="49" charset="0"/>
              </a:rPr>
              <a:t>= 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copy_mm(flags);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mm = dup_mm(tsk);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good_mm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tsk-</a:t>
            </a:r>
            <a:r>
              <a:rPr lang="en-US" altLang="ko-KR" sz="2800">
                <a:latin typeface="Consolas" panose="020B0609020204030204" pitchFamily="49" charset="0"/>
              </a:rPr>
              <a:t>&gt;mm = mm;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109" y="7871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443" y="1310388"/>
            <a:ext cx="6825908" cy="741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pthread_create();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clone(flags=CLONE_VM);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p = dup_task_struct(current);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copy_mm(flags);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if (flags </a:t>
            </a:r>
            <a:r>
              <a:rPr lang="en-US" altLang="ko-KR" sz="2800">
                <a:latin typeface="Consolas" panose="020B0609020204030204" pitchFamily="49" charset="0"/>
              </a:rPr>
              <a:t>&amp; CLONE_VM)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atomic_inc(&amp;oldmm-&gt;mm_users);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mm = oldmm;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	goto good_mm;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}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good_mm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tsk-&gt;mm = mm;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2569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차이점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  <a:r>
              <a:rPr lang="ko-KR" altLang="en-US" sz="2800" smtClean="0">
                <a:latin typeface="Consolas" panose="020B0609020204030204" pitchFamily="49" charset="0"/>
              </a:rPr>
              <a:t>프로세스는 모든 가상 메모리를 분리한다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</a:t>
            </a:r>
            <a:r>
              <a:rPr lang="ko-KR" altLang="en-US" sz="2800" smtClean="0">
                <a:latin typeface="Consolas" panose="020B0609020204030204" pitchFamily="49" charset="0"/>
              </a:rPr>
              <a:t>쓰레드는 모든 가상 메모리를 공유한다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126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265" y="78716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process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09993" y="1493268"/>
            <a:ext cx="767710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fork();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clone(flags=SIGCHLD);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p </a:t>
            </a:r>
            <a:r>
              <a:rPr lang="en-US" altLang="ko-KR" sz="2800">
                <a:latin typeface="Consolas" panose="020B0609020204030204" pitchFamily="49" charset="0"/>
              </a:rPr>
              <a:t>= 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tsk </a:t>
            </a:r>
            <a:r>
              <a:rPr lang="en-US" altLang="ko-KR" sz="2800">
                <a:latin typeface="Consolas" panose="020B0609020204030204" pitchFamily="49" charset="0"/>
              </a:rPr>
              <a:t>= alloc_task_struct_node(node);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109" y="7871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443" y="1310388"/>
            <a:ext cx="767710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pthread_create();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clone(flags=CLONE_VM);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----------------------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sys_clone(flags);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do_fork(flags);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 = copy_process(flags);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p = dup_task_struct(current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</a:t>
            </a:r>
            <a:r>
              <a:rPr lang="en-US" altLang="ko-KR" sz="2800">
                <a:latin typeface="Consolas" panose="020B0609020204030204" pitchFamily="49" charset="0"/>
              </a:rPr>
              <a:t>tsk = alloc_task_struct_node(node);</a:t>
            </a:r>
            <a:endParaRPr lang="ko-KR" altLang="en-US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2569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차이점 </a:t>
            </a:r>
            <a:r>
              <a:rPr lang="en-US" altLang="ko-KR" sz="2800" smtClean="0">
                <a:latin typeface="Consolas" panose="020B0609020204030204" pitchFamily="49" charset="0"/>
              </a:rPr>
              <a:t>: </a:t>
            </a:r>
            <a:r>
              <a:rPr lang="ko-KR" altLang="en-US" sz="2800" smtClean="0">
                <a:latin typeface="Consolas" panose="020B0609020204030204" pitchFamily="49" charset="0"/>
              </a:rPr>
              <a:t>프로세스는 모든 가상 메모리를 분리한다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</a:t>
            </a:r>
            <a:r>
              <a:rPr lang="ko-KR" altLang="en-US" sz="2800" smtClean="0">
                <a:latin typeface="Consolas" panose="020B0609020204030204" pitchFamily="49" charset="0"/>
              </a:rPr>
              <a:t>쓰레드는 모든 가상 메모리를 공유한다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707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549" y="177210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6714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6714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6714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714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6714" y="427566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714" y="476673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709" y="324530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9725" y="177210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sched_entity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5890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95890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95890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5890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7667" y="324530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vruntime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>
            <a:stCxn id="10" idx="3"/>
            <a:endCxn id="16" idx="1"/>
          </p:cNvCxnSpPr>
          <p:nvPr/>
        </p:nvCxnSpPr>
        <p:spPr>
          <a:xfrm flipV="1">
            <a:off x="3357914" y="2556934"/>
            <a:ext cx="2537976" cy="98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9645" y="373466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run_node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23172" y="14019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cfs_rq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89360" y="20658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89360" y="25569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58582" y="203542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left_most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70560" y="2524781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task_timeline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8" idx="1"/>
            <a:endCxn id="19" idx="3"/>
          </p:cNvCxnSpPr>
          <p:nvPr/>
        </p:nvCxnSpPr>
        <p:spPr>
          <a:xfrm flipH="1">
            <a:off x="7877090" y="2802468"/>
            <a:ext cx="712270" cy="122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55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549" y="177210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6714" y="2311400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6714" y="2802467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6714" y="329353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714" y="378460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6714" y="427566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6714" y="476673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39" y="326138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30440" y="175602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16605" y="2295324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16605" y="2786391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16605" y="3277458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1235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16605" y="3768525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anose="020B0609020204030204" pitchFamily="49" charset="0"/>
              </a:rPr>
              <a:t>1234</a:t>
            </a:r>
            <a:endParaRPr lang="ko-KR" altLang="en-US" sz="2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6605" y="4259592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16605" y="4750659"/>
            <a:ext cx="1981200" cy="491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371" y="376852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tgid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80418" y="325544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83250" y="376258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tgid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4647" y="1262810"/>
            <a:ext cx="4325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pthread_create(foo)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7321" y="3522991"/>
            <a:ext cx="1687484" cy="1473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92885" y="4008123"/>
            <a:ext cx="712785" cy="506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6213" y="321428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main(1234)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1189" y="3730332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foo(1235)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496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97709" y="0"/>
            <a:ext cx="1095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프로세스와 쓰레드의 공통점 </a:t>
            </a:r>
            <a:r>
              <a:rPr lang="en-US" altLang="ko-KR" sz="2800" smtClean="0">
                <a:latin typeface="Consolas" panose="020B0609020204030204" pitchFamily="49" charset="0"/>
              </a:rPr>
              <a:t>: task_struct</a:t>
            </a:r>
            <a:r>
              <a:rPr lang="ko-KR" altLang="en-US" sz="2800" smtClean="0">
                <a:latin typeface="Consolas" panose="020B0609020204030204" pitchFamily="49" charset="0"/>
              </a:rPr>
              <a:t>를 모두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se </a:t>
            </a:r>
            <a:r>
              <a:rPr lang="ko-KR" altLang="en-US" sz="2800" smtClean="0">
                <a:latin typeface="Consolas" panose="020B0609020204030204" pitchFamily="49" charset="0"/>
              </a:rPr>
              <a:t>정보를 동일하게 사용한다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8" y="179482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err_quit("open()");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4516" y="1661821"/>
            <a:ext cx="53110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perror</a:t>
            </a:r>
            <a:r>
              <a:rPr lang="en-US" altLang="ko-KR" sz="2800">
                <a:latin typeface="Consolas" panose="020B0609020204030204" pitchFamily="49" charset="0"/>
              </a:rPr>
              <a:t>("open()");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exit(0</a:t>
            </a:r>
            <a:r>
              <a:rPr lang="en-US" altLang="ko-KR" sz="2800">
                <a:latin typeface="Consolas" panose="020B0609020204030204" pitchFamily="49" charset="0"/>
              </a:rPr>
              <a:t>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함수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1207" y="241069"/>
            <a:ext cx="10788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두줄 이상의 매크로는  </a:t>
            </a:r>
            <a:r>
              <a:rPr lang="en-US" altLang="ko-KR" sz="2800" smtClean="0">
                <a:latin typeface="Consolas" panose="020B0609020204030204" pitchFamily="49" charset="0"/>
              </a:rPr>
              <a:t>do - while(0) </a:t>
            </a:r>
            <a:r>
              <a:rPr lang="ko-KR" altLang="en-US" sz="2800" smtClean="0">
                <a:latin typeface="Consolas" panose="020B0609020204030204" pitchFamily="49" charset="0"/>
              </a:rPr>
              <a:t>블럭으로 묶어야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18" y="179482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err_quit("open()");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4516" y="1661821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fd &lt; 0 )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do{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perror</a:t>
            </a:r>
            <a:r>
              <a:rPr lang="en-US" altLang="ko-KR" sz="2800">
                <a:latin typeface="Consolas" panose="020B0609020204030204" pitchFamily="49" charset="0"/>
              </a:rPr>
              <a:t>("open()");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exit(0</a:t>
            </a:r>
            <a:r>
              <a:rPr lang="en-US" altLang="ko-KR" sz="2800">
                <a:latin typeface="Consolas" panose="020B0609020204030204" pitchFamily="49" charset="0"/>
              </a:rPr>
              <a:t>);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}while(0);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else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printf("something\n");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142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1186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</a:t>
            </a:r>
            <a:r>
              <a:rPr lang="ko-KR" altLang="en-US" sz="2800" smtClean="0">
                <a:latin typeface="Consolas" panose="020B0609020204030204" pitchFamily="49" charset="0"/>
              </a:rPr>
              <a:t>에서는 공용 리소스에 접근 하려면  </a:t>
            </a:r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r>
              <a:rPr lang="ko-KR" altLang="en-US" sz="2800" smtClean="0">
                <a:latin typeface="Consolas" panose="020B0609020204030204" pitchFamily="49" charset="0"/>
              </a:rPr>
              <a:t>을 획득 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store eax, [1000]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3563" y="2695171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store eax, [1000]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81235" y="152954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4836" y="103957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742638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54785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203495" y="3742638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652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814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CAS(Compare And Set) </a:t>
            </a:r>
            <a:r>
              <a:rPr lang="ko-KR" altLang="en-US" sz="2800" smtClean="0">
                <a:latin typeface="Consolas" panose="020B0609020204030204" pitchFamily="49" charset="0"/>
              </a:rPr>
              <a:t>연산을 지원해야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0413" y="144313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014" y="953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594331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8857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134126" y="3441469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625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0413" y="256032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4014" y="20703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flag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629" y="424511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Mutex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61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51" y="187318"/>
            <a:ext cx="814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CAS(Compare And Set) </a:t>
            </a:r>
            <a:r>
              <a:rPr lang="ko-KR" altLang="en-US" sz="2800" smtClean="0">
                <a:latin typeface="Consolas" panose="020B0609020204030204" pitchFamily="49" charset="0"/>
              </a:rPr>
              <a:t>연산을 지원해야 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142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0413" y="144313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014" y="95316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31025" y="3594331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2006" y="2044932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28857" y="2044931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134126" y="3441469"/>
            <a:ext cx="508117" cy="3057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625" y="2695171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while( flag ) 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1;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load  [1000],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inc   eax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</a:rPr>
              <a:t>store eax, [1000]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flag = 0;</a:t>
            </a:r>
            <a:endParaRPr lang="en-US" altLang="ko-KR" sz="240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0413" y="2560320"/>
            <a:ext cx="1288473" cy="5153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4014" y="20703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flag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629" y="424511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Mutex</a:t>
            </a:r>
            <a:endParaRPr lang="en-US" altLang="ko-K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031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1394804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typedef int int32_t;</a:t>
            </a: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int __</a:t>
            </a:r>
            <a:r>
              <a:rPr lang="en-US" altLang="ko-KR" sz="2400">
                <a:latin typeface="Consolas" panose="020B0609020204030204" pitchFamily="49" charset="0"/>
              </a:rPr>
              <a:t>bionic_cmpxchg(int32_t old_value, int32_t new_value, volatile int32_t* ptr)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{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int32_t prev;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__asm__ __volatile__ ("lock; cmpxchgl %1, %2"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"=a" (prev)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"q" (new_value), "m" (*ptr), "0" (old_value)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sz="2400">
                <a:latin typeface="Consolas" panose="020B0609020204030204" pitchFamily="49" charset="0"/>
              </a:rPr>
              <a:t>: "memory");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</a:t>
            </a:r>
            <a:r>
              <a:rPr lang="en-US" altLang="ko-KR" sz="2400">
                <a:latin typeface="Consolas" panose="020B0609020204030204" pitchFamily="49" charset="0"/>
              </a:rPr>
              <a:t>return prev != old_value;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}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77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130984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static __inline__ void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_</a:t>
            </a:r>
            <a:r>
              <a:rPr lang="en-US" altLang="ko-KR" sz="2400">
                <a:latin typeface="Consolas" panose="020B0609020204030204" pitchFamily="49" charset="0"/>
              </a:rPr>
              <a:t>normal_lock(pthread_mutex_t*  mutex, int shared)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if (__bionic_cmpxchg(unlocked, locked_uncontended, &amp;mutex-&gt;value) != 0) </a:t>
            </a:r>
            <a:endParaRPr lang="en-US" altLang="ko-KR" sz="2400" smtClean="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</a:rPr>
              <a:t>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while (__bionic_swap(locked_contended, &amp;mutex-&gt;value) != unlocked)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        </a:t>
            </a:r>
            <a:r>
              <a:rPr lang="en-US" altLang="ko-KR" sz="2400">
                <a:latin typeface="Consolas" panose="020B0609020204030204" pitchFamily="49" charset="0"/>
              </a:rPr>
              <a:t>__futex_wait_ex(&amp;mutex-&gt;value, shared, locked_contended, 0);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347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64716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pthread_mutex_init( &amp;mutex , 0 );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printf("</a:t>
            </a:r>
            <a:r>
              <a:rPr lang="ko-KR" altLang="en-US" sz="2400">
                <a:latin typeface="Consolas" panose="020B0609020204030204" pitchFamily="49" charset="0"/>
              </a:rPr>
              <a:t>임계영역 진입</a:t>
            </a:r>
            <a:r>
              <a:rPr lang="en-US" altLang="ko-KR" sz="2400">
                <a:latin typeface="Consolas" panose="020B0609020204030204" pitchFamily="49" charset="0"/>
              </a:rPr>
              <a:t>\n");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pthread_mutex_unlock(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printf("</a:t>
            </a:r>
            <a:r>
              <a:rPr lang="ko-KR" altLang="en-US" sz="2400">
                <a:latin typeface="Consolas" panose="020B0609020204030204" pitchFamily="49" charset="0"/>
              </a:rPr>
              <a:t>임계영역 탈출</a:t>
            </a:r>
            <a:r>
              <a:rPr lang="en-US" altLang="ko-KR" sz="2400">
                <a:latin typeface="Consolas" panose="020B0609020204030204" pitchFamily="49" charset="0"/>
              </a:rPr>
              <a:t>\n");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90451" y="1936383"/>
            <a:ext cx="407324" cy="4073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45731" y="689956"/>
            <a:ext cx="1379913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3549" y="14962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1975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-74815" y="3759421"/>
            <a:ext cx="407324" cy="4073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5572" y="1371325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5413" y="14632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5572" y="187867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5572" y="2386029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114530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2066" y="13475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52065" y="186280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9589" y="23375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63095" y="4205965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2936" y="429792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3095" y="471331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63095" y="5220669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9589" y="41821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49588" y="469744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7112" y="517220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7868660" y="3217025"/>
            <a:ext cx="794433" cy="70658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899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-125880" y="4014359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30684" y="4762918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0525" y="485487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0684" y="5270270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30684" y="5777622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114531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178" y="4739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lock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7177" y="525440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4701" y="572915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9957" y="399011"/>
            <a:ext cx="54521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pthread_mutex_lock</a:t>
            </a:r>
            <a:r>
              <a:rPr lang="en-US" altLang="ko-KR" sz="2400">
                <a:latin typeface="Consolas" panose="020B0609020204030204" pitchFamily="49" charset="0"/>
              </a:rPr>
              <a:t>( &amp;mutex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pthread_mutex_lock( &amp;mutex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en-US" altLang="ko-KR" sz="2400" smtClean="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pthread_mutex_unlock( &amp;mutex );</a:t>
            </a: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0485" y="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pid=114530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6921" y="-4772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pid=114531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692633" y="69163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56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7" y="2524272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decode();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pthread_cond_signal</a:t>
            </a:r>
            <a:r>
              <a:rPr lang="en-US" altLang="ko-KR" sz="2400" smtClean="0">
                <a:latin typeface="Consolas" panose="020B0609020204030204" pitchFamily="49" charset="0"/>
              </a:rPr>
              <a:t>(&amp;cond);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87431" y="256645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7332" y="450136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066" y="-5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99" y="2503839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pthread_cond_wait</a:t>
            </a:r>
            <a:r>
              <a:rPr lang="en-US" altLang="ko-KR" sz="2400" smtClean="0">
                <a:latin typeface="Consolas" panose="020B0609020204030204" pitchFamily="49" charset="0"/>
              </a:rPr>
              <a:t>(&amp;cond, 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play();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5661" y="18797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생산자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648" y="20010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소비자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414702" y="2901779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2240" y="145660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74" y="10059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9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7" y="2524272"/>
            <a:ext cx="5112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(&amp;mutex);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decode();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pthread_cond_signal</a:t>
            </a:r>
            <a:r>
              <a:rPr lang="en-US" altLang="ko-KR" sz="2400" smtClean="0">
                <a:latin typeface="Consolas" panose="020B0609020204030204" pitchFamily="49" charset="0"/>
              </a:rPr>
              <a:t>(&amp;cond);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latin typeface="Consolas" panose="020B0609020204030204" pitchFamily="49" charset="0"/>
              </a:rPr>
              <a:t> 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futex_wake();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78266" y="2655830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7332" y="450136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066" y="-51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mutex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99" y="2503839"/>
            <a:ext cx="5791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pthread_mutex_lock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pthread_cond_wait</a:t>
            </a:r>
            <a:r>
              <a:rPr lang="en-US" altLang="ko-KR" sz="2400" smtClean="0">
                <a:latin typeface="Consolas" panose="020B0609020204030204" pitchFamily="49" charset="0"/>
              </a:rPr>
              <a:t>(&amp;cond, &amp;mutex);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  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pthread_mutex_unlock(&amp;mutex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futex_wait();</a:t>
            </a:r>
          </a:p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pthread_mutex_lock(&amp;mutex);</a:t>
            </a:r>
          </a:p>
          <a:p>
            <a:r>
              <a:rPr lang="en-US" altLang="ko-KR" sz="2400" smtClean="0">
                <a:latin typeface="Consolas" panose="020B0609020204030204" pitchFamily="49" charset="0"/>
              </a:rPr>
              <a:t>play</a:t>
            </a:r>
            <a:r>
              <a:rPr lang="en-US" altLang="ko-KR" sz="240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pthread_mutex_unlock</a:t>
            </a:r>
            <a:r>
              <a:rPr lang="en-US" altLang="ko-KR" sz="2400" smtClean="0">
                <a:latin typeface="Consolas" panose="020B0609020204030204" pitchFamily="49" charset="0"/>
              </a:rPr>
              <a:t>(</a:t>
            </a:r>
            <a:r>
              <a:rPr lang="en-US" altLang="ko-KR" sz="2400">
                <a:latin typeface="Consolas" panose="020B0609020204030204" pitchFamily="49" charset="0"/>
              </a:rPr>
              <a:t>&amp;mutex</a:t>
            </a:r>
            <a:r>
              <a:rPr lang="en-US" altLang="ko-KR" sz="2400" smtClean="0">
                <a:latin typeface="Consolas" panose="020B0609020204030204" pitchFamily="49" charset="0"/>
              </a:rPr>
              <a:t>);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5661" y="18797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생산자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648" y="20010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소비자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143534" y="4425273"/>
            <a:ext cx="407324" cy="4073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32240" y="1456607"/>
            <a:ext cx="2086494" cy="507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4974" y="10059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5784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54" y="282633"/>
            <a:ext cx="807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pthread_key_create(&amp;key, my_destructor);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357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71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184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098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1925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838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752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5834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0748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5661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0575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4890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04025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53160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02295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43122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92257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41392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90527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3966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8879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3793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8706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92789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7702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26163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75298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32443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673569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022704" y="3025833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371839" y="3025833"/>
            <a:ext cx="349135" cy="5320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357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2271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7184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2098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7011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1925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6838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752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5834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0748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5661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575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54890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04025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53160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02295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143122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92257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41392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90527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3966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88879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3793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58706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92789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27702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626163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975298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32443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7356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022704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371839" y="3683021"/>
            <a:ext cx="349135" cy="532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1848" y="805853"/>
            <a:ext cx="64940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bitmap[4] = {0,}; 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index = ffz(bitmap);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*key = index;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BIT_SET( bitmap, index);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destructors[index] = destructor;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 flipH="1">
            <a:off x="11521468" y="1541770"/>
            <a:ext cx="789685" cy="5153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0153" y="4340209"/>
            <a:ext cx="77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void </a:t>
            </a:r>
            <a:r>
              <a:rPr lang="en-US" altLang="ko-KR" sz="2800" smtClean="0">
                <a:latin typeface="Consolas" panose="020B0609020204030204" pitchFamily="49" charset="0"/>
              </a:rPr>
              <a:t>(*destructors[64])(</a:t>
            </a:r>
            <a:r>
              <a:rPr lang="en-US" altLang="ko-KR" sz="2800">
                <a:latin typeface="Consolas" panose="020B0609020204030204" pitchFamily="49" charset="0"/>
              </a:rPr>
              <a:t>void* data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627727" y="4863429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627727" y="5272602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27727" y="5681775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627727" y="6090948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7727" y="6500121"/>
            <a:ext cx="1978418" cy="409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세로로 말린 두루마리 모양 10"/>
          <p:cNvSpPr/>
          <p:nvPr/>
        </p:nvSpPr>
        <p:spPr>
          <a:xfrm>
            <a:off x="8761635" y="5536276"/>
            <a:ext cx="689960" cy="665019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12994" y="5057638"/>
            <a:ext cx="772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my_destructor()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00360" y="4789743"/>
            <a:ext cx="27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53" idx="3"/>
            <a:endCxn id="11" idx="1"/>
          </p:cNvCxnSpPr>
          <p:nvPr/>
        </p:nvCxnSpPr>
        <p:spPr>
          <a:xfrm>
            <a:off x="7606146" y="5051353"/>
            <a:ext cx="1238616" cy="81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9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26221" y="-304406"/>
            <a:ext cx="8465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count = pthread_getspecific( key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pthread_self-&gt;tls[key];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count == 0 )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count = calloc( 1, sizeof(int) 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pthread_setspecific( key, count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pthread_self-&gt;tls[key] = count;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++*count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 flipH="1">
            <a:off x="11521468" y="1541770"/>
            <a:ext cx="789685" cy="5153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867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55135" y="86670"/>
            <a:ext cx="8465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count = pthread_getspecific( key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pthread_self-&gt;tls[key];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if</a:t>
            </a:r>
            <a:r>
              <a:rPr lang="en-US" altLang="ko-KR" sz="2800">
                <a:latin typeface="Consolas" panose="020B0609020204030204" pitchFamily="49" charset="0"/>
              </a:rPr>
              <a:t>( count == 0 )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count = calloc( 1, sizeof(int) 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    pthread_setspecific( key, count </a:t>
            </a:r>
            <a:r>
              <a:rPr lang="en-US" altLang="ko-KR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pthread_self-&gt;tls[key] = count;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++*count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66005" y="2130390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66005" y="252940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6005" y="292841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6005" y="332742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6005" y="3726434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66005" y="412544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6005" y="452445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6005" y="492346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66005" y="532247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6005" y="572148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1842" y="7899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0827" y="3498251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18" idx="1"/>
            <a:endCxn id="31" idx="3"/>
          </p:cNvCxnSpPr>
          <p:nvPr/>
        </p:nvCxnSpPr>
        <p:spPr>
          <a:xfrm flipH="1">
            <a:off x="4662922" y="2329896"/>
            <a:ext cx="1003083" cy="14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9088" y="207182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175" y="21897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907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4203" y="96527"/>
            <a:ext cx="550823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void* handler_1(void*)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return 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pthread_exit( handler_1()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</a:t>
            </a:r>
            <a:r>
              <a:rPr lang="en-US" altLang="ko-KR" sz="2800" smtClean="0">
                <a:latin typeface="Consolas" panose="020B0609020204030204" pitchFamily="49" charset="0"/>
              </a:rPr>
              <a:t>destructors[key](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 self-&gt;tls[key]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  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BIT_CLR(bitmap,key);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4042" y="76319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5717" y="2269374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55717" y="266838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55717" y="306739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55717" y="346640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55717" y="386541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55717" y="426442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55717" y="4663440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55717" y="506245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55717" y="546146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55717" y="586047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5991" y="156046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*tls[64]={0,};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2582" y="2668385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2" idx="3"/>
            <a:endCxn id="3" idx="1"/>
          </p:cNvCxnSpPr>
          <p:nvPr/>
        </p:nvCxnSpPr>
        <p:spPr>
          <a:xfrm>
            <a:off x="2111433" y="2468880"/>
            <a:ext cx="881149" cy="43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66005" y="2130390"/>
            <a:ext cx="1055716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66005" y="2529401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6005" y="2928412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6005" y="3327423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6005" y="3726434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66005" y="4125445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6005" y="4524456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6005" y="4923467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66005" y="5322478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6005" y="5721489"/>
            <a:ext cx="1055716" cy="399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1842" y="7899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thread B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0827" y="3498251"/>
            <a:ext cx="1172095" cy="473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18" idx="1"/>
            <a:endCxn id="31" idx="3"/>
          </p:cNvCxnSpPr>
          <p:nvPr/>
        </p:nvCxnSpPr>
        <p:spPr>
          <a:xfrm flipH="1">
            <a:off x="4662922" y="2329896"/>
            <a:ext cx="1003083" cy="14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9088" y="207182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175" y="21897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0860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1600" y="839585"/>
            <a:ext cx="3283527" cy="2177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# ls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aaa bbb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39149" y="773084"/>
            <a:ext cx="1205346" cy="473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545" y="24986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</a:rPr>
              <a:t>192.168.56</a:t>
            </a:r>
            <a:r>
              <a:rPr lang="en-US" altLang="ko-KR" sz="2400" smtClean="0">
                <a:latin typeface="Consolas" panose="020B0609020204030204" pitchFamily="49" charset="0"/>
              </a:rPr>
              <a:t>.1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979" y="249863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anose="020B0609020204030204" pitchFamily="49" charset="0"/>
              </a:rPr>
              <a:t>192.168.56</a:t>
            </a:r>
            <a:r>
              <a:rPr lang="en-US" altLang="ko-KR" sz="2400" smtClean="0">
                <a:latin typeface="Consolas" panose="020B0609020204030204" pitchFamily="49" charset="0"/>
              </a:rPr>
              <a:t>.102:22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cxnSp>
        <p:nvCxnSpPr>
          <p:cNvPr id="9" name="꺾인 연결선 8"/>
          <p:cNvCxnSpPr>
            <a:stCxn id="4" idx="2"/>
            <a:endCxn id="5" idx="2"/>
          </p:cNvCxnSpPr>
          <p:nvPr/>
        </p:nvCxnSpPr>
        <p:spPr>
          <a:xfrm rot="5400000" flipH="1" flipV="1">
            <a:off x="4792287" y="-532014"/>
            <a:ext cx="1770611" cy="5328458"/>
          </a:xfrm>
          <a:prstGeom prst="bentConnector3">
            <a:avLst>
              <a:gd name="adj1" fmla="val -8568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738254" y="1009996"/>
            <a:ext cx="294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77592" y="52002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"l"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21628" y="1458883"/>
            <a:ext cx="29427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7592" y="103309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"l"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755397" y="1994571"/>
            <a:ext cx="294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94735" y="15046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"s"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738771" y="2443458"/>
            <a:ext cx="29427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4735" y="20176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"s"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44495" y="1504602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26880" y="1504601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09265" y="1504600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91650" y="1504599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74035" y="1504598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856420" y="1504597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238805" y="1504596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621190" y="1504595"/>
            <a:ext cx="382385" cy="4899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6880" y="2132215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buff[4096]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55414" y="2972670"/>
            <a:ext cx="2942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4752" y="248270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"\n"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94657" y="27876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system("ls")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738254" y="3715210"/>
            <a:ext cx="29427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94218" y="328942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"aaa bbb"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0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foo();     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46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&amp;foo;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(*p)();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9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int a=10;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ret;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ret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6" y="733246"/>
            <a:ext cx="58689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int*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a[2]= {1,2};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*p;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9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(*)[2]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88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 foo(void) )[2]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434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 foo(void) )[2]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2800">
                <a:latin typeface="Consolas" panose="020B0609020204030204" pitchFamily="49" charset="0"/>
              </a:rPr>
              <a:t>void (* (*(*q)[2])(void) )(void)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274161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typedef  void (*F1)(void);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F1 (*F2)(void);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F2 (*F3)[2];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2595297"/>
            <a:ext cx="713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F3 q = p;</a:t>
            </a:r>
          </a:p>
        </p:txBody>
      </p:sp>
    </p:spTree>
    <p:extLst>
      <p:ext uri="{BB962C8B-B14F-4D97-AF65-F5344CB8AC3E}">
        <p14:creationId xmlns:p14="http://schemas.microsoft.com/office/powerpoint/2010/main" val="2899543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5782" y="1245945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2079" y="72272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54043" y="8219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4042" y="12459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4041" y="16698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54040" y="20938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2271" y="73814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2269" y="114119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2267" y="1544243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2265" y="19472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107382" y="1033970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9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27469" y="622490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766" y="99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730" y="1985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5729" y="6224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728" y="10464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5727" y="14703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43958" y="1146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3956" y="5177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43954" y="92078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3952" y="1323837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099069" y="410515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58735" y="3340753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872152" y="1721405"/>
            <a:ext cx="2871800" cy="17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</p:cNvCxnSpPr>
          <p:nvPr/>
        </p:nvCxnSpPr>
        <p:spPr>
          <a:xfrm flipH="1">
            <a:off x="8013469" y="779349"/>
            <a:ext cx="2730487" cy="267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>
            <a:off x="10764979" y="1258415"/>
            <a:ext cx="1629298" cy="208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2683" y="2843915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 : 4096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7398327" y="5137265"/>
            <a:ext cx="4912822" cy="1463040"/>
          </a:xfrm>
          <a:prstGeom prst="can">
            <a:avLst>
              <a:gd name="adj" fmla="val 15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607" y="5454781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9347816" y="4149253"/>
            <a:ext cx="1191125" cy="5735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024255" y="4316709"/>
            <a:ext cx="5677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85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39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62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58" y="896810"/>
            <a:ext cx="99277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 smtClean="0">
                <a:latin typeface="Consolas" panose="020B0609020204030204" pitchFamily="49" charset="0"/>
              </a:rPr>
              <a:t>ameraService   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 smtClean="0">
                <a:latin typeface="Consolas" panose="020B0609020204030204" pitchFamily="49" charset="0"/>
              </a:rPr>
              <a:t>utex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ondition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>
                <a:latin typeface="Consolas" panose="020B0609020204030204" pitchFamily="49" charset="0"/>
              </a:rPr>
              <a:t>laybackThread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udioFlinger </a:t>
            </a:r>
            <a:r>
              <a:rPr lang="en-US" altLang="ko-KR" sz="2800" smtClean="0">
                <a:latin typeface="Consolas" panose="020B0609020204030204" pitchFamily="49" charset="0"/>
              </a:rPr>
              <a:t>			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 smtClean="0">
                <a:latin typeface="Consolas" panose="020B0609020204030204" pitchFamily="49" charset="0"/>
              </a:rPr>
              <a:t>tubHandler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>
                <a:latin typeface="Consolas" panose="020B0609020204030204" pitchFamily="49" charset="0"/>
              </a:rPr>
              <a:t>ooperCallback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ps_ops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>
                <a:latin typeface="Consolas" panose="020B0609020204030204" pitchFamily="49" charset="0"/>
              </a:rPr>
              <a:t>nterruptible_sleep_on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urfaceFlinger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PEG4Extractor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etDataSource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reate</a:t>
            </a:r>
          </a:p>
        </p:txBody>
      </p:sp>
    </p:spTree>
    <p:extLst>
      <p:ext uri="{BB962C8B-B14F-4D97-AF65-F5344CB8AC3E}">
        <p14:creationId xmlns:p14="http://schemas.microsoft.com/office/powerpoint/2010/main" val="3552433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library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7520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FILE *src;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fopen( argv[1], "r"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fread( buff, 1, sizeof buff, src 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fwrite( buff, 1, ret, stdout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4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system call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66736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open(argv[1], O_RDONLY);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read(src, buff, sizeof buff))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write( 1, buff,  ret);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270" y="146304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7324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4117" y="172465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14117" y="310600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460673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182196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60673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229994" y="2370092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306" y="191487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435" y="288993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 call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0116" y="341315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0116" y="3790604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0116" y="4168052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0116" y="4545500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116" y="4922948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6" y="530039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280" y="5219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4995949" y="4106487"/>
            <a:ext cx="681644" cy="627737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9514" y="35231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sys_open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3" idx="3"/>
            <a:endCxn id="25" idx="1"/>
          </p:cNvCxnSpPr>
          <p:nvPr/>
        </p:nvCxnSpPr>
        <p:spPr>
          <a:xfrm flipV="1">
            <a:off x="3550974" y="4420356"/>
            <a:ext cx="1523442" cy="106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17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828" y="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193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7986" y="208354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44542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66065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44542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013863" y="134762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2175" y="89241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923791" y="5270270"/>
            <a:ext cx="3217026" cy="1429789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02268" y="576903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61893" y="422286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88284" y="2443942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8283" y="2801389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88282" y="3158836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8281" y="3516283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8280" y="3873730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8279" y="4231177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8278" y="458862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7531" y="19828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4934" y="44724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data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584569" y="4409900"/>
            <a:ext cx="77732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12922" y="297851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12921" y="333596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209212" y="2622666"/>
            <a:ext cx="879072" cy="8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3350" y="24774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dentry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9104" y="298107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19103" y="3338518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9532" y="248003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805" y="2883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f_pos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4715394" y="3157238"/>
            <a:ext cx="997528" cy="3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11537" y="374081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7804" y="2827525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3570" y="2827525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070" y="3205354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5836" y="3205354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2336" y="3583183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58102" y="3583183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6289" y="3961012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055" y="3961012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7" idx="3"/>
          </p:cNvCxnSpPr>
          <p:nvPr/>
        </p:nvCxnSpPr>
        <p:spPr>
          <a:xfrm flipV="1">
            <a:off x="1551066" y="3145485"/>
            <a:ext cx="1733252" cy="10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7770" y="220974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fd_array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4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</a:t>
            </a:r>
            <a:r>
              <a:rPr lang="en-US" altLang="ko-KR" sz="2800">
                <a:latin typeface="Consolas" panose="020B0609020204030204" pitchFamily="49" charset="0"/>
              </a:rPr>
              <a:t>O_WRONLY | O_TRUNC | O_CREAT 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close(1); // fd_array[1]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fd_array[1]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latin typeface="Consolas" panose="020B0609020204030204" pitchFamily="49" charset="0"/>
              </a:rPr>
              <a:t>("hello\n");  // write(1, "hello\n", 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</a:t>
            </a:r>
            <a:r>
              <a:rPr lang="en-US" altLang="ko-KR" sz="2800">
                <a:latin typeface="Consolas" panose="020B0609020204030204" pitchFamily="49" charset="0"/>
              </a:rPr>
              <a:t>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5498" y="3718056"/>
            <a:ext cx="1124602" cy="80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63861" y="3781041"/>
            <a:ext cx="991147" cy="684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55" idx="3"/>
            <a:endCxn id="44" idx="1"/>
          </p:cNvCxnSpPr>
          <p:nvPr/>
        </p:nvCxnSpPr>
        <p:spPr>
          <a:xfrm>
            <a:off x="1255031" y="4316211"/>
            <a:ext cx="1446226" cy="16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5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open</a:t>
            </a:r>
            <a:r>
              <a:rPr lang="en-US" altLang="ko-KR" sz="2800" smtClean="0">
                <a:latin typeface="Consolas" panose="020B0609020204030204" pitchFamily="49" charset="0"/>
              </a:rPr>
              <a:t>("xxx", O_RDONLY);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close(0); // fd_array[0]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fd_array[0]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ret = read(0,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write(1, buff, ret 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4058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13417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12776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12135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11494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0853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19513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8872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18231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17590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6949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6308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4968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24327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23686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23045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22404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21763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30423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29782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29141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28500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27859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218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53" idx="3"/>
            <a:endCxn id="47" idx="3"/>
          </p:cNvCxnSpPr>
          <p:nvPr/>
        </p:nvCxnSpPr>
        <p:spPr>
          <a:xfrm>
            <a:off x="1253138" y="4000614"/>
            <a:ext cx="1414862" cy="19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97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37908" y="944937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37906" y="1398318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905" y="185169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37903" y="23050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37903" y="2758460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7902" y="3211842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37900" y="3665223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 10:21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6521" y="5448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23480" y="14249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82414" y="18516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64539" y="233171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i_uid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4539" y="27720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i_gid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23475" y="32384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82414" y="365779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i_mtime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05603" y="9650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i_no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37900" y="41111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07948" y="410375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i_data[15]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4953" y="32419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ko-KR" altLang="en-US" sz="2800" smtClean="0">
                <a:latin typeface="Consolas" panose="020B0609020204030204" pitchFamily="49" charset="0"/>
              </a:rPr>
              <a:t>에서 파일의 종류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414953" y="1301843"/>
            <a:ext cx="3930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 regular file </a:t>
            </a:r>
          </a:p>
          <a:p>
            <a:r>
              <a:rPr lang="en-US" altLang="ko-KR" sz="2800" smtClean="0">
                <a:solidFill>
                  <a:srgbClr val="000000"/>
                </a:solidFill>
                <a:latin typeface="Consolas" panose="020B0609020204030204" pitchFamily="49" charset="0"/>
              </a:rPr>
              <a:t>d directory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 character special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b </a:t>
            </a:r>
            <a:r>
              <a:rPr lang="en-US" altLang="ko-KR" sz="2800" smtClean="0">
                <a:latin typeface="Consolas" panose="020B0609020204030204" pitchFamily="49" charset="0"/>
              </a:rPr>
              <a:t>block special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fifo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 socket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l symbolic link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4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36376" y="3777653"/>
            <a:ext cx="5950177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41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244" y="4057396"/>
            <a:ext cx="5950177" cy="2682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1000 0001 1010 0100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1111 0000 0000 0000 &amp;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1000 0000 0000 0000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132" y="3430267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800" smtClean="0">
                <a:latin typeface="Consolas" panose="020B0609020204030204" pitchFamily="49" charset="0"/>
              </a:rPr>
              <a:t>if ((buf.st_mode &amp; 0170000</a:t>
            </a:r>
            <a:r>
              <a:rPr lang="fr-FR" altLang="ko-KR" sz="2800">
                <a:latin typeface="Consolas" panose="020B0609020204030204" pitchFamily="49" charset="0"/>
              </a:rPr>
              <a:t>) == (0100000))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7215" y="4588625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1000 0000 0000 0000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36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5003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1647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829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4933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21577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8220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86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1507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6815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479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143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808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472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5136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8801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38360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78493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1168" y="747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39486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004696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61472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22465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3184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7855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086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765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94298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094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758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22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4087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7751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415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5080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6283" y="8092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특수퍼미션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5765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94298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094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6758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0422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4087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7751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1415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5080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9960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36247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7289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0953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4617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82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1946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5610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9275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55860" y="211331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08373" y="211331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43495" y="308410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96008" y="308410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22112" y="561612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74625" y="561612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960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36247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89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0953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4617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8282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1946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05610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9275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22112" y="429278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74625" y="429278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98448" y="214441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50961" y="214441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25566" y="306017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8079" y="306017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690574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43087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2924" y="558619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65437" y="558619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92749" y="2164282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45262" y="2164282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599303" y="310239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51816" y="310239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590532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943045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588315" y="5574033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940828" y="5574033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4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12" y="1122218"/>
            <a:ext cx="9990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epoch : 1970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월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일 자정으로 부터 현재까지 흘러온 </a:t>
            </a:r>
            <a:r>
              <a:rPr lang="ko-KR" altLang="en-US" sz="2400" smtClean="0">
                <a:solidFill>
                  <a:srgbClr val="FF0000"/>
                </a:solidFill>
              </a:rPr>
              <a:t>초</a:t>
            </a:r>
            <a:r>
              <a:rPr lang="ko-KR" altLang="en-US" sz="2400" smtClean="0"/>
              <a:t>단위의 시간</a:t>
            </a:r>
            <a:endParaRPr lang="en-US" altLang="ko-KR" sz="2400" smtClean="0"/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3600">
                <a:latin typeface="Consolas" panose="020B0609020204030204" pitchFamily="49" charset="0"/>
              </a:rPr>
              <a:t>now=1607407415</a:t>
            </a:r>
            <a:endParaRPr lang="ko-KR" altLang="en-US" sz="3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241069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cd /home/user2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3141" y="241069"/>
            <a:ext cx="6061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chmod 777 .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vi 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-l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-rw-rw-r-- user2 </a:t>
            </a:r>
            <a:r>
              <a:rPr lang="en-US" altLang="ko-KR" sz="3200" smtClean="0">
                <a:latin typeface="Consolas" panose="020B0609020204030204" pitchFamily="49" charset="0"/>
              </a:rPr>
              <a:t>user2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1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88044" y="4567224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30731" y="421775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30730" y="45163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30729" y="481489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0728" y="51134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0728" y="54120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30727" y="57106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30726" y="600918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0337" y="38325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702" y="5912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39" idx="3"/>
            <a:endCxn id="23" idx="1"/>
          </p:cNvCxnSpPr>
          <p:nvPr/>
        </p:nvCxnSpPr>
        <p:spPr>
          <a:xfrm flipV="1">
            <a:off x="5886614" y="4367038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4864" y="53010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7980562" y="4723453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636779" y="45149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36778" y="48135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724" y="40964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24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44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479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  // unlink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0386" y="2139907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1264" y="6539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1263" y="9525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1262" y="12511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61261" y="15497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61261" y="18482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61260" y="21468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1259" y="24454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0870" y="2688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8235" y="2348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111095" y="2296136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77149" y="11005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148" y="13990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39" idx="3"/>
            <a:endCxn id="23" idx="1"/>
          </p:cNvCxnSpPr>
          <p:nvPr/>
        </p:nvCxnSpPr>
        <p:spPr>
          <a:xfrm flipV="1">
            <a:off x="7017145" y="3926463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86094" y="6820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5397" y="17372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8575" y="412664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1262" y="377717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1261" y="407574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1260" y="437432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61259" y="46728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1259" y="49714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61258" y="52700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61257" y="556860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0868" y="339201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233" y="54715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395" y="48604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9111093" y="4282878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7310" y="40744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67309" y="43729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76255" y="36559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4741" y="51986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7818693" y="593340"/>
            <a:ext cx="1316775" cy="2090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9782482" y="2164659"/>
            <a:ext cx="1088869" cy="287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76255" y="1067305"/>
            <a:ext cx="1221145" cy="601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0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7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8538" y="1030778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project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842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3479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0466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lib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4103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bin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>
            <a:stCxn id="3" idx="2"/>
            <a:endCxn id="24" idx="0"/>
          </p:cNvCxnSpPr>
          <p:nvPr/>
        </p:nvCxnSpPr>
        <p:spPr>
          <a:xfrm flipH="1">
            <a:off x="4838008" y="1521229"/>
            <a:ext cx="1970116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" idx="2"/>
            <a:endCxn id="25" idx="0"/>
          </p:cNvCxnSpPr>
          <p:nvPr/>
        </p:nvCxnSpPr>
        <p:spPr>
          <a:xfrm>
            <a:off x="6808124" y="1521229"/>
            <a:ext cx="166254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" idx="2"/>
            <a:endCxn id="26" idx="0"/>
          </p:cNvCxnSpPr>
          <p:nvPr/>
        </p:nvCxnSpPr>
        <p:spPr>
          <a:xfrm>
            <a:off x="6808124" y="1521229"/>
            <a:ext cx="223612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" idx="2"/>
            <a:endCxn id="27" idx="0"/>
          </p:cNvCxnSpPr>
          <p:nvPr/>
        </p:nvCxnSpPr>
        <p:spPr>
          <a:xfrm>
            <a:off x="6808124" y="1521229"/>
            <a:ext cx="437249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68538" y="9975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157" y="345417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/home/user1/project/include/a.h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0156" y="397739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../include/a.h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47748" y="14523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338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09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mkdir sub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40110" y="40802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"sub/.."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0109" y="4378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055" y="366177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4" idx="3"/>
            <a:endCxn id="6" idx="1"/>
          </p:cNvCxnSpPr>
          <p:nvPr/>
        </p:nvCxnSpPr>
        <p:spPr>
          <a:xfrm flipV="1">
            <a:off x="5289945" y="1243853"/>
            <a:ext cx="1440788" cy="328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669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4027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-s .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ls -l current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current -&gt; 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83346" y="267192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4224" y="11860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926285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84223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drwxr-xr-x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84222" y="17831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84221" y="208172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84221" y="23802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84220" y="26788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84219" y="297743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3830" y="8008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195" y="28804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934055" y="282815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68357" y="226927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71592" y="14845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71591" y="178315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0537" y="10660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5" idx="3"/>
            <a:endCxn id="6" idx="1"/>
          </p:cNvCxnSpPr>
          <p:nvPr/>
        </p:nvCxnSpPr>
        <p:spPr>
          <a:xfrm flipV="1">
            <a:off x="7321428" y="1335293"/>
            <a:ext cx="1362796" cy="29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91276" y="40142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"current"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91275" y="43127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00221" y="359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9" idx="3"/>
            <a:endCxn id="39" idx="1"/>
          </p:cNvCxnSpPr>
          <p:nvPr/>
        </p:nvCxnSpPr>
        <p:spPr>
          <a:xfrm flipV="1">
            <a:off x="4541112" y="3425296"/>
            <a:ext cx="1526613" cy="73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66847" y="476192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67725" y="327601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926683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67724" y="35745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lrwxrwxrwx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67723" y="38731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7722" y="41717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67722" y="44702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67721" y="476886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7720" y="50674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67331" y="28908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4696" y="497043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6" idx="3"/>
            <a:endCxn id="38" idx="1"/>
          </p:cNvCxnSpPr>
          <p:nvPr/>
        </p:nvCxnSpPr>
        <p:spPr>
          <a:xfrm flipV="1">
            <a:off x="7317556" y="491815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51858" y="435927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942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-41185"/>
            <a:ext cx="102403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./a.out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open("zzz", O_RDWR | O_CREAT | O_TRUNC,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unlink("zzz");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write(fd, "hello\n", 6 );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read(fd,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for(i=0; i&lt;1024; i++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close(i);</a:t>
            </a:r>
          </a:p>
        </p:txBody>
      </p:sp>
      <p:sp>
        <p:nvSpPr>
          <p:cNvPr id="51" name="원통 50"/>
          <p:cNvSpPr/>
          <p:nvPr/>
        </p:nvSpPr>
        <p:spPr>
          <a:xfrm>
            <a:off x="9639810" y="5500300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841042" y="4625413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1920" y="31394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41919" y="34380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41918" y="37366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41917" y="40352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41917" y="43337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941916" y="46323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41915" y="49309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41526" y="275433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8891" y="4833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/>
          <p:cNvCxnSpPr>
            <a:stCxn id="59" idx="3"/>
            <a:endCxn id="52" idx="1"/>
          </p:cNvCxnSpPr>
          <p:nvPr/>
        </p:nvCxnSpPr>
        <p:spPr>
          <a:xfrm flipV="1">
            <a:off x="10191751" y="4781642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993529" y="326754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"zzz"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93528" y="356611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2474" y="28490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49788" y="50013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7599" y="53386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/>
          <p:cNvCxnSpPr>
            <a:stCxn id="82" idx="3"/>
            <a:endCxn id="63" idx="1"/>
          </p:cNvCxnSpPr>
          <p:nvPr/>
        </p:nvCxnSpPr>
        <p:spPr>
          <a:xfrm flipV="1">
            <a:off x="4790678" y="3416832"/>
            <a:ext cx="1202851" cy="245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92992" y="42830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28855" y="345989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59434" y="345989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430748" y="3775494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1327" y="3775494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32641" y="4091090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63220" y="4091090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27590" y="4406687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58169" y="4406687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5441" y="4742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40843" y="54198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40842" y="571839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841042" y="584656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11034" y="564041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40842" y="600974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5470" y="59318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96" name="직선 화살표 연결선 95"/>
          <p:cNvCxnSpPr>
            <a:stCxn id="94" idx="3"/>
            <a:endCxn id="53" idx="1"/>
          </p:cNvCxnSpPr>
          <p:nvPr/>
        </p:nvCxnSpPr>
        <p:spPr>
          <a:xfrm flipV="1">
            <a:off x="4790678" y="3288784"/>
            <a:ext cx="4151242" cy="287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92642" y="368587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92641" y="397784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count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00859" y="37135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연결계수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00859" y="4020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anose="020B0609020204030204" pitchFamily="49" charset="0"/>
              </a:rPr>
              <a:t>참조계수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952820" y="2898387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3371405" y="5300994"/>
            <a:ext cx="1459982" cy="1079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8877814" y="3130987"/>
            <a:ext cx="1285474" cy="2099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10833439" y="463235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10864775" y="5798896"/>
            <a:ext cx="1137014" cy="333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82811" y="1155469"/>
            <a:ext cx="5246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파일이 지워지는 시점 </a:t>
            </a:r>
            <a:r>
              <a:rPr lang="en-US" altLang="ko-KR" sz="2800" smtClean="0"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연결계수와 참조계수가 동시에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0</a:t>
            </a:r>
            <a:r>
              <a:rPr lang="ko-KR" altLang="en-US" sz="2800" smtClean="0">
                <a:latin typeface="Consolas" panose="020B0609020204030204" pitchFamily="49" charset="0"/>
              </a:rPr>
              <a:t>이 되는 시점이다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320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1876" y="5266973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6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5851" y="4468953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9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59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34527" y="3537346"/>
            <a:ext cx="2341981" cy="23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16311" y="3872718"/>
            <a:ext cx="2396630" cy="24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3607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39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9347" y="2049946"/>
            <a:ext cx="205376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fork();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anose="020B0609020204030204" pitchFamily="49" charset="0"/>
              </a:rPr>
              <a:t>}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25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21758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6508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476508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26138" y="3994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7253114" y="1800014"/>
            <a:ext cx="2223394" cy="2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207394" y="3034145"/>
            <a:ext cx="2269114" cy="21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오른쪽 화살표 99"/>
          <p:cNvSpPr/>
          <p:nvPr/>
        </p:nvSpPr>
        <p:spPr>
          <a:xfrm>
            <a:off x="5085440" y="2650110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79912" y="3426492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736" y="336887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55851" y="3774076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58588" y="3425911"/>
            <a:ext cx="1997263" cy="34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58588" y="3771651"/>
            <a:ext cx="1997263" cy="34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76508" y="3537344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116311" y="3537347"/>
            <a:ext cx="2360197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134527" y="3872718"/>
            <a:ext cx="2378414" cy="936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357391" y="341105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anose="020B0609020204030204" pitchFamily="49" charset="0"/>
              </a:rPr>
              <a:t>++global</a:t>
            </a:r>
            <a:endParaRPr lang="ko-KR" altLang="en-US" sz="24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6239" y="30029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COW : Copy On Write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5851" y="4476711"/>
            <a:ext cx="1878676" cy="347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57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2945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8902" y="1242994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281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39719" y="98138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38903" y="3761991"/>
            <a:ext cx="5508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send_signal(parent, 17);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TASK_RUNNING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=&gt; EXIT_ZOMBIE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7309" y="1504604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1530" y="491282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47309" y="3657600"/>
            <a:ext cx="2352502" cy="125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exit_code=7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39719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313754" y="2759826"/>
            <a:ext cx="0" cy="89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26668" y="564482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task_struct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34126" y="940527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kfree(children);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447309" y="3657600"/>
            <a:ext cx="2352502" cy="1255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30" idx="1"/>
            <a:endCxn id="4" idx="1"/>
          </p:cNvCxnSpPr>
          <p:nvPr/>
        </p:nvCxnSpPr>
        <p:spPr>
          <a:xfrm rot="10800000">
            <a:off x="4447309" y="2132215"/>
            <a:ext cx="12700" cy="2152996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5777" y="26023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SIGCHLD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세로로 말린 두루마리 모양 4"/>
          <p:cNvSpPr/>
          <p:nvPr/>
        </p:nvSpPr>
        <p:spPr>
          <a:xfrm>
            <a:off x="7705898" y="981384"/>
            <a:ext cx="656706" cy="65622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6799811" y="1309496"/>
            <a:ext cx="988115" cy="82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3868" y="45816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my_sig()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290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58588" y="1803862"/>
            <a:ext cx="1940759" cy="158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3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185339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4858525" y="3440026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9347" y="3374350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128500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199347" y="1853396"/>
            <a:ext cx="3243196" cy="1384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65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79912" y="922713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347556" y="4904508"/>
            <a:ext cx="3591099" cy="1745673"/>
          </a:xfrm>
          <a:prstGeom prst="can">
            <a:avLst>
              <a:gd name="adj" fmla="val 15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507" y="5176286"/>
            <a:ext cx="3243196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execve("/usr/bin/ls", argv, 0 );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printf("after\n");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9912" y="1803862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258588" y="829419"/>
            <a:ext cx="1940759" cy="97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258588" y="3034145"/>
            <a:ext cx="1940759" cy="10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542" y="39949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parent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9347" y="829419"/>
            <a:ext cx="3583032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char *argv[] = {"ls", (char*)0};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ls\n");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if( fork() == 0 )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    execve("/usr/bin/ls", argv, 0 );</a:t>
            </a:r>
          </a:p>
          <a:p>
            <a:endParaRPr lang="en-US" altLang="ko-KR" sz="1200">
              <a:latin typeface="Consolas" panose="020B0609020204030204" pitchFamily="49" charset="0"/>
            </a:endParaRPr>
          </a:p>
          <a:p>
            <a:r>
              <a:rPr lang="en-US" altLang="ko-KR" sz="12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printf("prompt&gt; \n");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161173" y="2530864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1507" y="464289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./a.out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8654" y="5176286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8653" y="46705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/usr/bin/ls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4142" y="3345561"/>
            <a:ext cx="315823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anose="020B0609020204030204" pitchFamily="49" charset="0"/>
              </a:rPr>
              <a:t>e8abf9ff ffe8a6f9 ffffe8a1 f9ffffe8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9cf9ffff e897f9ff ffe892f9 ffffe88d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f9ffffe8 88f9ffff e883f9ff ffe87ef9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ffffe879 f9ffffe8 74f9ffff e86ff9ff</a:t>
            </a:r>
          </a:p>
          <a:p>
            <a:r>
              <a:rPr lang="en-US" altLang="ko-KR" sz="1200">
                <a:latin typeface="Consolas" panose="020B0609020204030204" pitchFamily="49" charset="0"/>
              </a:rPr>
              <a:t>ffe86af9 ffffe865 f9ffffe8 60f9ffff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347" y="26102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refs=1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0414" y="784248"/>
            <a:ext cx="1878676" cy="4513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90414" y="1665397"/>
            <a:ext cx="1878676" cy="1230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40044" y="26102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child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782379" y="1665397"/>
            <a:ext cx="1808035" cy="168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782379" y="2895680"/>
            <a:ext cx="1808035" cy="146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>
            <a:off x="5569525" y="1983581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5303933" y="4162439"/>
            <a:ext cx="340822" cy="207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00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70116" y="781396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0116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/>
          <p:cNvCxnSpPr>
            <a:stCxn id="2" idx="2"/>
            <a:endCxn id="27" idx="0"/>
          </p:cNvCxnSpPr>
          <p:nvPr/>
        </p:nvCxnSpPr>
        <p:spPr>
          <a:xfrm>
            <a:off x="2510444" y="1296785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4590" y="158302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2370" y="2269375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9980" y="269693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27" idx="3"/>
            <a:endCxn id="29" idx="1"/>
          </p:cNvCxnSpPr>
          <p:nvPr/>
        </p:nvCxnSpPr>
        <p:spPr>
          <a:xfrm>
            <a:off x="3050771" y="2527070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0"/>
            <a:endCxn id="2" idx="3"/>
          </p:cNvCxnSpPr>
          <p:nvPr/>
        </p:nvCxnSpPr>
        <p:spPr>
          <a:xfrm flipH="1" flipV="1">
            <a:off x="3050771" y="1039091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62697" y="18692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0375" y="6722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40385" y="693564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40385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9" idx="2"/>
            <a:endCxn id="40" idx="0"/>
          </p:cNvCxnSpPr>
          <p:nvPr/>
        </p:nvCxnSpPr>
        <p:spPr>
          <a:xfrm>
            <a:off x="7780713" y="1208953"/>
            <a:ext cx="0" cy="9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24859" y="149519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fork()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692639" y="2181543"/>
            <a:ext cx="10806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50249" y="260910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execve()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/>
          <p:cNvCxnSpPr>
            <a:stCxn id="40" idx="3"/>
            <a:endCxn id="43" idx="1"/>
          </p:cNvCxnSpPr>
          <p:nvPr/>
        </p:nvCxnSpPr>
        <p:spPr>
          <a:xfrm>
            <a:off x="8321040" y="2439238"/>
            <a:ext cx="1371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0"/>
            <a:endCxn id="39" idx="3"/>
          </p:cNvCxnSpPr>
          <p:nvPr/>
        </p:nvCxnSpPr>
        <p:spPr>
          <a:xfrm flipH="1" flipV="1">
            <a:off x="8321040" y="951259"/>
            <a:ext cx="1911927" cy="12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32966" y="178143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exit()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70644" y="5843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wait()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705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773" y="144641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262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7645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027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24103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7929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1755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5581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19407" y="1446415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7672" y="1446415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9149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532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9150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12976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86802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0628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34454" y="1446415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541" y="3582785"/>
            <a:ext cx="95077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if( WIFEXITED(status) 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WEXITSTATUS(status)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 ((status) </a:t>
            </a:r>
            <a:r>
              <a:rPr lang="en-US" altLang="ko-KR" sz="2800">
                <a:latin typeface="Consolas" panose="020B0609020204030204" pitchFamily="49" charset="0"/>
              </a:rPr>
              <a:t>&amp; 0x7f</a:t>
            </a:r>
            <a:r>
              <a:rPr lang="en-US" altLang="ko-KR" sz="2800" smtClean="0">
                <a:latin typeface="Consolas" panose="020B0609020204030204" pitchFamily="49" charset="0"/>
              </a:rPr>
              <a:t>)) </a:t>
            </a:r>
            <a:r>
              <a:rPr lang="en-US" altLang="ko-KR" sz="2800">
                <a:latin typeface="Consolas" panose="020B0609020204030204" pitchFamily="49" charset="0"/>
              </a:rPr>
              <a:t>== 0</a:t>
            </a:r>
            <a:r>
              <a:rPr lang="en-US" altLang="ko-KR" sz="2800" smtClean="0">
                <a:latin typeface="Consolas" panose="020B0609020204030204" pitchFamily="49" charset="0"/>
              </a:rPr>
              <a:t>)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((status </a:t>
            </a:r>
            <a:r>
              <a:rPr lang="en-US" altLang="ko-KR" sz="2800">
                <a:latin typeface="Consolas" panose="020B0609020204030204" pitchFamily="49" charset="0"/>
              </a:rPr>
              <a:t>&amp; 0xff00) &gt;&gt; 8</a:t>
            </a:r>
            <a:r>
              <a:rPr lang="en-US" altLang="ko-KR" sz="2800" smtClean="0">
                <a:latin typeface="Consolas" panose="020B0609020204030204" pitchFamily="49" charset="0"/>
              </a:rPr>
              <a:t>)   //  </a:t>
            </a:r>
            <a:r>
              <a:rPr lang="ko-KR" altLang="en-US" sz="2800" smtClean="0">
                <a:latin typeface="Consolas" panose="020B0609020204030204" pitchFamily="49" charset="0"/>
              </a:rPr>
              <a:t>상위 </a:t>
            </a:r>
            <a:r>
              <a:rPr lang="en-US" altLang="ko-KR" sz="2800" smtClean="0">
                <a:latin typeface="Consolas" panose="020B0609020204030204" pitchFamily="49" charset="0"/>
              </a:rPr>
              <a:t>8bit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846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279" y="10723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exit(7)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213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595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4978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609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97435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1261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5087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18913" y="1072342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7178" y="1072342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00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483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38656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12482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6308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60134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33960" y="1072342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470" y="3117118"/>
            <a:ext cx="115355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if</a:t>
            </a:r>
            <a:r>
              <a:rPr lang="en-US" altLang="ko-KR" sz="2800" smtClean="0">
                <a:latin typeface="Consolas" panose="020B0609020204030204" pitchFamily="49" charset="0"/>
              </a:rPr>
              <a:t>( WIFSIGNALED(status</a:t>
            </a:r>
            <a:r>
              <a:rPr lang="en-US" altLang="ko-KR" sz="2800"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WTERMSIG (status)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if(</a:t>
            </a:r>
            <a:r>
              <a:rPr lang="en-US" altLang="ko-KR" sz="2800">
                <a:latin typeface="Consolas" panose="020B0609020204030204" pitchFamily="49" charset="0"/>
              </a:rPr>
              <a:t>((signed char) ((status &amp; 0x7f) + 1) &gt;&gt; 1) &gt; 0</a:t>
            </a:r>
            <a:r>
              <a:rPr lang="en-US" altLang="ko-KR" sz="2800" smtClean="0">
                <a:latin typeface="Consolas" panose="020B0609020204030204" pitchFamily="49" charset="0"/>
              </a:rPr>
              <a:t>)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                  //  </a:t>
            </a:r>
            <a:r>
              <a:rPr lang="ko-KR" altLang="en-US" sz="2800" smtClean="0">
                <a:latin typeface="Consolas" panose="020B0609020204030204" pitchFamily="49" charset="0"/>
              </a:rPr>
              <a:t>하위 </a:t>
            </a:r>
            <a:r>
              <a:rPr lang="en-US" altLang="ko-KR" sz="2800" smtClean="0">
                <a:latin typeface="Consolas" panose="020B0609020204030204" pitchFamily="49" charset="0"/>
              </a:rPr>
              <a:t>7bit 0</a:t>
            </a:r>
            <a:r>
              <a:rPr lang="ko-KR" altLang="en-US" sz="2800" smtClean="0">
                <a:latin typeface="Consolas" panose="020B0609020204030204" pitchFamily="49" charset="0"/>
              </a:rPr>
              <a:t>이 아님을 검사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  </a:t>
            </a:r>
            <a:r>
              <a:rPr lang="en-US" altLang="ko-KR" sz="2800" smtClean="0">
                <a:latin typeface="Consolas" panose="020B0609020204030204" pitchFamily="49" charset="0"/>
              </a:rPr>
              <a:t>(status </a:t>
            </a:r>
            <a:r>
              <a:rPr lang="en-US" altLang="ko-KR" sz="2800">
                <a:latin typeface="Consolas" panose="020B0609020204030204" pitchFamily="49" charset="0"/>
              </a:rPr>
              <a:t>&amp; </a:t>
            </a:r>
            <a:r>
              <a:rPr lang="en-US" altLang="ko-KR" sz="2800" smtClean="0">
                <a:latin typeface="Consolas" panose="020B0609020204030204" pitchFamily="49" charset="0"/>
              </a:rPr>
              <a:t>0x7f)            //  </a:t>
            </a:r>
            <a:r>
              <a:rPr lang="ko-KR" altLang="en-US" sz="2800">
                <a:latin typeface="Consolas" panose="020B0609020204030204" pitchFamily="49" charset="0"/>
              </a:rPr>
              <a:t>하위 </a:t>
            </a:r>
            <a:r>
              <a:rPr lang="en-US" altLang="ko-KR" sz="2800">
                <a:latin typeface="Consolas" panose="020B0609020204030204" pitchFamily="49" charset="0"/>
              </a:rPr>
              <a:t>7bit </a:t>
            </a:r>
            <a:r>
              <a:rPr lang="ko-KR" altLang="en-US" sz="2800" smtClean="0">
                <a:latin typeface="Consolas" panose="020B0609020204030204" pitchFamily="49" charset="0"/>
              </a:rPr>
              <a:t>추출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449" y="189554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SIGINT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213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595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978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3609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7435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1261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5087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18913" y="1862051"/>
            <a:ext cx="473826" cy="59020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7178" y="1862051"/>
            <a:ext cx="473826" cy="5902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100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6483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8656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2482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86308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60134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833960" y="1862051"/>
            <a:ext cx="473826" cy="5902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2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7134</Words>
  <Application>Microsoft Office PowerPoint</Application>
  <PresentationFormat>와이드스크린</PresentationFormat>
  <Paragraphs>3008</Paragraphs>
  <Slides>145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145</vt:i4>
      </vt:variant>
    </vt:vector>
  </HeadingPairs>
  <TitlesOfParts>
    <vt:vector size="150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115</cp:revision>
  <dcterms:created xsi:type="dcterms:W3CDTF">2020-12-07T00:16:21Z</dcterms:created>
  <dcterms:modified xsi:type="dcterms:W3CDTF">2020-12-11T01:00:53Z</dcterms:modified>
</cp:coreProperties>
</file>