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4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5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8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01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78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5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90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65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87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51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B8FCF-07D1-41FA-8624-B4067CF89C8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1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mguru-mooc/linux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5258" y="382385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906088" y="1571105"/>
            <a:ext cx="5745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err="1" smtClean="0"/>
              <a:t>강사명</a:t>
            </a:r>
            <a:r>
              <a:rPr lang="ko-KR" altLang="en-US" sz="3600" smtClean="0"/>
              <a:t> </a:t>
            </a:r>
            <a:r>
              <a:rPr lang="en-US" altLang="ko-KR" sz="3600" smtClean="0"/>
              <a:t>: </a:t>
            </a:r>
            <a:r>
              <a:rPr lang="ko-KR" altLang="en-US" sz="3600" smtClean="0"/>
              <a:t>김정인</a:t>
            </a:r>
            <a:endParaRPr lang="en-US" altLang="ko-KR" sz="3600" smtClean="0"/>
          </a:p>
          <a:p>
            <a:r>
              <a:rPr lang="en-US" altLang="ko-KR" sz="3600" smtClean="0"/>
              <a:t>Email : jikim@imguru.co.kr</a:t>
            </a:r>
            <a:endParaRPr lang="ko-KR" altLang="en-US" sz="3600"/>
          </a:p>
        </p:txBody>
      </p:sp>
      <p:sp>
        <p:nvSpPr>
          <p:cNvPr id="6" name="TextBox 5"/>
          <p:cNvSpPr txBox="1"/>
          <p:nvPr/>
        </p:nvSpPr>
        <p:spPr>
          <a:xfrm>
            <a:off x="906088" y="3217025"/>
            <a:ext cx="53925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</a:t>
            </a:r>
            <a:r>
              <a:rPr lang="en-US" altLang="ko-KR" sz="3600" smtClean="0"/>
              <a:t>: Ubuntu 20.04 LTS </a:t>
            </a:r>
          </a:p>
          <a:p>
            <a:r>
              <a:rPr lang="en-US" altLang="ko-KR" sz="3600"/>
              <a:t> </a:t>
            </a:r>
            <a:r>
              <a:rPr lang="en-US" altLang="ko-KR" sz="3600" smtClean="0"/>
              <a:t>       ubuntu.com</a:t>
            </a:r>
          </a:p>
          <a:p>
            <a:endParaRPr lang="en-US" altLang="ko-KR" sz="3600"/>
          </a:p>
          <a:p>
            <a:r>
              <a:rPr lang="en-US" altLang="ko-KR" sz="3600" smtClean="0"/>
              <a:t>         virtualbox </a:t>
            </a:r>
          </a:p>
          <a:p>
            <a:r>
              <a:rPr lang="en-US" altLang="ko-KR" sz="3600"/>
              <a:t> </a:t>
            </a:r>
            <a:r>
              <a:rPr lang="en-US" altLang="ko-KR" sz="3600" smtClean="0"/>
              <a:t>        virtualbox.org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2609883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0367" y="12238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628937" y="644615"/>
            <a:ext cx="29079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putty </a:t>
            </a:r>
            <a:r>
              <a:rPr lang="ko-KR" altLang="en-US" sz="2800" smtClean="0"/>
              <a:t>설정</a:t>
            </a:r>
            <a:endParaRPr lang="en-US" altLang="ko-KR" sz="2800" smtClean="0"/>
          </a:p>
          <a:p>
            <a:r>
              <a:rPr lang="en-US" altLang="ko-KR" sz="2800" smtClean="0"/>
              <a:t>root </a:t>
            </a:r>
            <a:r>
              <a:rPr lang="ko-KR" altLang="en-US" sz="2800" smtClean="0"/>
              <a:t>로 접속하기</a:t>
            </a:r>
            <a:endParaRPr lang="ko-KR" altLang="en-US" sz="2800"/>
          </a:p>
        </p:txBody>
      </p:sp>
      <p:sp>
        <p:nvSpPr>
          <p:cNvPr id="2" name="직사각형 1"/>
          <p:cNvSpPr/>
          <p:nvPr/>
        </p:nvSpPr>
        <p:spPr>
          <a:xfrm>
            <a:off x="6217920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7920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17920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60131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60131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60131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7920" y="237757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09760" y="230173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ubuntu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00346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561181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꺾인 연결선 16"/>
          <p:cNvCxnSpPr>
            <a:stCxn id="6" idx="2"/>
            <a:endCxn id="15" idx="2"/>
          </p:cNvCxnSpPr>
          <p:nvPr/>
        </p:nvCxnSpPr>
        <p:spPr>
          <a:xfrm rot="16200000" flipH="1">
            <a:off x="8525474" y="3881924"/>
            <a:ext cx="12700" cy="256083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11966" y="554472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192.168.56.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102</a:t>
            </a:r>
            <a:endParaRPr lang="ko-KR" altLang="en-US" sz="28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592886" y="3129124"/>
            <a:ext cx="814648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509760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/>
          <p:cNvCxnSpPr>
            <a:stCxn id="22" idx="0"/>
            <a:endCxn id="20" idx="2"/>
          </p:cNvCxnSpPr>
          <p:nvPr/>
        </p:nvCxnSpPr>
        <p:spPr>
          <a:xfrm flipV="1">
            <a:off x="9754471" y="3383419"/>
            <a:ext cx="245739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659105" y="3129124"/>
            <a:ext cx="89777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putty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9105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6" idx="0"/>
            <a:endCxn id="25" idx="2"/>
          </p:cNvCxnSpPr>
          <p:nvPr/>
        </p:nvCxnSpPr>
        <p:spPr>
          <a:xfrm flipV="1">
            <a:off x="6903816" y="3383419"/>
            <a:ext cx="204176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5133" y="1790296"/>
            <a:ext cx="51139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# vi /etc/ssh/sshd_config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Root </a:t>
            </a:r>
            <a:r>
              <a:rPr lang="ko-KR" altLang="en-US" sz="2800" smtClean="0">
                <a:latin typeface="Consolas" panose="020B0609020204030204" pitchFamily="49" charset="0"/>
              </a:rPr>
              <a:t>로 검색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/Root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아래줄을 </a:t>
            </a:r>
            <a:r>
              <a:rPr lang="en-US" altLang="ko-KR" sz="2800" smtClean="0">
                <a:latin typeface="Consolas" panose="020B0609020204030204" pitchFamily="49" charset="0"/>
              </a:rPr>
              <a:t>yes</a:t>
            </a:r>
            <a:r>
              <a:rPr lang="ko-KR" altLang="en-US" sz="2800" smtClean="0">
                <a:latin typeface="Consolas" panose="020B0609020204030204" pitchFamily="49" charset="0"/>
              </a:rPr>
              <a:t>로 치환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PermitRootLogin 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yes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:wq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ssh </a:t>
            </a:r>
            <a:r>
              <a:rPr lang="ko-KR" altLang="en-US" sz="2800" smtClean="0">
                <a:latin typeface="Consolas" panose="020B0609020204030204" pitchFamily="49" charset="0"/>
              </a:rPr>
              <a:t>서버를 재기동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# service ssh restart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72714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7279" y="107234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exit(7)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0213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7595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4978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23609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97435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7126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4508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1891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17178" y="1072342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9100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6483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38656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12482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86308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36013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3396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6470" y="3707321"/>
            <a:ext cx="1153553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if</a:t>
            </a:r>
            <a:r>
              <a:rPr lang="en-US" altLang="ko-KR" sz="2800" smtClean="0">
                <a:latin typeface="Consolas" panose="020B0609020204030204" pitchFamily="49" charset="0"/>
              </a:rPr>
              <a:t>( WIFSIGNALED(status</a:t>
            </a:r>
            <a:r>
              <a:rPr lang="en-US" altLang="ko-KR" sz="2800">
                <a:latin typeface="Consolas" panose="020B0609020204030204" pitchFamily="49" charset="0"/>
              </a:rPr>
              <a:t>) 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WTERMSIG (status)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if(</a:t>
            </a:r>
            <a:r>
              <a:rPr lang="en-US" altLang="ko-KR" sz="2800">
                <a:latin typeface="Consolas" panose="020B0609020204030204" pitchFamily="49" charset="0"/>
              </a:rPr>
              <a:t>((signed char) ((status &amp; 0x7f) + 1) &gt;&gt; 1) &gt; 0</a:t>
            </a:r>
            <a:r>
              <a:rPr lang="en-US" altLang="ko-KR" sz="2800" smtClean="0">
                <a:latin typeface="Consolas" panose="020B0609020204030204" pitchFamily="49" charset="0"/>
              </a:rPr>
              <a:t>) 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                  //  </a:t>
            </a:r>
            <a:r>
              <a:rPr lang="ko-KR" altLang="en-US" sz="2800" smtClean="0">
                <a:latin typeface="Consolas" panose="020B0609020204030204" pitchFamily="49" charset="0"/>
              </a:rPr>
              <a:t>하위 </a:t>
            </a:r>
            <a:r>
              <a:rPr lang="en-US" altLang="ko-KR" sz="2800" smtClean="0">
                <a:latin typeface="Consolas" panose="020B0609020204030204" pitchFamily="49" charset="0"/>
              </a:rPr>
              <a:t>7bit 0</a:t>
            </a:r>
            <a:r>
              <a:rPr lang="ko-KR" altLang="en-US" sz="2800" smtClean="0">
                <a:latin typeface="Consolas" panose="020B0609020204030204" pitchFamily="49" charset="0"/>
              </a:rPr>
              <a:t>이 아님을 검사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  </a:t>
            </a:r>
            <a:r>
              <a:rPr lang="en-US" altLang="ko-KR" sz="2800" smtClean="0">
                <a:latin typeface="Consolas" panose="020B0609020204030204" pitchFamily="49" charset="0"/>
              </a:rPr>
              <a:t>(status </a:t>
            </a:r>
            <a:r>
              <a:rPr lang="en-US" altLang="ko-KR" sz="2800">
                <a:latin typeface="Consolas" panose="020B0609020204030204" pitchFamily="49" charset="0"/>
              </a:rPr>
              <a:t>&amp; </a:t>
            </a:r>
            <a:r>
              <a:rPr lang="en-US" altLang="ko-KR" sz="2800" smtClean="0">
                <a:latin typeface="Consolas" panose="020B0609020204030204" pitchFamily="49" charset="0"/>
              </a:rPr>
              <a:t>0x7f)            //  </a:t>
            </a:r>
            <a:r>
              <a:rPr lang="ko-KR" altLang="en-US" sz="2800">
                <a:latin typeface="Consolas" panose="020B0609020204030204" pitchFamily="49" charset="0"/>
              </a:rPr>
              <a:t>하위 </a:t>
            </a:r>
            <a:r>
              <a:rPr lang="en-US" altLang="ko-KR" sz="2800">
                <a:latin typeface="Consolas" panose="020B0609020204030204" pitchFamily="49" charset="0"/>
              </a:rPr>
              <a:t>7bit </a:t>
            </a:r>
            <a:r>
              <a:rPr lang="ko-KR" altLang="en-US" sz="2800" smtClean="0">
                <a:latin typeface="Consolas" panose="020B0609020204030204" pitchFamily="49" charset="0"/>
              </a:rPr>
              <a:t>추출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4449" y="189554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SIGINT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0213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7595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4978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23609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97435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7126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4508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1891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17178" y="1862051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9100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6483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38656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12482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886308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36013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83396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53909" y="2752234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SIGTSTP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02131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75957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49783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923609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97435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871261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345087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818913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517178" y="2685251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991004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464830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938656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412482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86308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360134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833960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991004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464830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938656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412482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886308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360134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833960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28268" y="3479202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87500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7279" y="107234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exit(7)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0213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7595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4978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23609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97435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7126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4508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1891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17178" y="1072342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9100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6483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38656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12482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86308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36013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3396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6470" y="3707321"/>
            <a:ext cx="1153553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if</a:t>
            </a:r>
            <a:r>
              <a:rPr lang="en-US" altLang="ko-KR" sz="2800" smtClean="0">
                <a:latin typeface="Consolas" panose="020B0609020204030204" pitchFamily="49" charset="0"/>
              </a:rPr>
              <a:t>( WIFSIGNALED(status</a:t>
            </a:r>
            <a:r>
              <a:rPr lang="en-US" altLang="ko-KR" sz="2800">
                <a:latin typeface="Consolas" panose="020B0609020204030204" pitchFamily="49" charset="0"/>
              </a:rPr>
              <a:t>) 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WTERMSIG (status)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if(</a:t>
            </a:r>
            <a:r>
              <a:rPr lang="en-US" altLang="ko-KR" sz="2800">
                <a:latin typeface="Consolas" panose="020B0609020204030204" pitchFamily="49" charset="0"/>
              </a:rPr>
              <a:t>((signed char) ((status &amp; 0x7f) + 1) &gt;&gt; 1) &gt; 0</a:t>
            </a:r>
            <a:r>
              <a:rPr lang="en-US" altLang="ko-KR" sz="2800" smtClean="0">
                <a:latin typeface="Consolas" panose="020B0609020204030204" pitchFamily="49" charset="0"/>
              </a:rPr>
              <a:t>) 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                  //  </a:t>
            </a:r>
            <a:r>
              <a:rPr lang="ko-KR" altLang="en-US" sz="2800" smtClean="0">
                <a:latin typeface="Consolas" panose="020B0609020204030204" pitchFamily="49" charset="0"/>
              </a:rPr>
              <a:t>하위 </a:t>
            </a:r>
            <a:r>
              <a:rPr lang="en-US" altLang="ko-KR" sz="2800" smtClean="0">
                <a:latin typeface="Consolas" panose="020B0609020204030204" pitchFamily="49" charset="0"/>
              </a:rPr>
              <a:t>7bit 0</a:t>
            </a:r>
            <a:r>
              <a:rPr lang="ko-KR" altLang="en-US" sz="2800" smtClean="0">
                <a:latin typeface="Consolas" panose="020B0609020204030204" pitchFamily="49" charset="0"/>
              </a:rPr>
              <a:t>이 아님을 검사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  </a:t>
            </a:r>
            <a:r>
              <a:rPr lang="en-US" altLang="ko-KR" sz="2800" smtClean="0">
                <a:latin typeface="Consolas" panose="020B0609020204030204" pitchFamily="49" charset="0"/>
              </a:rPr>
              <a:t>(status </a:t>
            </a:r>
            <a:r>
              <a:rPr lang="en-US" altLang="ko-KR" sz="2800">
                <a:latin typeface="Consolas" panose="020B0609020204030204" pitchFamily="49" charset="0"/>
              </a:rPr>
              <a:t>&amp; </a:t>
            </a:r>
            <a:r>
              <a:rPr lang="en-US" altLang="ko-KR" sz="2800" smtClean="0">
                <a:latin typeface="Consolas" panose="020B0609020204030204" pitchFamily="49" charset="0"/>
              </a:rPr>
              <a:t>0x7f)            //  </a:t>
            </a:r>
            <a:r>
              <a:rPr lang="ko-KR" altLang="en-US" sz="2800">
                <a:latin typeface="Consolas" panose="020B0609020204030204" pitchFamily="49" charset="0"/>
              </a:rPr>
              <a:t>하위 </a:t>
            </a:r>
            <a:r>
              <a:rPr lang="en-US" altLang="ko-KR" sz="2800">
                <a:latin typeface="Consolas" panose="020B0609020204030204" pitchFamily="49" charset="0"/>
              </a:rPr>
              <a:t>7bit </a:t>
            </a:r>
            <a:r>
              <a:rPr lang="ko-KR" altLang="en-US" sz="2800" smtClean="0">
                <a:latin typeface="Consolas" panose="020B0609020204030204" pitchFamily="49" charset="0"/>
              </a:rPr>
              <a:t>추출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4449" y="189554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SIGINT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0213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7595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4978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23609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97435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7126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4508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1891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17178" y="1862051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9100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6483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38656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12482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886308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36013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83396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53909" y="2752234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SIGTSTP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02131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75957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49783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923609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97435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871261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345087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818913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517178" y="2685251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991004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464830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938656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412482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86308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360134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833960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991004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464830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938656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412482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886308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360134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833960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28268" y="3479202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61651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7279" y="107234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exit(7)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0213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7595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4978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23609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97435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7126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4508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1891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17178" y="1072342"/>
            <a:ext cx="473826" cy="5902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9100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6483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38656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12482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86308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36013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3396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6470" y="4273153"/>
            <a:ext cx="1187376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if(WIFSTOPPED(status) 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WSTOPSIG (status)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if( (status &amp; 0xff) == 0x7f ) </a:t>
            </a:r>
            <a:r>
              <a:rPr lang="en-US" altLang="ko-KR" sz="2800">
                <a:latin typeface="Consolas" panose="020B0609020204030204" pitchFamily="49" charset="0"/>
              </a:rPr>
              <a:t>//  </a:t>
            </a:r>
            <a:r>
              <a:rPr lang="ko-KR" altLang="en-US" sz="2800">
                <a:latin typeface="Consolas" panose="020B0609020204030204" pitchFamily="49" charset="0"/>
              </a:rPr>
              <a:t>하위 </a:t>
            </a:r>
            <a:r>
              <a:rPr lang="en-US" altLang="ko-KR" sz="2800">
                <a:latin typeface="Consolas" panose="020B0609020204030204" pitchFamily="49" charset="0"/>
              </a:rPr>
              <a:t>7bit </a:t>
            </a:r>
            <a:r>
              <a:rPr lang="ko-KR" altLang="en-US" sz="2800" smtClean="0">
                <a:latin typeface="Consolas" panose="020B0609020204030204" pitchFamily="49" charset="0"/>
              </a:rPr>
              <a:t>모두 </a:t>
            </a:r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r>
              <a:rPr lang="ko-KR" altLang="en-US" sz="2800" smtClean="0">
                <a:latin typeface="Consolas" panose="020B0609020204030204" pitchFamily="49" charset="0"/>
              </a:rPr>
              <a:t>인지 검사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  ((status </a:t>
            </a:r>
            <a:r>
              <a:rPr lang="en-US" altLang="ko-KR" sz="2800">
                <a:latin typeface="Consolas" panose="020B0609020204030204" pitchFamily="49" charset="0"/>
              </a:rPr>
              <a:t>&amp; </a:t>
            </a:r>
            <a:r>
              <a:rPr lang="en-US" altLang="ko-KR" sz="2800" smtClean="0">
                <a:latin typeface="Consolas" panose="020B0609020204030204" pitchFamily="49" charset="0"/>
              </a:rPr>
              <a:t>0xff00)&gt;&gt;8)      //  </a:t>
            </a:r>
            <a:r>
              <a:rPr lang="ko-KR" altLang="en-US" sz="2800" smtClean="0">
                <a:latin typeface="Consolas" panose="020B0609020204030204" pitchFamily="49" charset="0"/>
              </a:rPr>
              <a:t>상위 </a:t>
            </a:r>
            <a:r>
              <a:rPr lang="en-US" altLang="ko-KR" sz="2800" smtClean="0">
                <a:latin typeface="Consolas" panose="020B0609020204030204" pitchFamily="49" charset="0"/>
              </a:rPr>
              <a:t>8bit </a:t>
            </a:r>
            <a:r>
              <a:rPr lang="ko-KR" altLang="en-US" sz="2800" smtClean="0">
                <a:latin typeface="Consolas" panose="020B0609020204030204" pitchFamily="49" charset="0"/>
              </a:rPr>
              <a:t>추출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4449" y="189554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SIGINT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0213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7595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4978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23609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97435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7126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4508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1891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17178" y="1862051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9100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6483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38656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12482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886308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36013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83396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53909" y="2752234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SIGTSTP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02131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75957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49783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923609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97435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871261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345087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818913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517178" y="2685251"/>
            <a:ext cx="473826" cy="5902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991004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464830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938656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412482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86308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360134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833960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519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7279" y="107234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exit(7)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0213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7595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4978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23609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97435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7126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4508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1891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17178" y="1072342"/>
            <a:ext cx="473826" cy="5902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9100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6483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38656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12482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86308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36013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3396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901" y="4015459"/>
            <a:ext cx="122536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if( WCOREDUMP(status) </a:t>
            </a:r>
            <a:r>
              <a:rPr lang="en-US" altLang="ko-KR" sz="2800" smtClean="0">
                <a:latin typeface="Consolas" panose="020B0609020204030204" pitchFamily="49" charset="0"/>
              </a:rPr>
              <a:t>)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if( (status &amp; 0x80) )         //  </a:t>
            </a:r>
            <a:r>
              <a:rPr lang="ko-KR" altLang="en-US" sz="2800">
                <a:latin typeface="Consolas" panose="020B0609020204030204" pitchFamily="49" charset="0"/>
              </a:rPr>
              <a:t>하위 </a:t>
            </a:r>
            <a:r>
              <a:rPr lang="en-US" altLang="ko-KR" sz="2800" smtClean="0">
                <a:latin typeface="Consolas" panose="020B0609020204030204" pitchFamily="49" charset="0"/>
              </a:rPr>
              <a:t>8bit </a:t>
            </a:r>
            <a:r>
              <a:rPr lang="ko-KR" altLang="en-US" sz="2800" smtClean="0">
                <a:latin typeface="Consolas" panose="020B0609020204030204" pitchFamily="49" charset="0"/>
              </a:rPr>
              <a:t>중 최상위 비트 추출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4449" y="189554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SIGINT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0213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7595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4978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23609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97435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7126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4508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1891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17178" y="1862051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9100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6483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38656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12482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886308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36013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83396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53909" y="2752234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SIGTSTP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02131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75957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49783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923609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97435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871261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345087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818913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517178" y="2685251"/>
            <a:ext cx="473826" cy="5902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991004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464830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938656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412482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86308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360134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833960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30963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89032" y="-26632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# sleep 10000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9032" y="694934"/>
            <a:ext cx="846577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# ps -xj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PID    PGID    </a:t>
            </a:r>
            <a:r>
              <a:rPr lang="en-US" altLang="ko-KR" sz="2800" smtClean="0">
                <a:latin typeface="Consolas" panose="020B0609020204030204" pitchFamily="49" charset="0"/>
              </a:rPr>
              <a:t>SID    TTY      COMMAND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80707  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80707  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80707 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pts/1    -bash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86240  86240   </a:t>
            </a:r>
            <a:r>
              <a:rPr lang="en-US" altLang="ko-KR" sz="2800">
                <a:latin typeface="Consolas" panose="020B0609020204030204" pitchFamily="49" charset="0"/>
              </a:rPr>
              <a:t>80707 </a:t>
            </a:r>
            <a:r>
              <a:rPr lang="en-US" altLang="ko-KR" sz="2800" smtClean="0">
                <a:latin typeface="Consolas" panose="020B0609020204030204" pitchFamily="49" charset="0"/>
              </a:rPr>
              <a:t> pts/1    sleep </a:t>
            </a:r>
            <a:r>
              <a:rPr lang="en-US" altLang="ko-KR" sz="2800">
                <a:latin typeface="Consolas" panose="020B0609020204030204" pitchFamily="49" charset="0"/>
              </a:rPr>
              <a:t>10000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59578" y="3084022"/>
            <a:ext cx="5303520" cy="318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00895" y="3684119"/>
            <a:ext cx="2277687" cy="1612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048298" y="4224446"/>
            <a:ext cx="1072342" cy="4239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sleep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99212" y="396283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86240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54100" y="342250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86240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96196" y="615849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pts/1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40825" y="2822412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80707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581996" y="3684119"/>
            <a:ext cx="2277687" cy="1612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6629399" y="4224446"/>
            <a:ext cx="1072342" cy="4239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bash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580313" y="396283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80707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35201" y="342250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80707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25588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89032" y="-26632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# sleep 10000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9032" y="694934"/>
            <a:ext cx="846577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# ps -xj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PID    PGID    </a:t>
            </a:r>
            <a:r>
              <a:rPr lang="en-US" altLang="ko-KR" sz="2800" smtClean="0">
                <a:latin typeface="Consolas" panose="020B0609020204030204" pitchFamily="49" charset="0"/>
              </a:rPr>
              <a:t>SID    TTY      COMMAND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80707  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80707  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80707 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pts/1    -bash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86240  86240   </a:t>
            </a:r>
            <a:r>
              <a:rPr lang="en-US" altLang="ko-KR" sz="2800">
                <a:latin typeface="Consolas" panose="020B0609020204030204" pitchFamily="49" charset="0"/>
              </a:rPr>
              <a:t>80707 </a:t>
            </a:r>
            <a:r>
              <a:rPr lang="en-US" altLang="ko-KR" sz="2800" smtClean="0">
                <a:latin typeface="Consolas" panose="020B0609020204030204" pitchFamily="49" charset="0"/>
              </a:rPr>
              <a:t> pts/1    sleep </a:t>
            </a:r>
            <a:r>
              <a:rPr lang="en-US" altLang="ko-KR" sz="2800">
                <a:latin typeface="Consolas" panose="020B0609020204030204" pitchFamily="49" charset="0"/>
              </a:rPr>
              <a:t>10000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31425" y="2901142"/>
            <a:ext cx="5303520" cy="2801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272742" y="3501240"/>
            <a:ext cx="2277687" cy="1220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320145" y="4041566"/>
            <a:ext cx="1072342" cy="4239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sleep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71059" y="377995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86240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25947" y="323962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86240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197928" y="571963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pts/1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12672" y="2639532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80707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853843" y="3501240"/>
            <a:ext cx="2277687" cy="1220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901246" y="4041566"/>
            <a:ext cx="1072342" cy="4239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bash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852160" y="377995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80707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407048" y="323962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80707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10347" y="4465515"/>
            <a:ext cx="1512914" cy="163438"/>
            <a:chOff x="1953491" y="4134378"/>
            <a:chExt cx="1512914" cy="163438"/>
          </a:xfrm>
        </p:grpSpPr>
        <p:sp>
          <p:nvSpPr>
            <p:cNvPr id="4" name="직사각형 3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710347" y="4633214"/>
            <a:ext cx="1512914" cy="163438"/>
            <a:chOff x="1953491" y="4134378"/>
            <a:chExt cx="1512914" cy="163438"/>
          </a:xfrm>
        </p:grpSpPr>
        <p:sp>
          <p:nvSpPr>
            <p:cNvPr id="23" name="직사각형 22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710347" y="4800913"/>
            <a:ext cx="1512914" cy="163438"/>
            <a:chOff x="1953491" y="4134378"/>
            <a:chExt cx="1512914" cy="163438"/>
          </a:xfrm>
        </p:grpSpPr>
        <p:sp>
          <p:nvSpPr>
            <p:cNvPr id="29" name="직사각형 28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710347" y="4968612"/>
            <a:ext cx="1512914" cy="163438"/>
            <a:chOff x="1953491" y="4134378"/>
            <a:chExt cx="1512914" cy="163438"/>
          </a:xfrm>
        </p:grpSpPr>
        <p:sp>
          <p:nvSpPr>
            <p:cNvPr id="35" name="직사각형 34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7" name="직선 화살표 연결선 6"/>
          <p:cNvCxnSpPr>
            <a:stCxn id="33" idx="3"/>
            <a:endCxn id="56" idx="1"/>
          </p:cNvCxnSpPr>
          <p:nvPr/>
        </p:nvCxnSpPr>
        <p:spPr>
          <a:xfrm flipV="1">
            <a:off x="3223261" y="4111435"/>
            <a:ext cx="1049481" cy="77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2347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89032" y="-26632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# ps -xj | more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9032" y="694934"/>
            <a:ext cx="76771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PID    </a:t>
            </a:r>
            <a:r>
              <a:rPr lang="en-US" altLang="ko-KR" sz="2800">
                <a:latin typeface="Consolas" panose="020B0609020204030204" pitchFamily="49" charset="0"/>
              </a:rPr>
              <a:t>PGID    </a:t>
            </a:r>
            <a:r>
              <a:rPr lang="en-US" altLang="ko-KR" sz="2800" smtClean="0">
                <a:latin typeface="Consolas" panose="020B0609020204030204" pitchFamily="49" charset="0"/>
              </a:rPr>
              <a:t>SID    TTY      COMMAND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86400  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86400   </a:t>
            </a:r>
            <a:r>
              <a:rPr lang="en-US" altLang="ko-KR" sz="2800" smtClean="0">
                <a:latin typeface="Consolas" panose="020B0609020204030204" pitchFamily="49" charset="0"/>
              </a:rPr>
              <a:t>80707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2800">
                <a:latin typeface="Consolas" panose="020B0609020204030204" pitchFamily="49" charset="0"/>
              </a:rPr>
              <a:t>pts/1 </a:t>
            </a:r>
            <a:r>
              <a:rPr lang="en-US" altLang="ko-KR" sz="2800" smtClean="0">
                <a:latin typeface="Consolas" panose="020B0609020204030204" pitchFamily="49" charset="0"/>
              </a:rPr>
              <a:t>   ps </a:t>
            </a:r>
            <a:r>
              <a:rPr lang="en-US" altLang="ko-KR" sz="2800">
                <a:latin typeface="Consolas" panose="020B0609020204030204" pitchFamily="49" charset="0"/>
              </a:rPr>
              <a:t>-xj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86401  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86400   </a:t>
            </a:r>
            <a:r>
              <a:rPr lang="en-US" altLang="ko-KR" sz="2800">
                <a:latin typeface="Consolas" panose="020B0609020204030204" pitchFamily="49" charset="0"/>
              </a:rPr>
              <a:t>80707 </a:t>
            </a:r>
            <a:r>
              <a:rPr lang="en-US" altLang="ko-KR" sz="2800" smtClean="0">
                <a:latin typeface="Consolas" panose="020B0609020204030204" pitchFamily="49" charset="0"/>
              </a:rPr>
              <a:t> pts/1    more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65171" y="2852845"/>
            <a:ext cx="5303520" cy="2801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272742" y="3501239"/>
            <a:ext cx="2510443" cy="156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675265" y="4140083"/>
            <a:ext cx="1072342" cy="4239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ps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62911" y="368985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86400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25947" y="323962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86400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197928" y="571963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pts/1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66193" y="259922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80707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00651" y="3501240"/>
            <a:ext cx="1830879" cy="1220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901246" y="4041566"/>
            <a:ext cx="1072342" cy="4239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bash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852160" y="377995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80707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407048" y="323962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80707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10347" y="4465515"/>
            <a:ext cx="1512914" cy="163438"/>
            <a:chOff x="1953491" y="4134378"/>
            <a:chExt cx="1512914" cy="163438"/>
          </a:xfrm>
        </p:grpSpPr>
        <p:sp>
          <p:nvSpPr>
            <p:cNvPr id="4" name="직사각형 3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710347" y="4633214"/>
            <a:ext cx="1512914" cy="163438"/>
            <a:chOff x="1953491" y="4134378"/>
            <a:chExt cx="1512914" cy="163438"/>
          </a:xfrm>
        </p:grpSpPr>
        <p:sp>
          <p:nvSpPr>
            <p:cNvPr id="23" name="직사각형 22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710347" y="4800913"/>
            <a:ext cx="1512914" cy="163438"/>
            <a:chOff x="1953491" y="4134378"/>
            <a:chExt cx="1512914" cy="163438"/>
          </a:xfrm>
        </p:grpSpPr>
        <p:sp>
          <p:nvSpPr>
            <p:cNvPr id="29" name="직사각형 28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710347" y="4968612"/>
            <a:ext cx="1512914" cy="163438"/>
            <a:chOff x="1953491" y="4134378"/>
            <a:chExt cx="1512914" cy="163438"/>
          </a:xfrm>
        </p:grpSpPr>
        <p:sp>
          <p:nvSpPr>
            <p:cNvPr id="35" name="직사각형 34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7" name="직선 화살표 연결선 6"/>
          <p:cNvCxnSpPr>
            <a:stCxn id="33" idx="3"/>
            <a:endCxn id="56" idx="1"/>
          </p:cNvCxnSpPr>
          <p:nvPr/>
        </p:nvCxnSpPr>
        <p:spPr>
          <a:xfrm flipV="1">
            <a:off x="3223261" y="4111435"/>
            <a:ext cx="1049481" cy="77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4447040" y="4125626"/>
            <a:ext cx="1072342" cy="4239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more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34686" y="367539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86401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6770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75520" y="740315"/>
            <a:ext cx="3532909" cy="2784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128264" y="1638844"/>
            <a:ext cx="2227811" cy="1529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103828" y="-142788"/>
            <a:ext cx="7930376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int daemon_init(void)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pid_t pid;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int i;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if(fork()&gt;0</a:t>
            </a:r>
            <a:r>
              <a:rPr lang="en-US" altLang="ko-KR" sz="2000" smtClean="0">
                <a:latin typeface="Consolas" panose="020B0609020204030204" pitchFamily="49" charset="0"/>
              </a:rPr>
              <a:t>) // background</a:t>
            </a:r>
            <a:r>
              <a:rPr lang="ko-KR" altLang="en-US" sz="2000" smtClean="0">
                <a:latin typeface="Consolas" panose="020B0609020204030204" pitchFamily="49" charset="0"/>
              </a:rPr>
              <a:t>로 만듦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    exit(0);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setsid</a:t>
            </a:r>
            <a:r>
              <a:rPr lang="en-US" altLang="ko-KR" sz="2000" smtClean="0">
                <a:latin typeface="Consolas" panose="020B0609020204030204" pitchFamily="49" charset="0"/>
              </a:rPr>
              <a:t>();   // </a:t>
            </a:r>
            <a:r>
              <a:rPr lang="ko-KR" altLang="en-US" sz="2000" smtClean="0">
                <a:latin typeface="Consolas" panose="020B0609020204030204" pitchFamily="49" charset="0"/>
              </a:rPr>
              <a:t>새로운 세션 생성 후 리더가 됨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chdir</a:t>
            </a:r>
            <a:r>
              <a:rPr lang="en-US" altLang="ko-KR" sz="2000" smtClean="0">
                <a:latin typeface="Consolas" panose="020B0609020204030204" pitchFamily="49" charset="0"/>
              </a:rPr>
              <a:t>("/"); // </a:t>
            </a:r>
            <a:r>
              <a:rPr lang="ko-KR" altLang="en-US" sz="2000" smtClean="0">
                <a:latin typeface="Consolas" panose="020B0609020204030204" pitchFamily="49" charset="0"/>
              </a:rPr>
              <a:t>특정한 디렉토리에 귀속되지 않도록 한다</a:t>
            </a:r>
            <a:r>
              <a:rPr lang="en-US" altLang="ko-KR" sz="2000" smtClean="0">
                <a:latin typeface="Consolas" panose="020B0609020204030204" pitchFamily="49" charset="0"/>
              </a:rPr>
              <a:t>.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umask(0</a:t>
            </a:r>
            <a:r>
              <a:rPr lang="en-US" altLang="ko-KR" sz="2000" smtClean="0">
                <a:latin typeface="Consolas" panose="020B0609020204030204" pitchFamily="49" charset="0"/>
              </a:rPr>
              <a:t>);   // </a:t>
            </a:r>
            <a:r>
              <a:rPr lang="ko-KR" altLang="en-US" sz="2000" smtClean="0">
                <a:latin typeface="Consolas" panose="020B0609020204030204" pitchFamily="49" charset="0"/>
              </a:rPr>
              <a:t>파일의 생성 마스크를 초기화 한다</a:t>
            </a:r>
            <a:r>
              <a:rPr lang="en-US" altLang="ko-KR" sz="2000" smtClean="0">
                <a:latin typeface="Consolas" panose="020B0609020204030204" pitchFamily="49" charset="0"/>
              </a:rPr>
              <a:t>.</a:t>
            </a:r>
            <a:endParaRPr lang="en-US" altLang="ko-KR" sz="2000">
              <a:latin typeface="Consolas" panose="020B0609020204030204" pitchFamily="49" charset="0"/>
            </a:endParaRP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for(i=0; i&lt;64; i++)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close(i);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signal(SIGCLD,SIG_IGN</a:t>
            </a:r>
            <a:r>
              <a:rPr lang="en-US" altLang="ko-KR" sz="20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</a:rPr>
              <a:t>   // </a:t>
            </a:r>
            <a:r>
              <a:rPr lang="ko-KR" altLang="en-US" sz="2000" smtClean="0">
                <a:latin typeface="Consolas" panose="020B0609020204030204" pitchFamily="49" charset="0"/>
              </a:rPr>
              <a:t>자식이 죽어도 좀비로 만들지 마라</a:t>
            </a:r>
            <a:r>
              <a:rPr lang="en-US" altLang="ko-KR" sz="2000" smtClean="0">
                <a:latin typeface="Consolas" panose="020B0609020204030204" pitchFamily="49" charset="0"/>
              </a:rPr>
              <a:t>.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51418" y="748146"/>
            <a:ext cx="3532909" cy="2784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9561" y="45596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81469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83679" y="1587731"/>
            <a:ext cx="2227811" cy="1529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87884" y="127136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82345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429897" y="1909729"/>
            <a:ext cx="1172093" cy="43226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daemon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31477" y="161878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82345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7455724" y="1618784"/>
            <a:ext cx="1146266" cy="7232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56914" y="48653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87025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99316" y="3773978"/>
            <a:ext cx="918556" cy="81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97387" y="3849274"/>
            <a:ext cx="724889" cy="6728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058397" y="3773978"/>
            <a:ext cx="1512914" cy="163438"/>
            <a:chOff x="1953491" y="4134378"/>
            <a:chExt cx="1512914" cy="163438"/>
          </a:xfrm>
        </p:grpSpPr>
        <p:sp>
          <p:nvSpPr>
            <p:cNvPr id="21" name="직사각형 20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8058397" y="3941677"/>
            <a:ext cx="1512914" cy="163438"/>
            <a:chOff x="1953491" y="4134378"/>
            <a:chExt cx="1512914" cy="163438"/>
          </a:xfrm>
        </p:grpSpPr>
        <p:sp>
          <p:nvSpPr>
            <p:cNvPr id="27" name="직사각형 26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8058397" y="4109376"/>
            <a:ext cx="1512914" cy="163438"/>
            <a:chOff x="1953491" y="4134378"/>
            <a:chExt cx="1512914" cy="163438"/>
          </a:xfrm>
        </p:grpSpPr>
        <p:sp>
          <p:nvSpPr>
            <p:cNvPr id="33" name="직사각형 32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058397" y="4277075"/>
            <a:ext cx="1512914" cy="163438"/>
            <a:chOff x="1953491" y="4134378"/>
            <a:chExt cx="1512914" cy="163438"/>
          </a:xfrm>
        </p:grpSpPr>
        <p:sp>
          <p:nvSpPr>
            <p:cNvPr id="39" name="직사각형 38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10615356" y="2279405"/>
            <a:ext cx="1172093" cy="43226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daemon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616936" y="198846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87025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420793" y="130692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87025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122429" y="3773978"/>
            <a:ext cx="776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tty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?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72005" y="4612473"/>
            <a:ext cx="11705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tty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pts/2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31730" y="3883689"/>
            <a:ext cx="4128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perm = perm &amp; ~umask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perm = 0666 &amp; ~0022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99787" y="4837796"/>
            <a:ext cx="25506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110110110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111101101 &amp;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------------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110100100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923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1645" y="1022466"/>
            <a:ext cx="101553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Linux 2.6.11 and </a:t>
            </a:r>
            <a:r>
              <a:rPr lang="en-US" altLang="ko-KR" sz="2800" smtClean="0">
                <a:latin typeface="Consolas" panose="020B0609020204030204" pitchFamily="49" charset="0"/>
              </a:rPr>
              <a:t>later : 3</a:t>
            </a:r>
            <a:r>
              <a:rPr lang="ko-KR" altLang="en-US" sz="2800" smtClean="0">
                <a:latin typeface="Consolas" panose="020B0609020204030204" pitchFamily="49" charset="0"/>
              </a:rPr>
              <a:t>세대 커널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=&gt; </a:t>
            </a:r>
            <a:r>
              <a:rPr lang="en-US" altLang="ko-KR" sz="2800" smtClean="0">
                <a:latin typeface="Consolas" panose="020B0609020204030204" pitchFamily="49" charset="0"/>
              </a:rPr>
              <a:t>CFS </a:t>
            </a:r>
            <a:r>
              <a:rPr lang="ko-KR" altLang="en-US" sz="2800" smtClean="0">
                <a:latin typeface="Consolas" panose="020B0609020204030204" pitchFamily="49" charset="0"/>
              </a:rPr>
              <a:t>스케줄러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Linux 2.5.0 - </a:t>
            </a:r>
            <a:r>
              <a:rPr lang="en-US" altLang="ko-KR" sz="2800" smtClean="0">
                <a:latin typeface="Consolas" panose="020B0609020204030204" pitchFamily="49" charset="0"/>
              </a:rPr>
              <a:t>2.6.11   : 2</a:t>
            </a:r>
            <a:r>
              <a:rPr lang="ko-KR" altLang="en-US" sz="2800" smtClean="0">
                <a:latin typeface="Consolas" panose="020B0609020204030204" pitchFamily="49" charset="0"/>
              </a:rPr>
              <a:t>세대 커널 </a:t>
            </a:r>
            <a:r>
              <a:rPr lang="en-US" altLang="ko-KR" sz="2800">
                <a:latin typeface="Consolas" panose="020B0609020204030204" pitchFamily="49" charset="0"/>
              </a:rPr>
              <a:t>=&gt; </a:t>
            </a:r>
            <a:r>
              <a:rPr lang="en-US" altLang="ko-KR" sz="2800" smtClean="0">
                <a:latin typeface="Consolas" panose="020B0609020204030204" pitchFamily="49" charset="0"/>
              </a:rPr>
              <a:t>O(1) </a:t>
            </a:r>
            <a:r>
              <a:rPr lang="ko-KR" altLang="en-US" sz="2800" smtClean="0">
                <a:latin typeface="Consolas" panose="020B0609020204030204" pitchFamily="49" charset="0"/>
              </a:rPr>
              <a:t>스케줄러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Linux 0.01 - </a:t>
            </a:r>
            <a:r>
              <a:rPr lang="en-US" altLang="ko-KR" sz="2800" smtClean="0">
                <a:latin typeface="Consolas" panose="020B0609020204030204" pitchFamily="49" charset="0"/>
              </a:rPr>
              <a:t>2.4.31    : 1</a:t>
            </a:r>
            <a:r>
              <a:rPr lang="ko-KR" altLang="en-US" sz="2800" smtClean="0">
                <a:latin typeface="Consolas" panose="020B0609020204030204" pitchFamily="49" charset="0"/>
              </a:rPr>
              <a:t>세대 커널 </a:t>
            </a:r>
            <a:r>
              <a:rPr lang="en-US" altLang="ko-KR" sz="2800" smtClean="0">
                <a:latin typeface="Consolas" panose="020B0609020204030204" pitchFamily="49" charset="0"/>
              </a:rPr>
              <a:t>=&gt; O(n) </a:t>
            </a:r>
            <a:r>
              <a:rPr lang="ko-KR" altLang="en-US" sz="2800" smtClean="0">
                <a:latin typeface="Consolas" panose="020B0609020204030204" pitchFamily="49" charset="0"/>
              </a:rPr>
              <a:t>스케줄러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5143" y="21613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schedule()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1666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01" y="117645"/>
            <a:ext cx="101553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Linux </a:t>
            </a:r>
            <a:r>
              <a:rPr lang="en-US" altLang="ko-KR" sz="2800">
                <a:latin typeface="Consolas" panose="020B0609020204030204" pitchFamily="49" charset="0"/>
              </a:rPr>
              <a:t>0.01 - </a:t>
            </a:r>
            <a:r>
              <a:rPr lang="en-US" altLang="ko-KR" sz="2800" smtClean="0">
                <a:latin typeface="Consolas" panose="020B0609020204030204" pitchFamily="49" charset="0"/>
              </a:rPr>
              <a:t>2.4.31    : 1</a:t>
            </a:r>
            <a:r>
              <a:rPr lang="ko-KR" altLang="en-US" sz="2800" smtClean="0">
                <a:latin typeface="Consolas" panose="020B0609020204030204" pitchFamily="49" charset="0"/>
              </a:rPr>
              <a:t>세대 커널 </a:t>
            </a:r>
            <a:r>
              <a:rPr lang="en-US" altLang="ko-KR" sz="2800" smtClean="0">
                <a:latin typeface="Consolas" panose="020B0609020204030204" pitchFamily="49" charset="0"/>
              </a:rPr>
              <a:t>=&gt; O(n) </a:t>
            </a:r>
            <a:r>
              <a:rPr lang="ko-KR" altLang="en-US" sz="2800" smtClean="0">
                <a:latin typeface="Consolas" panose="020B0609020204030204" pitchFamily="49" charset="0"/>
              </a:rPr>
              <a:t>스케줄러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             list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01" y="733269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schedule()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72802" y="2518757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ls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72802" y="2930719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72802" y="3342681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72802" y="3754643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72802" y="4166605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72802" y="4578567"/>
            <a:ext cx="1523702" cy="4073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19762" y="2514119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vi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19762" y="2926081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19762" y="3338043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19762" y="3750005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19762" y="4161967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19762" y="4573929"/>
            <a:ext cx="1523702" cy="4073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66722" y="2509481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ps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66722" y="2921443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-10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66722" y="3333405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66722" y="3745367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66722" y="4157329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66722" y="4569291"/>
            <a:ext cx="1523702" cy="4073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213682" y="2504843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bash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13682" y="2916805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-5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13682" y="3328767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213682" y="3740729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213682" y="4152691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213682" y="4564653"/>
            <a:ext cx="1523702" cy="4073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꺾인 연결선 28"/>
          <p:cNvCxnSpPr>
            <a:stCxn id="10" idx="3"/>
            <a:endCxn id="16" idx="1"/>
          </p:cNvCxnSpPr>
          <p:nvPr/>
        </p:nvCxnSpPr>
        <p:spPr>
          <a:xfrm flipV="1">
            <a:off x="3696504" y="4777591"/>
            <a:ext cx="823258" cy="46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6" idx="3"/>
            <a:endCxn id="22" idx="1"/>
          </p:cNvCxnSpPr>
          <p:nvPr/>
        </p:nvCxnSpPr>
        <p:spPr>
          <a:xfrm flipV="1">
            <a:off x="6043464" y="4772953"/>
            <a:ext cx="823258" cy="46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2" idx="3"/>
            <a:endCxn id="28" idx="1"/>
          </p:cNvCxnSpPr>
          <p:nvPr/>
        </p:nvCxnSpPr>
        <p:spPr>
          <a:xfrm flipV="1">
            <a:off x="8390424" y="4768315"/>
            <a:ext cx="823258" cy="46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8" idx="3"/>
            <a:endCxn id="10" idx="1"/>
          </p:cNvCxnSpPr>
          <p:nvPr/>
        </p:nvCxnSpPr>
        <p:spPr>
          <a:xfrm flipH="1">
            <a:off x="2172802" y="4768315"/>
            <a:ext cx="8564582" cy="13914"/>
          </a:xfrm>
          <a:prstGeom prst="bentConnector5">
            <a:avLst>
              <a:gd name="adj1" fmla="val -2669"/>
              <a:gd name="adj2" fmla="val 3206670"/>
              <a:gd name="adj3" fmla="val 102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646093" y="5095044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run_queue();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99459" y="280970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nice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8176" y="3264434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counter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71144" y="2034756"/>
            <a:ext cx="118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next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41419" y="75820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prev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72802" y="5936495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counter - nice + 20;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21155" y="521473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120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93525" y="516437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60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39070" y="521473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30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14270" y="518027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150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390424" y="758206"/>
            <a:ext cx="1086085" cy="10860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CPU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476509" y="822960"/>
            <a:ext cx="137761" cy="7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9476508" y="1668451"/>
            <a:ext cx="137761" cy="7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9614268" y="758206"/>
            <a:ext cx="602073" cy="10860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PIC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0193450" y="830613"/>
            <a:ext cx="196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0193450" y="949762"/>
            <a:ext cx="196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10193450" y="1068911"/>
            <a:ext cx="196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0193450" y="1188060"/>
            <a:ext cx="196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0193450" y="1307209"/>
            <a:ext cx="196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0193450" y="1426358"/>
            <a:ext cx="196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0193450" y="1545507"/>
            <a:ext cx="196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193450" y="1664656"/>
            <a:ext cx="196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0193450" y="1783805"/>
            <a:ext cx="196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10737384" y="733269"/>
            <a:ext cx="301918" cy="30191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 flipH="1" flipV="1">
            <a:off x="10795521" y="813144"/>
            <a:ext cx="89861" cy="10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65" idx="7"/>
          </p:cNvCxnSpPr>
          <p:nvPr/>
        </p:nvCxnSpPr>
        <p:spPr>
          <a:xfrm flipV="1">
            <a:off x="10897985" y="777484"/>
            <a:ext cx="97102" cy="13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65" idx="2"/>
          </p:cNvCxnSpPr>
          <p:nvPr/>
        </p:nvCxnSpPr>
        <p:spPr>
          <a:xfrm rot="10800000">
            <a:off x="10390446" y="830614"/>
            <a:ext cx="346939" cy="53615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459864" y="24656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tick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409830" y="945062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 ms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999063" y="179236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current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954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0367" y="12238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529184" y="838105"/>
            <a:ext cx="6796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filezilla </a:t>
            </a:r>
            <a:r>
              <a:rPr lang="ko-KR" altLang="en-US" sz="2800" smtClean="0"/>
              <a:t>설정 </a:t>
            </a:r>
            <a:r>
              <a:rPr lang="en-US" altLang="ko-KR" sz="2800"/>
              <a:t>: https://filezilla-project.org</a:t>
            </a:r>
            <a:r>
              <a:rPr lang="en-US" altLang="ko-KR" sz="2800" smtClean="0"/>
              <a:t>/</a:t>
            </a:r>
            <a:endParaRPr lang="en-US" altLang="ko-KR" sz="2800"/>
          </a:p>
        </p:txBody>
      </p:sp>
      <p:sp>
        <p:nvSpPr>
          <p:cNvPr id="2" name="직사각형 1"/>
          <p:cNvSpPr/>
          <p:nvPr/>
        </p:nvSpPr>
        <p:spPr>
          <a:xfrm>
            <a:off x="6217920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7920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17920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15848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415848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15848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7920" y="237757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09760" y="230173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ubuntu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00346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16898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꺾인 연결선 16"/>
          <p:cNvCxnSpPr>
            <a:stCxn id="6" idx="2"/>
            <a:endCxn id="15" idx="2"/>
          </p:cNvCxnSpPr>
          <p:nvPr/>
        </p:nvCxnSpPr>
        <p:spPr>
          <a:xfrm rot="16200000" flipH="1">
            <a:off x="9053333" y="3354066"/>
            <a:ext cx="12700" cy="361655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11966" y="554472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192.168.56.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102</a:t>
            </a:r>
            <a:endParaRPr lang="ko-KR" altLang="en-US" sz="28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648603" y="3129124"/>
            <a:ext cx="92271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sftpd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565477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/>
          <p:cNvCxnSpPr>
            <a:stCxn id="22" idx="0"/>
            <a:endCxn id="20" idx="2"/>
          </p:cNvCxnSpPr>
          <p:nvPr/>
        </p:nvCxnSpPr>
        <p:spPr>
          <a:xfrm flipV="1">
            <a:off x="10810188" y="3383419"/>
            <a:ext cx="245739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7456517" y="3056149"/>
            <a:ext cx="89777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putty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9105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6" idx="0"/>
            <a:endCxn id="25" idx="2"/>
          </p:cNvCxnSpPr>
          <p:nvPr/>
        </p:nvCxnSpPr>
        <p:spPr>
          <a:xfrm flipV="1">
            <a:off x="6903816" y="3310444"/>
            <a:ext cx="1001588" cy="40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5133" y="1790296"/>
            <a:ext cx="4113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사이트관리자 </a:t>
            </a:r>
            <a:r>
              <a:rPr lang="en-US" altLang="ko-KR" sz="2800" smtClean="0">
                <a:latin typeface="Consolas" panose="020B0609020204030204" pitchFamily="49" charset="0"/>
              </a:rPr>
              <a:t>: ctrl+s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750829" y="3126203"/>
            <a:ext cx="814648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직선 연결선 27"/>
          <p:cNvCxnSpPr>
            <a:stCxn id="22" idx="0"/>
            <a:endCxn id="23" idx="2"/>
          </p:cNvCxnSpPr>
          <p:nvPr/>
        </p:nvCxnSpPr>
        <p:spPr>
          <a:xfrm flipH="1" flipV="1">
            <a:off x="10158153" y="3380498"/>
            <a:ext cx="652035" cy="333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267797" y="3054068"/>
            <a:ext cx="897774" cy="5503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filezilla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연결선 30"/>
          <p:cNvCxnSpPr>
            <a:stCxn id="26" idx="0"/>
            <a:endCxn id="30" idx="2"/>
          </p:cNvCxnSpPr>
          <p:nvPr/>
        </p:nvCxnSpPr>
        <p:spPr>
          <a:xfrm flipH="1" flipV="1">
            <a:off x="6716684" y="3604388"/>
            <a:ext cx="187132" cy="110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00" y="2377580"/>
            <a:ext cx="5502339" cy="3300014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3931920" y="2824953"/>
            <a:ext cx="1995055" cy="167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927455" y="3031950"/>
            <a:ext cx="1259688" cy="176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56859" y="3695250"/>
            <a:ext cx="606828" cy="167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956859" y="3913131"/>
            <a:ext cx="606828" cy="167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0505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01" y="117645"/>
            <a:ext cx="101553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Linux 2.5.0 - 2.6.11   : 2</a:t>
            </a:r>
            <a:r>
              <a:rPr lang="ko-KR" altLang="en-US" sz="2800">
                <a:latin typeface="Consolas" panose="020B0609020204030204" pitchFamily="49" charset="0"/>
              </a:rPr>
              <a:t>세대 커널 </a:t>
            </a:r>
            <a:r>
              <a:rPr lang="en-US" altLang="ko-KR" sz="2800">
                <a:latin typeface="Consolas" panose="020B0609020204030204" pitchFamily="49" charset="0"/>
              </a:rPr>
              <a:t>=&gt; </a:t>
            </a:r>
            <a:r>
              <a:rPr lang="en-US" altLang="ko-KR" sz="2800" smtClean="0">
                <a:latin typeface="Consolas" panose="020B0609020204030204" pitchFamily="49" charset="0"/>
              </a:rPr>
              <a:t>O(1) </a:t>
            </a:r>
            <a:r>
              <a:rPr lang="ko-KR" altLang="en-US" sz="2800" smtClean="0">
                <a:latin typeface="Consolas" panose="020B0609020204030204" pitchFamily="49" charset="0"/>
              </a:rPr>
              <a:t>스케줄러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             bitmap, hash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01" y="733269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schedule()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12668" y="260364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911927" y="2603640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211186" y="2603639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510445" y="260363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809704" y="2603637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108963" y="2603636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408222" y="260363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707481" y="260363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006740" y="2603640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305999" y="2603639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605258" y="260363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904517" y="2603637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203776" y="2603636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503035" y="260363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802294" y="260363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101553" y="260363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400812" y="2603639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700071" y="260363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999330" y="2603637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298589" y="2603636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597848" y="260363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897107" y="260363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196366" y="260363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8495625" y="260363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794884" y="260363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094143" y="2603637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393402" y="2603636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692661" y="260363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991920" y="260363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291179" y="260363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590438" y="260363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0889697" y="260363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612668" y="290289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911927" y="2902897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211186" y="2902896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510445" y="290289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809704" y="290289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108963" y="290289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408222" y="290289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707481" y="290289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006740" y="2902897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305999" y="2902896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605258" y="290289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4904517" y="290289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203776" y="290289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503035" y="290289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802294" y="290289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101553" y="2902890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400812" y="2902896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700071" y="290289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6999330" y="290289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7298589" y="290289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7597848" y="290289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7897107" y="290289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196366" y="2902890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8495625" y="2902889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8794884" y="290289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9094143" y="290289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9393402" y="290289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9692661" y="290289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9991920" y="290289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0291179" y="2902890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10590438" y="2902889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10889697" y="290288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1612668" y="320215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1911927" y="320215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2211186" y="320215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510445" y="320215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809704" y="320215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108963" y="3202150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408222" y="3202149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707481" y="320214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4006740" y="320215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4305999" y="320215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4605258" y="320215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4904517" y="320215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5203776" y="3202150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5503035" y="3202149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5802294" y="320214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6101553" y="3202147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6400812" y="320215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6700071" y="320215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6999330" y="320215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7298589" y="3202150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7597848" y="3202149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7897107" y="320214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8196366" y="3202147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8495625" y="3202146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8794884" y="320215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9094143" y="320215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9393402" y="3202150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9692661" y="3202149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9991920" y="320214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10291179" y="3202147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10590438" y="3202146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10889697" y="320214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1612668" y="3501412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1911927" y="3501411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2211186" y="3501410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2510445" y="3501409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2809704" y="3501408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3108963" y="3501407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3408222" y="3501406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3707481" y="3501405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4006740" y="3501411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4305999" y="3501410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4605258" y="3501409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4904517" y="3501408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5203776" y="3501407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5503035" y="3501406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5802294" y="3501405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6101553" y="3501404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6400812" y="3501410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6700071" y="3501409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6999330" y="3501408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7298589" y="3501407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7597848" y="3501406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7897107" y="3501405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8196366" y="3501404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8495625" y="3501403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8794884" y="3501409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9094143" y="3501408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9393402" y="3501407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9692661" y="3501406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9991920" y="350140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10291179" y="350140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10590438" y="350140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10889697" y="350140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1612668" y="3800669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1911927" y="3800668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2211186" y="3800667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2510445" y="3800666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2809704" y="3800665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3108963" y="3800664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3408222" y="3800663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3707481" y="3800662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4006740" y="3800668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4305999" y="3800667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4605258" y="3800666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4904517" y="3800665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5203776" y="3800664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5503035" y="3800663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5802294" y="3800662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6101553" y="3800661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6400812" y="3800667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6700071" y="3800666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6999330" y="3800665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7298589" y="3800664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7597848" y="3800663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7897107" y="3800662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8196366" y="3800661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8495625" y="3800660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8794884" y="3800666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9094143" y="3800665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9393402" y="3800664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9692661" y="3800663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9991920" y="3800662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10291179" y="3800661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10590438" y="3800660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10889697" y="3800659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3857110" y="1048804"/>
            <a:ext cx="53110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bitmap[5];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RT Process : 0 ~ 99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Normal Process : 100 ~ 139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188956" y="336670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[3]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11188956" y="370361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[4]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1604366" y="4142386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index = ffs(bitmap);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298589" y="4281055"/>
            <a:ext cx="839571" cy="274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7298589" y="4555375"/>
            <a:ext cx="839571" cy="274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7298589" y="4829695"/>
            <a:ext cx="839571" cy="274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7298589" y="5104015"/>
            <a:ext cx="839571" cy="274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7298589" y="5378335"/>
            <a:ext cx="839571" cy="274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7298589" y="5652655"/>
            <a:ext cx="839571" cy="274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7298589" y="5926975"/>
            <a:ext cx="839571" cy="274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7298589" y="6201295"/>
            <a:ext cx="839571" cy="274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7298589" y="6475615"/>
            <a:ext cx="839571" cy="274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437418" y="5104015"/>
            <a:ext cx="440575" cy="2743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9135725" y="5104015"/>
            <a:ext cx="440575" cy="2743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9834032" y="5104015"/>
            <a:ext cx="440575" cy="2743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직선 화살표 연결선 37"/>
          <p:cNvCxnSpPr>
            <a:stCxn id="236" idx="3"/>
            <a:endCxn id="35" idx="1"/>
          </p:cNvCxnSpPr>
          <p:nvPr/>
        </p:nvCxnSpPr>
        <p:spPr>
          <a:xfrm>
            <a:off x="8138160" y="5241175"/>
            <a:ext cx="299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35" idx="3"/>
            <a:endCxn id="242" idx="1"/>
          </p:cNvCxnSpPr>
          <p:nvPr/>
        </p:nvCxnSpPr>
        <p:spPr>
          <a:xfrm>
            <a:off x="8877993" y="5241175"/>
            <a:ext cx="257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242" idx="3"/>
            <a:endCxn id="243" idx="1"/>
          </p:cNvCxnSpPr>
          <p:nvPr/>
        </p:nvCxnSpPr>
        <p:spPr>
          <a:xfrm>
            <a:off x="9576300" y="5241175"/>
            <a:ext cx="257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8287789" y="466708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next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8228545" y="5266595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current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302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01" y="117645"/>
            <a:ext cx="101553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Linux 2.5.0 - 2.6.11   : 2</a:t>
            </a:r>
            <a:r>
              <a:rPr lang="ko-KR" altLang="en-US" sz="2800">
                <a:latin typeface="Consolas" panose="020B0609020204030204" pitchFamily="49" charset="0"/>
              </a:rPr>
              <a:t>세대 커널 </a:t>
            </a:r>
            <a:r>
              <a:rPr lang="en-US" altLang="ko-KR" sz="2800">
                <a:latin typeface="Consolas" panose="020B0609020204030204" pitchFamily="49" charset="0"/>
              </a:rPr>
              <a:t>=&gt; </a:t>
            </a:r>
            <a:r>
              <a:rPr lang="en-US" altLang="ko-KR" sz="2800" smtClean="0">
                <a:latin typeface="Consolas" panose="020B0609020204030204" pitchFamily="49" charset="0"/>
              </a:rPr>
              <a:t>O(1) </a:t>
            </a:r>
            <a:r>
              <a:rPr lang="ko-KR" altLang="en-US" sz="2800" smtClean="0">
                <a:latin typeface="Consolas" panose="020B0609020204030204" pitchFamily="49" charset="0"/>
              </a:rPr>
              <a:t>스케줄러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             bitmap, hash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01" y="733269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schedule()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3857110" y="1048804"/>
            <a:ext cx="53110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bitmap[5];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RT Process : 0 ~ 99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Normal Process : 100 ~ 139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72588" y="2857877"/>
            <a:ext cx="7165572" cy="1055466"/>
            <a:chOff x="1612668" y="2603631"/>
            <a:chExt cx="10184147" cy="1500092"/>
          </a:xfrm>
        </p:grpSpPr>
        <p:sp>
          <p:nvSpPr>
            <p:cNvPr id="3" name="직사각형 2"/>
            <p:cNvSpPr/>
            <p:nvPr/>
          </p:nvSpPr>
          <p:spPr>
            <a:xfrm>
              <a:off x="1612668" y="260364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911927" y="260364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211186" y="260363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510445" y="260363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809704" y="260363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108963" y="260363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408222" y="260363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707481" y="260363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006740" y="260364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305999" y="260363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605258" y="260363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904517" y="260363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203776" y="260363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503035" y="260363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5802294" y="260363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101553" y="260363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400812" y="260363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700071" y="260363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6999330" y="260363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298589" y="260363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597848" y="260363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7897107" y="260363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8196366" y="260363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8495625" y="260363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794884" y="260363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9094143" y="260363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9393402" y="260363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9692661" y="260363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9991920" y="260363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0291179" y="260363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0590438" y="260363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0889697" y="260363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612668" y="290289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911927" y="290289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211186" y="290289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2510445" y="290289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809704" y="290289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108963" y="290289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408222" y="290289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707481" y="290289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4006740" y="290289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305999" y="290289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605258" y="290289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904517" y="290289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5203776" y="290289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503035" y="290289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802294" y="290289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101553" y="290289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00812" y="290289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700071" y="290289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9330" y="290289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7298589" y="290289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7597848" y="290289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7897107" y="290289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8196366" y="290289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8495625" y="290288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8794884" y="290289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9094143" y="290289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9393402" y="290289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9692661" y="290289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9991920" y="290289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10291179" y="290289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0590438" y="290288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10889697" y="290288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1612668" y="320215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1911927" y="320215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2211186" y="320215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2510445" y="320215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2809704" y="320215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3108963" y="320215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3408222" y="320214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3707481" y="320214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4006740" y="320215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4305999" y="320215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4605258" y="320215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904517" y="320215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5203776" y="320215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5503035" y="320214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802294" y="320214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6101553" y="320214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6400812" y="320215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6700071" y="320215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6999330" y="320215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7298589" y="320215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597848" y="320214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7897107" y="320214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8196366" y="320214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8495625" y="320214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8794884" y="320215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9094143" y="320215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9393402" y="320215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9692661" y="320214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9991920" y="320214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10291179" y="320214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10590438" y="320214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10889697" y="320214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612668" y="3501412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1911927" y="3501411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211186" y="350141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2510445" y="350140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2809704" y="3501408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3108963" y="3501407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3408222" y="350140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3707481" y="3501405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4006740" y="3501411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4305999" y="350141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4605258" y="350140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4904517" y="3501408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5203776" y="3501407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5503035" y="350140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5802294" y="3501405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6101553" y="3501404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400812" y="350141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6700071" y="350140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6999330" y="3501408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7298589" y="3501407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7597848" y="350140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7897107" y="3501405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8196366" y="3501404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8495625" y="3501403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8794884" y="350140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9094143" y="3501408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9393402" y="3501407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9692661" y="350140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9991920" y="350140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10291179" y="350140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10590438" y="350140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10889697" y="350140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1612668" y="3800669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911927" y="3800668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2211186" y="3800667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2510445" y="3800666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809704" y="3800665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108963" y="3800664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3408222" y="3800663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3707481" y="3800662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4006740" y="3800668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4305999" y="3800667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4605258" y="3800666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4904517" y="3800665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5203776" y="3800664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5503035" y="3800663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5802294" y="3800662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6101553" y="3800661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6400812" y="3800667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6700071" y="3800666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6999330" y="3800665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7298589" y="3800664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7597848" y="3800663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7897107" y="3800662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8196366" y="3800661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8495625" y="380066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8794884" y="380066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9094143" y="3800665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9393402" y="3800664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9692661" y="3800663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9991920" y="3800662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10291179" y="3800661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10590438" y="380066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10889697" y="380065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188956" y="3366709"/>
              <a:ext cx="607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Consolas" panose="020B0609020204030204" pitchFamily="49" charset="0"/>
                </a:rPr>
                <a:t>[3]</a:t>
              </a:r>
              <a:endParaRPr lang="ko-KR" altLang="en-US" sz="2000" smtClean="0">
                <a:latin typeface="Consolas" panose="020B0609020204030204" pitchFamily="49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1188956" y="3703613"/>
              <a:ext cx="607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Consolas" panose="020B0609020204030204" pitchFamily="49" charset="0"/>
                </a:rPr>
                <a:t>[4]</a:t>
              </a:r>
              <a:endParaRPr lang="ko-KR" altLang="en-US" sz="2000" smtClean="0">
                <a:latin typeface="Consolas" panose="020B0609020204030204" pitchFamily="49" charset="0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8894178" y="2433799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8894178" y="2655241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8894178" y="2876684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8894178" y="3098126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8894178" y="3319568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8894178" y="3541011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8894178" y="3762453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8894178" y="3983895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8894178" y="4205338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9692701" y="2745417"/>
            <a:ext cx="604561" cy="322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next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9644877" y="3229367"/>
            <a:ext cx="946180" cy="322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current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grpSp>
        <p:nvGrpSpPr>
          <p:cNvPr id="246" name="그룹 245"/>
          <p:cNvGrpSpPr/>
          <p:nvPr/>
        </p:nvGrpSpPr>
        <p:grpSpPr>
          <a:xfrm>
            <a:off x="955962" y="5289097"/>
            <a:ext cx="7165572" cy="1055466"/>
            <a:chOff x="1612668" y="2603631"/>
            <a:chExt cx="10184147" cy="1500092"/>
          </a:xfrm>
        </p:grpSpPr>
        <p:sp>
          <p:nvSpPr>
            <p:cNvPr id="249" name="직사각형 248"/>
            <p:cNvSpPr/>
            <p:nvPr/>
          </p:nvSpPr>
          <p:spPr>
            <a:xfrm>
              <a:off x="1612668" y="260364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1911927" y="260364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1" name="직사각형 250"/>
            <p:cNvSpPr/>
            <p:nvPr/>
          </p:nvSpPr>
          <p:spPr>
            <a:xfrm>
              <a:off x="2211186" y="260363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2510445" y="260363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2809704" y="260363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3108963" y="260363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3408222" y="260363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3707481" y="260363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4006740" y="260364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4305999" y="260363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4605258" y="260363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4904517" y="260363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5203776" y="260363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5503035" y="260363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5802294" y="260363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6101553" y="260363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6400812" y="260363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6700071" y="260363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6999330" y="260363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7298589" y="260363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7597848" y="260363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7897107" y="260363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8196366" y="260363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8495625" y="260363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8794884" y="260363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9094143" y="260363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9393402" y="260363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9692661" y="260363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9991920" y="260363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10291179" y="260363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10590438" y="260363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0" name="직사각형 279"/>
            <p:cNvSpPr/>
            <p:nvPr/>
          </p:nvSpPr>
          <p:spPr>
            <a:xfrm>
              <a:off x="10889697" y="260363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1" name="직사각형 280"/>
            <p:cNvSpPr/>
            <p:nvPr/>
          </p:nvSpPr>
          <p:spPr>
            <a:xfrm>
              <a:off x="1612668" y="290289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2" name="직사각형 281"/>
            <p:cNvSpPr/>
            <p:nvPr/>
          </p:nvSpPr>
          <p:spPr>
            <a:xfrm>
              <a:off x="1911927" y="290289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3" name="직사각형 282"/>
            <p:cNvSpPr/>
            <p:nvPr/>
          </p:nvSpPr>
          <p:spPr>
            <a:xfrm>
              <a:off x="2211186" y="290289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4" name="직사각형 283"/>
            <p:cNvSpPr/>
            <p:nvPr/>
          </p:nvSpPr>
          <p:spPr>
            <a:xfrm>
              <a:off x="2510445" y="290289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5" name="직사각형 284"/>
            <p:cNvSpPr/>
            <p:nvPr/>
          </p:nvSpPr>
          <p:spPr>
            <a:xfrm>
              <a:off x="2809704" y="290289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6" name="직사각형 285"/>
            <p:cNvSpPr/>
            <p:nvPr/>
          </p:nvSpPr>
          <p:spPr>
            <a:xfrm>
              <a:off x="3108963" y="290289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3408222" y="290289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3707481" y="290289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4006740" y="290289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0" name="직사각형 289"/>
            <p:cNvSpPr/>
            <p:nvPr/>
          </p:nvSpPr>
          <p:spPr>
            <a:xfrm>
              <a:off x="4305999" y="290289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1" name="직사각형 290"/>
            <p:cNvSpPr/>
            <p:nvPr/>
          </p:nvSpPr>
          <p:spPr>
            <a:xfrm>
              <a:off x="4605258" y="290289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4904517" y="290289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3" name="직사각형 292"/>
            <p:cNvSpPr/>
            <p:nvPr/>
          </p:nvSpPr>
          <p:spPr>
            <a:xfrm>
              <a:off x="5203776" y="290289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4" name="직사각형 293"/>
            <p:cNvSpPr/>
            <p:nvPr/>
          </p:nvSpPr>
          <p:spPr>
            <a:xfrm>
              <a:off x="5503035" y="290289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5" name="직사각형 294"/>
            <p:cNvSpPr/>
            <p:nvPr/>
          </p:nvSpPr>
          <p:spPr>
            <a:xfrm>
              <a:off x="5802294" y="290289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6101553" y="290289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7" name="직사각형 296"/>
            <p:cNvSpPr/>
            <p:nvPr/>
          </p:nvSpPr>
          <p:spPr>
            <a:xfrm>
              <a:off x="6400812" y="290289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8" name="직사각형 297"/>
            <p:cNvSpPr/>
            <p:nvPr/>
          </p:nvSpPr>
          <p:spPr>
            <a:xfrm>
              <a:off x="6700071" y="290289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9" name="직사각형 298"/>
            <p:cNvSpPr/>
            <p:nvPr/>
          </p:nvSpPr>
          <p:spPr>
            <a:xfrm>
              <a:off x="6999330" y="290289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7298589" y="290289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1" name="직사각형 300"/>
            <p:cNvSpPr/>
            <p:nvPr/>
          </p:nvSpPr>
          <p:spPr>
            <a:xfrm>
              <a:off x="7597848" y="290289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2" name="직사각형 301"/>
            <p:cNvSpPr/>
            <p:nvPr/>
          </p:nvSpPr>
          <p:spPr>
            <a:xfrm>
              <a:off x="7897107" y="290289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8196366" y="290289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8495625" y="290288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5" name="직사각형 304"/>
            <p:cNvSpPr/>
            <p:nvPr/>
          </p:nvSpPr>
          <p:spPr>
            <a:xfrm>
              <a:off x="8794884" y="290289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6" name="직사각형 305"/>
            <p:cNvSpPr/>
            <p:nvPr/>
          </p:nvSpPr>
          <p:spPr>
            <a:xfrm>
              <a:off x="9094143" y="290289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7" name="직사각형 306"/>
            <p:cNvSpPr/>
            <p:nvPr/>
          </p:nvSpPr>
          <p:spPr>
            <a:xfrm>
              <a:off x="9393402" y="290289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8" name="직사각형 307"/>
            <p:cNvSpPr/>
            <p:nvPr/>
          </p:nvSpPr>
          <p:spPr>
            <a:xfrm>
              <a:off x="9692661" y="290289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9" name="직사각형 308"/>
            <p:cNvSpPr/>
            <p:nvPr/>
          </p:nvSpPr>
          <p:spPr>
            <a:xfrm>
              <a:off x="9991920" y="290289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0" name="직사각형 309"/>
            <p:cNvSpPr/>
            <p:nvPr/>
          </p:nvSpPr>
          <p:spPr>
            <a:xfrm>
              <a:off x="10291179" y="290289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1" name="직사각형 310"/>
            <p:cNvSpPr/>
            <p:nvPr/>
          </p:nvSpPr>
          <p:spPr>
            <a:xfrm>
              <a:off x="10590438" y="290288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2" name="직사각형 311"/>
            <p:cNvSpPr/>
            <p:nvPr/>
          </p:nvSpPr>
          <p:spPr>
            <a:xfrm>
              <a:off x="10889697" y="290288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3" name="직사각형 312"/>
            <p:cNvSpPr/>
            <p:nvPr/>
          </p:nvSpPr>
          <p:spPr>
            <a:xfrm>
              <a:off x="1612668" y="320215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4" name="직사각형 313"/>
            <p:cNvSpPr/>
            <p:nvPr/>
          </p:nvSpPr>
          <p:spPr>
            <a:xfrm>
              <a:off x="1911927" y="320215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5" name="직사각형 314"/>
            <p:cNvSpPr/>
            <p:nvPr/>
          </p:nvSpPr>
          <p:spPr>
            <a:xfrm>
              <a:off x="2211186" y="320215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6" name="직사각형 315"/>
            <p:cNvSpPr/>
            <p:nvPr/>
          </p:nvSpPr>
          <p:spPr>
            <a:xfrm>
              <a:off x="2510445" y="320215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7" name="직사각형 316"/>
            <p:cNvSpPr/>
            <p:nvPr/>
          </p:nvSpPr>
          <p:spPr>
            <a:xfrm>
              <a:off x="2809704" y="320215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8" name="직사각형 317"/>
            <p:cNvSpPr/>
            <p:nvPr/>
          </p:nvSpPr>
          <p:spPr>
            <a:xfrm>
              <a:off x="3108963" y="320215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9" name="직사각형 318"/>
            <p:cNvSpPr/>
            <p:nvPr/>
          </p:nvSpPr>
          <p:spPr>
            <a:xfrm>
              <a:off x="3408222" y="320214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0" name="직사각형 319"/>
            <p:cNvSpPr/>
            <p:nvPr/>
          </p:nvSpPr>
          <p:spPr>
            <a:xfrm>
              <a:off x="3707481" y="320214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1" name="직사각형 320"/>
            <p:cNvSpPr/>
            <p:nvPr/>
          </p:nvSpPr>
          <p:spPr>
            <a:xfrm>
              <a:off x="4006740" y="320215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2" name="직사각형 321"/>
            <p:cNvSpPr/>
            <p:nvPr/>
          </p:nvSpPr>
          <p:spPr>
            <a:xfrm>
              <a:off x="4305999" y="320215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3" name="직사각형 322"/>
            <p:cNvSpPr/>
            <p:nvPr/>
          </p:nvSpPr>
          <p:spPr>
            <a:xfrm>
              <a:off x="4605258" y="320215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4" name="직사각형 323"/>
            <p:cNvSpPr/>
            <p:nvPr/>
          </p:nvSpPr>
          <p:spPr>
            <a:xfrm>
              <a:off x="4904517" y="320215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5" name="직사각형 324"/>
            <p:cNvSpPr/>
            <p:nvPr/>
          </p:nvSpPr>
          <p:spPr>
            <a:xfrm>
              <a:off x="5203776" y="320215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6" name="직사각형 325"/>
            <p:cNvSpPr/>
            <p:nvPr/>
          </p:nvSpPr>
          <p:spPr>
            <a:xfrm>
              <a:off x="5503035" y="320214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7" name="직사각형 326"/>
            <p:cNvSpPr/>
            <p:nvPr/>
          </p:nvSpPr>
          <p:spPr>
            <a:xfrm>
              <a:off x="5802294" y="320214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8" name="직사각형 327"/>
            <p:cNvSpPr/>
            <p:nvPr/>
          </p:nvSpPr>
          <p:spPr>
            <a:xfrm>
              <a:off x="6101553" y="320214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9" name="직사각형 328"/>
            <p:cNvSpPr/>
            <p:nvPr/>
          </p:nvSpPr>
          <p:spPr>
            <a:xfrm>
              <a:off x="6400812" y="320215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0" name="직사각형 329"/>
            <p:cNvSpPr/>
            <p:nvPr/>
          </p:nvSpPr>
          <p:spPr>
            <a:xfrm>
              <a:off x="6700071" y="320215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6999330" y="320215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2" name="직사각형 331"/>
            <p:cNvSpPr/>
            <p:nvPr/>
          </p:nvSpPr>
          <p:spPr>
            <a:xfrm>
              <a:off x="7298589" y="320215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7597848" y="320214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7897107" y="320214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5" name="직사각형 334"/>
            <p:cNvSpPr/>
            <p:nvPr/>
          </p:nvSpPr>
          <p:spPr>
            <a:xfrm>
              <a:off x="8196366" y="320214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8495625" y="320214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7" name="직사각형 336"/>
            <p:cNvSpPr/>
            <p:nvPr/>
          </p:nvSpPr>
          <p:spPr>
            <a:xfrm>
              <a:off x="8794884" y="320215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8" name="직사각형 337"/>
            <p:cNvSpPr/>
            <p:nvPr/>
          </p:nvSpPr>
          <p:spPr>
            <a:xfrm>
              <a:off x="9094143" y="320215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9" name="직사각형 338"/>
            <p:cNvSpPr/>
            <p:nvPr/>
          </p:nvSpPr>
          <p:spPr>
            <a:xfrm>
              <a:off x="9393402" y="320215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0" name="직사각형 339"/>
            <p:cNvSpPr/>
            <p:nvPr/>
          </p:nvSpPr>
          <p:spPr>
            <a:xfrm>
              <a:off x="9692661" y="320214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1" name="직사각형 340"/>
            <p:cNvSpPr/>
            <p:nvPr/>
          </p:nvSpPr>
          <p:spPr>
            <a:xfrm>
              <a:off x="9991920" y="320214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2" name="직사각형 341"/>
            <p:cNvSpPr/>
            <p:nvPr/>
          </p:nvSpPr>
          <p:spPr>
            <a:xfrm>
              <a:off x="10291179" y="320214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3" name="직사각형 342"/>
            <p:cNvSpPr/>
            <p:nvPr/>
          </p:nvSpPr>
          <p:spPr>
            <a:xfrm>
              <a:off x="10590438" y="320214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4" name="직사각형 343"/>
            <p:cNvSpPr/>
            <p:nvPr/>
          </p:nvSpPr>
          <p:spPr>
            <a:xfrm>
              <a:off x="10889697" y="320214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5" name="직사각형 344"/>
            <p:cNvSpPr/>
            <p:nvPr/>
          </p:nvSpPr>
          <p:spPr>
            <a:xfrm>
              <a:off x="1612668" y="3501412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6" name="직사각형 345"/>
            <p:cNvSpPr/>
            <p:nvPr/>
          </p:nvSpPr>
          <p:spPr>
            <a:xfrm>
              <a:off x="1911927" y="3501411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7" name="직사각형 346"/>
            <p:cNvSpPr/>
            <p:nvPr/>
          </p:nvSpPr>
          <p:spPr>
            <a:xfrm>
              <a:off x="2211186" y="350141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8" name="직사각형 347"/>
            <p:cNvSpPr/>
            <p:nvPr/>
          </p:nvSpPr>
          <p:spPr>
            <a:xfrm>
              <a:off x="2510445" y="350140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9" name="직사각형 348"/>
            <p:cNvSpPr/>
            <p:nvPr/>
          </p:nvSpPr>
          <p:spPr>
            <a:xfrm>
              <a:off x="2809704" y="3501408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0" name="직사각형 349"/>
            <p:cNvSpPr/>
            <p:nvPr/>
          </p:nvSpPr>
          <p:spPr>
            <a:xfrm>
              <a:off x="3108963" y="3501407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1" name="직사각형 350"/>
            <p:cNvSpPr/>
            <p:nvPr/>
          </p:nvSpPr>
          <p:spPr>
            <a:xfrm>
              <a:off x="3408222" y="350140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2" name="직사각형 351"/>
            <p:cNvSpPr/>
            <p:nvPr/>
          </p:nvSpPr>
          <p:spPr>
            <a:xfrm>
              <a:off x="3707481" y="3501405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3" name="직사각형 352"/>
            <p:cNvSpPr/>
            <p:nvPr/>
          </p:nvSpPr>
          <p:spPr>
            <a:xfrm>
              <a:off x="4006740" y="3501411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4" name="직사각형 353"/>
            <p:cNvSpPr/>
            <p:nvPr/>
          </p:nvSpPr>
          <p:spPr>
            <a:xfrm>
              <a:off x="4305999" y="350141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5" name="직사각형 354"/>
            <p:cNvSpPr/>
            <p:nvPr/>
          </p:nvSpPr>
          <p:spPr>
            <a:xfrm>
              <a:off x="4605258" y="350140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6" name="직사각형 355"/>
            <p:cNvSpPr/>
            <p:nvPr/>
          </p:nvSpPr>
          <p:spPr>
            <a:xfrm>
              <a:off x="4904517" y="3501408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7" name="직사각형 356"/>
            <p:cNvSpPr/>
            <p:nvPr/>
          </p:nvSpPr>
          <p:spPr>
            <a:xfrm>
              <a:off x="5203776" y="3501407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8" name="직사각형 357"/>
            <p:cNvSpPr/>
            <p:nvPr/>
          </p:nvSpPr>
          <p:spPr>
            <a:xfrm>
              <a:off x="5503035" y="350140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5802294" y="3501405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0" name="직사각형 359"/>
            <p:cNvSpPr/>
            <p:nvPr/>
          </p:nvSpPr>
          <p:spPr>
            <a:xfrm>
              <a:off x="6101553" y="3501404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1" name="직사각형 360"/>
            <p:cNvSpPr/>
            <p:nvPr/>
          </p:nvSpPr>
          <p:spPr>
            <a:xfrm>
              <a:off x="6400812" y="350141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2" name="직사각형 361"/>
            <p:cNvSpPr/>
            <p:nvPr/>
          </p:nvSpPr>
          <p:spPr>
            <a:xfrm>
              <a:off x="6700071" y="350140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3" name="직사각형 362"/>
            <p:cNvSpPr/>
            <p:nvPr/>
          </p:nvSpPr>
          <p:spPr>
            <a:xfrm>
              <a:off x="6999330" y="3501408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4" name="직사각형 363"/>
            <p:cNvSpPr/>
            <p:nvPr/>
          </p:nvSpPr>
          <p:spPr>
            <a:xfrm>
              <a:off x="7298589" y="3501407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5" name="직사각형 364"/>
            <p:cNvSpPr/>
            <p:nvPr/>
          </p:nvSpPr>
          <p:spPr>
            <a:xfrm>
              <a:off x="7597848" y="350140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6" name="직사각형 365"/>
            <p:cNvSpPr/>
            <p:nvPr/>
          </p:nvSpPr>
          <p:spPr>
            <a:xfrm>
              <a:off x="7897107" y="3501405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7" name="직사각형 366"/>
            <p:cNvSpPr/>
            <p:nvPr/>
          </p:nvSpPr>
          <p:spPr>
            <a:xfrm>
              <a:off x="8196366" y="3501404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8" name="직사각형 367"/>
            <p:cNvSpPr/>
            <p:nvPr/>
          </p:nvSpPr>
          <p:spPr>
            <a:xfrm>
              <a:off x="8495625" y="3501403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9" name="직사각형 368"/>
            <p:cNvSpPr/>
            <p:nvPr/>
          </p:nvSpPr>
          <p:spPr>
            <a:xfrm>
              <a:off x="8794884" y="350140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0" name="직사각형 369"/>
            <p:cNvSpPr/>
            <p:nvPr/>
          </p:nvSpPr>
          <p:spPr>
            <a:xfrm>
              <a:off x="9094143" y="3501408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1" name="직사각형 370"/>
            <p:cNvSpPr/>
            <p:nvPr/>
          </p:nvSpPr>
          <p:spPr>
            <a:xfrm>
              <a:off x="9393402" y="3501407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2" name="직사각형 371"/>
            <p:cNvSpPr/>
            <p:nvPr/>
          </p:nvSpPr>
          <p:spPr>
            <a:xfrm>
              <a:off x="9692661" y="350140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3" name="직사각형 372"/>
            <p:cNvSpPr/>
            <p:nvPr/>
          </p:nvSpPr>
          <p:spPr>
            <a:xfrm>
              <a:off x="9991920" y="350140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4" name="직사각형 373"/>
            <p:cNvSpPr/>
            <p:nvPr/>
          </p:nvSpPr>
          <p:spPr>
            <a:xfrm>
              <a:off x="10291179" y="350140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5" name="직사각형 374"/>
            <p:cNvSpPr/>
            <p:nvPr/>
          </p:nvSpPr>
          <p:spPr>
            <a:xfrm>
              <a:off x="10590438" y="350140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6" name="직사각형 375"/>
            <p:cNvSpPr/>
            <p:nvPr/>
          </p:nvSpPr>
          <p:spPr>
            <a:xfrm>
              <a:off x="10889697" y="350140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7" name="직사각형 376"/>
            <p:cNvSpPr/>
            <p:nvPr/>
          </p:nvSpPr>
          <p:spPr>
            <a:xfrm>
              <a:off x="1612668" y="3800669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8" name="직사각형 377"/>
            <p:cNvSpPr/>
            <p:nvPr/>
          </p:nvSpPr>
          <p:spPr>
            <a:xfrm>
              <a:off x="1911927" y="3800668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9" name="직사각형 378"/>
            <p:cNvSpPr/>
            <p:nvPr/>
          </p:nvSpPr>
          <p:spPr>
            <a:xfrm>
              <a:off x="2211186" y="3800667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0" name="직사각형 379"/>
            <p:cNvSpPr/>
            <p:nvPr/>
          </p:nvSpPr>
          <p:spPr>
            <a:xfrm>
              <a:off x="2510445" y="3800666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1" name="직사각형 380"/>
            <p:cNvSpPr/>
            <p:nvPr/>
          </p:nvSpPr>
          <p:spPr>
            <a:xfrm>
              <a:off x="2809704" y="3800665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2" name="직사각형 381"/>
            <p:cNvSpPr/>
            <p:nvPr/>
          </p:nvSpPr>
          <p:spPr>
            <a:xfrm>
              <a:off x="3108963" y="3800664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3" name="직사각형 382"/>
            <p:cNvSpPr/>
            <p:nvPr/>
          </p:nvSpPr>
          <p:spPr>
            <a:xfrm>
              <a:off x="3408222" y="3800663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4" name="직사각형 383"/>
            <p:cNvSpPr/>
            <p:nvPr/>
          </p:nvSpPr>
          <p:spPr>
            <a:xfrm>
              <a:off x="3707481" y="3800662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5" name="직사각형 384"/>
            <p:cNvSpPr/>
            <p:nvPr/>
          </p:nvSpPr>
          <p:spPr>
            <a:xfrm>
              <a:off x="4006740" y="3800668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6" name="직사각형 385"/>
            <p:cNvSpPr/>
            <p:nvPr/>
          </p:nvSpPr>
          <p:spPr>
            <a:xfrm>
              <a:off x="4305999" y="3800667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7" name="직사각형 386"/>
            <p:cNvSpPr/>
            <p:nvPr/>
          </p:nvSpPr>
          <p:spPr>
            <a:xfrm>
              <a:off x="4605258" y="3800666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8" name="직사각형 387"/>
            <p:cNvSpPr/>
            <p:nvPr/>
          </p:nvSpPr>
          <p:spPr>
            <a:xfrm>
              <a:off x="4904517" y="3800665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9" name="직사각형 388"/>
            <p:cNvSpPr/>
            <p:nvPr/>
          </p:nvSpPr>
          <p:spPr>
            <a:xfrm>
              <a:off x="5203776" y="3800664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0" name="직사각형 389"/>
            <p:cNvSpPr/>
            <p:nvPr/>
          </p:nvSpPr>
          <p:spPr>
            <a:xfrm>
              <a:off x="5503035" y="3800663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1" name="직사각형 390"/>
            <p:cNvSpPr/>
            <p:nvPr/>
          </p:nvSpPr>
          <p:spPr>
            <a:xfrm>
              <a:off x="5802294" y="3800662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2" name="직사각형 391"/>
            <p:cNvSpPr/>
            <p:nvPr/>
          </p:nvSpPr>
          <p:spPr>
            <a:xfrm>
              <a:off x="6101553" y="3800661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3" name="직사각형 392"/>
            <p:cNvSpPr/>
            <p:nvPr/>
          </p:nvSpPr>
          <p:spPr>
            <a:xfrm>
              <a:off x="6400812" y="3800667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4" name="직사각형 393"/>
            <p:cNvSpPr/>
            <p:nvPr/>
          </p:nvSpPr>
          <p:spPr>
            <a:xfrm>
              <a:off x="6700071" y="3800666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5" name="직사각형 394"/>
            <p:cNvSpPr/>
            <p:nvPr/>
          </p:nvSpPr>
          <p:spPr>
            <a:xfrm>
              <a:off x="6999330" y="3800665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6" name="직사각형 395"/>
            <p:cNvSpPr/>
            <p:nvPr/>
          </p:nvSpPr>
          <p:spPr>
            <a:xfrm>
              <a:off x="7298589" y="3800664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7" name="직사각형 396"/>
            <p:cNvSpPr/>
            <p:nvPr/>
          </p:nvSpPr>
          <p:spPr>
            <a:xfrm>
              <a:off x="7597848" y="3800663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8" name="직사각형 397"/>
            <p:cNvSpPr/>
            <p:nvPr/>
          </p:nvSpPr>
          <p:spPr>
            <a:xfrm>
              <a:off x="7897107" y="3800662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9" name="직사각형 398"/>
            <p:cNvSpPr/>
            <p:nvPr/>
          </p:nvSpPr>
          <p:spPr>
            <a:xfrm>
              <a:off x="8196366" y="3800661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0" name="직사각형 399"/>
            <p:cNvSpPr/>
            <p:nvPr/>
          </p:nvSpPr>
          <p:spPr>
            <a:xfrm>
              <a:off x="8495625" y="380066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1" name="직사각형 400"/>
            <p:cNvSpPr/>
            <p:nvPr/>
          </p:nvSpPr>
          <p:spPr>
            <a:xfrm>
              <a:off x="8794884" y="380066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2" name="직사각형 401"/>
            <p:cNvSpPr/>
            <p:nvPr/>
          </p:nvSpPr>
          <p:spPr>
            <a:xfrm>
              <a:off x="9094143" y="3800665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3" name="직사각형 402"/>
            <p:cNvSpPr/>
            <p:nvPr/>
          </p:nvSpPr>
          <p:spPr>
            <a:xfrm>
              <a:off x="9393402" y="3800664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4" name="직사각형 403"/>
            <p:cNvSpPr/>
            <p:nvPr/>
          </p:nvSpPr>
          <p:spPr>
            <a:xfrm>
              <a:off x="9692661" y="3800663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5" name="직사각형 404"/>
            <p:cNvSpPr/>
            <p:nvPr/>
          </p:nvSpPr>
          <p:spPr>
            <a:xfrm>
              <a:off x="9991920" y="3800662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6" name="직사각형 405"/>
            <p:cNvSpPr/>
            <p:nvPr/>
          </p:nvSpPr>
          <p:spPr>
            <a:xfrm>
              <a:off x="10291179" y="3800661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7" name="직사각형 406"/>
            <p:cNvSpPr/>
            <p:nvPr/>
          </p:nvSpPr>
          <p:spPr>
            <a:xfrm>
              <a:off x="10590438" y="380066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8" name="직사각형 407"/>
            <p:cNvSpPr/>
            <p:nvPr/>
          </p:nvSpPr>
          <p:spPr>
            <a:xfrm>
              <a:off x="10889697" y="380065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11188956" y="3366709"/>
              <a:ext cx="607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Consolas" panose="020B0609020204030204" pitchFamily="49" charset="0"/>
                </a:rPr>
                <a:t>[3]</a:t>
              </a:r>
              <a:endParaRPr lang="ko-KR" altLang="en-US" sz="2000" smtClean="0">
                <a:latin typeface="Consolas" panose="020B0609020204030204" pitchFamily="49" charset="0"/>
              </a:endParaRP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11188956" y="3703613"/>
              <a:ext cx="607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Consolas" panose="020B0609020204030204" pitchFamily="49" charset="0"/>
                </a:rPr>
                <a:t>[4]</a:t>
              </a:r>
              <a:endParaRPr lang="ko-KR" altLang="en-US" sz="2000" smtClean="0">
                <a:latin typeface="Consolas" panose="020B0609020204030204" pitchFamily="49" charset="0"/>
              </a:endParaRPr>
            </a:p>
          </p:txBody>
        </p:sp>
      </p:grpSp>
      <p:sp>
        <p:nvSpPr>
          <p:cNvPr id="412" name="직사각형 411"/>
          <p:cNvSpPr/>
          <p:nvPr/>
        </p:nvSpPr>
        <p:spPr>
          <a:xfrm>
            <a:off x="8877552" y="4865019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3" name="직사각형 412"/>
          <p:cNvSpPr/>
          <p:nvPr/>
        </p:nvSpPr>
        <p:spPr>
          <a:xfrm>
            <a:off x="8877552" y="5086461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4" name="직사각형 413"/>
          <p:cNvSpPr/>
          <p:nvPr/>
        </p:nvSpPr>
        <p:spPr>
          <a:xfrm>
            <a:off x="8877552" y="5307904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5" name="직사각형 414"/>
          <p:cNvSpPr/>
          <p:nvPr/>
        </p:nvSpPr>
        <p:spPr>
          <a:xfrm>
            <a:off x="8877552" y="5529346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6" name="직사각형 415"/>
          <p:cNvSpPr/>
          <p:nvPr/>
        </p:nvSpPr>
        <p:spPr>
          <a:xfrm>
            <a:off x="8877552" y="5750788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7" name="직사각형 416"/>
          <p:cNvSpPr/>
          <p:nvPr/>
        </p:nvSpPr>
        <p:spPr>
          <a:xfrm>
            <a:off x="8877552" y="5972231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8" name="직사각형 417"/>
          <p:cNvSpPr/>
          <p:nvPr/>
        </p:nvSpPr>
        <p:spPr>
          <a:xfrm>
            <a:off x="8877552" y="6193673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9" name="직사각형 418"/>
          <p:cNvSpPr/>
          <p:nvPr/>
        </p:nvSpPr>
        <p:spPr>
          <a:xfrm>
            <a:off x="8877552" y="6415115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0" name="직사각형 419"/>
          <p:cNvSpPr/>
          <p:nvPr/>
        </p:nvSpPr>
        <p:spPr>
          <a:xfrm>
            <a:off x="8877552" y="6636558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1" name="모서리가 둥근 직사각형 420"/>
          <p:cNvSpPr/>
          <p:nvPr/>
        </p:nvSpPr>
        <p:spPr>
          <a:xfrm>
            <a:off x="9796862" y="5529346"/>
            <a:ext cx="355650" cy="22144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2" name="모서리가 둥근 직사각형 421"/>
          <p:cNvSpPr/>
          <p:nvPr/>
        </p:nvSpPr>
        <p:spPr>
          <a:xfrm>
            <a:off x="10360564" y="5529346"/>
            <a:ext cx="355650" cy="22144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3" name="모서리가 둥근 직사각형 422"/>
          <p:cNvSpPr/>
          <p:nvPr/>
        </p:nvSpPr>
        <p:spPr>
          <a:xfrm>
            <a:off x="10924266" y="5529346"/>
            <a:ext cx="355650" cy="22144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24" name="직선 화살표 연결선 423"/>
          <p:cNvCxnSpPr>
            <a:stCxn id="415" idx="3"/>
            <a:endCxn id="421" idx="1"/>
          </p:cNvCxnSpPr>
          <p:nvPr/>
        </p:nvCxnSpPr>
        <p:spPr>
          <a:xfrm>
            <a:off x="9555288" y="5640067"/>
            <a:ext cx="241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직선 화살표 연결선 424"/>
          <p:cNvCxnSpPr>
            <a:stCxn id="421" idx="3"/>
            <a:endCxn id="422" idx="1"/>
          </p:cNvCxnSpPr>
          <p:nvPr/>
        </p:nvCxnSpPr>
        <p:spPr>
          <a:xfrm>
            <a:off x="10152512" y="5640067"/>
            <a:ext cx="208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직선 화살표 연결선 425"/>
          <p:cNvCxnSpPr>
            <a:stCxn id="422" idx="3"/>
            <a:endCxn id="423" idx="1"/>
          </p:cNvCxnSpPr>
          <p:nvPr/>
        </p:nvCxnSpPr>
        <p:spPr>
          <a:xfrm>
            <a:off x="10716214" y="5640067"/>
            <a:ext cx="208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TextBox 426"/>
          <p:cNvSpPr txBox="1"/>
          <p:nvPr/>
        </p:nvSpPr>
        <p:spPr>
          <a:xfrm>
            <a:off x="9676075" y="5176637"/>
            <a:ext cx="604561" cy="322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next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9628251" y="5660587"/>
            <a:ext cx="946180" cy="322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current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614049" y="5233216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active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-809395" y="3142285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expires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15704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01" y="117645"/>
            <a:ext cx="995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Linux 2.6.11 and later : 3</a:t>
            </a:r>
            <a:r>
              <a:rPr lang="ko-KR" altLang="en-US" sz="2800">
                <a:latin typeface="Consolas" panose="020B0609020204030204" pitchFamily="49" charset="0"/>
              </a:rPr>
              <a:t>세대 커널</a:t>
            </a:r>
            <a:r>
              <a:rPr lang="en-US" altLang="ko-KR" sz="2800">
                <a:latin typeface="Consolas" panose="020B0609020204030204" pitchFamily="49" charset="0"/>
              </a:rPr>
              <a:t> =&gt; CFS </a:t>
            </a:r>
            <a:r>
              <a:rPr lang="ko-KR" altLang="en-US" sz="2800">
                <a:latin typeface="Consolas" panose="020B0609020204030204" pitchFamily="49" charset="0"/>
              </a:rPr>
              <a:t>스케줄러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425" y="1455994"/>
            <a:ext cx="1105943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static const int prio_to_weight[40] = {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</a:t>
            </a:r>
            <a:r>
              <a:rPr lang="en-US" altLang="ko-KR" sz="2400">
                <a:latin typeface="Consolas" panose="020B0609020204030204" pitchFamily="49" charset="0"/>
              </a:rPr>
              <a:t>-20 */     88761,     71755,     56483,     46273,     36291,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</a:t>
            </a:r>
            <a:r>
              <a:rPr lang="en-US" altLang="ko-KR" sz="2400">
                <a:latin typeface="Consolas" panose="020B0609020204030204" pitchFamily="49" charset="0"/>
              </a:rPr>
              <a:t>-15 */     29154,     23254,     18705,     14949,     11916,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</a:t>
            </a:r>
            <a:r>
              <a:rPr lang="en-US" altLang="ko-KR" sz="2400">
                <a:latin typeface="Consolas" panose="020B0609020204030204" pitchFamily="49" charset="0"/>
              </a:rPr>
              <a:t>-10 */      9548,      7620,      6100,      4904,      3906,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 </a:t>
            </a:r>
            <a:r>
              <a:rPr lang="en-US" altLang="ko-KR" sz="2400">
                <a:latin typeface="Consolas" panose="020B0609020204030204" pitchFamily="49" charset="0"/>
              </a:rPr>
              <a:t>-5 */      3121,      2501,      1991,      1586,      1277,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  </a:t>
            </a:r>
            <a:r>
              <a:rPr lang="en-US" altLang="ko-KR" sz="2400">
                <a:latin typeface="Consolas" panose="020B0609020204030204" pitchFamily="49" charset="0"/>
              </a:rPr>
              <a:t>0 */      1024,       820,       655,       526,       423,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  </a:t>
            </a:r>
            <a:r>
              <a:rPr lang="en-US" altLang="ko-KR" sz="2400">
                <a:latin typeface="Consolas" panose="020B0609020204030204" pitchFamily="49" charset="0"/>
              </a:rPr>
              <a:t>5 */       335,       272,       215,       172,       137,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 </a:t>
            </a:r>
            <a:r>
              <a:rPr lang="en-US" altLang="ko-KR" sz="2400">
                <a:latin typeface="Consolas" panose="020B0609020204030204" pitchFamily="49" charset="0"/>
              </a:rPr>
              <a:t>10 */       110,        87,        70,        56,        45,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 </a:t>
            </a:r>
            <a:r>
              <a:rPr lang="en-US" altLang="ko-KR" sz="2400">
                <a:latin typeface="Consolas" panose="020B0609020204030204" pitchFamily="49" charset="0"/>
              </a:rPr>
              <a:t>15 */        36,        29,        23,        18,        15,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};</a:t>
            </a:r>
            <a:endParaRPr lang="en-US" altLang="ko-KR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0477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01" y="117645"/>
            <a:ext cx="995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Linux 2.6.11 and later : 3</a:t>
            </a:r>
            <a:r>
              <a:rPr lang="ko-KR" altLang="en-US" sz="2800">
                <a:latin typeface="Consolas" panose="020B0609020204030204" pitchFamily="49" charset="0"/>
              </a:rPr>
              <a:t>세대 커널</a:t>
            </a:r>
            <a:r>
              <a:rPr lang="en-US" altLang="ko-KR" sz="2800">
                <a:latin typeface="Consolas" panose="020B0609020204030204" pitchFamily="49" charset="0"/>
              </a:rPr>
              <a:t> =&gt; CFS </a:t>
            </a:r>
            <a:r>
              <a:rPr lang="ko-KR" altLang="en-US" sz="2800">
                <a:latin typeface="Consolas" panose="020B0609020204030204" pitchFamily="49" charset="0"/>
              </a:rPr>
              <a:t>스케줄러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368793"/>
              </p:ext>
            </p:extLst>
          </p:nvPr>
        </p:nvGraphicFramePr>
        <p:xfrm>
          <a:off x="1400001" y="1354296"/>
          <a:ext cx="9525000" cy="2733675"/>
        </p:xfrm>
        <a:graphic>
          <a:graphicData uri="http://schemas.openxmlformats.org/drawingml/2006/table">
            <a:tbl>
              <a:tblPr/>
              <a:tblGrid>
                <a:gridCol w="1246114">
                  <a:extLst>
                    <a:ext uri="{9D8B030D-6E8A-4147-A177-3AD203B41FA5}">
                      <a16:colId xmlns:a16="http://schemas.microsoft.com/office/drawing/2014/main" val="1106489989"/>
                    </a:ext>
                  </a:extLst>
                </a:gridCol>
                <a:gridCol w="1512458">
                  <a:extLst>
                    <a:ext uri="{9D8B030D-6E8A-4147-A177-3AD203B41FA5}">
                      <a16:colId xmlns:a16="http://schemas.microsoft.com/office/drawing/2014/main" val="1898307202"/>
                    </a:ext>
                  </a:extLst>
                </a:gridCol>
                <a:gridCol w="1588557">
                  <a:extLst>
                    <a:ext uri="{9D8B030D-6E8A-4147-A177-3AD203B41FA5}">
                      <a16:colId xmlns:a16="http://schemas.microsoft.com/office/drawing/2014/main" val="3043753500"/>
                    </a:ext>
                  </a:extLst>
                </a:gridCol>
                <a:gridCol w="2003928">
                  <a:extLst>
                    <a:ext uri="{9D8B030D-6E8A-4147-A177-3AD203B41FA5}">
                      <a16:colId xmlns:a16="http://schemas.microsoft.com/office/drawing/2014/main" val="2061784131"/>
                    </a:ext>
                  </a:extLst>
                </a:gridCol>
                <a:gridCol w="1512458">
                  <a:extLst>
                    <a:ext uri="{9D8B030D-6E8A-4147-A177-3AD203B41FA5}">
                      <a16:colId xmlns:a16="http://schemas.microsoft.com/office/drawing/2014/main" val="3659731396"/>
                    </a:ext>
                  </a:extLst>
                </a:gridCol>
                <a:gridCol w="1661485">
                  <a:extLst>
                    <a:ext uri="{9D8B030D-6E8A-4147-A177-3AD203B41FA5}">
                      <a16:colId xmlns:a16="http://schemas.microsoft.com/office/drawing/2014/main" val="475982930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nice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weight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w/total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slice(ns)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w0/w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vruntime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5366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-10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9548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0.675343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4052058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0.107248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434573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03782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3121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0.220753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1324515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0.3281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434573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25858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0.072429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434573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434573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987937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0.023695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142170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3.056716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434573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57629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0.00778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46683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9.309091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434573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63209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14138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6000000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580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09167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01" y="117645"/>
            <a:ext cx="995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Linux 2.6.11 and later : 3</a:t>
            </a:r>
            <a:r>
              <a:rPr lang="ko-KR" altLang="en-US" sz="2800">
                <a:latin typeface="Consolas" panose="020B0609020204030204" pitchFamily="49" charset="0"/>
              </a:rPr>
              <a:t>세대 커널</a:t>
            </a:r>
            <a:r>
              <a:rPr lang="en-US" altLang="ko-KR" sz="2800">
                <a:latin typeface="Consolas" panose="020B0609020204030204" pitchFamily="49" charset="0"/>
              </a:rPr>
              <a:t> =&gt; CFS </a:t>
            </a:r>
            <a:r>
              <a:rPr lang="ko-KR" altLang="en-US" sz="2800">
                <a:latin typeface="Consolas" panose="020B0609020204030204" pitchFamily="49" charset="0"/>
              </a:rPr>
              <a:t>스케줄러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036660"/>
              </p:ext>
            </p:extLst>
          </p:nvPr>
        </p:nvGraphicFramePr>
        <p:xfrm>
          <a:off x="1566257" y="772406"/>
          <a:ext cx="9525000" cy="2733675"/>
        </p:xfrm>
        <a:graphic>
          <a:graphicData uri="http://schemas.openxmlformats.org/drawingml/2006/table">
            <a:tbl>
              <a:tblPr/>
              <a:tblGrid>
                <a:gridCol w="1246114">
                  <a:extLst>
                    <a:ext uri="{9D8B030D-6E8A-4147-A177-3AD203B41FA5}">
                      <a16:colId xmlns:a16="http://schemas.microsoft.com/office/drawing/2014/main" val="261888432"/>
                    </a:ext>
                  </a:extLst>
                </a:gridCol>
                <a:gridCol w="1512458">
                  <a:extLst>
                    <a:ext uri="{9D8B030D-6E8A-4147-A177-3AD203B41FA5}">
                      <a16:colId xmlns:a16="http://schemas.microsoft.com/office/drawing/2014/main" val="2712320722"/>
                    </a:ext>
                  </a:extLst>
                </a:gridCol>
                <a:gridCol w="1588557">
                  <a:extLst>
                    <a:ext uri="{9D8B030D-6E8A-4147-A177-3AD203B41FA5}">
                      <a16:colId xmlns:a16="http://schemas.microsoft.com/office/drawing/2014/main" val="1215001170"/>
                    </a:ext>
                  </a:extLst>
                </a:gridCol>
                <a:gridCol w="2003928">
                  <a:extLst>
                    <a:ext uri="{9D8B030D-6E8A-4147-A177-3AD203B41FA5}">
                      <a16:colId xmlns:a16="http://schemas.microsoft.com/office/drawing/2014/main" val="348337142"/>
                    </a:ext>
                  </a:extLst>
                </a:gridCol>
                <a:gridCol w="1512458">
                  <a:extLst>
                    <a:ext uri="{9D8B030D-6E8A-4147-A177-3AD203B41FA5}">
                      <a16:colId xmlns:a16="http://schemas.microsoft.com/office/drawing/2014/main" val="2601767838"/>
                    </a:ext>
                  </a:extLst>
                </a:gridCol>
                <a:gridCol w="1661485">
                  <a:extLst>
                    <a:ext uri="{9D8B030D-6E8A-4147-A177-3AD203B41FA5}">
                      <a16:colId xmlns:a16="http://schemas.microsoft.com/office/drawing/2014/main" val="2764250781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nice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weight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w/total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slice(ns)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w0/w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vruntime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02507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-10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9548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0.675343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5000000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0.107248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536238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33235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3121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0.220753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2000000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0.3281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656200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6334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0.072429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434573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434573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72231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0.023695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100000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3.056716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305672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00934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0.00778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20000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9.309091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186182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59537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14138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6000000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174019"/>
                  </a:ext>
                </a:extLst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7331825" y="4605248"/>
            <a:ext cx="473825" cy="4738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8020514" y="3914348"/>
            <a:ext cx="473825" cy="4738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연결선 7"/>
          <p:cNvCxnSpPr>
            <a:stCxn id="5" idx="0"/>
            <a:endCxn id="6" idx="3"/>
          </p:cNvCxnSpPr>
          <p:nvPr/>
        </p:nvCxnSpPr>
        <p:spPr>
          <a:xfrm flipV="1">
            <a:off x="7568738" y="4318783"/>
            <a:ext cx="521166" cy="28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8261583" y="5320141"/>
            <a:ext cx="473825" cy="4738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직선 연결선 10"/>
          <p:cNvCxnSpPr>
            <a:stCxn id="6" idx="5"/>
            <a:endCxn id="21" idx="0"/>
          </p:cNvCxnSpPr>
          <p:nvPr/>
        </p:nvCxnSpPr>
        <p:spPr>
          <a:xfrm>
            <a:off x="8424949" y="4318783"/>
            <a:ext cx="634022" cy="28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8822058" y="4605248"/>
            <a:ext cx="473825" cy="4738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직선 연결선 21"/>
          <p:cNvCxnSpPr>
            <a:stCxn id="10" idx="0"/>
            <a:endCxn id="21" idx="3"/>
          </p:cNvCxnSpPr>
          <p:nvPr/>
        </p:nvCxnSpPr>
        <p:spPr>
          <a:xfrm flipV="1">
            <a:off x="8498496" y="5009683"/>
            <a:ext cx="392952" cy="31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9439072" y="5320141"/>
            <a:ext cx="473825" cy="4738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1" idx="5"/>
            <a:endCxn id="26" idx="0"/>
          </p:cNvCxnSpPr>
          <p:nvPr/>
        </p:nvCxnSpPr>
        <p:spPr>
          <a:xfrm>
            <a:off x="9226493" y="5009683"/>
            <a:ext cx="449492" cy="31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850581" y="399842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RB tree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494339" y="361604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root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02263" y="4969057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current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330789" y="4504023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run queue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27385" y="4217287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cfs_rq.left_most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58787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01" y="117645"/>
            <a:ext cx="995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Linux 2.6.11 and later : 3</a:t>
            </a:r>
            <a:r>
              <a:rPr lang="ko-KR" altLang="en-US" sz="2800">
                <a:latin typeface="Consolas" panose="020B0609020204030204" pitchFamily="49" charset="0"/>
              </a:rPr>
              <a:t>세대 커널</a:t>
            </a:r>
            <a:r>
              <a:rPr lang="en-US" altLang="ko-KR" sz="2800">
                <a:latin typeface="Consolas" panose="020B0609020204030204" pitchFamily="49" charset="0"/>
              </a:rPr>
              <a:t> =&gt; CFS </a:t>
            </a:r>
            <a:r>
              <a:rPr lang="ko-KR" altLang="en-US" sz="2800">
                <a:latin typeface="Consolas" panose="020B0609020204030204" pitchFamily="49" charset="0"/>
              </a:rPr>
              <a:t>스케줄러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66047" y="1285093"/>
            <a:ext cx="81131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nice  0</a:t>
            </a:r>
            <a:r>
              <a:rPr lang="ko-KR" altLang="en-US" sz="2800" smtClean="0">
                <a:latin typeface="Consolas" panose="020B0609020204030204" pitchFamily="49" charset="0"/>
              </a:rPr>
              <a:t>인 프로세스가 </a:t>
            </a:r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r>
              <a:rPr lang="ko-KR" altLang="en-US" sz="2800" smtClean="0">
                <a:latin typeface="Consolas" panose="020B0609020204030204" pitchFamily="49" charset="0"/>
              </a:rPr>
              <a:t>개 실행중 </a:t>
            </a:r>
            <a:r>
              <a:rPr lang="en-US" altLang="ko-KR" sz="2800" smtClean="0">
                <a:latin typeface="Consolas" panose="020B0609020204030204" pitchFamily="49" charset="0"/>
              </a:rPr>
              <a:t>: 100, 100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nice 19</a:t>
            </a:r>
            <a:r>
              <a:rPr lang="ko-KR" altLang="en-US" sz="2800" smtClean="0">
                <a:latin typeface="Consolas" panose="020B0609020204030204" pitchFamily="49" charset="0"/>
              </a:rPr>
              <a:t>인 프로세스가 </a:t>
            </a:r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r>
              <a:rPr lang="ko-KR" altLang="en-US" sz="2800" smtClean="0">
                <a:latin typeface="Consolas" panose="020B0609020204030204" pitchFamily="49" charset="0"/>
              </a:rPr>
              <a:t>개 실행중 </a:t>
            </a:r>
            <a:r>
              <a:rPr lang="en-US" altLang="ko-KR" sz="2800" smtClean="0">
                <a:latin typeface="Consolas" panose="020B0609020204030204" pitchFamily="49" charset="0"/>
              </a:rPr>
              <a:t>:   5,   5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739327"/>
              </p:ext>
            </p:extLst>
          </p:nvPr>
        </p:nvGraphicFramePr>
        <p:xfrm>
          <a:off x="1275311" y="2455473"/>
          <a:ext cx="9525000" cy="1562100"/>
        </p:xfrm>
        <a:graphic>
          <a:graphicData uri="http://schemas.openxmlformats.org/drawingml/2006/table">
            <a:tbl>
              <a:tblPr/>
              <a:tblGrid>
                <a:gridCol w="1246114">
                  <a:extLst>
                    <a:ext uri="{9D8B030D-6E8A-4147-A177-3AD203B41FA5}">
                      <a16:colId xmlns:a16="http://schemas.microsoft.com/office/drawing/2014/main" val="551524854"/>
                    </a:ext>
                  </a:extLst>
                </a:gridCol>
                <a:gridCol w="1512458">
                  <a:extLst>
                    <a:ext uri="{9D8B030D-6E8A-4147-A177-3AD203B41FA5}">
                      <a16:colId xmlns:a16="http://schemas.microsoft.com/office/drawing/2014/main" val="2696162447"/>
                    </a:ext>
                  </a:extLst>
                </a:gridCol>
                <a:gridCol w="1588557">
                  <a:extLst>
                    <a:ext uri="{9D8B030D-6E8A-4147-A177-3AD203B41FA5}">
                      <a16:colId xmlns:a16="http://schemas.microsoft.com/office/drawing/2014/main" val="2462224580"/>
                    </a:ext>
                  </a:extLst>
                </a:gridCol>
                <a:gridCol w="2003928">
                  <a:extLst>
                    <a:ext uri="{9D8B030D-6E8A-4147-A177-3AD203B41FA5}">
                      <a16:colId xmlns:a16="http://schemas.microsoft.com/office/drawing/2014/main" val="4106152453"/>
                    </a:ext>
                  </a:extLst>
                </a:gridCol>
                <a:gridCol w="1512458">
                  <a:extLst>
                    <a:ext uri="{9D8B030D-6E8A-4147-A177-3AD203B41FA5}">
                      <a16:colId xmlns:a16="http://schemas.microsoft.com/office/drawing/2014/main" val="3775898851"/>
                    </a:ext>
                  </a:extLst>
                </a:gridCol>
                <a:gridCol w="1661485">
                  <a:extLst>
                    <a:ext uri="{9D8B030D-6E8A-4147-A177-3AD203B41FA5}">
                      <a16:colId xmlns:a16="http://schemas.microsoft.com/office/drawing/2014/main" val="272155836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nice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weight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w/total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slice(ns)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w0/w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vruntime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87386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3000000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34243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3000000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31078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2048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6000000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30642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458577"/>
              </p:ext>
            </p:extLst>
          </p:nvPr>
        </p:nvGraphicFramePr>
        <p:xfrm>
          <a:off x="1275311" y="4359088"/>
          <a:ext cx="9525000" cy="1562100"/>
        </p:xfrm>
        <a:graphic>
          <a:graphicData uri="http://schemas.openxmlformats.org/drawingml/2006/table">
            <a:tbl>
              <a:tblPr/>
              <a:tblGrid>
                <a:gridCol w="1246114">
                  <a:extLst>
                    <a:ext uri="{9D8B030D-6E8A-4147-A177-3AD203B41FA5}">
                      <a16:colId xmlns:a16="http://schemas.microsoft.com/office/drawing/2014/main" val="993294945"/>
                    </a:ext>
                  </a:extLst>
                </a:gridCol>
                <a:gridCol w="1512458">
                  <a:extLst>
                    <a:ext uri="{9D8B030D-6E8A-4147-A177-3AD203B41FA5}">
                      <a16:colId xmlns:a16="http://schemas.microsoft.com/office/drawing/2014/main" val="2149722074"/>
                    </a:ext>
                  </a:extLst>
                </a:gridCol>
                <a:gridCol w="1588557">
                  <a:extLst>
                    <a:ext uri="{9D8B030D-6E8A-4147-A177-3AD203B41FA5}">
                      <a16:colId xmlns:a16="http://schemas.microsoft.com/office/drawing/2014/main" val="146977270"/>
                    </a:ext>
                  </a:extLst>
                </a:gridCol>
                <a:gridCol w="2003928">
                  <a:extLst>
                    <a:ext uri="{9D8B030D-6E8A-4147-A177-3AD203B41FA5}">
                      <a16:colId xmlns:a16="http://schemas.microsoft.com/office/drawing/2014/main" val="874905568"/>
                    </a:ext>
                  </a:extLst>
                </a:gridCol>
                <a:gridCol w="1512458">
                  <a:extLst>
                    <a:ext uri="{9D8B030D-6E8A-4147-A177-3AD203B41FA5}">
                      <a16:colId xmlns:a16="http://schemas.microsoft.com/office/drawing/2014/main" val="1594674650"/>
                    </a:ext>
                  </a:extLst>
                </a:gridCol>
                <a:gridCol w="1661485">
                  <a:extLst>
                    <a:ext uri="{9D8B030D-6E8A-4147-A177-3AD203B41FA5}">
                      <a16:colId xmlns:a16="http://schemas.microsoft.com/office/drawing/2014/main" val="2569142917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nice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weight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w/total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slice(ns)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w0/w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vruntime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11479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3000000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08717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3000000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02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6000000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611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73518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01" y="117645"/>
            <a:ext cx="995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Linux 2.6.11 and later : 3</a:t>
            </a:r>
            <a:r>
              <a:rPr lang="ko-KR" altLang="en-US" sz="2800">
                <a:latin typeface="Consolas" panose="020B0609020204030204" pitchFamily="49" charset="0"/>
              </a:rPr>
              <a:t>세대 커널</a:t>
            </a:r>
            <a:r>
              <a:rPr lang="en-US" altLang="ko-KR" sz="2800">
                <a:latin typeface="Consolas" panose="020B0609020204030204" pitchFamily="49" charset="0"/>
              </a:rPr>
              <a:t> =&gt; CFS </a:t>
            </a:r>
            <a:r>
              <a:rPr lang="ko-KR" altLang="en-US" sz="2800">
                <a:latin typeface="Consolas" panose="020B0609020204030204" pitchFamily="49" charset="0"/>
              </a:rPr>
              <a:t>스케줄러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57734" y="1024419"/>
            <a:ext cx="89017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nice  0,  1</a:t>
            </a:r>
            <a:r>
              <a:rPr lang="ko-KR" altLang="en-US" sz="2800" smtClean="0">
                <a:latin typeface="Consolas" panose="020B0609020204030204" pitchFamily="49" charset="0"/>
              </a:rPr>
              <a:t>인 프로세스가 </a:t>
            </a:r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r>
              <a:rPr lang="ko-KR" altLang="en-US" sz="2800" smtClean="0">
                <a:latin typeface="Consolas" panose="020B0609020204030204" pitchFamily="49" charset="0"/>
              </a:rPr>
              <a:t>개 실행중 </a:t>
            </a:r>
            <a:r>
              <a:rPr lang="en-US" altLang="ko-KR" sz="2800" smtClean="0">
                <a:latin typeface="Consolas" panose="020B0609020204030204" pitchFamily="49" charset="0"/>
              </a:rPr>
              <a:t>: 100,  95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nice 18, 19</a:t>
            </a:r>
            <a:r>
              <a:rPr lang="ko-KR" altLang="en-US" sz="2800" smtClean="0">
                <a:latin typeface="Consolas" panose="020B0609020204030204" pitchFamily="49" charset="0"/>
              </a:rPr>
              <a:t>인 프로세스가 </a:t>
            </a:r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r>
              <a:rPr lang="ko-KR" altLang="en-US" sz="2800" smtClean="0">
                <a:latin typeface="Consolas" panose="020B0609020204030204" pitchFamily="49" charset="0"/>
              </a:rPr>
              <a:t>개 실행중 </a:t>
            </a:r>
            <a:r>
              <a:rPr lang="en-US" altLang="ko-KR" sz="2800" smtClean="0">
                <a:latin typeface="Consolas" panose="020B0609020204030204" pitchFamily="49" charset="0"/>
              </a:rPr>
              <a:t>:  10,   5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5800" y="2362081"/>
            <a:ext cx="1105943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static const int prio_to_weight[40] = {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</a:t>
            </a:r>
            <a:r>
              <a:rPr lang="en-US" altLang="ko-KR" sz="2400">
                <a:latin typeface="Consolas" panose="020B0609020204030204" pitchFamily="49" charset="0"/>
              </a:rPr>
              <a:t>-20 */     88761,     71755,     56483,     46273,     36291,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</a:t>
            </a:r>
            <a:r>
              <a:rPr lang="en-US" altLang="ko-KR" sz="2400">
                <a:latin typeface="Consolas" panose="020B0609020204030204" pitchFamily="49" charset="0"/>
              </a:rPr>
              <a:t>-15 */     29154,     23254,     18705,     14949,     11916,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</a:t>
            </a:r>
            <a:r>
              <a:rPr lang="en-US" altLang="ko-KR" sz="2400">
                <a:latin typeface="Consolas" panose="020B0609020204030204" pitchFamily="49" charset="0"/>
              </a:rPr>
              <a:t>-10 */      9548,      7620,      6100,      4904,      3906,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 </a:t>
            </a:r>
            <a:r>
              <a:rPr lang="en-US" altLang="ko-KR" sz="2400">
                <a:latin typeface="Consolas" panose="020B0609020204030204" pitchFamily="49" charset="0"/>
              </a:rPr>
              <a:t>-5 */      3121,      2501,      1991,      1586,      1277,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  </a:t>
            </a:r>
            <a:r>
              <a:rPr lang="en-US" altLang="ko-KR" sz="2400">
                <a:latin typeface="Consolas" panose="020B0609020204030204" pitchFamily="49" charset="0"/>
              </a:rPr>
              <a:t>0 */      1024,       820,       655,       526,       423,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  </a:t>
            </a:r>
            <a:r>
              <a:rPr lang="en-US" altLang="ko-KR" sz="2400">
                <a:latin typeface="Consolas" panose="020B0609020204030204" pitchFamily="49" charset="0"/>
              </a:rPr>
              <a:t>5 */       335,       272,       215,       172,       137,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 </a:t>
            </a:r>
            <a:r>
              <a:rPr lang="en-US" altLang="ko-KR" sz="2400">
                <a:latin typeface="Consolas" panose="020B0609020204030204" pitchFamily="49" charset="0"/>
              </a:rPr>
              <a:t>10 */       110,        87,        70,        56,        45,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 </a:t>
            </a:r>
            <a:r>
              <a:rPr lang="en-US" altLang="ko-KR" sz="2400">
                <a:latin typeface="Consolas" panose="020B0609020204030204" pitchFamily="49" charset="0"/>
              </a:rPr>
              <a:t>15 */        36,        29,        23,        18,        15,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};</a:t>
            </a:r>
            <a:endParaRPr lang="en-US" altLang="ko-KR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38882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01" y="117645"/>
            <a:ext cx="995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Linux 2.6.11 and later : 3</a:t>
            </a:r>
            <a:r>
              <a:rPr lang="ko-KR" altLang="en-US" sz="2800">
                <a:latin typeface="Consolas" panose="020B0609020204030204" pitchFamily="49" charset="0"/>
              </a:rPr>
              <a:t>세대 커널</a:t>
            </a:r>
            <a:r>
              <a:rPr lang="en-US" altLang="ko-KR" sz="2800">
                <a:latin typeface="Consolas" panose="020B0609020204030204" pitchFamily="49" charset="0"/>
              </a:rPr>
              <a:t> =&gt; CFS </a:t>
            </a:r>
            <a:r>
              <a:rPr lang="ko-KR" altLang="en-US" sz="2800">
                <a:latin typeface="Consolas" panose="020B0609020204030204" pitchFamily="49" charset="0"/>
              </a:rPr>
              <a:t>스케줄러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308776"/>
              </p:ext>
            </p:extLst>
          </p:nvPr>
        </p:nvGraphicFramePr>
        <p:xfrm>
          <a:off x="2406873" y="1908845"/>
          <a:ext cx="8026629" cy="2303644"/>
        </p:xfrm>
        <a:graphic>
          <a:graphicData uri="http://schemas.openxmlformats.org/drawingml/2006/table">
            <a:tbl>
              <a:tblPr/>
              <a:tblGrid>
                <a:gridCol w="1050089">
                  <a:extLst>
                    <a:ext uri="{9D8B030D-6E8A-4147-A177-3AD203B41FA5}">
                      <a16:colId xmlns:a16="http://schemas.microsoft.com/office/drawing/2014/main" val="261888432"/>
                    </a:ext>
                  </a:extLst>
                </a:gridCol>
                <a:gridCol w="1274534">
                  <a:extLst>
                    <a:ext uri="{9D8B030D-6E8A-4147-A177-3AD203B41FA5}">
                      <a16:colId xmlns:a16="http://schemas.microsoft.com/office/drawing/2014/main" val="2712320722"/>
                    </a:ext>
                  </a:extLst>
                </a:gridCol>
                <a:gridCol w="1338662">
                  <a:extLst>
                    <a:ext uri="{9D8B030D-6E8A-4147-A177-3AD203B41FA5}">
                      <a16:colId xmlns:a16="http://schemas.microsoft.com/office/drawing/2014/main" val="1215001170"/>
                    </a:ext>
                  </a:extLst>
                </a:gridCol>
                <a:gridCol w="1688692">
                  <a:extLst>
                    <a:ext uri="{9D8B030D-6E8A-4147-A177-3AD203B41FA5}">
                      <a16:colId xmlns:a16="http://schemas.microsoft.com/office/drawing/2014/main" val="348337142"/>
                    </a:ext>
                  </a:extLst>
                </a:gridCol>
                <a:gridCol w="1274534">
                  <a:extLst>
                    <a:ext uri="{9D8B030D-6E8A-4147-A177-3AD203B41FA5}">
                      <a16:colId xmlns:a16="http://schemas.microsoft.com/office/drawing/2014/main" val="2601767838"/>
                    </a:ext>
                  </a:extLst>
                </a:gridCol>
                <a:gridCol w="1400118">
                  <a:extLst>
                    <a:ext uri="{9D8B030D-6E8A-4147-A177-3AD203B41FA5}">
                      <a16:colId xmlns:a16="http://schemas.microsoft.com/office/drawing/2014/main" val="2764250781"/>
                    </a:ext>
                  </a:extLst>
                </a:gridCol>
              </a:tblGrid>
              <a:tr h="3290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nice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weight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w/total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slice(ns)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w0/w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vruntime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025073"/>
                  </a:ext>
                </a:extLst>
              </a:tr>
              <a:tr h="32909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-10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9548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0.675343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5000000 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0.107248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536238 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332355"/>
                  </a:ext>
                </a:extLst>
              </a:tr>
              <a:tr h="32909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3121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0.220753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2000000 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0.3281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656200 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63342"/>
                  </a:ext>
                </a:extLst>
              </a:tr>
              <a:tr h="32909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1024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0.072429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434573 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434573 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722318"/>
                  </a:ext>
                </a:extLst>
              </a:tr>
              <a:tr h="32909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335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0.023695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100000 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3.056716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305672 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009340"/>
                  </a:ext>
                </a:extLst>
              </a:tr>
              <a:tr h="32909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110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0.00778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20000 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9.309091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186182 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595374"/>
                  </a:ext>
                </a:extLst>
              </a:tr>
              <a:tr h="3290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14138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6000000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174019"/>
                  </a:ext>
                </a:extLst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6949439" y="5201693"/>
            <a:ext cx="473825" cy="4738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7638128" y="4510793"/>
            <a:ext cx="473825" cy="4738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연결선 7"/>
          <p:cNvCxnSpPr>
            <a:stCxn id="5" idx="0"/>
            <a:endCxn id="6" idx="3"/>
          </p:cNvCxnSpPr>
          <p:nvPr/>
        </p:nvCxnSpPr>
        <p:spPr>
          <a:xfrm flipV="1">
            <a:off x="7186352" y="4915228"/>
            <a:ext cx="521166" cy="28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7879197" y="5916586"/>
            <a:ext cx="473825" cy="4738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직선 연결선 10"/>
          <p:cNvCxnSpPr>
            <a:stCxn id="6" idx="5"/>
            <a:endCxn id="21" idx="0"/>
          </p:cNvCxnSpPr>
          <p:nvPr/>
        </p:nvCxnSpPr>
        <p:spPr>
          <a:xfrm>
            <a:off x="8042563" y="4915228"/>
            <a:ext cx="634022" cy="28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8439672" y="5201693"/>
            <a:ext cx="473825" cy="4738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직선 연결선 21"/>
          <p:cNvCxnSpPr>
            <a:stCxn id="10" idx="0"/>
            <a:endCxn id="21" idx="3"/>
          </p:cNvCxnSpPr>
          <p:nvPr/>
        </p:nvCxnSpPr>
        <p:spPr>
          <a:xfrm flipV="1">
            <a:off x="8116110" y="5606128"/>
            <a:ext cx="392952" cy="31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9056686" y="5916586"/>
            <a:ext cx="473825" cy="4738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1" idx="5"/>
            <a:endCxn id="26" idx="0"/>
          </p:cNvCxnSpPr>
          <p:nvPr/>
        </p:nvCxnSpPr>
        <p:spPr>
          <a:xfrm>
            <a:off x="8844107" y="5606128"/>
            <a:ext cx="449492" cy="31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468195" y="459486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RB tree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111953" y="421248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root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19877" y="556550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current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948403" y="5100468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run queue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44999" y="4813732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cfs_rq.left_most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53738" y="780154"/>
            <a:ext cx="4310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I/O </a:t>
            </a:r>
            <a:r>
              <a:rPr lang="ko-KR" altLang="en-US" sz="2800" smtClean="0">
                <a:latin typeface="Consolas" panose="020B0609020204030204" pitchFamily="49" charset="0"/>
              </a:rPr>
              <a:t>전용 프로세스 </a:t>
            </a:r>
            <a:r>
              <a:rPr lang="en-US" altLang="ko-KR" sz="2800" smtClean="0">
                <a:latin typeface="Consolas" panose="020B0609020204030204" pitchFamily="49" charset="0"/>
              </a:rPr>
              <a:t>: 10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계산 전용 프로세스 </a:t>
            </a:r>
            <a:r>
              <a:rPr lang="en-US" altLang="ko-KR" sz="2800" smtClean="0">
                <a:latin typeface="Consolas" panose="020B0609020204030204" pitchFamily="49" charset="0"/>
              </a:rPr>
              <a:t>: 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099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01141" y="689957"/>
            <a:ext cx="1753986" cy="3940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9207" y="282633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anose="020B0609020204030204" pitchFamily="49" charset="0"/>
              </a:rPr>
              <a:t>가상 메모리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5527" y="166255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a[4096];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53796" y="1546169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01141" y="1546169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617340" y="1546169"/>
            <a:ext cx="3936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655127" y="2286001"/>
            <a:ext cx="3936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2547470" y="1471355"/>
            <a:ext cx="315884" cy="3158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8237912" y="1471355"/>
            <a:ext cx="315884" cy="3158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80066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01141" y="689957"/>
            <a:ext cx="1753986" cy="3940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9207" y="282633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anose="020B0609020204030204" pitchFamily="49" charset="0"/>
              </a:rPr>
              <a:t>가상 메모리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7912" y="-58187"/>
            <a:ext cx="27478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a[8912];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a[0] = 'a'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a[4096] = 'b'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53796" y="1546169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01141" y="1546169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617340" y="1546169"/>
            <a:ext cx="3936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655127" y="2286001"/>
            <a:ext cx="3936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2543693" y="1429794"/>
            <a:ext cx="315884" cy="3158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8234135" y="1429794"/>
            <a:ext cx="315884" cy="3158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53796" y="2273535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87844" y="136768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87844" y="21407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b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01141" y="2273535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617340" y="3013367"/>
            <a:ext cx="3936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13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0367" y="12238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28689" y="1511434"/>
            <a:ext cx="28248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최신  </a:t>
            </a:r>
            <a:r>
              <a:rPr lang="en-US" altLang="ko-KR" sz="2800" smtClean="0"/>
              <a:t>vim 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# apt install vim</a:t>
            </a:r>
          </a:p>
          <a:p>
            <a:r>
              <a:rPr lang="en-US" altLang="ko-KR" sz="2800" smtClean="0"/>
              <a:t># vi ~/.vimrc</a:t>
            </a:r>
          </a:p>
          <a:p>
            <a:r>
              <a:rPr lang="da-DK" altLang="ko-KR" sz="2800"/>
              <a:t>set autoindent</a:t>
            </a:r>
          </a:p>
          <a:p>
            <a:r>
              <a:rPr lang="da-DK" altLang="ko-KR" sz="2800"/>
              <a:t>set cindent</a:t>
            </a:r>
          </a:p>
          <a:p>
            <a:r>
              <a:rPr lang="da-DK" altLang="ko-KR" sz="2800"/>
              <a:t>set sw=4</a:t>
            </a:r>
          </a:p>
          <a:p>
            <a:r>
              <a:rPr lang="da-DK" altLang="ko-KR" sz="2800"/>
              <a:t>set </a:t>
            </a:r>
            <a:r>
              <a:rPr lang="da-DK" altLang="ko-KR" sz="2800" smtClean="0"/>
              <a:t>ts=4</a:t>
            </a:r>
          </a:p>
          <a:p>
            <a:r>
              <a:rPr lang="da-DK" altLang="ko-KR" sz="2800" smtClean="0"/>
              <a:t>:wq</a:t>
            </a:r>
            <a:endParaRPr lang="en-US" altLang="ko-KR" sz="2800"/>
          </a:p>
        </p:txBody>
      </p:sp>
      <p:sp>
        <p:nvSpPr>
          <p:cNvPr id="32" name="TextBox 31"/>
          <p:cNvSpPr txBox="1"/>
          <p:nvPr/>
        </p:nvSpPr>
        <p:spPr>
          <a:xfrm>
            <a:off x="4702172" y="1511434"/>
            <a:ext cx="28023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최신  </a:t>
            </a:r>
            <a:r>
              <a:rPr lang="en-US" altLang="ko-KR" sz="2800" smtClean="0"/>
              <a:t>gcc 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# apt install gcc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733844" y="1511434"/>
            <a:ext cx="29658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최신  </a:t>
            </a:r>
            <a:r>
              <a:rPr lang="en-US" altLang="ko-KR" sz="2800" smtClean="0"/>
              <a:t>g++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# apt install g++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02172" y="3639145"/>
            <a:ext cx="28953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최신  </a:t>
            </a:r>
            <a:r>
              <a:rPr lang="en-US" altLang="ko-KR" sz="2800" smtClean="0"/>
              <a:t>gdb 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# apt install gdb</a:t>
            </a:r>
          </a:p>
        </p:txBody>
      </p:sp>
    </p:spTree>
    <p:extLst>
      <p:ext uri="{BB962C8B-B14F-4D97-AF65-F5344CB8AC3E}">
        <p14:creationId xmlns:p14="http://schemas.microsoft.com/office/powerpoint/2010/main" val="127701285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01141" y="1953493"/>
            <a:ext cx="1753986" cy="3940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9207" y="1546169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anose="020B0609020204030204" pitchFamily="49" charset="0"/>
              </a:rPr>
              <a:t>가상 메모리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7912" y="-58187"/>
            <a:ext cx="27478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a[8912];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a[0] = 'a'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a[4096] = 'b'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53796" y="1546169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01141" y="2809705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2543693" y="3391601"/>
            <a:ext cx="315884" cy="3158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8237912" y="3623015"/>
            <a:ext cx="315884" cy="3158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53796" y="2273535"/>
            <a:ext cx="1753986" cy="739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01141" y="3537071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550019" y="3025832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550019" y="3778128"/>
            <a:ext cx="1753986" cy="739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50019" y="4530424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50019" y="5282720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45569" y="1326808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0x0000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45569" y="20119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0x1000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45569" y="2751757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0x2000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345569" y="3491589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0x3000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78087" y="2826093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478087" y="3553459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617340" y="2809705"/>
            <a:ext cx="860747" cy="1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636234" y="4284117"/>
            <a:ext cx="860747" cy="1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오른쪽 화살표 28"/>
          <p:cNvSpPr/>
          <p:nvPr/>
        </p:nvSpPr>
        <p:spPr>
          <a:xfrm>
            <a:off x="5162203" y="3391601"/>
            <a:ext cx="315884" cy="3158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7194286" y="2273535"/>
            <a:ext cx="1355733" cy="568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211291" y="3003919"/>
            <a:ext cx="1355733" cy="568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232073" y="3560399"/>
            <a:ext cx="1334951" cy="192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232073" y="4300354"/>
            <a:ext cx="1334951" cy="224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516009" y="210360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84067" y="362482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b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14464" y="4412688"/>
            <a:ext cx="31422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CPU : MMU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OS : Page Table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97939" y="2316820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Page Table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126249" y="5968501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buddy system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80850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42369" y="658769"/>
            <a:ext cx="1753986" cy="2672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03836" y="19710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parent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37912" y="-58187"/>
            <a:ext cx="27478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a[8912];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a[0] = 'a'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a[4096] = 'b'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53796" y="1546169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42369" y="1194940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2184921" y="1776836"/>
            <a:ext cx="315884" cy="3158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8237912" y="3623015"/>
            <a:ext cx="315884" cy="3158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53796" y="2273535"/>
            <a:ext cx="1753986" cy="739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42369" y="1922306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550019" y="3025832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550019" y="3778128"/>
            <a:ext cx="1753986" cy="739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50019" y="4530424"/>
            <a:ext cx="1753986" cy="7398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50019" y="5282720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45569" y="1326808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0x0000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45569" y="20119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0x1000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45569" y="2751757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0x2000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345569" y="3491589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0x3000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19315" y="1211328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119315" y="1938694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258568" y="1194940"/>
            <a:ext cx="860747" cy="1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277462" y="2669352"/>
            <a:ext cx="860747" cy="1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오른쪽 화살표 28"/>
          <p:cNvSpPr/>
          <p:nvPr/>
        </p:nvSpPr>
        <p:spPr>
          <a:xfrm>
            <a:off x="4803431" y="1776836"/>
            <a:ext cx="315884" cy="3158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6873301" y="1229484"/>
            <a:ext cx="1676718" cy="1044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873301" y="1929364"/>
            <a:ext cx="1693723" cy="1074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873301" y="1929364"/>
            <a:ext cx="1693723" cy="1823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873301" y="2669196"/>
            <a:ext cx="1693723" cy="1855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516009" y="210360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84067" y="362482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b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39167" y="702055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Page Table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18304" y="5062620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buddy system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312" y="1751509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0x12340000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570885" y="3969880"/>
            <a:ext cx="1753986" cy="2672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44900" y="657689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other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70885" y="4506051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오른쪽 화살표 45"/>
          <p:cNvSpPr/>
          <p:nvPr/>
        </p:nvSpPr>
        <p:spPr>
          <a:xfrm>
            <a:off x="2213437" y="5087947"/>
            <a:ext cx="315884" cy="3158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70885" y="5233417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828" y="5062620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0x12340000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-368497" y="4253437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*(char*)0x12340000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-573529" y="902110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*(char*)0x12340000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206385" y="4517960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06385" y="5245326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26237" y="4008687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Page Table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4277462" y="4505370"/>
            <a:ext cx="959911" cy="8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335254" y="5986529"/>
            <a:ext cx="871130" cy="8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8557952" y="6007745"/>
            <a:ext cx="1753986" cy="7398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6937664" y="4520301"/>
            <a:ext cx="1612355" cy="4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6937664" y="5253057"/>
            <a:ext cx="1629360" cy="1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960371" y="5990473"/>
            <a:ext cx="1606653" cy="74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943366" y="5240520"/>
            <a:ext cx="1606653" cy="74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330080" y="419188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0x4000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345569" y="5711639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0x6000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>
            <a:off x="-573529" y="3690851"/>
            <a:ext cx="8337226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14245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47404" y="914400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1234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7403" y="1379913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7402" y="1845426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7401" y="2310939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751" y="362327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task_struct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6446" y="177940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14553" y="914400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14552" y="1379913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14551" y="1845426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14550" y="2310939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64900" y="362327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mm_struct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72591" y="17754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mmap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6" idx="3"/>
            <a:endCxn id="11" idx="1"/>
          </p:cNvCxnSpPr>
          <p:nvPr/>
        </p:nvCxnSpPr>
        <p:spPr>
          <a:xfrm flipV="1">
            <a:off x="2701635" y="1147157"/>
            <a:ext cx="1512918" cy="93102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789679" y="885547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789678" y="1351060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37711" y="370639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vm_area_struct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69498" y="873799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vm_start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1627" y="136280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vm_end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89678" y="2142280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789677" y="2607793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9498" y="2130532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vm_start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51627" y="261954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vm_end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29" name="직선 화살표 연결선 28"/>
          <p:cNvCxnSpPr>
            <a:stCxn id="13" idx="3"/>
            <a:endCxn id="20" idx="1"/>
          </p:cNvCxnSpPr>
          <p:nvPr/>
        </p:nvCxnSpPr>
        <p:spPr>
          <a:xfrm flipV="1">
            <a:off x="5868784" y="1118304"/>
            <a:ext cx="1920895" cy="95987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1" idx="2"/>
            <a:endCxn id="25" idx="0"/>
          </p:cNvCxnSpPr>
          <p:nvPr/>
        </p:nvCxnSpPr>
        <p:spPr>
          <a:xfrm>
            <a:off x="8616795" y="1816573"/>
            <a:ext cx="0" cy="32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0016158" y="582132"/>
            <a:ext cx="1753986" cy="2672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016158" y="1118303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.text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016158" y="2311007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.data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직선 화살표 연결선 37"/>
          <p:cNvCxnSpPr>
            <a:stCxn id="20" idx="3"/>
          </p:cNvCxnSpPr>
          <p:nvPr/>
        </p:nvCxnSpPr>
        <p:spPr>
          <a:xfrm>
            <a:off x="9443912" y="1118304"/>
            <a:ext cx="572246" cy="831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1" idx="3"/>
          </p:cNvCxnSpPr>
          <p:nvPr/>
        </p:nvCxnSpPr>
        <p:spPr>
          <a:xfrm>
            <a:off x="9443911" y="1583817"/>
            <a:ext cx="572246" cy="2821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5" idx="3"/>
          </p:cNvCxnSpPr>
          <p:nvPr/>
        </p:nvCxnSpPr>
        <p:spPr>
          <a:xfrm flipV="1">
            <a:off x="9443911" y="2310939"/>
            <a:ext cx="572245" cy="6409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3"/>
          </p:cNvCxnSpPr>
          <p:nvPr/>
        </p:nvCxnSpPr>
        <p:spPr>
          <a:xfrm>
            <a:off x="9443910" y="2840550"/>
            <a:ext cx="572246" cy="2098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042633" y="3861019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1235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42632" y="4326532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42631" y="4792045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42630" y="5257558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7751" y="5654237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task_struct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1675" y="4726026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04892" y="379389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4892" y="84226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169860" y="4154990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169859" y="4620503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169858" y="5086016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169857" y="5551529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20207" y="3602917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mm_struct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27898" y="501608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mmap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744986" y="4126137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744985" y="4591650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593018" y="3611229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vm_area_struct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324805" y="4114389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vm_start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06934" y="460339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vm_end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744985" y="5382870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744984" y="5848383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324805" y="5371122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vm_start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606934" y="586013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vm_end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75" name="직선 화살표 연결선 74"/>
          <p:cNvCxnSpPr>
            <a:stCxn id="62" idx="3"/>
            <a:endCxn id="66" idx="1"/>
          </p:cNvCxnSpPr>
          <p:nvPr/>
        </p:nvCxnSpPr>
        <p:spPr>
          <a:xfrm flipV="1">
            <a:off x="5824091" y="4358894"/>
            <a:ext cx="1920895" cy="95987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67" idx="2"/>
            <a:endCxn id="71" idx="0"/>
          </p:cNvCxnSpPr>
          <p:nvPr/>
        </p:nvCxnSpPr>
        <p:spPr>
          <a:xfrm>
            <a:off x="8572102" y="5057163"/>
            <a:ext cx="0" cy="32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53" idx="3"/>
            <a:endCxn id="60" idx="1"/>
          </p:cNvCxnSpPr>
          <p:nvPr/>
        </p:nvCxnSpPr>
        <p:spPr>
          <a:xfrm flipV="1">
            <a:off x="2696864" y="4387747"/>
            <a:ext cx="1472996" cy="63705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9969681" y="3819939"/>
            <a:ext cx="1753986" cy="2672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969681" y="4356110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.text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9969681" y="5548814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.data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9397435" y="4356111"/>
            <a:ext cx="572246" cy="831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9397434" y="4821624"/>
            <a:ext cx="572246" cy="2821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9397434" y="5548746"/>
            <a:ext cx="572245" cy="6409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9397433" y="6078357"/>
            <a:ext cx="572246" cy="2098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58841" y="3373732"/>
            <a:ext cx="11984182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361040" y="-20298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parent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361040" y="338156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child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16290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47404" y="914400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1234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7403" y="1379913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7402" y="1845426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7401" y="2310939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751" y="362327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task_struct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6446" y="177940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14553" y="914400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14552" y="1379913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14551" y="1845426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14550" y="2310939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64900" y="362327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mm_struct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72591" y="17754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mmap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6" idx="3"/>
            <a:endCxn id="11" idx="1"/>
          </p:cNvCxnSpPr>
          <p:nvPr/>
        </p:nvCxnSpPr>
        <p:spPr>
          <a:xfrm flipV="1">
            <a:off x="2701635" y="1147157"/>
            <a:ext cx="1512918" cy="93102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789679" y="885547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789678" y="1351060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37711" y="370639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vm_area_struct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69498" y="873799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vm_start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1627" y="136280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vm_end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89678" y="2142280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789677" y="2607793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9498" y="2130532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vm_start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51627" y="261954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vm_end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29" name="직선 화살표 연결선 28"/>
          <p:cNvCxnSpPr>
            <a:stCxn id="13" idx="3"/>
            <a:endCxn id="20" idx="1"/>
          </p:cNvCxnSpPr>
          <p:nvPr/>
        </p:nvCxnSpPr>
        <p:spPr>
          <a:xfrm flipV="1">
            <a:off x="5868784" y="1118304"/>
            <a:ext cx="1920895" cy="95987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1" idx="2"/>
            <a:endCxn id="25" idx="0"/>
          </p:cNvCxnSpPr>
          <p:nvPr/>
        </p:nvCxnSpPr>
        <p:spPr>
          <a:xfrm>
            <a:off x="8616795" y="1816573"/>
            <a:ext cx="0" cy="32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0016158" y="582132"/>
            <a:ext cx="1753986" cy="2672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016158" y="1118303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.text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016158" y="2311007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.data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직선 화살표 연결선 37"/>
          <p:cNvCxnSpPr>
            <a:stCxn id="20" idx="3"/>
          </p:cNvCxnSpPr>
          <p:nvPr/>
        </p:nvCxnSpPr>
        <p:spPr>
          <a:xfrm>
            <a:off x="9443912" y="1118304"/>
            <a:ext cx="572246" cy="831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1" idx="3"/>
          </p:cNvCxnSpPr>
          <p:nvPr/>
        </p:nvCxnSpPr>
        <p:spPr>
          <a:xfrm>
            <a:off x="9443911" y="1583817"/>
            <a:ext cx="572246" cy="2821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5" idx="3"/>
          </p:cNvCxnSpPr>
          <p:nvPr/>
        </p:nvCxnSpPr>
        <p:spPr>
          <a:xfrm flipV="1">
            <a:off x="9443911" y="2310939"/>
            <a:ext cx="572245" cy="6409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3"/>
          </p:cNvCxnSpPr>
          <p:nvPr/>
        </p:nvCxnSpPr>
        <p:spPr>
          <a:xfrm>
            <a:off x="9443910" y="2840550"/>
            <a:ext cx="572246" cy="2098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042633" y="3861019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1235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42632" y="4326532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42631" y="4792045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42630" y="5257558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7751" y="5654237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task_struct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1675" y="4726026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04892" y="379389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4892" y="84226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61040" y="-20298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parent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361040" y="338156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child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8" name="직선 화살표 연결선 77"/>
          <p:cNvCxnSpPr>
            <a:stCxn id="53" idx="3"/>
            <a:endCxn id="11" idx="1"/>
          </p:cNvCxnSpPr>
          <p:nvPr/>
        </p:nvCxnSpPr>
        <p:spPr>
          <a:xfrm flipV="1">
            <a:off x="2696864" y="1147157"/>
            <a:ext cx="1517689" cy="387764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531553" y="2262925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mm_users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7236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6538" y="29925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process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35221" y="822478"/>
            <a:ext cx="3852337" cy="56323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#include &lt;unistd.h&gt;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#include &lt;sys/wait.h&gt;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#include &lt;stdlib.h&gt;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#include &lt;stdio.h&gt;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pid_t pid;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pid = fork();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if( pid == 0 )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printf("child\n");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exit(0);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wait(0);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printf("parent\n");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25737" y="299258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thread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64420" y="822478"/>
            <a:ext cx="5686172" cy="56323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#include &lt;pthread.h&gt;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#include &lt;stdio.h&gt;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void *foo( void *data)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printf("child\n");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pthread_t thread;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pthread_create(&amp;thread, 0, foo, 0);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pthread_join(thread, 0 );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printf("parent\n");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092335" y="3200400"/>
            <a:ext cx="3566160" cy="118872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466407" y="3507971"/>
            <a:ext cx="3258589" cy="147340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V="1">
            <a:off x="3632662" y="1940476"/>
            <a:ext cx="2496172" cy="190132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3391593" y="2838628"/>
            <a:ext cx="3266902" cy="18414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2826327" y="5210541"/>
            <a:ext cx="3852337" cy="1244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10751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265" y="78716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process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203" y="1310388"/>
            <a:ext cx="609974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fork();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clone(flags=SIGCHLD);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----------------------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sys_clone(flags);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do_fork(flags);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 = copy_process(flags);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p </a:t>
            </a:r>
            <a:r>
              <a:rPr lang="en-US" altLang="ko-KR" sz="2800">
                <a:latin typeface="Consolas" panose="020B0609020204030204" pitchFamily="49" charset="0"/>
              </a:rPr>
              <a:t>= dup_task_struct(current</a:t>
            </a:r>
            <a:r>
              <a:rPr lang="en-US" altLang="ko-KR" sz="28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copy_mm(flags);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mm = dup_mm(tsk);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good_mm</a:t>
            </a:r>
            <a:r>
              <a:rPr lang="en-US" altLang="ko-KR" sz="280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tsk-</a:t>
            </a:r>
            <a:r>
              <a:rPr lang="en-US" altLang="ko-KR" sz="2800">
                <a:latin typeface="Consolas" panose="020B0609020204030204" pitchFamily="49" charset="0"/>
              </a:rPr>
              <a:t>&gt;mm = mm;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7109" y="787168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thread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2443" y="1310388"/>
            <a:ext cx="6825908" cy="7417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pthread_create();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clone(flags=CLONE_VM);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----------------------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sys_clone(flags);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do_fork(flags);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 = copy_process(flags);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p = dup_task_struct(current);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copy_mm(flags);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if (flags </a:t>
            </a:r>
            <a:r>
              <a:rPr lang="en-US" altLang="ko-KR" sz="2800">
                <a:latin typeface="Consolas" panose="020B0609020204030204" pitchFamily="49" charset="0"/>
              </a:rPr>
              <a:t>&amp; CLONE_VM) 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	atomic_inc(&amp;oldmm-&gt;mm_users);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	mm = oldmm;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	goto good_mm;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} 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...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good_mm</a:t>
            </a:r>
            <a:r>
              <a:rPr lang="en-US" altLang="ko-KR" sz="280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tsk-&gt;mm = mm;</a:t>
            </a:r>
            <a:endParaRPr lang="ko-KR" altLang="en-US" sz="2800">
              <a:latin typeface="Consolas" panose="020B0609020204030204" pitchFamily="49" charset="0"/>
            </a:endParaRPr>
          </a:p>
          <a:p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7709" y="0"/>
            <a:ext cx="125694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프로세스와 쓰레드의 차이점 </a:t>
            </a:r>
            <a:r>
              <a:rPr lang="en-US" altLang="ko-KR" sz="2800" smtClean="0">
                <a:latin typeface="Consolas" panose="020B0609020204030204" pitchFamily="49" charset="0"/>
              </a:rPr>
              <a:t>: </a:t>
            </a:r>
            <a:r>
              <a:rPr lang="ko-KR" altLang="en-US" sz="2800" smtClean="0">
                <a:latin typeface="Consolas" panose="020B0609020204030204" pitchFamily="49" charset="0"/>
              </a:rPr>
              <a:t>프로세스는 모든 가상 메모리를 분리한다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               </a:t>
            </a:r>
            <a:r>
              <a:rPr lang="ko-KR" altLang="en-US" sz="2800" smtClean="0">
                <a:latin typeface="Consolas" panose="020B0609020204030204" pitchFamily="49" charset="0"/>
              </a:rPr>
              <a:t>쓰레드는 모든 가상 메모리를 공유한다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81268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265" y="78716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process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09993" y="1493268"/>
            <a:ext cx="767710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fork();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clone(flags=SIGCHLD);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----------------------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sys_clone(flags);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do_fork(flags);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 = copy_process(flags);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p </a:t>
            </a:r>
            <a:r>
              <a:rPr lang="en-US" altLang="ko-KR" sz="2800">
                <a:latin typeface="Consolas" panose="020B0609020204030204" pitchFamily="49" charset="0"/>
              </a:rPr>
              <a:t>= dup_task_struct(current</a:t>
            </a:r>
            <a:r>
              <a:rPr lang="en-US" altLang="ko-KR" sz="28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tsk </a:t>
            </a:r>
            <a:r>
              <a:rPr lang="en-US" altLang="ko-KR" sz="2800">
                <a:latin typeface="Consolas" panose="020B0609020204030204" pitchFamily="49" charset="0"/>
              </a:rPr>
              <a:t>= alloc_task_struct_node(node);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7109" y="787168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thread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2443" y="1310388"/>
            <a:ext cx="767710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pthread_create();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clone(flags=CLONE_VM);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----------------------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sys_clone(flags);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do_fork(flags);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 = copy_process(flags);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p = dup_task_struct(current</a:t>
            </a:r>
            <a:r>
              <a:rPr lang="en-US" altLang="ko-KR" sz="28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</a:t>
            </a:r>
            <a:r>
              <a:rPr lang="en-US" altLang="ko-KR" sz="2800">
                <a:latin typeface="Consolas" panose="020B0609020204030204" pitchFamily="49" charset="0"/>
              </a:rPr>
              <a:t>tsk = alloc_task_struct_node(node);</a:t>
            </a:r>
            <a:endParaRPr lang="ko-KR" altLang="en-US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   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7709" y="0"/>
            <a:ext cx="125694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프로세스와 쓰레드의 차이점 </a:t>
            </a:r>
            <a:r>
              <a:rPr lang="en-US" altLang="ko-KR" sz="2800" smtClean="0">
                <a:latin typeface="Consolas" panose="020B0609020204030204" pitchFamily="49" charset="0"/>
              </a:rPr>
              <a:t>: </a:t>
            </a:r>
            <a:r>
              <a:rPr lang="ko-KR" altLang="en-US" sz="2800" smtClean="0">
                <a:latin typeface="Consolas" panose="020B0609020204030204" pitchFamily="49" charset="0"/>
              </a:rPr>
              <a:t>프로세스는 모든 가상 메모리를 분리한다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               </a:t>
            </a:r>
            <a:r>
              <a:rPr lang="ko-KR" altLang="en-US" sz="2800" smtClean="0">
                <a:latin typeface="Consolas" panose="020B0609020204030204" pitchFamily="49" charset="0"/>
              </a:rPr>
              <a:t>쓰레드는 모든 가상 메모리를 공유한다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67078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0549" y="177210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task_struct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7709" y="0"/>
            <a:ext cx="109504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프로세스와 쓰레드의 공통점 </a:t>
            </a:r>
            <a:r>
              <a:rPr lang="en-US" altLang="ko-KR" sz="2800" smtClean="0">
                <a:latin typeface="Consolas" panose="020B0609020204030204" pitchFamily="49" charset="0"/>
              </a:rPr>
              <a:t>: task_struct</a:t>
            </a:r>
            <a:r>
              <a:rPr lang="ko-KR" altLang="en-US" sz="2800" smtClean="0">
                <a:latin typeface="Consolas" panose="020B0609020204030204" pitchFamily="49" charset="0"/>
              </a:rPr>
              <a:t>를 모두 사용한다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               se </a:t>
            </a:r>
            <a:r>
              <a:rPr lang="ko-KR" altLang="en-US" sz="2800" smtClean="0">
                <a:latin typeface="Consolas" panose="020B0609020204030204" pitchFamily="49" charset="0"/>
              </a:rPr>
              <a:t>정보를 동일하게 사용한다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76714" y="2311400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76714" y="2802467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76714" y="3293534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76714" y="3784601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76714" y="4275668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76714" y="4766735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7709" y="3245305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09725" y="1772104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sched_entity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95890" y="2311400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95890" y="2802467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95890" y="3293534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95890" y="3784601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07667" y="3245305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vruntime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21" name="직선 화살표 연결선 20"/>
          <p:cNvCxnSpPr>
            <a:stCxn id="10" idx="3"/>
            <a:endCxn id="16" idx="1"/>
          </p:cNvCxnSpPr>
          <p:nvPr/>
        </p:nvCxnSpPr>
        <p:spPr>
          <a:xfrm flipV="1">
            <a:off x="3357914" y="2556934"/>
            <a:ext cx="2537976" cy="98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19645" y="3734660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run_node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23172" y="1401984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cfs_rq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589360" y="2065867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589360" y="2556934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558582" y="2035426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left_most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70560" y="2524781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task_timeline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31" name="직선 화살표 연결선 30"/>
          <p:cNvCxnSpPr>
            <a:stCxn id="28" idx="1"/>
            <a:endCxn id="19" idx="3"/>
          </p:cNvCxnSpPr>
          <p:nvPr/>
        </p:nvCxnSpPr>
        <p:spPr>
          <a:xfrm flipH="1">
            <a:off x="7877090" y="2802468"/>
            <a:ext cx="712270" cy="122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3553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0549" y="177210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task_struct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7709" y="0"/>
            <a:ext cx="109504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프로세스와 쓰레드의 공통점 </a:t>
            </a:r>
            <a:r>
              <a:rPr lang="en-US" altLang="ko-KR" sz="2800" smtClean="0">
                <a:latin typeface="Consolas" panose="020B0609020204030204" pitchFamily="49" charset="0"/>
              </a:rPr>
              <a:t>: task_struct</a:t>
            </a:r>
            <a:r>
              <a:rPr lang="ko-KR" altLang="en-US" sz="2800" smtClean="0">
                <a:latin typeface="Consolas" panose="020B0609020204030204" pitchFamily="49" charset="0"/>
              </a:rPr>
              <a:t>를 모두 사용한다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               se </a:t>
            </a:r>
            <a:r>
              <a:rPr lang="ko-KR" altLang="en-US" sz="2800" smtClean="0">
                <a:latin typeface="Consolas" panose="020B0609020204030204" pitchFamily="49" charset="0"/>
              </a:rPr>
              <a:t>정보를 동일하게 사용한다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76714" y="2311400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76714" y="2802467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76714" y="3293534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anose="020B0609020204030204" pitchFamily="49" charset="0"/>
              </a:rPr>
              <a:t>1234</a:t>
            </a:r>
            <a:endParaRPr lang="ko-KR" altLang="en-US" sz="2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76714" y="3784601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anose="020B0609020204030204" pitchFamily="49" charset="0"/>
              </a:rPr>
              <a:t>1234</a:t>
            </a:r>
            <a:endParaRPr lang="ko-KR" altLang="en-US" sz="2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76714" y="4275668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76714" y="4766735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0539" y="326138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30440" y="1756028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task_struct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816605" y="2295324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816605" y="2786391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816605" y="3277458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anose="020B0609020204030204" pitchFamily="49" charset="0"/>
              </a:rPr>
              <a:t>1235</a:t>
            </a:r>
            <a:endParaRPr lang="ko-KR" altLang="en-US" sz="2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816605" y="3768525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anose="020B0609020204030204" pitchFamily="49" charset="0"/>
              </a:rPr>
              <a:t>1234</a:t>
            </a:r>
            <a:endParaRPr lang="ko-KR" altLang="en-US" sz="2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816605" y="4259592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816605" y="4750659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3371" y="3768525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tgid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980418" y="325544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83250" y="376258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tgid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4647" y="1262810"/>
            <a:ext cx="43252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pthread_create(foo)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67321" y="3522991"/>
            <a:ext cx="1687484" cy="1473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492885" y="4008123"/>
            <a:ext cx="712785" cy="506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6213" y="3214288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main(1234)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61189" y="3730332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foo(1235)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4969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97709" y="0"/>
            <a:ext cx="109504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프로세스와 쓰레드의 공통점 </a:t>
            </a:r>
            <a:r>
              <a:rPr lang="en-US" altLang="ko-KR" sz="2800" smtClean="0">
                <a:latin typeface="Consolas" panose="020B0609020204030204" pitchFamily="49" charset="0"/>
              </a:rPr>
              <a:t>: task_struct</a:t>
            </a:r>
            <a:r>
              <a:rPr lang="ko-KR" altLang="en-US" sz="2800" smtClean="0">
                <a:latin typeface="Consolas" panose="020B0609020204030204" pitchFamily="49" charset="0"/>
              </a:rPr>
              <a:t>를 모두 사용한다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               se </a:t>
            </a:r>
            <a:r>
              <a:rPr lang="ko-KR" altLang="en-US" sz="2800" smtClean="0">
                <a:latin typeface="Consolas" panose="020B0609020204030204" pitchFamily="49" charset="0"/>
              </a:rPr>
              <a:t>정보를 동일하게 사용한다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418" y="1794825"/>
            <a:ext cx="53110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if</a:t>
            </a:r>
            <a:r>
              <a:rPr lang="en-US" altLang="ko-KR" sz="2800">
                <a:latin typeface="Consolas" panose="020B0609020204030204" pitchFamily="49" charset="0"/>
              </a:rPr>
              <a:t>( fd &lt; 0 )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 err_quit("open()");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else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printf("something\n");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94516" y="1661821"/>
            <a:ext cx="53110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if</a:t>
            </a:r>
            <a:r>
              <a:rPr lang="en-US" altLang="ko-KR" sz="2800">
                <a:latin typeface="Consolas" panose="020B0609020204030204" pitchFamily="49" charset="0"/>
              </a:rPr>
              <a:t>( fd &lt; 0 )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perror</a:t>
            </a:r>
            <a:r>
              <a:rPr lang="en-US" altLang="ko-KR" sz="2800">
                <a:latin typeface="Consolas" panose="020B0609020204030204" pitchFamily="49" charset="0"/>
              </a:rPr>
              <a:t>("open()");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exit(0</a:t>
            </a:r>
            <a:r>
              <a:rPr lang="en-US" altLang="ko-KR" sz="2800">
                <a:latin typeface="Consolas" panose="020B0609020204030204" pitchFamily="49" charset="0"/>
              </a:rPr>
              <a:t>);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else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printf("something\n");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999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347377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- </a:t>
            </a:r>
            <a:r>
              <a:rPr lang="ko-KR" altLang="en-US" sz="2800" smtClean="0"/>
              <a:t>데니스 리치</a:t>
            </a:r>
            <a:endParaRPr lang="en-US" altLang="ko-KR" sz="2800" smtClean="0"/>
          </a:p>
          <a:p>
            <a:endParaRPr lang="en-US" altLang="ko-KR" sz="2800"/>
          </a:p>
          <a:p>
            <a:r>
              <a:rPr lang="en-US" altLang="ko-KR" sz="2800" smtClean="0"/>
              <a:t>The C Programming</a:t>
            </a:r>
          </a:p>
          <a:p>
            <a:endParaRPr lang="en-US" altLang="ko-KR" sz="2800"/>
          </a:p>
          <a:p>
            <a:r>
              <a:rPr lang="en-US" altLang="ko-KR" sz="2800" smtClean="0">
                <a:solidFill>
                  <a:srgbClr val="FF0000"/>
                </a:solidFill>
              </a:rPr>
              <a:t>ty</a:t>
            </a:r>
            <a:r>
              <a:rPr lang="en-US" altLang="ko-KR" sz="2800" smtClean="0"/>
              <a:t>pe</a:t>
            </a:r>
          </a:p>
          <a:p>
            <a:r>
              <a:rPr lang="ko-KR" altLang="en-US" sz="2800" smtClean="0"/>
              <a:t>연산자</a:t>
            </a:r>
            <a:endParaRPr lang="en-US" altLang="ko-KR" sz="2800" smtClean="0"/>
          </a:p>
          <a:p>
            <a:r>
              <a:rPr lang="ko-KR" altLang="en-US" sz="2800" smtClean="0"/>
              <a:t>제어문</a:t>
            </a:r>
            <a:endParaRPr lang="en-US" altLang="ko-KR" sz="2800" smtClean="0"/>
          </a:p>
          <a:p>
            <a:r>
              <a:rPr lang="ko-KR" altLang="en-US" sz="2800" smtClean="0">
                <a:solidFill>
                  <a:srgbClr val="FF0000"/>
                </a:solidFill>
              </a:rPr>
              <a:t>배열과 포인터</a:t>
            </a:r>
            <a:endParaRPr lang="en-US" altLang="ko-KR" sz="2800" smtClean="0">
              <a:solidFill>
                <a:srgbClr val="FF0000"/>
              </a:solidFill>
            </a:endParaRPr>
          </a:p>
          <a:p>
            <a:r>
              <a:rPr lang="ko-KR" altLang="en-US" sz="2800" smtClean="0">
                <a:solidFill>
                  <a:srgbClr val="FF0000"/>
                </a:solidFill>
              </a:rPr>
              <a:t>함수</a:t>
            </a:r>
            <a:endParaRPr lang="en-US" altLang="ko-KR" sz="2800" smtClean="0">
              <a:solidFill>
                <a:srgbClr val="FF0000"/>
              </a:solidFill>
            </a:endParaRPr>
          </a:p>
          <a:p>
            <a:r>
              <a:rPr lang="ko-KR" altLang="en-US" sz="2800" smtClean="0"/>
              <a:t>구조체</a:t>
            </a:r>
            <a:endParaRPr lang="en-US" altLang="ko-KR" sz="2800" smtClean="0"/>
          </a:p>
          <a:p>
            <a:r>
              <a:rPr lang="ko-KR" altLang="en-US" sz="2800" smtClean="0"/>
              <a:t>파일 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35524506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31207" y="241069"/>
            <a:ext cx="10788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두줄 이상의 매크로는  </a:t>
            </a:r>
            <a:r>
              <a:rPr lang="en-US" altLang="ko-KR" sz="2800" smtClean="0">
                <a:latin typeface="Consolas" panose="020B0609020204030204" pitchFamily="49" charset="0"/>
              </a:rPr>
              <a:t>do - while(0) </a:t>
            </a:r>
            <a:r>
              <a:rPr lang="ko-KR" altLang="en-US" sz="2800" smtClean="0">
                <a:latin typeface="Consolas" panose="020B0609020204030204" pitchFamily="49" charset="0"/>
              </a:rPr>
              <a:t>블럭으로 묶어야 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418" y="1794825"/>
            <a:ext cx="53110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if</a:t>
            </a:r>
            <a:r>
              <a:rPr lang="en-US" altLang="ko-KR" sz="2800">
                <a:latin typeface="Consolas" panose="020B0609020204030204" pitchFamily="49" charset="0"/>
              </a:rPr>
              <a:t>( fd &lt; 0 )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 err_quit("open()");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else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printf("something\n");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94516" y="1661821"/>
            <a:ext cx="531106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if</a:t>
            </a:r>
            <a:r>
              <a:rPr lang="en-US" altLang="ko-KR" sz="2800">
                <a:latin typeface="Consolas" panose="020B0609020204030204" pitchFamily="49" charset="0"/>
              </a:rPr>
              <a:t>( fd &lt; 0 )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do{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perror</a:t>
            </a:r>
            <a:r>
              <a:rPr lang="en-US" altLang="ko-KR" sz="2800">
                <a:latin typeface="Consolas" panose="020B0609020204030204" pitchFamily="49" charset="0"/>
              </a:rPr>
              <a:t>("open()");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exit(0</a:t>
            </a:r>
            <a:r>
              <a:rPr lang="en-US" altLang="ko-KR" sz="2800">
                <a:latin typeface="Consolas" panose="020B0609020204030204" pitchFamily="49" charset="0"/>
              </a:rPr>
              <a:t>);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}while(0);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else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printf("something\n");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91422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6251" y="187318"/>
            <a:ext cx="11865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Thread </a:t>
            </a:r>
            <a:r>
              <a:rPr lang="ko-KR" altLang="en-US" sz="2800" smtClean="0">
                <a:latin typeface="Consolas" panose="020B0609020204030204" pitchFamily="49" charset="0"/>
              </a:rPr>
              <a:t>에서는 공용 리소스에 접근 하려면  </a:t>
            </a:r>
            <a:r>
              <a:rPr lang="en-US" altLang="ko-KR" sz="2800" smtClean="0">
                <a:latin typeface="Consolas" panose="020B0609020204030204" pitchFamily="49" charset="0"/>
              </a:rPr>
              <a:t>lock</a:t>
            </a:r>
            <a:r>
              <a:rPr lang="ko-KR" altLang="en-US" sz="2800" smtClean="0">
                <a:latin typeface="Consolas" panose="020B0609020204030204" pitchFamily="49" charset="0"/>
              </a:rPr>
              <a:t>을 획득 해야 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9142" y="2695171"/>
            <a:ext cx="3073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load  [1000], eax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inc   eax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store eax, [1000]</a:t>
            </a:r>
            <a:endParaRPr lang="en-US" altLang="ko-KR" sz="240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23563" y="2695171"/>
            <a:ext cx="3073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load  [1000], eax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inc   eax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store eax, [1000]</a:t>
            </a:r>
            <a:endParaRPr lang="en-US" altLang="ko-KR" sz="240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81235" y="1529542"/>
            <a:ext cx="1288473" cy="515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4836" y="103957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count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931025" y="3742638"/>
            <a:ext cx="508117" cy="3057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52006" y="2044932"/>
            <a:ext cx="1288473" cy="515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154785" y="2044931"/>
            <a:ext cx="1288473" cy="515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7203495" y="3742638"/>
            <a:ext cx="508117" cy="3057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66526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6251" y="187318"/>
            <a:ext cx="8148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CAS(Compare And Set) </a:t>
            </a:r>
            <a:r>
              <a:rPr lang="ko-KR" altLang="en-US" sz="2800" smtClean="0">
                <a:latin typeface="Consolas" panose="020B0609020204030204" pitchFamily="49" charset="0"/>
              </a:rPr>
              <a:t>연산을 지원해야 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9142" y="2695171"/>
            <a:ext cx="30732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while( flag ) ;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flag = 1;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</a:rPr>
              <a:t>load  [1000], eax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</a:rPr>
              <a:t>inc   eax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</a:rPr>
              <a:t>store eax, [1000]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flag = 0;</a:t>
            </a:r>
            <a:endParaRPr lang="en-US" altLang="ko-KR" sz="240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40413" y="1443130"/>
            <a:ext cx="1288473" cy="515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4014" y="95316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count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931025" y="3594331"/>
            <a:ext cx="508117" cy="3057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52006" y="2044932"/>
            <a:ext cx="1288473" cy="515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528857" y="2044931"/>
            <a:ext cx="1288473" cy="515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7134126" y="3441469"/>
            <a:ext cx="508117" cy="3057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31625" y="2695171"/>
            <a:ext cx="30732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while( flag ) ;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flag = 1;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</a:rPr>
              <a:t>load  [1000], eax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</a:rPr>
              <a:t>inc   eax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</a:rPr>
              <a:t>store eax, [1000]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flag = 0;</a:t>
            </a:r>
            <a:endParaRPr lang="en-US" altLang="ko-KR" sz="240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40413" y="2560320"/>
            <a:ext cx="1288473" cy="515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4014" y="207035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flag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4629" y="4245111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Mutex</a:t>
            </a:r>
            <a:endParaRPr lang="en-US" altLang="ko-KR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82614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6251" y="187318"/>
            <a:ext cx="8148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CAS(Compare And Set) </a:t>
            </a:r>
            <a:r>
              <a:rPr lang="ko-KR" altLang="en-US" sz="2800" smtClean="0">
                <a:latin typeface="Consolas" panose="020B0609020204030204" pitchFamily="49" charset="0"/>
              </a:rPr>
              <a:t>연산을 지원해야 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9142" y="2695171"/>
            <a:ext cx="30732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while( flag ) ;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flag = 1;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</a:rPr>
              <a:t>load  [1000], eax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</a:rPr>
              <a:t>inc   eax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</a:rPr>
              <a:t>store eax, [1000]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flag = 0;</a:t>
            </a:r>
            <a:endParaRPr lang="en-US" altLang="ko-KR" sz="240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40413" y="1443130"/>
            <a:ext cx="1288473" cy="515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4014" y="95316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count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931025" y="3594331"/>
            <a:ext cx="508117" cy="3057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52006" y="2044932"/>
            <a:ext cx="1288473" cy="515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528857" y="2044931"/>
            <a:ext cx="1288473" cy="515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7134126" y="3441469"/>
            <a:ext cx="508117" cy="3057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31625" y="2695171"/>
            <a:ext cx="30732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while( flag ) ;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flag = 1;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</a:rPr>
              <a:t>load  [1000], eax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</a:rPr>
              <a:t>inc   eax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</a:rPr>
              <a:t>store eax, [1000]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flag = 0;</a:t>
            </a:r>
            <a:endParaRPr lang="en-US" altLang="ko-KR" sz="240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40413" y="2560320"/>
            <a:ext cx="1288473" cy="515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4014" y="207035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flag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4629" y="4245111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Mutex</a:t>
            </a:r>
            <a:endParaRPr lang="en-US" altLang="ko-KR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40314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09" y="399011"/>
            <a:ext cx="1394804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typedef int int32_t;</a:t>
            </a:r>
          </a:p>
          <a:p>
            <a:endParaRPr lang="en-US" altLang="ko-KR" sz="2400" smtClean="0">
              <a:latin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</a:rPr>
              <a:t>int __</a:t>
            </a:r>
            <a:r>
              <a:rPr lang="en-US" altLang="ko-KR" sz="2400">
                <a:latin typeface="Consolas" panose="020B0609020204030204" pitchFamily="49" charset="0"/>
              </a:rPr>
              <a:t>bionic_cmpxchg(int32_t old_value, int32_t new_value, volatile int32_t* ptr)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{</a:t>
            </a:r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</a:rPr>
              <a:t>    </a:t>
            </a:r>
            <a:r>
              <a:rPr lang="en-US" altLang="ko-KR" sz="2400">
                <a:latin typeface="Consolas" panose="020B0609020204030204" pitchFamily="49" charset="0"/>
              </a:rPr>
              <a:t>int32_t prev;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    </a:t>
            </a:r>
            <a:r>
              <a:rPr lang="en-US" altLang="ko-KR" sz="2400">
                <a:latin typeface="Consolas" panose="020B0609020204030204" pitchFamily="49" charset="0"/>
              </a:rPr>
              <a:t>__asm__ __volatile__ ("lock; cmpxchgl %1, %2"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                          </a:t>
            </a:r>
            <a:r>
              <a:rPr lang="en-US" altLang="ko-KR" sz="2400">
                <a:latin typeface="Consolas" panose="020B0609020204030204" pitchFamily="49" charset="0"/>
              </a:rPr>
              <a:t>: "=a" (prev)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                          </a:t>
            </a:r>
            <a:r>
              <a:rPr lang="en-US" altLang="ko-KR" sz="2400">
                <a:latin typeface="Consolas" panose="020B0609020204030204" pitchFamily="49" charset="0"/>
              </a:rPr>
              <a:t>: "q" (new_value), "m" (*ptr), "0" (old_value)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                          </a:t>
            </a:r>
            <a:r>
              <a:rPr lang="en-US" altLang="ko-KR" sz="2400">
                <a:latin typeface="Consolas" panose="020B0609020204030204" pitchFamily="49" charset="0"/>
              </a:rPr>
              <a:t>: "memory");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    </a:t>
            </a:r>
            <a:r>
              <a:rPr lang="en-US" altLang="ko-KR" sz="2400">
                <a:latin typeface="Consolas" panose="020B0609020204030204" pitchFamily="49" charset="0"/>
              </a:rPr>
              <a:t>return prev != old_value;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}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0777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09" y="399011"/>
            <a:ext cx="1309845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static __inline__ void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_</a:t>
            </a:r>
            <a:r>
              <a:rPr lang="en-US" altLang="ko-KR" sz="2400">
                <a:latin typeface="Consolas" panose="020B0609020204030204" pitchFamily="49" charset="0"/>
              </a:rPr>
              <a:t>normal_lock(pthread_mutex_t*  mutex, int shared)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if (__bionic_cmpxchg(unlocked, locked_uncontended, &amp;mutex-&gt;value) != 0) </a:t>
            </a:r>
            <a:endParaRPr lang="en-US" altLang="ko-KR" sz="2400" smtClean="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 </a:t>
            </a:r>
            <a:r>
              <a:rPr lang="en-US" altLang="ko-KR" sz="2400" smtClean="0">
                <a:latin typeface="Consolas" panose="020B0609020204030204" pitchFamily="49" charset="0"/>
              </a:rPr>
              <a:t>   {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while (__bionic_swap(locked_contended, &amp;mutex-&gt;value) != unlocked)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            </a:t>
            </a:r>
            <a:r>
              <a:rPr lang="en-US" altLang="ko-KR" sz="2400">
                <a:latin typeface="Consolas" panose="020B0609020204030204" pitchFamily="49" charset="0"/>
              </a:rPr>
              <a:t>__futex_wait_ex(&amp;mutex-&gt;value, shared, locked_contended, 0);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}</a:t>
            </a:r>
          </a:p>
          <a:p>
            <a:endParaRPr lang="ko-KR" altLang="en-US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33477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09" y="399011"/>
            <a:ext cx="647164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pthread_mutex_init( &amp;mutex , 0 );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pthread_mutex_lock( &amp;mutex 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pthread_mutex_lock( &amp;mutex 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printf("</a:t>
            </a:r>
            <a:r>
              <a:rPr lang="ko-KR" altLang="en-US" sz="2400">
                <a:latin typeface="Consolas" panose="020B0609020204030204" pitchFamily="49" charset="0"/>
              </a:rPr>
              <a:t>임계영역 진입</a:t>
            </a:r>
            <a:r>
              <a:rPr lang="en-US" altLang="ko-KR" sz="2400">
                <a:latin typeface="Consolas" panose="020B0609020204030204" pitchFamily="49" charset="0"/>
              </a:rPr>
              <a:t>\n");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pthread_mutex_unlock( &amp;mutex 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printf("</a:t>
            </a:r>
            <a:r>
              <a:rPr lang="ko-KR" altLang="en-US" sz="2400">
                <a:latin typeface="Consolas" panose="020B0609020204030204" pitchFamily="49" charset="0"/>
              </a:rPr>
              <a:t>임계영역 탈출</a:t>
            </a:r>
            <a:r>
              <a:rPr lang="en-US" altLang="ko-KR" sz="2400">
                <a:latin typeface="Consolas" panose="020B0609020204030204" pitchFamily="49" charset="0"/>
              </a:rPr>
              <a:t>\n");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}</a:t>
            </a:r>
          </a:p>
          <a:p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490451" y="1936383"/>
            <a:ext cx="407324" cy="40732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445731" y="689956"/>
            <a:ext cx="1379913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53549" y="14962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mutex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61975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09" y="399011"/>
            <a:ext cx="545213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pthread_mutex_lock</a:t>
            </a:r>
            <a:r>
              <a:rPr lang="en-US" altLang="ko-KR" sz="2400">
                <a:latin typeface="Consolas" panose="020B0609020204030204" pitchFamily="49" charset="0"/>
              </a:rPr>
              <a:t>( &amp;mutex 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pthread_mutex_lock( &amp;mutex 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pthread_mutex_lock( &amp;mutex );</a:t>
            </a:r>
            <a:endParaRPr lang="ko-KR" altLang="en-US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pthread_mutex_lock( &amp;mutex );</a:t>
            </a:r>
            <a:endParaRPr lang="ko-KR" altLang="en-US" sz="2400">
              <a:latin typeface="Consolas" panose="020B0609020204030204" pitchFamily="49" charset="0"/>
            </a:endParaRPr>
          </a:p>
          <a:p>
            <a:endParaRPr lang="en-US" altLang="ko-KR" sz="2400" smtClean="0">
              <a:latin typeface="Consolas" panose="020B0609020204030204" pitchFamily="49" charset="0"/>
            </a:endParaRPr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pthread_mutex_unlock( &amp;mutex 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pthread_mutex_unlock( &amp;mutex 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pthread_mutex_unlock( &amp;mutex 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pthread_mutex_unlock( &amp;mutex );</a:t>
            </a:r>
          </a:p>
          <a:p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-74815" y="3759421"/>
            <a:ext cx="407324" cy="40732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65572" y="1371325"/>
            <a:ext cx="2086494" cy="50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5413" y="146328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mutex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65572" y="1878677"/>
            <a:ext cx="2086494" cy="50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65572" y="2386029"/>
            <a:ext cx="2086494" cy="50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114530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52066" y="134752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lock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52065" y="186280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count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49589" y="233756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owner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63095" y="4205965"/>
            <a:ext cx="2086494" cy="50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2936" y="429792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mutex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63095" y="4713317"/>
            <a:ext cx="2086494" cy="50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163095" y="5220669"/>
            <a:ext cx="2086494" cy="50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49589" y="418216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lock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49588" y="469744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count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47112" y="517220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owner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7868660" y="3217025"/>
            <a:ext cx="794433" cy="70658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8994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09" y="399011"/>
            <a:ext cx="545213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pthread_mutex_lock</a:t>
            </a:r>
            <a:r>
              <a:rPr lang="en-US" altLang="ko-KR" sz="2400">
                <a:latin typeface="Consolas" panose="020B0609020204030204" pitchFamily="49" charset="0"/>
              </a:rPr>
              <a:t>( &amp;mutex 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pthread_mutex_lock( &amp;mutex 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pthread_mutex_lock( &amp;mutex );</a:t>
            </a:r>
            <a:endParaRPr lang="ko-KR" altLang="en-US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pthread_mutex_lock( &amp;mutex );</a:t>
            </a:r>
            <a:endParaRPr lang="ko-KR" altLang="en-US" sz="2400">
              <a:latin typeface="Consolas" panose="020B0609020204030204" pitchFamily="49" charset="0"/>
            </a:endParaRPr>
          </a:p>
          <a:p>
            <a:endParaRPr lang="en-US" altLang="ko-KR" sz="2400" smtClean="0">
              <a:latin typeface="Consolas" panose="020B0609020204030204" pitchFamily="49" charset="0"/>
            </a:endParaRPr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pthread_mutex_unlock( &amp;mutex 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pthread_mutex_unlock( &amp;mutex 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pthread_mutex_unlock( &amp;mutex 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pthread_mutex_unlock( &amp;mutex );</a:t>
            </a:r>
          </a:p>
          <a:p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-125880" y="4014359"/>
            <a:ext cx="407324" cy="4073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30684" y="4762918"/>
            <a:ext cx="2086494" cy="50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60525" y="485487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mutex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30684" y="5270270"/>
            <a:ext cx="2086494" cy="50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30684" y="5777622"/>
            <a:ext cx="2086494" cy="50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114531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7178" y="473911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lock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7177" y="5254402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count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14701" y="572915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owner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9957" y="399011"/>
            <a:ext cx="545213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pthread_mutex_lock</a:t>
            </a:r>
            <a:r>
              <a:rPr lang="en-US" altLang="ko-KR" sz="2400">
                <a:latin typeface="Consolas" panose="020B0609020204030204" pitchFamily="49" charset="0"/>
              </a:rPr>
              <a:t>( &amp;mutex 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pthread_mutex_lock( &amp;mutex 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pthread_mutex_lock( &amp;mutex );</a:t>
            </a:r>
            <a:endParaRPr lang="ko-KR" altLang="en-US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pthread_mutex_lock( &amp;mutex );</a:t>
            </a:r>
            <a:endParaRPr lang="ko-KR" altLang="en-US" sz="2400">
              <a:latin typeface="Consolas" panose="020B0609020204030204" pitchFamily="49" charset="0"/>
            </a:endParaRPr>
          </a:p>
          <a:p>
            <a:endParaRPr lang="en-US" altLang="ko-KR" sz="2400" smtClean="0">
              <a:latin typeface="Consolas" panose="020B0609020204030204" pitchFamily="49" charset="0"/>
            </a:endParaRPr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pthread_mutex_unlock( &amp;mutex 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pthread_mutex_unlock( &amp;mutex 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pthread_mutex_unlock( &amp;mutex 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pthread_mutex_unlock( &amp;mutex );</a:t>
            </a:r>
          </a:p>
          <a:p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10485" y="0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pid=114530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26921" y="-47720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pid=114531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6692633" y="691630"/>
            <a:ext cx="407324" cy="4073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99564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397" y="2524272"/>
            <a:ext cx="51122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pthread_mutex_lock</a:t>
            </a:r>
            <a:r>
              <a:rPr lang="en-US" altLang="ko-KR" sz="2400" smtClean="0">
                <a:latin typeface="Consolas" panose="020B0609020204030204" pitchFamily="49" charset="0"/>
              </a:rPr>
              <a:t>(&amp;mutex);</a:t>
            </a:r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decode();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pthread_cond_signal</a:t>
            </a:r>
            <a:r>
              <a:rPr lang="en-US" altLang="ko-KR" sz="2400" smtClean="0">
                <a:latin typeface="Consolas" panose="020B0609020204030204" pitchFamily="49" charset="0"/>
              </a:rPr>
              <a:t>(&amp;cond);</a:t>
            </a:r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</a:t>
            </a:r>
            <a:r>
              <a:rPr lang="en-US" altLang="ko-KR" sz="2400" smtClean="0">
                <a:latin typeface="Consolas" panose="020B0609020204030204" pitchFamily="49" charset="0"/>
              </a:rPr>
              <a:t>(</a:t>
            </a:r>
            <a:r>
              <a:rPr lang="en-US" altLang="ko-KR" sz="2400">
                <a:latin typeface="Consolas" panose="020B0609020204030204" pitchFamily="49" charset="0"/>
              </a:rPr>
              <a:t>&amp;mutex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387431" y="2566450"/>
            <a:ext cx="407324" cy="4073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07332" y="450136"/>
            <a:ext cx="2086494" cy="50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0066" y="-51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mutex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00699" y="2503839"/>
            <a:ext cx="57919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pthread_mutex_lock</a:t>
            </a:r>
            <a:r>
              <a:rPr lang="en-US" altLang="ko-KR" sz="2400" smtClean="0">
                <a:latin typeface="Consolas" panose="020B0609020204030204" pitchFamily="49" charset="0"/>
              </a:rPr>
              <a:t>(</a:t>
            </a:r>
            <a:r>
              <a:rPr lang="en-US" altLang="ko-KR" sz="2400">
                <a:latin typeface="Consolas" panose="020B0609020204030204" pitchFamily="49" charset="0"/>
              </a:rPr>
              <a:t>&amp;mutex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pthread_cond_wait</a:t>
            </a:r>
            <a:r>
              <a:rPr lang="en-US" altLang="ko-KR" sz="2400" smtClean="0">
                <a:latin typeface="Consolas" panose="020B0609020204030204" pitchFamily="49" charset="0"/>
              </a:rPr>
              <a:t>(&amp;cond, &amp;mutex);</a:t>
            </a:r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play();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</a:t>
            </a:r>
            <a:r>
              <a:rPr lang="en-US" altLang="ko-KR" sz="2400" smtClean="0">
                <a:latin typeface="Consolas" panose="020B0609020204030204" pitchFamily="49" charset="0"/>
              </a:rPr>
              <a:t>(</a:t>
            </a:r>
            <a:r>
              <a:rPr lang="en-US" altLang="ko-KR" sz="2400">
                <a:latin typeface="Consolas" panose="020B0609020204030204" pitchFamily="49" charset="0"/>
              </a:rPr>
              <a:t>&amp;mutex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75661" y="187977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생산자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33648" y="200105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소비자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6414702" y="2901779"/>
            <a:ext cx="407324" cy="4073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32240" y="1456607"/>
            <a:ext cx="2086494" cy="50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04974" y="100595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cond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29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0488" y="1687001"/>
            <a:ext cx="68210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char</a:t>
            </a:r>
          </a:p>
          <a:p>
            <a:r>
              <a:rPr lang="en-US" altLang="ko-KR" sz="2800" smtClean="0"/>
              <a:t>int</a:t>
            </a:r>
          </a:p>
          <a:p>
            <a:r>
              <a:rPr lang="en-US" altLang="ko-KR" sz="2800" smtClean="0"/>
              <a:t>---------------------------------------------</a:t>
            </a:r>
          </a:p>
          <a:p>
            <a:r>
              <a:rPr lang="en-US" altLang="ko-KR" sz="2800" smtClean="0"/>
              <a:t>float</a:t>
            </a:r>
          </a:p>
          <a:p>
            <a:r>
              <a:rPr lang="en-US" altLang="ko-KR" sz="2800" smtClean="0"/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245008892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397" y="2524272"/>
            <a:ext cx="51122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pthread_mutex_lock</a:t>
            </a:r>
            <a:r>
              <a:rPr lang="en-US" altLang="ko-KR" sz="2400" smtClean="0">
                <a:latin typeface="Consolas" panose="020B0609020204030204" pitchFamily="49" charset="0"/>
              </a:rPr>
              <a:t>(&amp;mutex);</a:t>
            </a:r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decode();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pthread_cond_signal</a:t>
            </a:r>
            <a:r>
              <a:rPr lang="en-US" altLang="ko-KR" sz="2400" smtClean="0">
                <a:latin typeface="Consolas" panose="020B0609020204030204" pitchFamily="49" charset="0"/>
              </a:rPr>
              <a:t>(&amp;cond);</a:t>
            </a:r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</a:t>
            </a:r>
            <a:r>
              <a:rPr lang="en-US" altLang="ko-KR" sz="2400" smtClean="0">
                <a:latin typeface="Consolas" panose="020B0609020204030204" pitchFamily="49" charset="0"/>
              </a:rPr>
              <a:t>(</a:t>
            </a:r>
            <a:r>
              <a:rPr lang="en-US" altLang="ko-KR" sz="2400">
                <a:latin typeface="Consolas" panose="020B0609020204030204" pitchFamily="49" charset="0"/>
              </a:rPr>
              <a:t>&amp;mutex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</a:t>
            </a:r>
            <a:r>
              <a:rPr lang="en-US" altLang="ko-KR" sz="2400" smtClean="0">
                <a:latin typeface="Consolas" panose="020B0609020204030204" pitchFamily="49" charset="0"/>
              </a:rPr>
              <a:t>  </a:t>
            </a:r>
            <a:r>
              <a:rPr lang="en-US" altLang="ko-KR" sz="240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futex_wake();</a:t>
            </a:r>
            <a:endParaRPr lang="ko-KR" altLang="en-US" sz="24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178266" y="2655830"/>
            <a:ext cx="407324" cy="4073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07332" y="450136"/>
            <a:ext cx="2086494" cy="50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0066" y="-51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mutex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00699" y="2503839"/>
            <a:ext cx="57919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pthread_mutex_lock</a:t>
            </a:r>
            <a:r>
              <a:rPr lang="en-US" altLang="ko-KR" sz="2400" smtClean="0">
                <a:latin typeface="Consolas" panose="020B0609020204030204" pitchFamily="49" charset="0"/>
              </a:rPr>
              <a:t>(</a:t>
            </a:r>
            <a:r>
              <a:rPr lang="en-US" altLang="ko-KR" sz="2400">
                <a:latin typeface="Consolas" panose="020B0609020204030204" pitchFamily="49" charset="0"/>
              </a:rPr>
              <a:t>&amp;mutex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pthread_cond_wait</a:t>
            </a:r>
            <a:r>
              <a:rPr lang="en-US" altLang="ko-KR" sz="2400" smtClean="0">
                <a:latin typeface="Consolas" panose="020B0609020204030204" pitchFamily="49" charset="0"/>
              </a:rPr>
              <a:t>(&amp;cond, &amp;mutex);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  </a:t>
            </a:r>
            <a:r>
              <a:rPr lang="en-US" altLang="ko-KR" sz="24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pthread_mutex_unlock(&amp;mutex</a:t>
            </a:r>
            <a:r>
              <a:rPr lang="en-US" altLang="ko-KR" sz="240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futex_wait();</a:t>
            </a:r>
          </a:p>
          <a:p>
            <a:r>
              <a:rPr lang="en-US" altLang="ko-KR" sz="24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pthread_mutex_lock(&amp;mutex);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play</a:t>
            </a:r>
            <a:r>
              <a:rPr lang="en-US" altLang="ko-KR" sz="240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</a:t>
            </a:r>
            <a:r>
              <a:rPr lang="en-US" altLang="ko-KR" sz="2400" smtClean="0">
                <a:latin typeface="Consolas" panose="020B0609020204030204" pitchFamily="49" charset="0"/>
              </a:rPr>
              <a:t>(</a:t>
            </a:r>
            <a:r>
              <a:rPr lang="en-US" altLang="ko-KR" sz="2400">
                <a:latin typeface="Consolas" panose="020B0609020204030204" pitchFamily="49" charset="0"/>
              </a:rPr>
              <a:t>&amp;mutex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75661" y="187977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생산자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33648" y="200105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소비자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6143534" y="4425273"/>
            <a:ext cx="407324" cy="4073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32240" y="1456607"/>
            <a:ext cx="2086494" cy="50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04974" y="100595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cond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85784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54" y="282633"/>
            <a:ext cx="8071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pthread_key_create(&amp;key, my_destructor);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3578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22713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71848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20983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70119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19254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68389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17524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58349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07484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56619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405754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54890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04025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53160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802295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43122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492257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41392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190527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539663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888798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237933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587068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927893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277028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626163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975298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324434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673569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1022704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1371839" y="3025833"/>
            <a:ext cx="349135" cy="5320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73578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22713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271848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20983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970119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319254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668389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17524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358349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707484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056619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405754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754890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104025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53160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802295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143122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92257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841392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190527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539663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888798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237933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587068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927893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277028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626163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975298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324434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0673569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1022704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1371839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1848" y="805853"/>
            <a:ext cx="649408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bitmap[4] = {0,};  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index = ffz(bitmap);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*key = index;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BIT_SET( bitmap, index);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destructors[index] = destructor;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 flipH="1">
            <a:off x="11521468" y="1541770"/>
            <a:ext cx="789685" cy="51538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00153" y="4340209"/>
            <a:ext cx="7722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void </a:t>
            </a:r>
            <a:r>
              <a:rPr lang="en-US" altLang="ko-KR" sz="2800" smtClean="0">
                <a:latin typeface="Consolas" panose="020B0609020204030204" pitchFamily="49" charset="0"/>
              </a:rPr>
              <a:t>(*destructors[64])(</a:t>
            </a:r>
            <a:r>
              <a:rPr lang="en-US" altLang="ko-KR" sz="2800">
                <a:latin typeface="Consolas" panose="020B0609020204030204" pitchFamily="49" charset="0"/>
              </a:rPr>
              <a:t>void* data</a:t>
            </a:r>
            <a:r>
              <a:rPr lang="en-US" altLang="ko-KR" sz="2800" smtClean="0">
                <a:latin typeface="Consolas" panose="020B0609020204030204" pitchFamily="49" charset="0"/>
              </a:rPr>
              <a:t>);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5627727" y="4863429"/>
            <a:ext cx="1978418" cy="409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5627727" y="5272602"/>
            <a:ext cx="1978418" cy="409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5627727" y="5681775"/>
            <a:ext cx="1978418" cy="409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5627727" y="6090948"/>
            <a:ext cx="1978418" cy="409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5627727" y="6500121"/>
            <a:ext cx="1978418" cy="409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세로로 말린 두루마리 모양 10"/>
          <p:cNvSpPr/>
          <p:nvPr/>
        </p:nvSpPr>
        <p:spPr>
          <a:xfrm>
            <a:off x="8761635" y="5536276"/>
            <a:ext cx="689960" cy="665019"/>
          </a:xfrm>
          <a:prstGeom prst="vertic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212994" y="5057638"/>
            <a:ext cx="7722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my_destructor()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900360" y="4789743"/>
            <a:ext cx="2705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[0]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/>
          <p:cNvCxnSpPr>
            <a:stCxn id="153" idx="3"/>
            <a:endCxn id="11" idx="1"/>
          </p:cNvCxnSpPr>
          <p:nvPr/>
        </p:nvCxnSpPr>
        <p:spPr>
          <a:xfrm>
            <a:off x="7606146" y="5051353"/>
            <a:ext cx="1238616" cy="817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191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26221" y="-304406"/>
            <a:ext cx="846577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count = pthread_getspecific( key </a:t>
            </a:r>
            <a:r>
              <a:rPr lang="en-US" altLang="ko-KR" sz="28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pthread_self-&gt;tls[key];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if</a:t>
            </a:r>
            <a:r>
              <a:rPr lang="en-US" altLang="ko-KR" sz="2800">
                <a:latin typeface="Consolas" panose="020B0609020204030204" pitchFamily="49" charset="0"/>
              </a:rPr>
              <a:t>( count == 0 )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    count = calloc( 1, sizeof(int) 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    pthread_setspecific( key, count </a:t>
            </a:r>
            <a:r>
              <a:rPr lang="en-US" altLang="ko-KR" sz="28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// pthread_self-&gt;tls[key] = count;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++*count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 flipH="1">
            <a:off x="11521468" y="1541770"/>
            <a:ext cx="789685" cy="51538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44042" y="763194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thread A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55717" y="2269374"/>
            <a:ext cx="1055716" cy="399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055717" y="2668385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055717" y="3067396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055717" y="3466407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55717" y="3865418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055717" y="4264429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055717" y="4663440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055717" y="5062451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055717" y="5461462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055717" y="5860473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45991" y="1560461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*tls[64]={0,};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92582" y="2668385"/>
            <a:ext cx="1172095" cy="4738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/>
          <p:cNvCxnSpPr>
            <a:stCxn id="2" idx="3"/>
            <a:endCxn id="3" idx="1"/>
          </p:cNvCxnSpPr>
          <p:nvPr/>
        </p:nvCxnSpPr>
        <p:spPr>
          <a:xfrm>
            <a:off x="2111433" y="2468880"/>
            <a:ext cx="881149" cy="436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98678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55135" y="86670"/>
            <a:ext cx="846577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count = pthread_getspecific( key </a:t>
            </a:r>
            <a:r>
              <a:rPr lang="en-US" altLang="ko-KR" sz="28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pthread_self-&gt;tls[key];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if</a:t>
            </a:r>
            <a:r>
              <a:rPr lang="en-US" altLang="ko-KR" sz="2800">
                <a:latin typeface="Consolas" panose="020B0609020204030204" pitchFamily="49" charset="0"/>
              </a:rPr>
              <a:t>( count == 0 )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    count = calloc( 1, sizeof(int) 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    pthread_setspecific( key, count </a:t>
            </a:r>
            <a:r>
              <a:rPr lang="en-US" altLang="ko-KR" sz="28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// pthread_self-&gt;tls[key] = count;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++*count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44042" y="763194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thread A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55717" y="2269374"/>
            <a:ext cx="1055716" cy="399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055717" y="2668385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055717" y="3067396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055717" y="3466407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55717" y="3865418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055717" y="4264429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055717" y="4663440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055717" y="5062451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055717" y="5461462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055717" y="5860473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45991" y="1560461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*tls[64]={0,};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92582" y="2668385"/>
            <a:ext cx="1172095" cy="4738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/>
          <p:cNvCxnSpPr>
            <a:stCxn id="2" idx="3"/>
            <a:endCxn id="3" idx="1"/>
          </p:cNvCxnSpPr>
          <p:nvPr/>
        </p:nvCxnSpPr>
        <p:spPr>
          <a:xfrm>
            <a:off x="2111433" y="2468880"/>
            <a:ext cx="881149" cy="436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666005" y="2130390"/>
            <a:ext cx="1055716" cy="399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66005" y="2529401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66005" y="2928412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66005" y="3327423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666005" y="3726434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66005" y="4125445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66005" y="4524456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66005" y="4923467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66005" y="5322478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666005" y="5721489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31842" y="789949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thread B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90827" y="3498251"/>
            <a:ext cx="1172095" cy="4738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/>
          <p:cNvCxnSpPr>
            <a:stCxn id="18" idx="1"/>
            <a:endCxn id="31" idx="3"/>
          </p:cNvCxnSpPr>
          <p:nvPr/>
        </p:nvCxnSpPr>
        <p:spPr>
          <a:xfrm flipH="1">
            <a:off x="4662922" y="2329896"/>
            <a:ext cx="1003083" cy="1405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69088" y="207182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2175" y="218971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9076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64203" y="96527"/>
            <a:ext cx="5508239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void* handler_1(void*)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foo();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return 0;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pthread_exit( handler_1() 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</a:t>
            </a:r>
            <a:r>
              <a:rPr lang="en-US" altLang="ko-KR" sz="2800" smtClean="0">
                <a:latin typeface="Consolas" panose="020B0609020204030204" pitchFamily="49" charset="0"/>
              </a:rPr>
              <a:t>destructors[key](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 self-&gt;tls[key]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  );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BIT_CLR(bitmap,key);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44042" y="763194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thread A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55717" y="2269374"/>
            <a:ext cx="1055716" cy="399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055717" y="2668385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055717" y="3067396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055717" y="3466407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55717" y="3865418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055717" y="4264429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055717" y="4663440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055717" y="5062451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055717" y="5461462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055717" y="5860473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45991" y="1560461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*tls[64]={0,};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92582" y="2668385"/>
            <a:ext cx="1172095" cy="4738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/>
          <p:cNvCxnSpPr>
            <a:stCxn id="2" idx="3"/>
            <a:endCxn id="3" idx="1"/>
          </p:cNvCxnSpPr>
          <p:nvPr/>
        </p:nvCxnSpPr>
        <p:spPr>
          <a:xfrm>
            <a:off x="2111433" y="2468880"/>
            <a:ext cx="881149" cy="436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666005" y="2130390"/>
            <a:ext cx="1055716" cy="399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66005" y="2529401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66005" y="2928412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66005" y="3327423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666005" y="3726434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66005" y="4125445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66005" y="4524456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66005" y="4923467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66005" y="5322478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666005" y="5721489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31842" y="789949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thread B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90827" y="3498251"/>
            <a:ext cx="1172095" cy="4738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/>
          <p:cNvCxnSpPr>
            <a:stCxn id="18" idx="1"/>
            <a:endCxn id="31" idx="3"/>
          </p:cNvCxnSpPr>
          <p:nvPr/>
        </p:nvCxnSpPr>
        <p:spPr>
          <a:xfrm flipH="1">
            <a:off x="4662922" y="2329896"/>
            <a:ext cx="1003083" cy="1405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69088" y="207182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2175" y="218971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50860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71600" y="839585"/>
            <a:ext cx="3283527" cy="2177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# ls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aaa bbb</a:t>
            </a:r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39149" y="773084"/>
            <a:ext cx="1205346" cy="4738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2545" y="249864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Consolas" panose="020B0609020204030204" pitchFamily="49" charset="0"/>
              </a:rPr>
              <a:t>192.168.56</a:t>
            </a:r>
            <a:r>
              <a:rPr lang="en-US" altLang="ko-KR" sz="2400" smtClean="0">
                <a:latin typeface="Consolas" panose="020B0609020204030204" pitchFamily="49" charset="0"/>
              </a:rPr>
              <a:t>.1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29979" y="249863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Consolas" panose="020B0609020204030204" pitchFamily="49" charset="0"/>
              </a:rPr>
              <a:t>192.168.56</a:t>
            </a:r>
            <a:r>
              <a:rPr lang="en-US" altLang="ko-KR" sz="2400" smtClean="0">
                <a:latin typeface="Consolas" panose="020B0609020204030204" pitchFamily="49" charset="0"/>
              </a:rPr>
              <a:t>.102:22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cxnSp>
        <p:nvCxnSpPr>
          <p:cNvPr id="9" name="꺾인 연결선 8"/>
          <p:cNvCxnSpPr>
            <a:stCxn id="4" idx="2"/>
            <a:endCxn id="5" idx="2"/>
          </p:cNvCxnSpPr>
          <p:nvPr/>
        </p:nvCxnSpPr>
        <p:spPr>
          <a:xfrm rot="5400000" flipH="1" flipV="1">
            <a:off x="4792287" y="-532014"/>
            <a:ext cx="1770611" cy="5328458"/>
          </a:xfrm>
          <a:prstGeom prst="bentConnector3">
            <a:avLst>
              <a:gd name="adj1" fmla="val -85681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738254" y="1009996"/>
            <a:ext cx="2942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77592" y="52002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"l"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721628" y="1458883"/>
            <a:ext cx="294270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77592" y="103309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"l"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755397" y="1994571"/>
            <a:ext cx="2942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94735" y="150460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"s"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738771" y="2443458"/>
            <a:ext cx="294270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94735" y="201767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"s"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944495" y="1504602"/>
            <a:ext cx="382385" cy="4899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l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326880" y="1504601"/>
            <a:ext cx="382385" cy="4899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709265" y="1504600"/>
            <a:ext cx="382385" cy="4899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\n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091650" y="1504599"/>
            <a:ext cx="382385" cy="4899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474035" y="1504598"/>
            <a:ext cx="382385" cy="4899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856420" y="1504597"/>
            <a:ext cx="382385" cy="4899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238805" y="1504596"/>
            <a:ext cx="382385" cy="4899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621190" y="1504595"/>
            <a:ext cx="382385" cy="4899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26880" y="2132215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buff[4096]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4755414" y="2972670"/>
            <a:ext cx="2942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94752" y="248270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"\n"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094657" y="2787639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system("ls")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738254" y="3715210"/>
            <a:ext cx="294270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694218" y="3289424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"aaa bbb"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60185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5963" y="357447"/>
            <a:ext cx="289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프로세스 싱글톤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5963" y="1480830"/>
            <a:ext cx="393088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{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   ProcessState p1;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   ProcessState p2;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  <a:p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10349" y="188169"/>
            <a:ext cx="452239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class ProcessState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public :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ProcessState()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</a:t>
            </a:r>
            <a:r>
              <a:rPr lang="en-US" altLang="ko-KR" sz="2800">
                <a:latin typeface="Consolas" panose="020B0609020204030204" pitchFamily="49" charset="0"/>
              </a:rPr>
              <a:t>binder_open();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  }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};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3806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5963" y="357447"/>
            <a:ext cx="289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프로세스 싱글톤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5963" y="1480830"/>
            <a:ext cx="511229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{</a:t>
            </a:r>
            <a:endParaRPr lang="en-US" altLang="ko-KR" sz="2400" smtClean="0">
              <a:latin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</a:rPr>
              <a:t>   p1 = ProcessState::self();</a:t>
            </a:r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</a:rPr>
              <a:t>   p2 = ProcessState::self();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</a:t>
            </a:r>
            <a:r>
              <a:rPr lang="en-US" altLang="ko-KR" sz="2400" smtClean="0">
                <a:latin typeface="Consolas" panose="020B0609020204030204" pitchFamily="49" charset="0"/>
              </a:rPr>
              <a:t>  return 0;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}</a:t>
            </a:r>
          </a:p>
          <a:p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84421" y="287922"/>
            <a:ext cx="563006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class ProcessState</a:t>
            </a:r>
          </a:p>
          <a:p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private: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ProcessState()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    printf("binder_open()\n");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}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public: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static ProcessState *process;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static ProcessState *self()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    if( process == 0 )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        process = new ProcessState;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    return process;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2269796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5963" y="357447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쓰레드 싱글톤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92842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446" y="124691"/>
            <a:ext cx="3916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signal</a:t>
            </a:r>
            <a:r>
              <a:rPr lang="ko-KR" altLang="en-US" sz="2800" smtClean="0">
                <a:latin typeface="Consolas" panose="020B0609020204030204" pitchFamily="49" charset="0"/>
              </a:rPr>
              <a:t>의 커널내 구조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12669" y="1379913"/>
            <a:ext cx="1862051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anose="020B0609020204030204" pitchFamily="49" charset="0"/>
              </a:rPr>
              <a:t>1234</a:t>
            </a:r>
            <a:endParaRPr lang="ko-KR" altLang="en-US" sz="2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12668" y="1845425"/>
            <a:ext cx="1862051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12667" y="2310937"/>
            <a:ext cx="1862051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2666" y="2776449"/>
            <a:ext cx="1862051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12665" y="3241961"/>
            <a:ext cx="1862051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82783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task_struct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5881" y="3184254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pending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59825" y="1845425"/>
            <a:ext cx="1862051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3946" y="1322205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sig_pending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59823" y="2294311"/>
            <a:ext cx="1862051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83542" y="4046294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99430" y="4046294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15318" y="4046294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31206" y="4046294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47094" y="4046294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2982" y="4046294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78870" y="4046294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94758" y="4046294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10660" y="4046294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26548" y="4046294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42436" y="4046294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58324" y="4046294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74212" y="4046294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90100" y="4046294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05988" y="4046294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21876" y="4046294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137778" y="4046294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453666" y="4046294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769554" y="4046294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085442" y="4046294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401330" y="4046294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717218" y="4046294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033106" y="4046294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348994" y="4046294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664896" y="4046294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980784" y="4046294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296672" y="4046294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612560" y="4046294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928448" y="4046294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244336" y="4046294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1560224" y="4046294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1876112" y="4046294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직선 화살표 연결선 45"/>
          <p:cNvCxnSpPr>
            <a:stCxn id="10" idx="3"/>
            <a:endCxn id="19" idx="0"/>
          </p:cNvCxnSpPr>
          <p:nvPr/>
        </p:nvCxnSpPr>
        <p:spPr>
          <a:xfrm flipH="1">
            <a:off x="4136814" y="2078181"/>
            <a:ext cx="2685062" cy="1968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7" idx="3"/>
            <a:endCxn id="10" idx="1"/>
          </p:cNvCxnSpPr>
          <p:nvPr/>
        </p:nvCxnSpPr>
        <p:spPr>
          <a:xfrm flipV="1">
            <a:off x="3474716" y="2078181"/>
            <a:ext cx="1485109" cy="1396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72522" y="136397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pid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07665" y="5255084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# kill -2 1234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857955" y="216131"/>
            <a:ext cx="648392" cy="9310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857955" y="1147156"/>
            <a:ext cx="648392" cy="9310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717218" y="1147156"/>
            <a:ext cx="18233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793925" y="91440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Consolas" panose="020B0609020204030204" pitchFamily="49" charset="0"/>
              </a:rPr>
              <a:t>0x00000000</a:t>
            </a:r>
            <a:endParaRPr lang="ko-KR" altLang="en-US" sz="1400" smtClean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59662" y="1917080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Consolas" panose="020B0609020204030204" pitchFamily="49" charset="0"/>
              </a:rPr>
              <a:t>0xffffffff</a:t>
            </a:r>
            <a:endParaRPr lang="ko-KR" altLang="en-US" sz="1400" smtClean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759662" y="984954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Consolas" panose="020B0609020204030204" pitchFamily="49" charset="0"/>
              </a:rPr>
              <a:t>0x80000000</a:t>
            </a:r>
            <a:endParaRPr lang="ko-KR" altLang="en-US" sz="1400" smtClean="0">
              <a:latin typeface="Consolas" panose="020B0609020204030204" pitchFamily="49" charset="0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0648564" y="1147156"/>
            <a:ext cx="18233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0540538" y="984954"/>
            <a:ext cx="0" cy="366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0656877" y="984954"/>
            <a:ext cx="0" cy="366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10595934" y="827839"/>
            <a:ext cx="0" cy="755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770504" y="-121531"/>
            <a:ext cx="2159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1. system call</a:t>
            </a:r>
          </a:p>
          <a:p>
            <a:r>
              <a:rPr lang="en-US" altLang="ko-KR" sz="2000" smtClean="0">
                <a:latin typeface="Consolas" panose="020B0609020204030204" pitchFamily="49" charset="0"/>
              </a:rPr>
              <a:t>2. interrupt</a:t>
            </a:r>
          </a:p>
          <a:p>
            <a:r>
              <a:rPr lang="en-US" altLang="ko-KR" sz="2000" smtClean="0">
                <a:latin typeface="Consolas" panose="020B0609020204030204" pitchFamily="49" charset="0"/>
              </a:rPr>
              <a:t>3. exception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092651" y="1604083"/>
            <a:ext cx="26645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</a:rPr>
              <a:t>tick_handler()</a:t>
            </a:r>
          </a:p>
          <a:p>
            <a:r>
              <a:rPr lang="en-US" altLang="ko-KR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>
                <a:latin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</a:rPr>
              <a:t>  </a:t>
            </a:r>
            <a:r>
              <a:rPr lang="ko-KR" altLang="en-US" smtClean="0">
                <a:latin typeface="Consolas" panose="020B0609020204030204" pitchFamily="49" charset="0"/>
              </a:rPr>
              <a:t>도착한 시그널 처리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</a:rPr>
              <a:t>}</a:t>
            </a:r>
            <a:endParaRPr lang="ko-KR" altLang="en-US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738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0488" y="1687001"/>
            <a:ext cx="6187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unsigned char : 1byte , 8bit, 0 ~ 255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961804" y="251875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5505" y="251875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09206" y="251875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32907" y="251875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56608" y="251875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80309" y="251875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04010" y="251875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27711" y="251874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61803" y="350062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85505" y="350061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09205" y="350061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32905" y="350061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05" y="35006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80305" y="35006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04005" y="35006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27705" y="35006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08619" y="259380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08619" y="357565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255</a:t>
            </a:r>
          </a:p>
        </p:txBody>
      </p:sp>
    </p:spTree>
    <p:extLst>
      <p:ext uri="{BB962C8B-B14F-4D97-AF65-F5344CB8AC3E}">
        <p14:creationId xmlns:p14="http://schemas.microsoft.com/office/powerpoint/2010/main" val="259347364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446" y="124691"/>
            <a:ext cx="3916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signal</a:t>
            </a:r>
            <a:r>
              <a:rPr lang="ko-KR" altLang="en-US" sz="2800" smtClean="0">
                <a:latin typeface="Consolas" panose="020B0609020204030204" pitchFamily="49" charset="0"/>
              </a:rPr>
              <a:t>의 커널내 구조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12669" y="1379913"/>
            <a:ext cx="1862051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anose="020B0609020204030204" pitchFamily="49" charset="0"/>
              </a:rPr>
              <a:t>1234</a:t>
            </a:r>
            <a:endParaRPr lang="ko-KR" altLang="en-US" sz="2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12668" y="1845425"/>
            <a:ext cx="1862051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12667" y="2310937"/>
            <a:ext cx="1862051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2666" y="2776449"/>
            <a:ext cx="1862051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12665" y="3241961"/>
            <a:ext cx="1862051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82783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task_struct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5881" y="3184254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pending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95767" y="3481321"/>
            <a:ext cx="1862051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79888" y="2958101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sig_pending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95765" y="3930207"/>
            <a:ext cx="1862051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40019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55907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71795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87683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03571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19459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35347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51235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67137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83025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98913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14801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30689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46577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62465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78353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194255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10143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826031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41919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457807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773695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089583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405471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721373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037261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353149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669037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984925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300813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1616701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1932589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직선 화살표 연결선 45"/>
          <p:cNvCxnSpPr>
            <a:stCxn id="12" idx="1"/>
            <a:endCxn id="13" idx="0"/>
          </p:cNvCxnSpPr>
          <p:nvPr/>
        </p:nvCxnSpPr>
        <p:spPr>
          <a:xfrm flipH="1">
            <a:off x="2297963" y="4162963"/>
            <a:ext cx="2397802" cy="684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7" idx="3"/>
            <a:endCxn id="10" idx="1"/>
          </p:cNvCxnSpPr>
          <p:nvPr/>
        </p:nvCxnSpPr>
        <p:spPr>
          <a:xfrm>
            <a:off x="3474716" y="3474717"/>
            <a:ext cx="1221051" cy="239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72522" y="136397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pid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64142" y="605607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# kill -2 1234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5880" y="2727268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sighand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578110" y="3872499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signal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614801" y="1090801"/>
            <a:ext cx="1862051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95684" y="57118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sighand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14799" y="1539687"/>
            <a:ext cx="1862051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085241" y="1596535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action[64]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75" name="직선 화살표 연결선 74"/>
          <p:cNvCxnSpPr>
            <a:stCxn id="6" idx="3"/>
            <a:endCxn id="71" idx="1"/>
          </p:cNvCxnSpPr>
          <p:nvPr/>
        </p:nvCxnSpPr>
        <p:spPr>
          <a:xfrm flipV="1">
            <a:off x="3474717" y="1323557"/>
            <a:ext cx="2140084" cy="1685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8623089" y="606706"/>
            <a:ext cx="1232090" cy="3764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623089" y="983171"/>
            <a:ext cx="1232090" cy="3764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623089" y="1359636"/>
            <a:ext cx="1232090" cy="3764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623089" y="1736101"/>
            <a:ext cx="1232090" cy="3764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623089" y="2112566"/>
            <a:ext cx="1232090" cy="3764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623089" y="2489031"/>
            <a:ext cx="1232090" cy="3764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623089" y="2865496"/>
            <a:ext cx="1232090" cy="3764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" name="직선 화살표 연결선 83"/>
          <p:cNvCxnSpPr>
            <a:stCxn id="73" idx="3"/>
            <a:endCxn id="76" idx="1"/>
          </p:cNvCxnSpPr>
          <p:nvPr/>
        </p:nvCxnSpPr>
        <p:spPr>
          <a:xfrm flipV="1">
            <a:off x="7476850" y="794939"/>
            <a:ext cx="1146239" cy="977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11300813" y="4381768"/>
            <a:ext cx="315888" cy="465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052697" y="132911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[2]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511093" y="1089449"/>
            <a:ext cx="15648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SIG_DFL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SIG_IGN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12112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446" y="124691"/>
            <a:ext cx="3916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signal</a:t>
            </a:r>
            <a:r>
              <a:rPr lang="ko-KR" altLang="en-US" sz="2800" smtClean="0">
                <a:latin typeface="Consolas" panose="020B0609020204030204" pitchFamily="49" charset="0"/>
              </a:rPr>
              <a:t>의 커널내 구조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12669" y="1379913"/>
            <a:ext cx="1862051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anose="020B0609020204030204" pitchFamily="49" charset="0"/>
              </a:rPr>
              <a:t>1234</a:t>
            </a:r>
            <a:endParaRPr lang="ko-KR" altLang="en-US" sz="2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12668" y="1845425"/>
            <a:ext cx="1862051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12667" y="2310937"/>
            <a:ext cx="1862051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2666" y="2776449"/>
            <a:ext cx="1862051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12665" y="3241961"/>
            <a:ext cx="1862051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82783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task_struct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5881" y="3184254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pending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95767" y="3481321"/>
            <a:ext cx="1862051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79888" y="2958101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sig_pending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95765" y="3930207"/>
            <a:ext cx="1862051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40019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55907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71795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87683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03571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19459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35347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51235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67137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83025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98913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14801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30689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46577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62465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78353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194255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10143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826031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41919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457807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773695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089583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405471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721373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037261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353149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669037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984925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300813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1616701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1932589" y="4847280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직선 화살표 연결선 45"/>
          <p:cNvCxnSpPr>
            <a:stCxn id="12" idx="1"/>
            <a:endCxn id="13" idx="0"/>
          </p:cNvCxnSpPr>
          <p:nvPr/>
        </p:nvCxnSpPr>
        <p:spPr>
          <a:xfrm flipH="1">
            <a:off x="2297963" y="4162963"/>
            <a:ext cx="2397802" cy="684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7" idx="3"/>
            <a:endCxn id="10" idx="1"/>
          </p:cNvCxnSpPr>
          <p:nvPr/>
        </p:nvCxnSpPr>
        <p:spPr>
          <a:xfrm>
            <a:off x="3474716" y="3474717"/>
            <a:ext cx="1221051" cy="239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72522" y="136397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pid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64142" y="605607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# kill -2 1234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5880" y="2727268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sighand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578110" y="3872499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signal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614801" y="1090801"/>
            <a:ext cx="1862051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95684" y="57118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sighand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14799" y="1539687"/>
            <a:ext cx="1862051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085241" y="1596535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action[64]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75" name="직선 화살표 연결선 74"/>
          <p:cNvCxnSpPr>
            <a:stCxn id="6" idx="3"/>
            <a:endCxn id="71" idx="1"/>
          </p:cNvCxnSpPr>
          <p:nvPr/>
        </p:nvCxnSpPr>
        <p:spPr>
          <a:xfrm flipV="1">
            <a:off x="3474717" y="1323557"/>
            <a:ext cx="2140084" cy="1685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8623089" y="606706"/>
            <a:ext cx="1232090" cy="3764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623089" y="983171"/>
            <a:ext cx="1232090" cy="3764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623089" y="1359636"/>
            <a:ext cx="1232090" cy="3764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623089" y="1736101"/>
            <a:ext cx="1232090" cy="3764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623089" y="2112566"/>
            <a:ext cx="1232090" cy="3764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623089" y="2489031"/>
            <a:ext cx="1232090" cy="3764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623089" y="2865496"/>
            <a:ext cx="1232090" cy="3764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" name="직선 화살표 연결선 83"/>
          <p:cNvCxnSpPr>
            <a:stCxn id="73" idx="3"/>
            <a:endCxn id="76" idx="1"/>
          </p:cNvCxnSpPr>
          <p:nvPr/>
        </p:nvCxnSpPr>
        <p:spPr>
          <a:xfrm flipV="1">
            <a:off x="7476850" y="794939"/>
            <a:ext cx="1146239" cy="977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11300813" y="4381768"/>
            <a:ext cx="315888" cy="465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052697" y="132911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[2]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600575" y="-35436"/>
            <a:ext cx="15648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SIG_DFL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SIG_IGN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980972" y="-81602"/>
            <a:ext cx="5113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signal( SIGINT, my_sig 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5" name="세로로 말린 두루마리 모양 44"/>
          <p:cNvSpPr/>
          <p:nvPr/>
        </p:nvSpPr>
        <p:spPr>
          <a:xfrm>
            <a:off x="11321955" y="1539687"/>
            <a:ext cx="693777" cy="732653"/>
          </a:xfrm>
          <a:prstGeom prst="vertic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직선 화살표 연결선 48"/>
          <p:cNvCxnSpPr>
            <a:stCxn id="78" idx="3"/>
            <a:endCxn id="45" idx="1"/>
          </p:cNvCxnSpPr>
          <p:nvPr/>
        </p:nvCxnSpPr>
        <p:spPr>
          <a:xfrm>
            <a:off x="9855179" y="1547869"/>
            <a:ext cx="1553498" cy="358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1079302" y="97341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my_sig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13735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446" y="124691"/>
            <a:ext cx="3916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signal</a:t>
            </a:r>
            <a:r>
              <a:rPr lang="ko-KR" altLang="en-US" sz="2800" smtClean="0">
                <a:latin typeface="Consolas" panose="020B0609020204030204" pitchFamily="49" charset="0"/>
              </a:rPr>
              <a:t>의 커널내 구조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12669" y="1379913"/>
            <a:ext cx="1862051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anose="020B0609020204030204" pitchFamily="49" charset="0"/>
              </a:rPr>
              <a:t>1234</a:t>
            </a:r>
            <a:endParaRPr lang="ko-KR" altLang="en-US" sz="2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12668" y="1845425"/>
            <a:ext cx="1862051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12667" y="2310937"/>
            <a:ext cx="1862051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2666" y="2776449"/>
            <a:ext cx="1862051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12665" y="3241961"/>
            <a:ext cx="1862051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82783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task_struct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5881" y="3184254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pending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95767" y="3481321"/>
            <a:ext cx="1862051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79888" y="2958101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sig_pending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95765" y="3930207"/>
            <a:ext cx="1862051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40019" y="4730901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55907" y="4730901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71795" y="4730901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87683" y="4730901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03571" y="4730901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19459" y="4730901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35347" y="4730901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51235" y="4730901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67137" y="4730901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83025" y="4730901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98913" y="4730901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14801" y="4730901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30689" y="4730901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46577" y="4730901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62465" y="4730901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78353" y="4730901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194255" y="4730901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10143" y="4730901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826031" y="4730901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41919" y="4730901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457807" y="4730901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773695" y="4730901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089583" y="4730901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405471" y="4730901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721373" y="4730901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037261" y="4730901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353149" y="4730901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669037" y="4730901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984925" y="4730901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300813" y="4730901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1616701" y="4730901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1932589" y="4730901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직선 화살표 연결선 45"/>
          <p:cNvCxnSpPr>
            <a:stCxn id="12" idx="1"/>
            <a:endCxn id="13" idx="0"/>
          </p:cNvCxnSpPr>
          <p:nvPr/>
        </p:nvCxnSpPr>
        <p:spPr>
          <a:xfrm flipH="1">
            <a:off x="2297963" y="4162963"/>
            <a:ext cx="2397802" cy="567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7" idx="3"/>
            <a:endCxn id="10" idx="1"/>
          </p:cNvCxnSpPr>
          <p:nvPr/>
        </p:nvCxnSpPr>
        <p:spPr>
          <a:xfrm>
            <a:off x="3474716" y="3474717"/>
            <a:ext cx="1221051" cy="239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72522" y="136397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pid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64142" y="605607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# kill -2 1234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5880" y="2727268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sighand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578110" y="3872499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signal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614801" y="1090801"/>
            <a:ext cx="1862051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95684" y="57118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sighand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14799" y="1539687"/>
            <a:ext cx="1862051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085241" y="1596535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action[64]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75" name="직선 화살표 연결선 74"/>
          <p:cNvCxnSpPr>
            <a:stCxn id="6" idx="3"/>
            <a:endCxn id="71" idx="1"/>
          </p:cNvCxnSpPr>
          <p:nvPr/>
        </p:nvCxnSpPr>
        <p:spPr>
          <a:xfrm flipV="1">
            <a:off x="3474717" y="1323557"/>
            <a:ext cx="2140084" cy="1685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8623089" y="606706"/>
            <a:ext cx="1232090" cy="3764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623089" y="983171"/>
            <a:ext cx="1232090" cy="3764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623089" y="1359636"/>
            <a:ext cx="1232090" cy="3764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623089" y="1736101"/>
            <a:ext cx="1232090" cy="3764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623089" y="2112566"/>
            <a:ext cx="1232090" cy="3764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623089" y="2489031"/>
            <a:ext cx="1232090" cy="3764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623089" y="2865496"/>
            <a:ext cx="1232090" cy="3764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" name="직선 화살표 연결선 83"/>
          <p:cNvCxnSpPr>
            <a:stCxn id="73" idx="3"/>
            <a:endCxn id="76" idx="1"/>
          </p:cNvCxnSpPr>
          <p:nvPr/>
        </p:nvCxnSpPr>
        <p:spPr>
          <a:xfrm flipV="1">
            <a:off x="7476850" y="794939"/>
            <a:ext cx="1146239" cy="977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11300813" y="4381768"/>
            <a:ext cx="315888" cy="465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052697" y="132911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[2]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03606" y="5921454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sigprocmask(SIG_BLOCKED, &amp;set, &amp;oldset);</a:t>
            </a:r>
          </a:p>
          <a:p>
            <a:r>
              <a:rPr lang="en-US" altLang="ko-KR" sz="200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2000" smtClean="0">
                <a:latin typeface="Consolas" panose="020B0609020204030204" pitchFamily="49" charset="0"/>
              </a:rPr>
              <a:t>sigprocmask(SIG_SETMASK, &amp;oldset,  0);</a:t>
            </a:r>
            <a:endParaRPr lang="en-US" altLang="ko-KR" sz="2000">
              <a:latin typeface="Consolas" panose="020B0609020204030204" pitchFamily="49" charset="0"/>
            </a:endParaRPr>
          </a:p>
          <a:p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612663" y="3698947"/>
            <a:ext cx="1862051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5879" y="3641240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blocked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135370" y="5372932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51258" y="5372932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767146" y="5372932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083034" y="5372932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398922" y="5372932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714810" y="5372932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030698" y="5372932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346586" y="5372932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662488" y="5372932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978376" y="5372932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294264" y="5372932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610152" y="5372932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926040" y="5372932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241928" y="5372932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557816" y="5372932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873704" y="5372932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7189606" y="5372932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505494" y="5372932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7821382" y="5372932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137270" y="5372932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8453158" y="5372932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769046" y="5372932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9084934" y="5372932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9400822" y="5372932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9716724" y="5372932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0032612" y="5372932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0348500" y="5372932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0664388" y="5372932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0980276" y="5372932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1296164" y="5372932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1612052" y="5372932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1927940" y="5372932"/>
            <a:ext cx="315888" cy="46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3" name="직선 화살표 연결선 122"/>
          <p:cNvCxnSpPr>
            <a:stCxn id="85" idx="3"/>
            <a:endCxn id="90" idx="0"/>
          </p:cNvCxnSpPr>
          <p:nvPr/>
        </p:nvCxnSpPr>
        <p:spPr>
          <a:xfrm flipH="1">
            <a:off x="2293314" y="3931703"/>
            <a:ext cx="1181400" cy="1441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69932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953" y="324196"/>
            <a:ext cx="511390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int fd[2];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pipe(fd);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write(fd[1], "hello", 5);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read(fd[0], buff, 1);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read(fd[0], buff, 1);</a:t>
            </a:r>
            <a:endParaRPr lang="ko-KR" altLang="en-US" sz="2800">
              <a:latin typeface="Consolas" panose="020B0609020204030204" pitchFamily="49" charset="0"/>
            </a:endParaRPr>
          </a:p>
          <a:p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26233" y="1379915"/>
            <a:ext cx="689956" cy="515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16189" y="1379914"/>
            <a:ext cx="689956" cy="515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26233" y="1820486"/>
            <a:ext cx="689956" cy="515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16189" y="1820485"/>
            <a:ext cx="689956" cy="515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02704" y="1796838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47308" y="3067396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04508" y="3067396"/>
            <a:ext cx="457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47308" y="3524596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04508" y="3524596"/>
            <a:ext cx="457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47308" y="3981796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04508" y="3981796"/>
            <a:ext cx="457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47308" y="4438996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904508" y="4438996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47308" y="4896196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04508" y="4896196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원통 19"/>
          <p:cNvSpPr/>
          <p:nvPr/>
        </p:nvSpPr>
        <p:spPr>
          <a:xfrm rot="5400000">
            <a:off x="7134383" y="4457715"/>
            <a:ext cx="652579" cy="1986743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구부러진 연결선 21"/>
          <p:cNvCxnSpPr>
            <a:stCxn id="20" idx="3"/>
            <a:endCxn id="17" idx="3"/>
          </p:cNvCxnSpPr>
          <p:nvPr/>
        </p:nvCxnSpPr>
        <p:spPr>
          <a:xfrm rot="10800000">
            <a:off x="5361709" y="4667597"/>
            <a:ext cx="1105593" cy="783491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9" idx="3"/>
            <a:endCxn id="20" idx="1"/>
          </p:cNvCxnSpPr>
          <p:nvPr/>
        </p:nvCxnSpPr>
        <p:spPr>
          <a:xfrm>
            <a:off x="5361708" y="5124796"/>
            <a:ext cx="3092336" cy="326291"/>
          </a:xfrm>
          <a:prstGeom prst="curvedConnector5">
            <a:avLst>
              <a:gd name="adj1" fmla="val 28662"/>
              <a:gd name="adj2" fmla="val -269409"/>
              <a:gd name="adj3" fmla="val 10739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71211" y="518947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"llo"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3948545" y="2799554"/>
            <a:ext cx="72486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454044" y="1820485"/>
            <a:ext cx="1471352" cy="515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45162" y="1297265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buff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64389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953" y="324196"/>
            <a:ext cx="5508239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pipe(fd);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if(fork()==0)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close(fd[0]);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write(fd[1], "hello",5);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close(fd[1]);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exit(0);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close(fd[1]);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read(fd[0], buff, ...);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close(fd[0]);</a:t>
            </a:r>
          </a:p>
          <a:p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24254" y="482138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81454" y="482138"/>
            <a:ext cx="457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24254" y="939338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81454" y="939338"/>
            <a:ext cx="457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24254" y="1396538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81454" y="1396538"/>
            <a:ext cx="457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24254" y="1853738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81454" y="1853738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24254" y="2310938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481454" y="2310938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원통 19"/>
          <p:cNvSpPr/>
          <p:nvPr/>
        </p:nvSpPr>
        <p:spPr>
          <a:xfrm rot="5400000">
            <a:off x="10184486" y="2455017"/>
            <a:ext cx="562474" cy="1712422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구부러진 연결선 21"/>
          <p:cNvCxnSpPr>
            <a:stCxn id="20" idx="3"/>
            <a:endCxn id="17" idx="3"/>
          </p:cNvCxnSpPr>
          <p:nvPr/>
        </p:nvCxnSpPr>
        <p:spPr>
          <a:xfrm rot="10800000">
            <a:off x="7938654" y="2082338"/>
            <a:ext cx="1670858" cy="122889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9" idx="3"/>
            <a:endCxn id="20" idx="1"/>
          </p:cNvCxnSpPr>
          <p:nvPr/>
        </p:nvCxnSpPr>
        <p:spPr>
          <a:xfrm>
            <a:off x="7938654" y="2539538"/>
            <a:ext cx="3383280" cy="771690"/>
          </a:xfrm>
          <a:prstGeom prst="curvedConnector5">
            <a:avLst>
              <a:gd name="adj1" fmla="val 33190"/>
              <a:gd name="adj2" fmla="val -40576"/>
              <a:gd name="adj3" fmla="val 106757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024254" y="378023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481454" y="3780231"/>
            <a:ext cx="457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24254" y="423743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481454" y="4237431"/>
            <a:ext cx="457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24254" y="469463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481454" y="4694631"/>
            <a:ext cx="457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024254" y="515183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481454" y="5151831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024254" y="560903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481454" y="5609031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구부러진 연결선 40"/>
          <p:cNvCxnSpPr>
            <a:stCxn id="20" idx="3"/>
            <a:endCxn id="38" idx="3"/>
          </p:cNvCxnSpPr>
          <p:nvPr/>
        </p:nvCxnSpPr>
        <p:spPr>
          <a:xfrm rot="10800000" flipV="1">
            <a:off x="7938654" y="3311227"/>
            <a:ext cx="1670858" cy="2069203"/>
          </a:xfrm>
          <a:prstGeom prst="curvedConnector3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 41"/>
          <p:cNvCxnSpPr>
            <a:stCxn id="40" idx="3"/>
            <a:endCxn id="20" idx="1"/>
          </p:cNvCxnSpPr>
          <p:nvPr/>
        </p:nvCxnSpPr>
        <p:spPr>
          <a:xfrm flipV="1">
            <a:off x="7938654" y="3311228"/>
            <a:ext cx="3383280" cy="2526403"/>
          </a:xfrm>
          <a:prstGeom prst="curvedConnector3">
            <a:avLst>
              <a:gd name="adj1" fmla="val 114086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86599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953" y="324196"/>
            <a:ext cx="5508239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pipe(fd);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if(fork()==0)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close(fd[0]);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write(fd[1], "hello",5);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close(fd[1]);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exit(0);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close(fd[1]);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read(fd[0], buff, ...);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close(fd[0]);</a:t>
            </a:r>
          </a:p>
          <a:p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24254" y="482138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81454" y="482138"/>
            <a:ext cx="457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24254" y="939338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81454" y="939338"/>
            <a:ext cx="457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24254" y="1396538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81454" y="1396538"/>
            <a:ext cx="457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24254" y="1853738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81454" y="1853738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24254" y="2310938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481454" y="2310938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원통 19"/>
          <p:cNvSpPr/>
          <p:nvPr/>
        </p:nvSpPr>
        <p:spPr>
          <a:xfrm rot="5400000">
            <a:off x="10184486" y="2455017"/>
            <a:ext cx="562474" cy="1712422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구부러진 연결선 21"/>
          <p:cNvCxnSpPr>
            <a:stCxn id="20" idx="3"/>
            <a:endCxn id="17" idx="3"/>
          </p:cNvCxnSpPr>
          <p:nvPr/>
        </p:nvCxnSpPr>
        <p:spPr>
          <a:xfrm rot="10800000">
            <a:off x="7938654" y="2082338"/>
            <a:ext cx="1670858" cy="122889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9" idx="3"/>
            <a:endCxn id="20" idx="1"/>
          </p:cNvCxnSpPr>
          <p:nvPr/>
        </p:nvCxnSpPr>
        <p:spPr>
          <a:xfrm>
            <a:off x="7938654" y="2539538"/>
            <a:ext cx="3383280" cy="771690"/>
          </a:xfrm>
          <a:prstGeom prst="curvedConnector5">
            <a:avLst>
              <a:gd name="adj1" fmla="val 33190"/>
              <a:gd name="adj2" fmla="val -40576"/>
              <a:gd name="adj3" fmla="val 106757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024254" y="378023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481454" y="3780231"/>
            <a:ext cx="457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24254" y="423743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481454" y="4237431"/>
            <a:ext cx="457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24254" y="469463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481454" y="4694631"/>
            <a:ext cx="457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024254" y="515183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481454" y="5151831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024254" y="560903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481454" y="5609031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구부러진 연결선 40"/>
          <p:cNvCxnSpPr>
            <a:stCxn id="20" idx="3"/>
            <a:endCxn id="38" idx="3"/>
          </p:cNvCxnSpPr>
          <p:nvPr/>
        </p:nvCxnSpPr>
        <p:spPr>
          <a:xfrm rot="10800000" flipV="1">
            <a:off x="7938654" y="3311227"/>
            <a:ext cx="1670858" cy="2069203"/>
          </a:xfrm>
          <a:prstGeom prst="curvedConnector3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 41"/>
          <p:cNvCxnSpPr>
            <a:stCxn id="40" idx="3"/>
            <a:endCxn id="20" idx="1"/>
          </p:cNvCxnSpPr>
          <p:nvPr/>
        </p:nvCxnSpPr>
        <p:spPr>
          <a:xfrm flipV="1">
            <a:off x="7938654" y="3311228"/>
            <a:ext cx="3383280" cy="2526403"/>
          </a:xfrm>
          <a:prstGeom prst="curvedConnector3">
            <a:avLst>
              <a:gd name="adj1" fmla="val 114086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761615" y="157942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# ls | wc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17530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953" y="324196"/>
            <a:ext cx="6099747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pipe(fd);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if(fork()==0)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close(fd[0]);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close(1);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dup(fd[1]);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execlp("ls","ls",(char*)0);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close(fd[1]);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close(0);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dup(fd[0]);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execlp("wc","wc",(</a:t>
            </a:r>
            <a:r>
              <a:rPr lang="en-US" altLang="ko-KR" sz="2800">
                <a:latin typeface="Consolas" panose="020B0609020204030204" pitchFamily="49" charset="0"/>
              </a:rPr>
              <a:t>char*)</a:t>
            </a:r>
            <a:r>
              <a:rPr lang="en-US" altLang="ko-KR" sz="2800">
                <a:latin typeface="Consolas" panose="020B0609020204030204" pitchFamily="49" charset="0"/>
              </a:rPr>
              <a:t>0</a:t>
            </a:r>
            <a:r>
              <a:rPr lang="en-US" altLang="ko-KR" sz="2800" smtClean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024254" y="482138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81454" y="482138"/>
            <a:ext cx="457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24254" y="939338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81454" y="939338"/>
            <a:ext cx="457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24254" y="1396538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81454" y="1396538"/>
            <a:ext cx="457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24254" y="1853738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81454" y="1853738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24254" y="2310938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481454" y="2310938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원통 19"/>
          <p:cNvSpPr/>
          <p:nvPr/>
        </p:nvSpPr>
        <p:spPr>
          <a:xfrm rot="5400000">
            <a:off x="10184486" y="2455017"/>
            <a:ext cx="562474" cy="1712422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구부러진 연결선 21"/>
          <p:cNvCxnSpPr>
            <a:stCxn id="20" idx="3"/>
            <a:endCxn id="17" idx="3"/>
          </p:cNvCxnSpPr>
          <p:nvPr/>
        </p:nvCxnSpPr>
        <p:spPr>
          <a:xfrm rot="10800000">
            <a:off x="7938654" y="2082338"/>
            <a:ext cx="1670858" cy="122889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9" idx="3"/>
            <a:endCxn id="20" idx="1"/>
          </p:cNvCxnSpPr>
          <p:nvPr/>
        </p:nvCxnSpPr>
        <p:spPr>
          <a:xfrm>
            <a:off x="7938654" y="2539538"/>
            <a:ext cx="3383280" cy="771690"/>
          </a:xfrm>
          <a:prstGeom prst="curvedConnector5">
            <a:avLst>
              <a:gd name="adj1" fmla="val 33190"/>
              <a:gd name="adj2" fmla="val -40576"/>
              <a:gd name="adj3" fmla="val 106757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024254" y="378023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481454" y="3780231"/>
            <a:ext cx="457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24254" y="423743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481454" y="4237431"/>
            <a:ext cx="457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24254" y="469463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481454" y="4694631"/>
            <a:ext cx="457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024254" y="515183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481454" y="5151831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024254" y="560903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481454" y="5609031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구부러진 연결선 40"/>
          <p:cNvCxnSpPr>
            <a:stCxn id="20" idx="3"/>
            <a:endCxn id="38" idx="3"/>
          </p:cNvCxnSpPr>
          <p:nvPr/>
        </p:nvCxnSpPr>
        <p:spPr>
          <a:xfrm rot="10800000" flipV="1">
            <a:off x="7938654" y="3311227"/>
            <a:ext cx="1670858" cy="2069203"/>
          </a:xfrm>
          <a:prstGeom prst="curvedConnector3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 41"/>
          <p:cNvCxnSpPr>
            <a:stCxn id="40" idx="3"/>
            <a:endCxn id="20" idx="1"/>
          </p:cNvCxnSpPr>
          <p:nvPr/>
        </p:nvCxnSpPr>
        <p:spPr>
          <a:xfrm flipV="1">
            <a:off x="7938654" y="3311228"/>
            <a:ext cx="3383280" cy="2526403"/>
          </a:xfrm>
          <a:prstGeom prst="curvedConnector3">
            <a:avLst>
              <a:gd name="adj1" fmla="val 114086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761615" y="157942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# ls | wc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29" name="구부러진 연결선 28"/>
          <p:cNvCxnSpPr>
            <a:stCxn id="34" idx="3"/>
            <a:endCxn id="20" idx="1"/>
          </p:cNvCxnSpPr>
          <p:nvPr/>
        </p:nvCxnSpPr>
        <p:spPr>
          <a:xfrm flipV="1">
            <a:off x="7938654" y="3311228"/>
            <a:ext cx="3383280" cy="1154803"/>
          </a:xfrm>
          <a:prstGeom prst="curvedConnector3">
            <a:avLst>
              <a:gd name="adj1" fmla="val 103767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 42"/>
          <p:cNvCxnSpPr>
            <a:stCxn id="20" idx="3"/>
            <a:endCxn id="11" idx="3"/>
          </p:cNvCxnSpPr>
          <p:nvPr/>
        </p:nvCxnSpPr>
        <p:spPr>
          <a:xfrm rot="10800000">
            <a:off x="7938654" y="710738"/>
            <a:ext cx="1670858" cy="260049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80314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149629"/>
            <a:ext cx="4184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semaphore :  </a:t>
            </a:r>
            <a:r>
              <a:rPr lang="ko-KR" altLang="en-US" sz="2800" smtClean="0">
                <a:latin typeface="Consolas" panose="020B0609020204030204" pitchFamily="49" charset="0"/>
              </a:rPr>
              <a:t>세마포어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87731" y="1562793"/>
            <a:ext cx="1321724" cy="23026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635135" y="2585258"/>
            <a:ext cx="128847" cy="1288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91593" y="1562793"/>
            <a:ext cx="1321724" cy="23026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38997" y="2585258"/>
            <a:ext cx="128847" cy="1288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95455" y="1562793"/>
            <a:ext cx="1321724" cy="23026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242859" y="2585258"/>
            <a:ext cx="128847" cy="1288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090756" y="407324"/>
            <a:ext cx="0" cy="44556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1898056" y="2229888"/>
            <a:ext cx="448888" cy="968433"/>
            <a:chOff x="7946967" y="2219498"/>
            <a:chExt cx="448888" cy="968433"/>
          </a:xfrm>
        </p:grpSpPr>
        <p:sp>
          <p:nvSpPr>
            <p:cNvPr id="13" name="타원 12"/>
            <p:cNvSpPr/>
            <p:nvPr/>
          </p:nvSpPr>
          <p:spPr>
            <a:xfrm>
              <a:off x="8005156" y="2219498"/>
              <a:ext cx="332509" cy="3325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5" name="직선 연결선 14"/>
            <p:cNvCxnSpPr>
              <a:stCxn id="13" idx="4"/>
            </p:cNvCxnSpPr>
            <p:nvPr/>
          </p:nvCxnSpPr>
          <p:spPr>
            <a:xfrm>
              <a:off x="8171411" y="2552007"/>
              <a:ext cx="0" cy="3969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7946967" y="2714105"/>
              <a:ext cx="232757" cy="2369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7946967" y="2951018"/>
              <a:ext cx="232757" cy="2369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 flipV="1">
              <a:off x="8150631" y="2719300"/>
              <a:ext cx="224444" cy="234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 flipV="1">
              <a:off x="8171411" y="2952056"/>
              <a:ext cx="224444" cy="234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타원 24"/>
          <p:cNvSpPr/>
          <p:nvPr/>
        </p:nvSpPr>
        <p:spPr>
          <a:xfrm>
            <a:off x="7090756" y="672849"/>
            <a:ext cx="565266" cy="565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230625" y="2760863"/>
            <a:ext cx="411478" cy="746587"/>
            <a:chOff x="8017625" y="1078576"/>
            <a:chExt cx="411478" cy="746587"/>
          </a:xfrm>
        </p:grpSpPr>
        <p:sp>
          <p:nvSpPr>
            <p:cNvPr id="27" name="타원 26"/>
            <p:cNvSpPr/>
            <p:nvPr/>
          </p:nvSpPr>
          <p:spPr>
            <a:xfrm>
              <a:off x="8017625" y="1078576"/>
              <a:ext cx="332509" cy="332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8" name="직선 연결선 27"/>
            <p:cNvCxnSpPr>
              <a:stCxn id="27" idx="4"/>
            </p:cNvCxnSpPr>
            <p:nvPr/>
          </p:nvCxnSpPr>
          <p:spPr>
            <a:xfrm>
              <a:off x="8183880" y="1411085"/>
              <a:ext cx="0" cy="3969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 flipV="1">
              <a:off x="8183879" y="1594745"/>
              <a:ext cx="245224" cy="98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 flipV="1">
              <a:off x="8183880" y="1811135"/>
              <a:ext cx="224444" cy="140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 rot="18261029">
            <a:off x="5876800" y="2764944"/>
            <a:ext cx="411478" cy="746587"/>
            <a:chOff x="8017625" y="1078576"/>
            <a:chExt cx="411478" cy="746587"/>
          </a:xfrm>
        </p:grpSpPr>
        <p:sp>
          <p:nvSpPr>
            <p:cNvPr id="42" name="타원 41"/>
            <p:cNvSpPr/>
            <p:nvPr/>
          </p:nvSpPr>
          <p:spPr>
            <a:xfrm>
              <a:off x="8017625" y="1078576"/>
              <a:ext cx="332509" cy="332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3" name="직선 연결선 42"/>
            <p:cNvCxnSpPr>
              <a:stCxn id="42" idx="4"/>
            </p:cNvCxnSpPr>
            <p:nvPr/>
          </p:nvCxnSpPr>
          <p:spPr>
            <a:xfrm>
              <a:off x="8183880" y="1411085"/>
              <a:ext cx="0" cy="3969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H="1" flipV="1">
              <a:off x="8183879" y="1594745"/>
              <a:ext cx="245224" cy="98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H="1" flipV="1">
              <a:off x="8183880" y="1811135"/>
              <a:ext cx="224444" cy="140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5421102" y="2310158"/>
            <a:ext cx="448888" cy="968433"/>
            <a:chOff x="7946967" y="2219498"/>
            <a:chExt cx="448888" cy="968433"/>
          </a:xfrm>
        </p:grpSpPr>
        <p:sp>
          <p:nvSpPr>
            <p:cNvPr id="47" name="타원 46"/>
            <p:cNvSpPr/>
            <p:nvPr/>
          </p:nvSpPr>
          <p:spPr>
            <a:xfrm>
              <a:off x="8005156" y="2219498"/>
              <a:ext cx="332509" cy="3325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8" name="직선 연결선 47"/>
            <p:cNvCxnSpPr>
              <a:stCxn id="47" idx="4"/>
            </p:cNvCxnSpPr>
            <p:nvPr/>
          </p:nvCxnSpPr>
          <p:spPr>
            <a:xfrm>
              <a:off x="8171411" y="2552007"/>
              <a:ext cx="0" cy="3969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>
              <a:off x="7946967" y="2714105"/>
              <a:ext cx="232757" cy="2369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>
              <a:off x="7946967" y="2951018"/>
              <a:ext cx="232757" cy="2369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 flipV="1">
              <a:off x="8150631" y="2719300"/>
              <a:ext cx="224444" cy="234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 flipV="1">
              <a:off x="8171411" y="2952056"/>
              <a:ext cx="224444" cy="234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3582354" y="2318470"/>
            <a:ext cx="448888" cy="968433"/>
            <a:chOff x="7946967" y="2219498"/>
            <a:chExt cx="448888" cy="968433"/>
          </a:xfrm>
        </p:grpSpPr>
        <p:sp>
          <p:nvSpPr>
            <p:cNvPr id="59" name="타원 58"/>
            <p:cNvSpPr/>
            <p:nvPr/>
          </p:nvSpPr>
          <p:spPr>
            <a:xfrm>
              <a:off x="8005156" y="2219498"/>
              <a:ext cx="332509" cy="3325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0" name="직선 연결선 59"/>
            <p:cNvCxnSpPr>
              <a:stCxn id="59" idx="4"/>
            </p:cNvCxnSpPr>
            <p:nvPr/>
          </p:nvCxnSpPr>
          <p:spPr>
            <a:xfrm>
              <a:off x="8171411" y="2552007"/>
              <a:ext cx="0" cy="3969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>
              <a:off x="7946967" y="2714105"/>
              <a:ext cx="232757" cy="2369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>
              <a:off x="7946967" y="2951018"/>
              <a:ext cx="232757" cy="2369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 flipV="1">
              <a:off x="8150631" y="2719300"/>
              <a:ext cx="224444" cy="234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H="1" flipV="1">
              <a:off x="8171411" y="2952056"/>
              <a:ext cx="224444" cy="234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/>
          <p:cNvGrpSpPr/>
          <p:nvPr/>
        </p:nvGrpSpPr>
        <p:grpSpPr>
          <a:xfrm rot="19800000">
            <a:off x="3994975" y="2811242"/>
            <a:ext cx="411478" cy="746587"/>
            <a:chOff x="8017625" y="1078576"/>
            <a:chExt cx="411478" cy="746587"/>
          </a:xfrm>
        </p:grpSpPr>
        <p:sp>
          <p:nvSpPr>
            <p:cNvPr id="66" name="타원 65"/>
            <p:cNvSpPr/>
            <p:nvPr/>
          </p:nvSpPr>
          <p:spPr>
            <a:xfrm>
              <a:off x="8017625" y="1078576"/>
              <a:ext cx="332509" cy="332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7" name="직선 연결선 66"/>
            <p:cNvCxnSpPr>
              <a:stCxn id="66" idx="4"/>
            </p:cNvCxnSpPr>
            <p:nvPr/>
          </p:nvCxnSpPr>
          <p:spPr>
            <a:xfrm>
              <a:off x="8183880" y="1411085"/>
              <a:ext cx="0" cy="3969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H="1" flipV="1">
              <a:off x="8183879" y="1594745"/>
              <a:ext cx="245224" cy="98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H="1" flipV="1">
              <a:off x="8183880" y="1811135"/>
              <a:ext cx="224444" cy="140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8127854" y="1792430"/>
            <a:ext cx="448888" cy="968433"/>
            <a:chOff x="7946967" y="2219498"/>
            <a:chExt cx="448888" cy="968433"/>
          </a:xfrm>
        </p:grpSpPr>
        <p:sp>
          <p:nvSpPr>
            <p:cNvPr id="71" name="타원 70"/>
            <p:cNvSpPr/>
            <p:nvPr/>
          </p:nvSpPr>
          <p:spPr>
            <a:xfrm>
              <a:off x="8005156" y="2219498"/>
              <a:ext cx="332509" cy="3325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2" name="직선 연결선 71"/>
            <p:cNvCxnSpPr>
              <a:stCxn id="71" idx="4"/>
            </p:cNvCxnSpPr>
            <p:nvPr/>
          </p:nvCxnSpPr>
          <p:spPr>
            <a:xfrm>
              <a:off x="8171411" y="2552007"/>
              <a:ext cx="0" cy="3969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H="1">
              <a:off x="7946967" y="2714105"/>
              <a:ext cx="232757" cy="2369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H="1">
              <a:off x="7946967" y="2951018"/>
              <a:ext cx="232757" cy="2369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flipH="1" flipV="1">
              <a:off x="8150631" y="2719300"/>
              <a:ext cx="224444" cy="234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H="1" flipV="1">
              <a:off x="8171411" y="2952056"/>
              <a:ext cx="224444" cy="234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7852795" y="113788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Process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115814" y="893797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Resource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464538" y="243946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semaphore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611839" y="3168957"/>
            <a:ext cx="51203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 </a:t>
            </a:r>
            <a:r>
              <a:rPr lang="ko-KR" altLang="en-US" sz="2800" smtClean="0">
                <a:latin typeface="Consolas" panose="020B0609020204030204" pitchFamily="49" charset="0"/>
              </a:rPr>
              <a:t>연산 </a:t>
            </a:r>
            <a:r>
              <a:rPr lang="en-US" altLang="ko-KR" sz="2800" smtClean="0"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임계영역으로 들어가며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공용 변수를 감소하는 연산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11839" y="4732232"/>
            <a:ext cx="51203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 </a:t>
            </a:r>
            <a:r>
              <a:rPr lang="ko-KR" altLang="en-US" sz="2800" smtClean="0">
                <a:latin typeface="Consolas" panose="020B0609020204030204" pitchFamily="49" charset="0"/>
              </a:rPr>
              <a:t>연산 </a:t>
            </a:r>
            <a:r>
              <a:rPr lang="en-US" altLang="ko-KR" sz="2800" smtClean="0"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임계영역에서 나오며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  </a:t>
            </a:r>
            <a:r>
              <a:rPr lang="ko-KR" altLang="en-US" sz="2800" smtClean="0">
                <a:latin typeface="Consolas" panose="020B0609020204030204" pitchFamily="49" charset="0"/>
              </a:rPr>
              <a:t>공용 변수를 증가하는 연산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28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0488" y="1687001"/>
            <a:ext cx="5770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char : 1byte , 8bit, 0 ~ 255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048664" y="2780365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72365" y="278036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96066" y="278036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19767" y="278036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43468" y="278036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67169" y="278036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90870" y="278035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14571" y="278035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48663" y="376222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72365" y="37622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96065" y="37622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19765" y="376222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43465" y="376221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67165" y="376221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90865" y="376221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14565" y="37622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94152" y="2885787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+0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46249" y="3837264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-1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74337" y="232870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msb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765579" y="2961246"/>
                <a:ext cx="3057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ko-KR" altLang="en-US" sz="3200" smtClean="0"/>
                  <a:t> </a:t>
                </a:r>
                <a:r>
                  <a:rPr lang="en-US" altLang="ko-KR" sz="3200" smtClean="0"/>
                  <a:t>: </a:t>
                </a:r>
                <a:r>
                  <a:rPr lang="ko-KR" altLang="en-US" sz="3200" smtClean="0"/>
                  <a:t>부호판단</a:t>
                </a:r>
                <a:endParaRPr lang="ko-KR" altLang="en-US" sz="320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579" y="2961246"/>
                <a:ext cx="3057119" cy="492443"/>
              </a:xfrm>
              <a:prstGeom prst="rect">
                <a:avLst/>
              </a:prstGeom>
              <a:blipFill>
                <a:blip r:embed="rId2"/>
                <a:stretch>
                  <a:fillRect t="-27160" r="-7385" b="-46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8856765" y="3769298"/>
            <a:ext cx="280044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200" smtClean="0"/>
              <a:t>음수 </a:t>
            </a:r>
            <a:r>
              <a:rPr lang="en-US" altLang="ko-KR" sz="3200" smtClean="0"/>
              <a:t>: 2</a:t>
            </a:r>
            <a:r>
              <a:rPr lang="ko-KR" altLang="en-US" sz="3200" smtClean="0"/>
              <a:t>의 보수</a:t>
            </a:r>
            <a:endParaRPr lang="ko-KR" altLang="en-US" sz="3200"/>
          </a:p>
        </p:txBody>
      </p:sp>
      <p:sp>
        <p:nvSpPr>
          <p:cNvPr id="26" name="직사각형 25"/>
          <p:cNvSpPr/>
          <p:nvPr/>
        </p:nvSpPr>
        <p:spPr>
          <a:xfrm>
            <a:off x="2048662" y="467251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72364" y="467251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96064" y="467251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19764" y="467251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43464" y="46725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67164" y="46725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90864" y="46725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14564" y="46724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19252" y="4747554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1</a:t>
            </a:r>
            <a:r>
              <a:rPr lang="ko-KR" altLang="en-US" sz="2800" smtClean="0"/>
              <a:t>의 보수</a:t>
            </a:r>
            <a:endParaRPr lang="en-US" altLang="ko-KR" sz="2800" smtClean="0"/>
          </a:p>
        </p:txBody>
      </p:sp>
      <p:sp>
        <p:nvSpPr>
          <p:cNvPr id="35" name="직사각형 34"/>
          <p:cNvSpPr/>
          <p:nvPr/>
        </p:nvSpPr>
        <p:spPr>
          <a:xfrm>
            <a:off x="2048661" y="5507753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72363" y="550775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96063" y="55077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619763" y="55077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143463" y="55077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67163" y="550773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190863" y="55077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714563" y="55077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19251" y="5582788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2</a:t>
            </a:r>
            <a:r>
              <a:rPr lang="ko-KR" altLang="en-US" sz="2800" smtClean="0"/>
              <a:t>의 보수</a:t>
            </a:r>
            <a:endParaRPr lang="en-US" altLang="ko-KR" sz="2800" smtClean="0"/>
          </a:p>
        </p:txBody>
      </p:sp>
    </p:spTree>
    <p:extLst>
      <p:ext uri="{BB962C8B-B14F-4D97-AF65-F5344CB8AC3E}">
        <p14:creationId xmlns:p14="http://schemas.microsoft.com/office/powerpoint/2010/main" val="854029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3863" y="2135888"/>
            <a:ext cx="4225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char ch = 250;</a:t>
            </a:r>
          </a:p>
          <a:p>
            <a:r>
              <a:rPr lang="en-US" altLang="ko-KR" sz="2800" smtClean="0"/>
              <a:t>print("%d\n", ch );  // -6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854999" y="365684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78700" y="365683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02401" y="3656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426102" y="3656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49803" y="3656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73504" y="3656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97205" y="3656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20906" y="3656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26575" y="3090002"/>
            <a:ext cx="652125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78700" y="3090001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02401" y="3090000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26102" y="3089999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49803" y="3089998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73504" y="3089997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97205" y="3089996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20906" y="3089995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216736" y="3656833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-6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54999" y="444654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78700" y="44465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902401" y="44465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426102" y="44465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49803" y="44465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73504" y="44465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997205" y="44465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520906" y="44465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854999" y="525183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78700" y="5251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902401" y="5251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26102" y="5251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949803" y="5251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473504" y="5251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97205" y="5251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520906" y="525183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429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3863" y="2135888"/>
            <a:ext cx="4225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char ch = 254;</a:t>
            </a:r>
          </a:p>
          <a:p>
            <a:r>
              <a:rPr lang="en-US" altLang="ko-KR" sz="2800" smtClean="0"/>
              <a:t>print("%d\n", ch );  // -2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854999" y="365684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78700" y="365683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02401" y="3656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426102" y="3656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49803" y="3656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73504" y="3656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97205" y="3656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20906" y="3656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26575" y="3090002"/>
            <a:ext cx="652125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78700" y="3090001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02401" y="3090000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26102" y="3089999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49803" y="3089998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73504" y="3089997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97205" y="3089996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20906" y="3089995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216736" y="3656833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-2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54999" y="444654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78700" y="44465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902401" y="44465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426102" y="44465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49803" y="44465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73504" y="44465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997205" y="44465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520906" y="44465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854999" y="525183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78700" y="5251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902401" y="5251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26102" y="5251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949803" y="5251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473504" y="5251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97205" y="5251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520906" y="525183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01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3863" y="2135888"/>
            <a:ext cx="4225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short ch = 0xfffe;</a:t>
            </a:r>
          </a:p>
          <a:p>
            <a:r>
              <a:rPr lang="en-US" altLang="ko-KR" sz="2800" smtClean="0"/>
              <a:t>print("%d\n", ch );  // -2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408584" y="3656847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32285" y="36568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55986" y="36568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79687" y="36568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03388" y="36568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27089" y="36568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50790" y="365684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74491" y="365684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598192" y="36568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21893" y="36568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645594" y="36568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169295" y="36568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692996" y="36568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216697" y="36568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740398" y="365684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264099" y="365684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94136" y="446394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</a:t>
            </a:r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550790" y="446394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</a:t>
            </a: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6766644" y="446394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</a:t>
            </a:r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8611196" y="44639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</a:t>
            </a:r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0065924" y="380883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-2</a:t>
            </a:r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405138" y="4997166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28839" y="499716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452540" y="499716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976241" y="499716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499942" y="499716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023643" y="499716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547344" y="499716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71045" y="499715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594746" y="499716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118447" y="499716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642148" y="499716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165849" y="499716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689550" y="499716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213251" y="499716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736952" y="499716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260653" y="499715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405138" y="5732377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928839" y="57323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452540" y="57323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976241" y="57323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499942" y="57323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023643" y="573237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547344" y="573237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071045" y="57323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594746" y="573237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118447" y="57323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642148" y="57323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165849" y="57323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7689550" y="57323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213251" y="573237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8736952" y="573237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9260653" y="57323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1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978806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- </a:t>
            </a:r>
            <a:r>
              <a:rPr lang="ko-KR" altLang="en-US" sz="2800" smtClean="0"/>
              <a:t>파일 시스템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fopen, fgets, fputs, library buffer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open, read, write, close : inode, dentry, ...</a:t>
            </a:r>
          </a:p>
          <a:p>
            <a:endParaRPr lang="en-US" altLang="ko-KR" sz="2800"/>
          </a:p>
          <a:p>
            <a:r>
              <a:rPr lang="en-US" altLang="ko-KR" sz="2800" smtClean="0"/>
              <a:t>- </a:t>
            </a:r>
            <a:r>
              <a:rPr lang="ko-KR" altLang="en-US" sz="2800" smtClean="0"/>
              <a:t>프로세스 관리 시스템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fork, exit, wait, execve ... : schedule(CFS) ...</a:t>
            </a:r>
          </a:p>
          <a:p>
            <a:endParaRPr lang="en-US" altLang="ko-KR" sz="2800"/>
          </a:p>
          <a:p>
            <a:r>
              <a:rPr lang="en-US" altLang="ko-KR" sz="2800" smtClean="0"/>
              <a:t>- </a:t>
            </a:r>
            <a:r>
              <a:rPr lang="ko-KR" altLang="en-US" sz="2800" smtClean="0"/>
              <a:t>메모리 관리 시스템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malloc, stack, text, data  :   </a:t>
            </a:r>
            <a:r>
              <a:rPr lang="ko-KR" altLang="en-US" sz="2800" smtClean="0"/>
              <a:t>버디시스템</a:t>
            </a:r>
            <a:r>
              <a:rPr lang="en-US" altLang="ko-KR" sz="2800" smtClean="0"/>
              <a:t>, kmalloc, vmalloc</a:t>
            </a:r>
          </a:p>
          <a:p>
            <a:endParaRPr lang="en-US" altLang="ko-KR" sz="2800"/>
          </a:p>
          <a:p>
            <a:r>
              <a:rPr lang="en-US" altLang="ko-KR" sz="2800" smtClean="0"/>
              <a:t>- </a:t>
            </a:r>
            <a:r>
              <a:rPr lang="ko-KR" altLang="en-US" sz="2800" smtClean="0"/>
              <a:t>멀티 스레드 시스템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pthread_create, pthread_exit : clone 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809074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3571" y="815960"/>
            <a:ext cx="496603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typedef struct</a:t>
            </a:r>
          </a:p>
          <a:p>
            <a:r>
              <a:rPr lang="en-US" altLang="ko-KR" sz="2800" smtClean="0"/>
              <a:t>{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signed char ch:2;</a:t>
            </a:r>
          </a:p>
          <a:p>
            <a:r>
              <a:rPr lang="en-US" altLang="ko-KR" sz="2800" smtClean="0"/>
              <a:t>} ST;</a:t>
            </a:r>
          </a:p>
          <a:p>
            <a:r>
              <a:rPr lang="en-US" altLang="ko-KR" sz="2800" smtClean="0"/>
              <a:t>ST s;</a:t>
            </a:r>
          </a:p>
          <a:p>
            <a:r>
              <a:rPr lang="en-US" altLang="ko-KR" sz="2800" smtClean="0"/>
              <a:t>s.ch = 3;</a:t>
            </a:r>
          </a:p>
          <a:p>
            <a:r>
              <a:rPr lang="en-US" altLang="ko-KR" sz="2800" smtClean="0"/>
              <a:t>if( s.ch == 3 )</a:t>
            </a:r>
          </a:p>
          <a:p>
            <a:r>
              <a:rPr lang="en-US" altLang="ko-KR" sz="2800" smtClean="0"/>
              <a:t>    print("%d\n", s.ch );  // -1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625610" y="4491083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149311" y="449108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2160" y="463018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-1</a:t>
            </a: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625610" y="528079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149311" y="528079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625610" y="6049085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149311" y="604908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673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3571" y="815960"/>
            <a:ext cx="445949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typedef struct</a:t>
            </a:r>
          </a:p>
          <a:p>
            <a:r>
              <a:rPr lang="en-US" altLang="ko-KR" sz="2800" smtClean="0"/>
              <a:t>{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signed char ch:1;</a:t>
            </a:r>
          </a:p>
          <a:p>
            <a:r>
              <a:rPr lang="en-US" altLang="ko-KR" sz="2800" smtClean="0"/>
              <a:t>} ST;</a:t>
            </a:r>
          </a:p>
          <a:p>
            <a:r>
              <a:rPr lang="en-US" altLang="ko-KR" sz="2800" smtClean="0"/>
              <a:t>ST s;</a:t>
            </a:r>
          </a:p>
          <a:p>
            <a:r>
              <a:rPr lang="en-US" altLang="ko-KR" sz="2800" smtClean="0"/>
              <a:t>s.ch = 1;</a:t>
            </a:r>
          </a:p>
          <a:p>
            <a:r>
              <a:rPr lang="en-US" altLang="ko-KR" sz="2800" smtClean="0"/>
              <a:t>print("%d\n", s.ch );  // -1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625610" y="4491083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2160" y="463018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-1</a:t>
            </a: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625610" y="528079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625610" y="6049085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44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3863" y="2135888"/>
            <a:ext cx="4225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char ch = 0xff;</a:t>
            </a:r>
          </a:p>
          <a:p>
            <a:r>
              <a:rPr lang="en-US" altLang="ko-KR" sz="2800" smtClean="0"/>
              <a:t>print("%d\n", ch );  // -1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854999" y="365684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78700" y="365683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02401" y="3656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426102" y="3656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49803" y="3656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73504" y="3656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97205" y="3656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20906" y="3656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26575" y="3090002"/>
            <a:ext cx="652125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78700" y="3090001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02401" y="3090000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26102" y="3089999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49803" y="3089998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73504" y="3089997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97205" y="3089996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20906" y="3089995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216736" y="3656833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54999" y="444654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78700" y="44465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902401" y="44465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426102" y="44465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49803" y="44465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73504" y="44465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997205" y="44465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520906" y="44465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854999" y="525183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78700" y="5251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902401" y="5251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26102" y="5251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949803" y="5251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473504" y="5251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97205" y="5251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520906" y="525183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577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</a:t>
            </a:r>
            <a:endParaRPr lang="en-US" altLang="ko-KR" sz="280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2343" y="1462548"/>
            <a:ext cx="19591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+ b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28824" y="33354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2525" y="33354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76226" y="333540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99927" y="33354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23628" y="33354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947329" y="333540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030" y="33354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94731" y="33354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28823" y="40858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52524" y="40858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76225" y="40857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99926" y="40857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23627" y="40857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47328" y="40857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71029" y="40857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4730" y="40857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28823" y="505263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52524" y="50526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76225" y="50526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99926" y="50526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23627" y="50526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47328" y="50526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71029" y="50526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94730" y="50526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0297" y="34268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029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698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77687" y="4912822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466442" y="25661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941741" y="25661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423627" y="25661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660297" y="512360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539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</a:t>
            </a:r>
            <a:endParaRPr lang="en-US" altLang="ko-KR" sz="280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2343" y="1462548"/>
            <a:ext cx="19591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28824" y="33354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2525" y="33354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76226" y="333540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99927" y="33354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23628" y="33354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947329" y="333540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030" y="33354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94731" y="33354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28823" y="40858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52524" y="40858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76225" y="40857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99926" y="40857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23627" y="40857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47328" y="40857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71029" y="40857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4730" y="40857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28823" y="505263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52524" y="50526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76225" y="50526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99926" y="50526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23627" y="50526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47328" y="50526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71029" y="50526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94730" y="50526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0297" y="34268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029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698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77687" y="4912822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60297" y="512360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471029" y="258501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754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</a:t>
            </a:r>
            <a:endParaRPr lang="en-US" altLang="ko-KR" sz="280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2343" y="1462548"/>
            <a:ext cx="19591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a=8;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b=1;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28824" y="33354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2525" y="33354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76226" y="333540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99927" y="33354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23628" y="33354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947329" y="333540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030" y="33354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94731" y="33354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28823" y="40858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52524" y="40858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76225" y="40857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99926" y="40857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23627" y="40857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47328" y="40857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71029" y="40857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4730" y="40857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28823" y="505263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52524" y="50526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76225" y="50526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99926" y="50526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23627" y="50526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47328" y="50526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71029" y="50526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94730" y="50526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0297" y="34268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029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698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77687" y="4912822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60297" y="512360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471029" y="258501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947327" y="25850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94729" y="25850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776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8627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 </a:t>
            </a:r>
            <a:r>
              <a:rPr lang="en-US" altLang="ko-KR" sz="2800" smtClean="0"/>
              <a:t>:  </a:t>
            </a:r>
            <a:r>
              <a:rPr lang="ko-KR" altLang="en-US" sz="2800" smtClean="0"/>
              <a:t>부호를 도입하자</a:t>
            </a:r>
            <a:r>
              <a:rPr lang="en-US" altLang="ko-KR" sz="2800" smtClean="0"/>
              <a:t>.(</a:t>
            </a:r>
            <a:r>
              <a:rPr lang="ko-KR" altLang="en-US" sz="2800" smtClean="0"/>
              <a:t>부호와 절대값 방식</a:t>
            </a:r>
            <a:r>
              <a:rPr lang="en-US" altLang="ko-KR" sz="280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2343" y="1462548"/>
            <a:ext cx="33393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  // 5+(-3)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28824" y="333540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2525" y="33354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76226" y="333540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99927" y="33354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23628" y="33354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947329" y="333540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030" y="33354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94731" y="33354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28823" y="4085801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52524" y="40858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76225" y="40857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99926" y="40857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23627" y="40857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47328" y="40857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71029" y="40857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4730" y="40857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28823" y="505263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52524" y="50526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76225" y="50526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99926" y="50526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23627" y="50526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47328" y="50526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71029" y="50526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94730" y="50526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0297" y="3426842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0297" y="4160849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698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77687" y="4912822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60297" y="5123609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765579" y="2961246"/>
                <a:ext cx="3057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ko-KR" altLang="en-US" sz="3200" smtClean="0"/>
                  <a:t> </a:t>
                </a:r>
                <a:r>
                  <a:rPr lang="en-US" altLang="ko-KR" sz="3200" smtClean="0"/>
                  <a:t>: </a:t>
                </a:r>
                <a:r>
                  <a:rPr lang="ko-KR" altLang="en-US" sz="3200" smtClean="0"/>
                  <a:t>부호판단</a:t>
                </a:r>
                <a:endParaRPr lang="ko-KR" altLang="en-US" sz="320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579" y="2961246"/>
                <a:ext cx="3057119" cy="492443"/>
              </a:xfrm>
              <a:prstGeom prst="rect">
                <a:avLst/>
              </a:prstGeom>
              <a:blipFill>
                <a:blip r:embed="rId2"/>
                <a:stretch>
                  <a:fillRect t="-27160" r="-7385" b="-46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768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6069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 </a:t>
            </a:r>
            <a:r>
              <a:rPr lang="en-US" altLang="ko-KR" sz="2800" smtClean="0"/>
              <a:t>:  </a:t>
            </a:r>
            <a:r>
              <a:rPr lang="ko-KR" altLang="en-US" sz="2800" smtClean="0"/>
              <a:t>부호를 도입하자</a:t>
            </a:r>
            <a:r>
              <a:rPr lang="en-US" altLang="ko-KR" sz="2800" smtClean="0"/>
              <a:t>.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   (</a:t>
            </a:r>
            <a:r>
              <a:rPr lang="ko-KR" altLang="en-US" sz="2800" smtClean="0"/>
              <a:t>부호와 </a:t>
            </a:r>
            <a:r>
              <a:rPr lang="en-US" altLang="ko-KR" sz="2800" smtClean="0"/>
              <a:t>1</a:t>
            </a:r>
            <a:r>
              <a:rPr lang="ko-KR" altLang="en-US" sz="2800" smtClean="0"/>
              <a:t>의 보수 절대값 방식</a:t>
            </a:r>
            <a:r>
              <a:rPr lang="en-US" altLang="ko-KR" sz="280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0529" y="1822472"/>
            <a:ext cx="33393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  // 5+(-3)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413793" y="3457458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37494" y="345745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61195" y="345745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4896" y="345745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08597" y="345745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32298" y="345745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55999" y="345745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79700" y="345745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413792" y="420785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937493" y="420784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61194" y="42078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984895" y="42078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08596" y="42078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32297" y="42078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555998" y="42078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079699" y="42078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413792" y="517467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937493" y="517467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461194" y="517467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4895" y="51746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508596" y="51746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032297" y="51746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555998" y="51746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079699" y="518298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45266" y="3548891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45266" y="4282898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31956" y="428289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73577" y="5020975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45266" y="524972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194474" y="4528532"/>
                <a:ext cx="3057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ko-KR" altLang="en-US" sz="3200" smtClean="0"/>
                  <a:t> </a:t>
                </a:r>
                <a:r>
                  <a:rPr lang="en-US" altLang="ko-KR" sz="3200" smtClean="0"/>
                  <a:t>: </a:t>
                </a:r>
                <a:r>
                  <a:rPr lang="ko-KR" altLang="en-US" sz="3200" smtClean="0"/>
                  <a:t>부호판단</a:t>
                </a:r>
                <a:endParaRPr lang="ko-KR" altLang="en-US" sz="320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474" y="4528532"/>
                <a:ext cx="3057119" cy="492443"/>
              </a:xfrm>
              <a:prstGeom prst="rect">
                <a:avLst/>
              </a:prstGeom>
              <a:blipFill>
                <a:blip r:embed="rId2"/>
                <a:stretch>
                  <a:fillRect t="-27160" r="-7371" b="-46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543608" y="1148351"/>
            <a:ext cx="3436838" cy="19697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200" smtClean="0"/>
              <a:t>중국수학 </a:t>
            </a:r>
            <a:r>
              <a:rPr lang="en-US" altLang="ko-KR" sz="3200" smtClean="0"/>
              <a:t>: 10 </a:t>
            </a:r>
            <a:r>
              <a:rPr lang="ko-KR" altLang="en-US" sz="3200" smtClean="0"/>
              <a:t>진수</a:t>
            </a:r>
            <a:endParaRPr lang="en-US" altLang="ko-KR" sz="3200" smtClean="0"/>
          </a:p>
          <a:p>
            <a:r>
              <a:rPr lang="en-US" altLang="ko-KR" sz="3200" smtClean="0"/>
              <a:t>5 - 3 = 2</a:t>
            </a:r>
          </a:p>
          <a:p>
            <a:r>
              <a:rPr lang="en-US" altLang="ko-KR" sz="3200" smtClean="0"/>
              <a:t>9-3 = x</a:t>
            </a:r>
            <a:endParaRPr lang="en-US" altLang="ko-KR" sz="3200"/>
          </a:p>
          <a:p>
            <a:r>
              <a:rPr lang="en-US" altLang="ko-KR" sz="3200" smtClean="0"/>
              <a:t>5+6 = 1+1 = 2</a:t>
            </a:r>
            <a:endParaRPr lang="ko-KR" altLang="en-US" sz="3200"/>
          </a:p>
        </p:txBody>
      </p:sp>
      <p:sp>
        <p:nvSpPr>
          <p:cNvPr id="3" name="TextBox 2"/>
          <p:cNvSpPr txBox="1"/>
          <p:nvPr/>
        </p:nvSpPr>
        <p:spPr>
          <a:xfrm>
            <a:off x="9262027" y="293423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sum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91514" y="294585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carry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9173" y="518298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4835" y="472650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carry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16065" y="472650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sum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79699" y="589787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13792" y="6766477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937493" y="67664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61194" y="67664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84895" y="67664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508596" y="67664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032297" y="676647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555998" y="676647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079699" y="67664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573577" y="6612773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843850" y="684152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71748" y="5115478"/>
            <a:ext cx="35221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r>
              <a:rPr lang="ko-KR" altLang="en-US" sz="2800" smtClean="0">
                <a:latin typeface="Consolas" panose="020B0609020204030204" pitchFamily="49" charset="0"/>
              </a:rPr>
              <a:t>의 보수의 문제점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1. </a:t>
            </a:r>
            <a:r>
              <a:rPr lang="ko-KR" altLang="en-US" sz="2800" smtClean="0">
                <a:latin typeface="Consolas" panose="020B0609020204030204" pitchFamily="49" charset="0"/>
              </a:rPr>
              <a:t>계산이 느리다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16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6069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 </a:t>
            </a:r>
            <a:r>
              <a:rPr lang="en-US" altLang="ko-KR" sz="2800" smtClean="0"/>
              <a:t>:  </a:t>
            </a:r>
            <a:r>
              <a:rPr lang="ko-KR" altLang="en-US" sz="2800" smtClean="0"/>
              <a:t>부호를 도입하자</a:t>
            </a:r>
            <a:r>
              <a:rPr lang="en-US" altLang="ko-KR" sz="2800" smtClean="0"/>
              <a:t>.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   (</a:t>
            </a:r>
            <a:r>
              <a:rPr lang="ko-KR" altLang="en-US" sz="2800" smtClean="0"/>
              <a:t>부호와 </a:t>
            </a:r>
            <a:r>
              <a:rPr lang="en-US" altLang="ko-KR" sz="2800" smtClean="0"/>
              <a:t>2</a:t>
            </a:r>
            <a:r>
              <a:rPr lang="ko-KR" altLang="en-US" sz="2800" smtClean="0"/>
              <a:t>의 보수 절대값 방식</a:t>
            </a:r>
            <a:r>
              <a:rPr lang="en-US" altLang="ko-KR" sz="280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0529" y="1822472"/>
            <a:ext cx="33393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  // 5+(-3)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413793" y="3457458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37494" y="345745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61195" y="345745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4896" y="345745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08597" y="345745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32298" y="345745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55999" y="345745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79700" y="345745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413792" y="420785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937493" y="420784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61194" y="42078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984895" y="42078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08596" y="42078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32297" y="42078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555998" y="42078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079699" y="42078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413792" y="517467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937493" y="517467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461194" y="517467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4895" y="51746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508596" y="51746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032297" y="51746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555998" y="51746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079699" y="518298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45266" y="3548891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45266" y="4282898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31956" y="428289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73577" y="5020975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45266" y="524972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194474" y="4528532"/>
                <a:ext cx="3057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ko-KR" altLang="en-US" sz="3200" smtClean="0"/>
                  <a:t> </a:t>
                </a:r>
                <a:r>
                  <a:rPr lang="en-US" altLang="ko-KR" sz="3200" smtClean="0"/>
                  <a:t>: </a:t>
                </a:r>
                <a:r>
                  <a:rPr lang="ko-KR" altLang="en-US" sz="3200" smtClean="0"/>
                  <a:t>부호판단</a:t>
                </a:r>
                <a:endParaRPr lang="ko-KR" altLang="en-US" sz="320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474" y="4528532"/>
                <a:ext cx="3057119" cy="492443"/>
              </a:xfrm>
              <a:prstGeom prst="rect">
                <a:avLst/>
              </a:prstGeom>
              <a:blipFill>
                <a:blip r:embed="rId2"/>
                <a:stretch>
                  <a:fillRect t="-27160" r="-7371" b="-46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543608" y="1148351"/>
            <a:ext cx="3436838" cy="19697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200" smtClean="0"/>
              <a:t>중국수학 </a:t>
            </a:r>
            <a:r>
              <a:rPr lang="en-US" altLang="ko-KR" sz="3200" smtClean="0"/>
              <a:t>: 10 </a:t>
            </a:r>
            <a:r>
              <a:rPr lang="ko-KR" altLang="en-US" sz="3200" smtClean="0"/>
              <a:t>진수</a:t>
            </a:r>
            <a:endParaRPr lang="en-US" altLang="ko-KR" sz="3200" smtClean="0"/>
          </a:p>
          <a:p>
            <a:r>
              <a:rPr lang="en-US" altLang="ko-KR" sz="3200" smtClean="0"/>
              <a:t>5 - 3 = 2</a:t>
            </a:r>
          </a:p>
          <a:p>
            <a:r>
              <a:rPr lang="en-US" altLang="ko-KR" sz="3200" smtClean="0"/>
              <a:t>10 = x+3</a:t>
            </a:r>
            <a:endParaRPr lang="en-US" altLang="ko-KR" sz="3200"/>
          </a:p>
          <a:p>
            <a:r>
              <a:rPr lang="en-US" altLang="ko-KR" sz="3200" smtClean="0"/>
              <a:t>5+7 = </a:t>
            </a:r>
            <a:r>
              <a:rPr lang="en-US" altLang="ko-KR" sz="3200" smtClean="0">
                <a:solidFill>
                  <a:srgbClr val="FF0000"/>
                </a:solidFill>
              </a:rPr>
              <a:t>1</a:t>
            </a:r>
            <a:r>
              <a:rPr lang="en-US" altLang="ko-KR" sz="3200" smtClean="0"/>
              <a:t>2 = 2</a:t>
            </a:r>
            <a:endParaRPr lang="ko-KR" altLang="en-US" sz="3200"/>
          </a:p>
        </p:txBody>
      </p:sp>
      <p:sp>
        <p:nvSpPr>
          <p:cNvPr id="37" name="TextBox 36"/>
          <p:cNvSpPr txBox="1"/>
          <p:nvPr/>
        </p:nvSpPr>
        <p:spPr>
          <a:xfrm>
            <a:off x="8074889" y="3100852"/>
            <a:ext cx="3001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carry</a:t>
            </a:r>
            <a:r>
              <a:rPr lang="ko-KR" altLang="en-US" sz="2800" smtClean="0">
                <a:latin typeface="Consolas" panose="020B0609020204030204" pitchFamily="49" charset="0"/>
              </a:rPr>
              <a:t>를 버린다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9173" y="518298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4835" y="472650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carry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16065" y="472650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sum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755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6069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 </a:t>
            </a:r>
            <a:r>
              <a:rPr lang="en-US" altLang="ko-KR" sz="2800" smtClean="0"/>
              <a:t>:  </a:t>
            </a:r>
            <a:r>
              <a:rPr lang="ko-KR" altLang="en-US" sz="2800" smtClean="0"/>
              <a:t>부호를 도입하자</a:t>
            </a:r>
            <a:r>
              <a:rPr lang="en-US" altLang="ko-KR" sz="2800" smtClean="0"/>
              <a:t>.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   (</a:t>
            </a:r>
            <a:r>
              <a:rPr lang="ko-KR" altLang="en-US" sz="2800" smtClean="0"/>
              <a:t>부호와 </a:t>
            </a:r>
            <a:r>
              <a:rPr lang="en-US" altLang="ko-KR" sz="2800" smtClean="0"/>
              <a:t>2</a:t>
            </a:r>
            <a:r>
              <a:rPr lang="ko-KR" altLang="en-US" sz="2800" smtClean="0"/>
              <a:t>의 보수 절대값 방식</a:t>
            </a:r>
            <a:r>
              <a:rPr lang="en-US" altLang="ko-KR" sz="2800" smtClean="0"/>
              <a:t>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130530" y="217730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654231" y="21772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177932" y="21772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701633" y="21772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25334" y="21772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749035" y="21772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72736" y="21772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96437" y="217729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62003" y="226873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130530" y="3681904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654231" y="36819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77932" y="36819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701633" y="36819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25334" y="36819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749035" y="36818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272736" y="36818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96437" y="36818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912814" y="2850624"/>
            <a:ext cx="290945" cy="831273"/>
            <a:chOff x="8478982" y="2917767"/>
            <a:chExt cx="290945" cy="1096636"/>
          </a:xfrm>
        </p:grpSpPr>
        <p:sp>
          <p:nvSpPr>
            <p:cNvPr id="3" name="순서도: 병합 2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4384951" y="2850624"/>
            <a:ext cx="290945" cy="831273"/>
            <a:chOff x="8478982" y="2917767"/>
            <a:chExt cx="290945" cy="1096636"/>
          </a:xfrm>
        </p:grpSpPr>
        <p:sp>
          <p:nvSpPr>
            <p:cNvPr id="77" name="순서도: 병합 76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/>
          <p:cNvGrpSpPr/>
          <p:nvPr/>
        </p:nvGrpSpPr>
        <p:grpSpPr>
          <a:xfrm>
            <a:off x="3857088" y="2850624"/>
            <a:ext cx="290945" cy="831273"/>
            <a:chOff x="8478982" y="2917767"/>
            <a:chExt cx="290945" cy="1096636"/>
          </a:xfrm>
        </p:grpSpPr>
        <p:sp>
          <p:nvSpPr>
            <p:cNvPr id="83" name="순서도: 병합 82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/>
          <p:cNvGrpSpPr/>
          <p:nvPr/>
        </p:nvGrpSpPr>
        <p:grpSpPr>
          <a:xfrm>
            <a:off x="3329225" y="2850624"/>
            <a:ext cx="290945" cy="831273"/>
            <a:chOff x="8478982" y="2917767"/>
            <a:chExt cx="290945" cy="1096636"/>
          </a:xfrm>
        </p:grpSpPr>
        <p:sp>
          <p:nvSpPr>
            <p:cNvPr id="88" name="순서도: 병합 87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타원 88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>
            <a:off x="2801362" y="2850624"/>
            <a:ext cx="290945" cy="831273"/>
            <a:chOff x="8478982" y="2917767"/>
            <a:chExt cx="290945" cy="1096636"/>
          </a:xfrm>
        </p:grpSpPr>
        <p:sp>
          <p:nvSpPr>
            <p:cNvPr id="93" name="순서도: 병합 92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2273499" y="2850624"/>
            <a:ext cx="290945" cy="831273"/>
            <a:chOff x="8478982" y="2917767"/>
            <a:chExt cx="290945" cy="1096636"/>
          </a:xfrm>
        </p:grpSpPr>
        <p:sp>
          <p:nvSpPr>
            <p:cNvPr id="98" name="순서도: 병합 97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타원 98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/>
          <p:cNvGrpSpPr/>
          <p:nvPr/>
        </p:nvGrpSpPr>
        <p:grpSpPr>
          <a:xfrm>
            <a:off x="1745636" y="2850624"/>
            <a:ext cx="290945" cy="831273"/>
            <a:chOff x="8478982" y="2917767"/>
            <a:chExt cx="290945" cy="1096636"/>
          </a:xfrm>
        </p:grpSpPr>
        <p:sp>
          <p:nvSpPr>
            <p:cNvPr id="103" name="순서도: 병합 102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타원 103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1217773" y="2850624"/>
            <a:ext cx="290945" cy="831273"/>
            <a:chOff x="8478982" y="2917767"/>
            <a:chExt cx="290945" cy="1096636"/>
          </a:xfrm>
        </p:grpSpPr>
        <p:sp>
          <p:nvSpPr>
            <p:cNvPr id="108" name="순서도: 병합 107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10" name="직선 연결선 109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직사각형 111"/>
          <p:cNvSpPr/>
          <p:nvPr/>
        </p:nvSpPr>
        <p:spPr>
          <a:xfrm>
            <a:off x="4779804" y="44217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33050" y="449678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4399" y="5203768"/>
            <a:ext cx="454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1130530" y="534649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654231" y="53464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177932" y="53464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701633" y="53464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225334" y="53464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749035" y="53464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272736" y="534649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796437" y="534649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462003" y="542154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7136458" y="217730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7660159" y="21772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183860" y="21772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8707561" y="21772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9231262" y="2177296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9754963" y="2177295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10278664" y="2177294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0802365" y="2177293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1467931" y="226873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grpSp>
        <p:nvGrpSpPr>
          <p:cNvPr id="160" name="그룹 159"/>
          <p:cNvGrpSpPr/>
          <p:nvPr/>
        </p:nvGrpSpPr>
        <p:grpSpPr>
          <a:xfrm>
            <a:off x="8807290" y="2850624"/>
            <a:ext cx="290945" cy="831273"/>
            <a:chOff x="8478982" y="2917767"/>
            <a:chExt cx="290945" cy="1096636"/>
          </a:xfrm>
        </p:grpSpPr>
        <p:sp>
          <p:nvSpPr>
            <p:cNvPr id="161" name="순서도: 병합 160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2" name="타원 161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63" name="직선 연결선 162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그룹 164"/>
          <p:cNvGrpSpPr/>
          <p:nvPr/>
        </p:nvGrpSpPr>
        <p:grpSpPr>
          <a:xfrm>
            <a:off x="8279427" y="2850624"/>
            <a:ext cx="290945" cy="831273"/>
            <a:chOff x="8478982" y="2917767"/>
            <a:chExt cx="290945" cy="1096636"/>
          </a:xfrm>
        </p:grpSpPr>
        <p:sp>
          <p:nvSpPr>
            <p:cNvPr id="166" name="순서도: 병합 165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7" name="타원 166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68" name="직선 연결선 167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그룹 169"/>
          <p:cNvGrpSpPr/>
          <p:nvPr/>
        </p:nvGrpSpPr>
        <p:grpSpPr>
          <a:xfrm>
            <a:off x="7751564" y="2850624"/>
            <a:ext cx="290945" cy="831273"/>
            <a:chOff x="8478982" y="2917767"/>
            <a:chExt cx="290945" cy="1096636"/>
          </a:xfrm>
        </p:grpSpPr>
        <p:sp>
          <p:nvSpPr>
            <p:cNvPr id="171" name="순서도: 병합 170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2" name="타원 171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73" name="직선 연결선 172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그룹 174"/>
          <p:cNvGrpSpPr/>
          <p:nvPr/>
        </p:nvGrpSpPr>
        <p:grpSpPr>
          <a:xfrm>
            <a:off x="7223701" y="2850624"/>
            <a:ext cx="290945" cy="831273"/>
            <a:chOff x="8478982" y="2917767"/>
            <a:chExt cx="290945" cy="1096636"/>
          </a:xfrm>
        </p:grpSpPr>
        <p:sp>
          <p:nvSpPr>
            <p:cNvPr id="176" name="순서도: 병합 175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7" name="타원 176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78" name="직선 연결선 177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직사각형 182"/>
          <p:cNvSpPr/>
          <p:nvPr/>
        </p:nvSpPr>
        <p:spPr>
          <a:xfrm>
            <a:off x="7128137" y="3681903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7651838" y="36819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8175539" y="36819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8699240" y="36819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9222941" y="3681899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9746642" y="3681898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10270343" y="3681897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10794044" y="3681896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1467931" y="542154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7" name="직선 연결선 16"/>
          <p:cNvCxnSpPr>
            <a:stCxn id="130" idx="2"/>
            <a:endCxn id="190" idx="0"/>
          </p:cNvCxnSpPr>
          <p:nvPr/>
        </p:nvCxnSpPr>
        <p:spPr>
          <a:xfrm flipH="1">
            <a:off x="11055895" y="2850624"/>
            <a:ext cx="8321" cy="83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>
            <a:stCxn id="129" idx="2"/>
            <a:endCxn id="189" idx="0"/>
          </p:cNvCxnSpPr>
          <p:nvPr/>
        </p:nvCxnSpPr>
        <p:spPr>
          <a:xfrm flipH="1">
            <a:off x="10532194" y="2850625"/>
            <a:ext cx="8321" cy="83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>
            <a:stCxn id="128" idx="2"/>
            <a:endCxn id="188" idx="0"/>
          </p:cNvCxnSpPr>
          <p:nvPr/>
        </p:nvCxnSpPr>
        <p:spPr>
          <a:xfrm flipH="1">
            <a:off x="10008493" y="2850626"/>
            <a:ext cx="8321" cy="83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>
            <a:stCxn id="127" idx="2"/>
            <a:endCxn id="187" idx="0"/>
          </p:cNvCxnSpPr>
          <p:nvPr/>
        </p:nvCxnSpPr>
        <p:spPr>
          <a:xfrm flipH="1">
            <a:off x="9484792" y="2850627"/>
            <a:ext cx="8321" cy="83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 flipH="1">
            <a:off x="9397484" y="1593150"/>
            <a:ext cx="1558691" cy="5569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29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99074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강사 </a:t>
            </a:r>
            <a:r>
              <a:rPr lang="en-US" altLang="ko-KR" sz="2800" smtClean="0"/>
              <a:t>PC (ftp) : 192.168.0.2   filezilla  client </a:t>
            </a:r>
            <a:r>
              <a:rPr lang="ko-KR" altLang="en-US" sz="2800" smtClean="0"/>
              <a:t>를 이용하여 접속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         ID : linux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 passwd :  </a:t>
            </a:r>
            <a:r>
              <a:rPr lang="ko-KR" altLang="en-US" sz="2800" smtClean="0"/>
              <a:t>없음</a:t>
            </a:r>
            <a:endParaRPr lang="en-US" altLang="ko-KR" sz="2800" smtClean="0"/>
          </a:p>
          <a:p>
            <a:endParaRPr lang="en-US" altLang="ko-KR" sz="2800"/>
          </a:p>
          <a:p>
            <a:r>
              <a:rPr lang="en-US" altLang="ko-KR" sz="2800"/>
              <a:t>github  : </a:t>
            </a:r>
            <a:r>
              <a:rPr lang="en-US" altLang="ko-KR" sz="2800">
                <a:hlinkClick r:id="rId2"/>
              </a:rPr>
              <a:t>https://github.com/imguru-mooc/linux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095044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6" name="TextBox 5"/>
          <p:cNvSpPr txBox="1"/>
          <p:nvPr/>
        </p:nvSpPr>
        <p:spPr>
          <a:xfrm>
            <a:off x="750529" y="1822472"/>
            <a:ext cx="12280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r>
              <a:rPr lang="ko-KR" altLang="en-US" sz="2800" smtClean="0">
                <a:latin typeface="Consolas" panose="020B0609020204030204" pitchFamily="49" charset="0"/>
              </a:rPr>
              <a:t>의 보수의 표현 범위의 문제 </a:t>
            </a:r>
            <a:r>
              <a:rPr lang="en-US" altLang="ko-KR" sz="2800" smtClean="0">
                <a:latin typeface="Consolas" panose="020B0609020204030204" pitchFamily="49" charset="0"/>
              </a:rPr>
              <a:t>: 0</a:t>
            </a:r>
            <a:r>
              <a:rPr lang="ko-KR" altLang="en-US" sz="2800" smtClean="0">
                <a:latin typeface="Consolas" panose="020B0609020204030204" pitchFamily="49" charset="0"/>
              </a:rPr>
              <a:t>이 양수 파트에도 음수 파트에도 표현</a:t>
            </a:r>
            <a:endParaRPr lang="en-US" altLang="ko-KR" sz="2800" smtClean="0"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37494" y="270350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61195" y="27035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984896" y="27035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508597" y="27034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032298" y="27034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55999" y="27034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79700" y="27034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03401" y="27034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937493" y="3453894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461194" y="345389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84895" y="345389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08596" y="345389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032297" y="345389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555998" y="345388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79699" y="345388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603400" y="345388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68967" y="2794935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68967" y="352894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+127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97278" y="311521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97278" y="4267019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937494" y="448503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61195" y="44850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4896" y="44850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508597" y="44850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32298" y="44850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555999" y="44850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079700" y="44850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603401" y="44850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937493" y="523542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461194" y="523542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984895" y="523542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08596" y="523541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032297" y="523541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555998" y="523541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79699" y="523541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03400" y="523541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68967" y="457646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-127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268967" y="531047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97278" y="48967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00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6" name="TextBox 5"/>
          <p:cNvSpPr txBox="1"/>
          <p:nvPr/>
        </p:nvSpPr>
        <p:spPr>
          <a:xfrm>
            <a:off x="750529" y="1822472"/>
            <a:ext cx="7542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r>
              <a:rPr lang="ko-KR" altLang="en-US" sz="2800" smtClean="0">
                <a:latin typeface="Consolas" panose="020B0609020204030204" pitchFamily="49" charset="0"/>
              </a:rPr>
              <a:t>의 보수의 표현 </a:t>
            </a:r>
            <a:r>
              <a:rPr lang="en-US" altLang="ko-KR" sz="2800" smtClean="0">
                <a:latin typeface="Consolas" panose="020B0609020204030204" pitchFamily="49" charset="0"/>
              </a:rPr>
              <a:t>: 0</a:t>
            </a:r>
            <a:r>
              <a:rPr lang="ko-KR" altLang="en-US" sz="2800" smtClean="0">
                <a:latin typeface="Consolas" panose="020B0609020204030204" pitchFamily="49" charset="0"/>
              </a:rPr>
              <a:t>이 양수 파트에만 표현</a:t>
            </a:r>
            <a:endParaRPr lang="en-US" altLang="ko-KR" sz="2800" smtClean="0"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37494" y="270350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61195" y="27035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984896" y="27035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508597" y="27034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032298" y="27034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55999" y="27034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79700" y="27034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03401" y="27034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937493" y="3453894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461194" y="345389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84895" y="345389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08596" y="345389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032297" y="345389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555998" y="345388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79699" y="345388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603400" y="345388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68967" y="2794935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68967" y="352894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+127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97278" y="311521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97278" y="4267019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937494" y="448503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61195" y="44850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4896" y="44850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508597" y="44850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32298" y="44850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555999" y="44850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079700" y="44850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603401" y="44850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937493" y="523542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461194" y="523542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984895" y="523542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08596" y="523541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032297" y="523541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555998" y="523541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79699" y="523541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03400" y="523541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68967" y="457646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-128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268967" y="531047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97278" y="48967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962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21563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sizeof(a);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92982" y="1072342"/>
            <a:ext cx="1687483" cy="34664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92981" y="1936867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92980" y="2394066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0463" y="187084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80462" y="235298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490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23535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sizeof(p)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92982" y="573578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92981" y="1936867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92980" y="2394066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0463" y="187084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80462" y="235298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92980" y="839586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80462" y="109360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192980" y="1870846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192980" y="1388227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592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23535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a;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sizeof(a)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sizeof(p)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92982" y="573578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92981" y="1936867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92980" y="2394066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0463" y="187084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80462" y="235298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92980" y="839586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80462" y="109360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192980" y="1870846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192980" y="1388227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189055" y="2851264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89054" y="3308463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76537" y="278524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76536" y="32673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042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314220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a;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sizeof(a)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</a:t>
            </a:r>
            <a:r>
              <a:rPr lang="en-US" altLang="ko-KR" sz="2800">
                <a:latin typeface="Consolas" panose="020B0609020204030204" pitchFamily="49" charset="0"/>
              </a:rPr>
              <a:t>int </a:t>
            </a:r>
            <a:r>
              <a:rPr lang="en-US" altLang="ko-KR" sz="2800" smtClean="0">
                <a:latin typeface="Consolas" panose="020B0609020204030204" pitchFamily="49" charset="0"/>
              </a:rPr>
              <a:t>[</a:t>
            </a:r>
            <a:r>
              <a:rPr lang="en-US" altLang="ko-KR" sz="2800">
                <a:latin typeface="Consolas" panose="020B0609020204030204" pitchFamily="49" charset="0"/>
              </a:rPr>
              <a:t>4</a:t>
            </a:r>
            <a:r>
              <a:rPr lang="en-US" altLang="ko-KR" sz="2800" smtClean="0">
                <a:latin typeface="Consolas" panose="020B0609020204030204" pitchFamily="49" charset="0"/>
              </a:rPr>
              <a:t>])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sizeof(p)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</a:t>
            </a:r>
            <a:r>
              <a:rPr lang="en-US" altLang="ko-KR" sz="2800">
                <a:latin typeface="Consolas" panose="020B0609020204030204" pitchFamily="49" charset="0"/>
              </a:rPr>
              <a:t>int </a:t>
            </a:r>
            <a:r>
              <a:rPr lang="en-US" altLang="ko-KR" sz="2800" smtClean="0">
                <a:latin typeface="Consolas" panose="020B0609020204030204" pitchFamily="49" charset="0"/>
              </a:rPr>
              <a:t>*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3564" y="290945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502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195919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a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a+1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&amp;a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&amp;a+1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3564" y="290945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324" y="5154613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p+n =&gt; p+n*sizeof(*p)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2000" y="38121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000" y="522478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1016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135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25506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&amp;a;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3564" y="290945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324" y="5154613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p+n =&gt; p+n*sizeof(*p)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2000" y="38121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000" y="522478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1016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752" y="5736264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p+1*sizeof(int)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68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35365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(*p)[4] = &amp;a;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(*p)[1] = 10;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3564" y="290945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324" y="5154613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p+n =&gt; p+n*sizeof(*p)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2000" y="38121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000" y="522478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1016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752" y="5736264"/>
            <a:ext cx="5113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p+1*sizeof(int[4])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971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716" y="1088967"/>
            <a:ext cx="452239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a[2][2]={1,2,3,4};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p[1][1] = 10;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(*(p+1))[1]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</a:t>
            </a:r>
            <a:r>
              <a:rPr lang="en-US" altLang="ko-KR" sz="2800" smtClean="0">
                <a:latin typeface="Consolas" panose="020B0609020204030204" pitchFamily="49" charset="0"/>
              </a:rPr>
              <a:t>(*(p+1)+1)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*(*(1000+1</a:t>
            </a:r>
            <a:r>
              <a:rPr lang="en-US" altLang="ko-KR" sz="2800">
                <a:latin typeface="Consolas" panose="020B0609020204030204" pitchFamily="49" charset="0"/>
              </a:rPr>
              <a:t>)+1)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*(*1004+1)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*(2+1)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*3   // compile error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27717" y="-57978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817" y="5802282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p+1*sizeof(int)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3964" y="38531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96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3352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virtual box  </a:t>
            </a:r>
            <a:r>
              <a:rPr lang="ko-KR" altLang="en-US" sz="2800" smtClean="0"/>
              <a:t>시행</a:t>
            </a:r>
            <a:endParaRPr lang="en-US" altLang="ko-KR" sz="2800" smtClean="0"/>
          </a:p>
          <a:p>
            <a:r>
              <a:rPr lang="en-US" altLang="ko-KR" sz="2800" smtClean="0"/>
              <a:t>-  </a:t>
            </a:r>
            <a:r>
              <a:rPr lang="ko-KR" altLang="en-US" sz="2800" smtClean="0"/>
              <a:t>새로만들기  클릭</a:t>
            </a:r>
            <a:endParaRPr lang="ko-KR" altLang="en-US"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90" y="2216467"/>
            <a:ext cx="4419600" cy="37052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563663" y="3919450"/>
            <a:ext cx="1676100" cy="195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87433" y="4418214"/>
            <a:ext cx="1676100" cy="195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88602" y="4671189"/>
            <a:ext cx="1676100" cy="195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949" y="2117888"/>
            <a:ext cx="44196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76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716" y="1088967"/>
            <a:ext cx="531106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a[2][2]={1,2,3,4};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 *p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p[1][1] = 10;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(*(p+1))[1]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</a:t>
            </a:r>
            <a:r>
              <a:rPr lang="en-US" altLang="ko-KR" sz="2800" smtClean="0">
                <a:latin typeface="Consolas" panose="020B0609020204030204" pitchFamily="49" charset="0"/>
              </a:rPr>
              <a:t>(*(p+1)+1)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*(*(1000+1</a:t>
            </a:r>
            <a:r>
              <a:rPr lang="en-US" altLang="ko-KR" sz="2800">
                <a:latin typeface="Consolas" panose="020B0609020204030204" pitchFamily="49" charset="0"/>
              </a:rPr>
              <a:t>)+1)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*(*1008+1)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*(0x0304+1)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*0x0308   // runtime error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27717" y="-57978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817" y="5802282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3964" y="434340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9590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716" y="1088967"/>
            <a:ext cx="452239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a[2][2]={1,2,3,4};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(*p)[2]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p[1][1] = 10;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(*(p+1))[1]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</a:t>
            </a:r>
            <a:r>
              <a:rPr lang="en-US" altLang="ko-KR" sz="2800" smtClean="0">
                <a:latin typeface="Consolas" panose="020B0609020204030204" pitchFamily="49" charset="0"/>
              </a:rPr>
              <a:t>(*(p+1)+1)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*(*(1000+1</a:t>
            </a:r>
            <a:r>
              <a:rPr lang="en-US" altLang="ko-KR" sz="2800">
                <a:latin typeface="Consolas" panose="020B0609020204030204" pitchFamily="49" charset="0"/>
              </a:rPr>
              <a:t>)+1)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*(*1008+1)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*(1008+1)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*1012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27717" y="-57978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2" y="3657603"/>
            <a:ext cx="1687482" cy="913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817" y="5802282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3964" y="434340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694169" y="4563935"/>
            <a:ext cx="1687482" cy="913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166039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938786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263186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050088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035933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822835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10938786" y="1030778"/>
            <a:ext cx="0" cy="540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1035933" y="1135141"/>
            <a:ext cx="0" cy="540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71254" y="470534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1012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71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5057509" y="1457959"/>
            <a:ext cx="3737356" cy="1110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39308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a[2][2][2];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(*p)[2][2]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p[1][1][1] = 10;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59305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32052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56452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43354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29199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816101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94865" y="1457959"/>
            <a:ext cx="3737356" cy="1110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896661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669408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993808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780710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766555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553457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02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45223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[2]; // array of 2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2219" y="228600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*p++;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60648" y="228600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*++p;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82219" y="299258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(*p)++;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60648" y="2992582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++*p;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39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41280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*p;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*;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9141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43252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**p;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**;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6032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511390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(*p)[2];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(*)[2];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// array of 2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468196" y="2493818"/>
            <a:ext cx="66501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133214" y="2493818"/>
            <a:ext cx="66501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99068" y="2493817"/>
            <a:ext cx="145472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>
            <a:stCxn id="7" idx="3"/>
            <a:endCxn id="2" idx="1"/>
          </p:cNvCxnSpPr>
          <p:nvPr/>
        </p:nvCxnSpPr>
        <p:spPr>
          <a:xfrm>
            <a:off x="8553796" y="2805545"/>
            <a:ext cx="914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1205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511390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*p[2];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 [2];  // array of 2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468196" y="2493818"/>
            <a:ext cx="66501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468196" y="3429000"/>
            <a:ext cx="66501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99068" y="2493817"/>
            <a:ext cx="145472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>
            <a:stCxn id="7" idx="3"/>
            <a:endCxn id="2" idx="1"/>
          </p:cNvCxnSpPr>
          <p:nvPr/>
        </p:nvCxnSpPr>
        <p:spPr>
          <a:xfrm>
            <a:off x="8553796" y="2805545"/>
            <a:ext cx="914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099068" y="3117272"/>
            <a:ext cx="145472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9" idx="3"/>
            <a:endCxn id="6" idx="1"/>
          </p:cNvCxnSpPr>
          <p:nvPr/>
        </p:nvCxnSpPr>
        <p:spPr>
          <a:xfrm>
            <a:off x="8553796" y="3429000"/>
            <a:ext cx="914400" cy="31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8109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0067" y="3627093"/>
            <a:ext cx="27478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int (*p2)[2];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9367" y="116378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sizeof(p1)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97927" y="374629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sizeof(p2)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08618" y="1163782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sizeof(int *[2])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17178" y="3745810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sizeof(int (*)[2])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067" y="1070968"/>
            <a:ext cx="23535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*p1[2];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9367" y="192302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p1+1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9366" y="442515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p2+1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9948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7556" y="1070968"/>
            <a:ext cx="51139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function(void) 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067" y="107096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7556" y="2700263"/>
            <a:ext cx="57054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function(int,int) 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0067" y="2700263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foo(int,int)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7556" y="4429310"/>
            <a:ext cx="57054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function(int,int) 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0067" y="442931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foo(int,int)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1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3352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virtual box  </a:t>
            </a:r>
            <a:r>
              <a:rPr lang="ko-KR" altLang="en-US" sz="2800" smtClean="0"/>
              <a:t>시행</a:t>
            </a:r>
            <a:endParaRPr lang="en-US" altLang="ko-KR" sz="2800" smtClean="0"/>
          </a:p>
          <a:p>
            <a:r>
              <a:rPr lang="en-US" altLang="ko-KR" sz="2800" smtClean="0"/>
              <a:t>-  </a:t>
            </a:r>
            <a:r>
              <a:rPr lang="ko-KR" altLang="en-US" sz="2800" smtClean="0"/>
              <a:t>새로만들기  클릭</a:t>
            </a:r>
            <a:endParaRPr lang="ko-KR" altLang="en-US" sz="28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85957"/>
            <a:ext cx="4419600" cy="37052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17470" y="5099858"/>
            <a:ext cx="2191489" cy="178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5470" y="5367927"/>
            <a:ext cx="2191489" cy="178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1997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0067" y="1070968"/>
            <a:ext cx="550823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foo();     // </a:t>
            </a:r>
            <a:r>
              <a:rPr lang="en-US" altLang="ko-KR" sz="2800" smtClean="0">
                <a:latin typeface="Consolas" panose="020B0609020204030204" pitchFamily="49" charset="0"/>
              </a:rPr>
              <a:t>call  foo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05509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0067" y="1070968"/>
            <a:ext cx="471956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foo;     </a:t>
            </a:r>
            <a:r>
              <a:rPr lang="en-US" altLang="ko-KR" sz="2800">
                <a:latin typeface="Consolas" panose="020B0609020204030204" pitchFamily="49" charset="0"/>
              </a:rPr>
              <a:t>// </a:t>
            </a:r>
            <a:r>
              <a:rPr lang="en-US" altLang="ko-KR" sz="2800" smtClean="0">
                <a:latin typeface="Consolas" panose="020B0609020204030204" pitchFamily="49" charset="0"/>
              </a:rPr>
              <a:t>0x1160;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50965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934" y="1070968"/>
            <a:ext cx="58689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void </a:t>
            </a:r>
            <a:r>
              <a:rPr lang="en-US" altLang="ko-KR" sz="2800" smtClean="0">
                <a:latin typeface="Consolas" panose="020B0609020204030204" pitchFamily="49" charset="0"/>
              </a:rPr>
              <a:t>(*p)(void) = foo;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p();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9156" y="199505"/>
            <a:ext cx="6141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질문 </a:t>
            </a:r>
            <a:r>
              <a:rPr lang="en-US" altLang="ko-KR" sz="2800" smtClean="0">
                <a:latin typeface="Consolas" panose="020B0609020204030204" pitchFamily="49" charset="0"/>
              </a:rPr>
              <a:t>: p</a:t>
            </a:r>
            <a:r>
              <a:rPr lang="ko-KR" altLang="en-US" sz="2800" smtClean="0">
                <a:latin typeface="Consolas" panose="020B0609020204030204" pitchFamily="49" charset="0"/>
              </a:rPr>
              <a:t>와  </a:t>
            </a:r>
            <a:r>
              <a:rPr lang="en-US" altLang="ko-KR" sz="2800" smtClean="0">
                <a:latin typeface="Consolas" panose="020B0609020204030204" pitchFamily="49" charset="0"/>
              </a:rPr>
              <a:t>foo</a:t>
            </a:r>
            <a:r>
              <a:rPr lang="ko-KR" altLang="en-US" sz="2800" smtClean="0">
                <a:latin typeface="Consolas" panose="020B0609020204030204" pitchFamily="49" charset="0"/>
              </a:rPr>
              <a:t>는 같은 타입인가</a:t>
            </a:r>
            <a:r>
              <a:rPr lang="en-US" altLang="ko-KR" sz="2800" smtClean="0">
                <a:latin typeface="Consolas" panose="020B0609020204030204" pitchFamily="49" charset="0"/>
              </a:rPr>
              <a:t>?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9856" y="2319251"/>
            <a:ext cx="59025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 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9856" y="3634101"/>
            <a:ext cx="59025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(*p)(void)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 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9189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934" y="1070968"/>
            <a:ext cx="58689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void </a:t>
            </a:r>
            <a:r>
              <a:rPr lang="en-US" altLang="ko-KR" sz="2800" smtClean="0">
                <a:latin typeface="Consolas" panose="020B0609020204030204" pitchFamily="49" charset="0"/>
              </a:rPr>
              <a:t>(*p)(void) = foo;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p();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9156" y="199505"/>
            <a:ext cx="63033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함수의 이름은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함수의 기계어 코드의 번지로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9856" y="2319251"/>
            <a:ext cx="59025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 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9856" y="3634101"/>
            <a:ext cx="59025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(*p)(void)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 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4467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934" y="1070968"/>
            <a:ext cx="58689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void </a:t>
            </a:r>
            <a:r>
              <a:rPr lang="en-US" altLang="ko-KR" sz="2800" smtClean="0">
                <a:latin typeface="Consolas" panose="020B0609020204030204" pitchFamily="49" charset="0"/>
              </a:rPr>
              <a:t>(*p)(void) = &amp;foo;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(*p)();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9156" y="199505"/>
            <a:ext cx="63033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함수의 이름은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함수의 기계어 코드의 번지로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&amp;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5892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934" y="1070968"/>
            <a:ext cx="586892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int a=10;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return a;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int ret;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ret = foo();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9156" y="199505"/>
            <a:ext cx="63033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함수의 이름은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함수의 기계어 코드의 번지로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&amp;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268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806" y="733246"/>
            <a:ext cx="586892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int*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static int a[2]= {1,2};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return a;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int *p;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p = foo();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p[1] = 10;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9156" y="199505"/>
            <a:ext cx="63033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함수의 이름은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함수의 기계어 코드의 번지로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&amp;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3922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805" y="733246"/>
            <a:ext cx="808841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(*)[2]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static int a[2][2] = {1,2,3,4};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return a;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int (*p)[2];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p = foo();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p[1][1] = 10;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17880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805" y="733246"/>
            <a:ext cx="808841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(* foo(void) )[2]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static int a[2][2] = {1,2,3,4};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return a;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int (*p)[2];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p = foo();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p[1][1] = 10;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80906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0271" y="874562"/>
            <a:ext cx="4347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int (* foo(void) )[2]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0271" y="1705835"/>
            <a:ext cx="71324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array of 2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2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28825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virtual box  </a:t>
            </a:r>
            <a:r>
              <a:rPr lang="ko-KR" altLang="en-US" sz="2800" smtClean="0"/>
              <a:t>시행</a:t>
            </a:r>
            <a:endParaRPr lang="en-US" altLang="ko-KR" sz="2800" smtClean="0"/>
          </a:p>
          <a:p>
            <a:r>
              <a:rPr lang="en-US" altLang="ko-KR" sz="2800" smtClean="0"/>
              <a:t>-  </a:t>
            </a:r>
            <a:r>
              <a:rPr lang="ko-KR" altLang="en-US" sz="2800" smtClean="0"/>
              <a:t>설정  클릭</a:t>
            </a:r>
            <a:endParaRPr lang="ko-KR" altLang="en-US"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054" y="1578292"/>
            <a:ext cx="7086600" cy="49815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34496" y="3470563"/>
            <a:ext cx="1368530" cy="336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12824" y="2331720"/>
            <a:ext cx="686740" cy="178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55872" y="2589414"/>
            <a:ext cx="1750768" cy="170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99563" y="2839749"/>
            <a:ext cx="2078181" cy="177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1818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0271" y="874562"/>
            <a:ext cx="8154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altLang="ko-KR" sz="2800">
                <a:latin typeface="Consolas" panose="020B0609020204030204" pitchFamily="49" charset="0"/>
              </a:rPr>
              <a:t>void (* (*(*q)[2])(void) )(void)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0271" y="1705835"/>
            <a:ext cx="71324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array of 2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function(void)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void</a:t>
            </a:r>
          </a:p>
        </p:txBody>
      </p:sp>
    </p:spTree>
    <p:extLst>
      <p:ext uri="{BB962C8B-B14F-4D97-AF65-F5344CB8AC3E}">
        <p14:creationId xmlns:p14="http://schemas.microsoft.com/office/powerpoint/2010/main" val="12741614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0271" y="874562"/>
            <a:ext cx="81549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typedef  void (*F1)(void);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typedef  F1 (*F2)(void);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typedef  F2 (*F3)[2];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0271" y="2595297"/>
            <a:ext cx="7132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F3 q = p;</a:t>
            </a:r>
          </a:p>
        </p:txBody>
      </p:sp>
    </p:spTree>
    <p:extLst>
      <p:ext uri="{BB962C8B-B14F-4D97-AF65-F5344CB8AC3E}">
        <p14:creationId xmlns:p14="http://schemas.microsoft.com/office/powerpoint/2010/main" val="28995435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40" y="1245945"/>
            <a:ext cx="53110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FILE *fp;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fp = fopen("file.c", "r");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35782" y="1245945"/>
            <a:ext cx="1371600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32079" y="722725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54043" y="821995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54042" y="1245945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54041" y="1669895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54040" y="2093845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2271" y="73814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_flags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2269" y="1141194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_IO_read_ptr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52267" y="1544243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_IO_read_end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52265" y="1947292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_IO_read_base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2" idx="3"/>
            <a:endCxn id="8" idx="1"/>
          </p:cNvCxnSpPr>
          <p:nvPr/>
        </p:nvCxnSpPr>
        <p:spPr>
          <a:xfrm flipV="1">
            <a:off x="7107382" y="1033970"/>
            <a:ext cx="1346661" cy="423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4699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40" y="1245945"/>
            <a:ext cx="53110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FILE *fp;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ch;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fp = fopen("file.c", "r");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 = fgetc(fp);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27469" y="622490"/>
            <a:ext cx="1371600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23766" y="9927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45730" y="198540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45729" y="622490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45728" y="1046440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45727" y="1470390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43958" y="114690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_flags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43956" y="517739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_IO_read_ptr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43954" y="920788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_IO_read_end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43952" y="1323837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_IO_read_base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2" idx="3"/>
            <a:endCxn id="8" idx="1"/>
          </p:cNvCxnSpPr>
          <p:nvPr/>
        </p:nvCxnSpPr>
        <p:spPr>
          <a:xfrm flipV="1">
            <a:off x="7099069" y="410515"/>
            <a:ext cx="1346661" cy="423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58735" y="3340753"/>
            <a:ext cx="4735542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#include &lt;stdio.h&gt;\n\nint main</a:t>
            </a:r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()...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7872152" y="1721405"/>
            <a:ext cx="2871800" cy="1728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1"/>
          </p:cNvCxnSpPr>
          <p:nvPr/>
        </p:nvCxnSpPr>
        <p:spPr>
          <a:xfrm flipH="1">
            <a:off x="8013469" y="779349"/>
            <a:ext cx="2730487" cy="2670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" idx="3"/>
          </p:cNvCxnSpPr>
          <p:nvPr/>
        </p:nvCxnSpPr>
        <p:spPr>
          <a:xfrm>
            <a:off x="10764979" y="1258415"/>
            <a:ext cx="1629298" cy="208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002683" y="2843915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 : 4096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7" name="원통 26"/>
          <p:cNvSpPr/>
          <p:nvPr/>
        </p:nvSpPr>
        <p:spPr>
          <a:xfrm>
            <a:off x="7398327" y="5137265"/>
            <a:ext cx="4912822" cy="1463040"/>
          </a:xfrm>
          <a:prstGeom prst="can">
            <a:avLst>
              <a:gd name="adj" fmla="val 159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75607" y="5454781"/>
            <a:ext cx="4735542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#include &lt;stdio.h&gt;\n\nint main</a:t>
            </a:r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()...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오른쪽 화살표 28"/>
          <p:cNvSpPr/>
          <p:nvPr/>
        </p:nvSpPr>
        <p:spPr>
          <a:xfrm rot="16200000">
            <a:off x="9347816" y="4149253"/>
            <a:ext cx="1191125" cy="57357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7024255" y="4316709"/>
            <a:ext cx="5677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1851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40" y="1245945"/>
            <a:ext cx="53110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FILE *fp;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ch;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fp = fopen("file.c", "r");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 = fgetc(fp);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1665" y="465513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85163" y="1521229"/>
            <a:ext cx="531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fwrite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"</a:t>
            </a:r>
            <a:r>
              <a:rPr lang="en-US" altLang="ko-KR" sz="2800">
                <a:latin typeface="Consolas" panose="020B0609020204030204" pitchFamily="49" charset="0"/>
              </a:rPr>
              <a:t>hello\n"  =&gt; "</a:t>
            </a:r>
            <a:r>
              <a:rPr lang="en-US" altLang="ko-KR" sz="2800" smtClean="0">
                <a:latin typeface="Consolas" panose="020B0609020204030204" pitchFamily="49" charset="0"/>
              </a:rPr>
              <a:t>hello\r\n</a:t>
            </a:r>
            <a:r>
              <a:rPr lang="en-US" altLang="ko-KR" sz="2800">
                <a:latin typeface="Consolas" panose="020B0609020204030204" pitchFamily="49" charset="0"/>
              </a:rPr>
              <a:t>"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85162" y="2834640"/>
            <a:ext cx="531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fread 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"hello\n</a:t>
            </a:r>
            <a:r>
              <a:rPr lang="en-US" altLang="ko-KR" sz="2800">
                <a:latin typeface="Consolas" panose="020B0609020204030204" pitchFamily="49" charset="0"/>
              </a:rPr>
              <a:t>"  </a:t>
            </a:r>
            <a:r>
              <a:rPr lang="en-US" altLang="ko-KR" sz="2800" smtClean="0">
                <a:latin typeface="Consolas" panose="020B0609020204030204" pitchFamily="49" charset="0"/>
              </a:rPr>
              <a:t>&lt;= </a:t>
            </a:r>
            <a:r>
              <a:rPr lang="en-US" altLang="ko-KR" sz="2800">
                <a:latin typeface="Consolas" panose="020B0609020204030204" pitchFamily="49" charset="0"/>
              </a:rPr>
              <a:t>"</a:t>
            </a:r>
            <a:r>
              <a:rPr lang="en-US" altLang="ko-KR" sz="2800" smtClean="0">
                <a:latin typeface="Consolas" panose="020B0609020204030204" pitchFamily="49" charset="0"/>
              </a:rPr>
              <a:t>hello\r\n</a:t>
            </a:r>
            <a:r>
              <a:rPr lang="en-US" altLang="ko-KR" sz="2800">
                <a:latin typeface="Consolas" panose="020B0609020204030204" pitchFamily="49" charset="0"/>
              </a:rPr>
              <a:t>"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3396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40" y="1245945"/>
            <a:ext cx="53110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FILE *fp;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ch;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fp = fopen("file.c", "r");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 = fgetc(fp);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1665" y="46551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linux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85163" y="1521229"/>
            <a:ext cx="4916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fwrite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"</a:t>
            </a:r>
            <a:r>
              <a:rPr lang="en-US" altLang="ko-KR" sz="2800">
                <a:latin typeface="Consolas" panose="020B0609020204030204" pitchFamily="49" charset="0"/>
              </a:rPr>
              <a:t>hello\n"  =&gt; "</a:t>
            </a:r>
            <a:r>
              <a:rPr lang="en-US" altLang="ko-KR" sz="2800" smtClean="0">
                <a:latin typeface="Consolas" panose="020B0609020204030204" pitchFamily="49" charset="0"/>
              </a:rPr>
              <a:t>hello\n</a:t>
            </a:r>
            <a:r>
              <a:rPr lang="en-US" altLang="ko-KR" sz="2800">
                <a:latin typeface="Consolas" panose="020B0609020204030204" pitchFamily="49" charset="0"/>
              </a:rPr>
              <a:t>"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85162" y="2834640"/>
            <a:ext cx="4916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fread 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"hello\n</a:t>
            </a:r>
            <a:r>
              <a:rPr lang="en-US" altLang="ko-KR" sz="2800">
                <a:latin typeface="Consolas" panose="020B0609020204030204" pitchFamily="49" charset="0"/>
              </a:rPr>
              <a:t>"  </a:t>
            </a:r>
            <a:r>
              <a:rPr lang="en-US" altLang="ko-KR" sz="2800" smtClean="0">
                <a:latin typeface="Consolas" panose="020B0609020204030204" pitchFamily="49" charset="0"/>
              </a:rPr>
              <a:t>&lt;= </a:t>
            </a:r>
            <a:r>
              <a:rPr lang="en-US" altLang="ko-KR" sz="2800">
                <a:latin typeface="Consolas" panose="020B0609020204030204" pitchFamily="49" charset="0"/>
              </a:rPr>
              <a:t>"</a:t>
            </a:r>
            <a:r>
              <a:rPr lang="en-US" altLang="ko-KR" sz="2800" smtClean="0">
                <a:latin typeface="Consolas" panose="020B0609020204030204" pitchFamily="49" charset="0"/>
              </a:rPr>
              <a:t>hello\n</a:t>
            </a:r>
            <a:r>
              <a:rPr lang="en-US" altLang="ko-KR" sz="2800">
                <a:latin typeface="Consolas" panose="020B0609020204030204" pitchFamily="49" charset="0"/>
              </a:rPr>
              <a:t>"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1624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40" y="1245945"/>
            <a:ext cx="53110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FILE *fp;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ch;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fp = fopen("file.c", "r");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 = fgetc(fp);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1665" y="46551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ios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85163" y="1521229"/>
            <a:ext cx="4916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fwrite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"</a:t>
            </a:r>
            <a:r>
              <a:rPr lang="en-US" altLang="ko-KR" sz="2800">
                <a:latin typeface="Consolas" panose="020B0609020204030204" pitchFamily="49" charset="0"/>
              </a:rPr>
              <a:t>hello\n"  =&gt; "</a:t>
            </a:r>
            <a:r>
              <a:rPr lang="en-US" altLang="ko-KR" sz="2800" smtClean="0">
                <a:latin typeface="Consolas" panose="020B0609020204030204" pitchFamily="49" charset="0"/>
              </a:rPr>
              <a:t>hello\r"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85162" y="2834640"/>
            <a:ext cx="4916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fread 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"hello\n</a:t>
            </a:r>
            <a:r>
              <a:rPr lang="en-US" altLang="ko-KR" sz="2800">
                <a:latin typeface="Consolas" panose="020B0609020204030204" pitchFamily="49" charset="0"/>
              </a:rPr>
              <a:t>"  </a:t>
            </a:r>
            <a:r>
              <a:rPr lang="en-US" altLang="ko-KR" sz="2800" smtClean="0">
                <a:latin typeface="Consolas" panose="020B0609020204030204" pitchFamily="49" charset="0"/>
              </a:rPr>
              <a:t>&lt;= </a:t>
            </a:r>
            <a:r>
              <a:rPr lang="en-US" altLang="ko-KR" sz="2800">
                <a:latin typeface="Consolas" panose="020B0609020204030204" pitchFamily="49" charset="0"/>
              </a:rPr>
              <a:t>"</a:t>
            </a:r>
            <a:r>
              <a:rPr lang="en-US" altLang="ko-KR" sz="2800" smtClean="0">
                <a:latin typeface="Consolas" panose="020B0609020204030204" pitchFamily="49" charset="0"/>
              </a:rPr>
              <a:t>hello\r"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8289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0058" y="896810"/>
            <a:ext cx="992771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2800" smtClean="0">
                <a:latin typeface="Consolas" panose="020B0609020204030204" pitchFamily="49" charset="0"/>
              </a:rPr>
              <a:t>ameraService     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2800" smtClean="0">
                <a:latin typeface="Consolas" panose="020B0609020204030204" pitchFamily="49" charset="0"/>
              </a:rPr>
              <a:t>utex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2800">
                <a:latin typeface="Consolas" panose="020B0609020204030204" pitchFamily="49" charset="0"/>
              </a:rPr>
              <a:t>ondition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800">
                <a:latin typeface="Consolas" panose="020B0609020204030204" pitchFamily="49" charset="0"/>
              </a:rPr>
              <a:t>laybackThread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800">
                <a:latin typeface="Consolas" panose="020B0609020204030204" pitchFamily="49" charset="0"/>
              </a:rPr>
              <a:t>udioFlinger </a:t>
            </a:r>
            <a:r>
              <a:rPr lang="en-US" altLang="ko-KR" sz="2800" smtClean="0">
                <a:latin typeface="Consolas" panose="020B0609020204030204" pitchFamily="49" charset="0"/>
              </a:rPr>
              <a:t>			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2800" smtClean="0">
                <a:latin typeface="Consolas" panose="020B0609020204030204" pitchFamily="49" charset="0"/>
              </a:rPr>
              <a:t>tubHandler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2800">
                <a:latin typeface="Consolas" panose="020B0609020204030204" pitchFamily="49" charset="0"/>
              </a:rPr>
              <a:t>ooperCallback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800">
                <a:latin typeface="Consolas" panose="020B0609020204030204" pitchFamily="49" charset="0"/>
              </a:rPr>
              <a:t>ps_ops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800">
                <a:latin typeface="Consolas" panose="020B0609020204030204" pitchFamily="49" charset="0"/>
              </a:rPr>
              <a:t>nterruptible_sleep_on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2800">
                <a:latin typeface="Consolas" panose="020B0609020204030204" pitchFamily="49" charset="0"/>
              </a:rPr>
              <a:t>urfaceFlinger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2800">
                <a:latin typeface="Consolas" panose="020B0609020204030204" pitchFamily="49" charset="0"/>
              </a:rPr>
              <a:t>PEG4Extractor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2800">
                <a:latin typeface="Consolas" panose="020B0609020204030204" pitchFamily="49" charset="0"/>
              </a:rPr>
              <a:t>etDataSource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2800">
                <a:latin typeface="Consolas" panose="020B0609020204030204" pitchFamily="49" charset="0"/>
              </a:rPr>
              <a:t>reate</a:t>
            </a:r>
          </a:p>
        </p:txBody>
      </p:sp>
    </p:spTree>
    <p:extLst>
      <p:ext uri="{BB962C8B-B14F-4D97-AF65-F5344CB8AC3E}">
        <p14:creationId xmlns:p14="http://schemas.microsoft.com/office/powerpoint/2010/main" val="35524333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library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" y="1330036"/>
            <a:ext cx="752000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int main( int argc, char **argv 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FILE *src;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char buff[512];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int ret;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src = fopen( argv[1], "r" );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while( ret = fread( buff, 1, sizeof buff, src ))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fwrite( buff, 1, ret, stdout );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fclose(src);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endParaRPr lang="ko-KR" alt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3744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system call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" y="1330036"/>
            <a:ext cx="667362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int main( int argc, char **argv 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int src;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char buff[512];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int ret;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src = open(argv[1], O_RDONLY);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while( ret = read(src, buff, sizeof buff))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write( 1, buff,  ret);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close(src);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endParaRPr lang="ko-KR" alt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62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28825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virtual box  </a:t>
            </a:r>
            <a:r>
              <a:rPr lang="ko-KR" altLang="en-US" sz="2800" smtClean="0"/>
              <a:t>시행</a:t>
            </a:r>
            <a:endParaRPr lang="en-US" altLang="ko-KR" sz="2800" smtClean="0"/>
          </a:p>
          <a:p>
            <a:r>
              <a:rPr lang="en-US" altLang="ko-KR" sz="2800" smtClean="0"/>
              <a:t>-  </a:t>
            </a:r>
            <a:r>
              <a:rPr lang="ko-KR" altLang="en-US" sz="2800" smtClean="0"/>
              <a:t>시작  클릭</a:t>
            </a:r>
            <a:endParaRPr lang="en-US" altLang="ko-KR" sz="2800" smtClean="0"/>
          </a:p>
          <a:p>
            <a:endParaRPr lang="en-US" altLang="ko-KR" sz="2800"/>
          </a:p>
          <a:p>
            <a:r>
              <a:rPr lang="en-US" altLang="ko-KR" sz="2800" smtClean="0"/>
              <a:t>- ID : linux</a:t>
            </a:r>
          </a:p>
          <a:p>
            <a:r>
              <a:rPr lang="en-US" altLang="ko-KR" sz="2800" smtClean="0"/>
              <a:t>- passwd : linux</a:t>
            </a:r>
            <a:endParaRPr lang="ko-KR" alt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5835536" y="515387"/>
            <a:ext cx="22236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터미널 실행</a:t>
            </a:r>
            <a:endParaRPr lang="en-US" altLang="ko-KR" sz="2800" smtClean="0"/>
          </a:p>
          <a:p>
            <a:r>
              <a:rPr lang="en-US" altLang="ko-KR" sz="2800" smtClean="0"/>
              <a:t>ctrl + alt + 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5536" y="1903612"/>
            <a:ext cx="375269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root passwd  </a:t>
            </a:r>
            <a:r>
              <a:rPr lang="ko-KR" altLang="en-US" sz="2800" smtClean="0"/>
              <a:t>지정</a:t>
            </a:r>
            <a:endParaRPr lang="en-US" altLang="ko-KR" sz="2800" smtClean="0"/>
          </a:p>
          <a:p>
            <a:r>
              <a:rPr lang="en-US" altLang="ko-KR" sz="2800" smtClean="0"/>
              <a:t>$ sudo passwd</a:t>
            </a:r>
          </a:p>
          <a:p>
            <a:r>
              <a:rPr lang="en-US" altLang="ko-KR" sz="2800" smtClean="0"/>
              <a:t>linux</a:t>
            </a:r>
          </a:p>
          <a:p>
            <a:r>
              <a:rPr lang="en-US" altLang="ko-KR" sz="2800" smtClean="0"/>
              <a:t>linux</a:t>
            </a:r>
          </a:p>
          <a:p>
            <a:r>
              <a:rPr lang="en-US" altLang="ko-KR" sz="2800" smtClean="0"/>
              <a:t>linux</a:t>
            </a:r>
          </a:p>
          <a:p>
            <a:endParaRPr lang="en-US" altLang="ko-KR" sz="2800"/>
          </a:p>
          <a:p>
            <a:r>
              <a:rPr lang="en-US" altLang="ko-KR" sz="2800" smtClean="0"/>
              <a:t>root </a:t>
            </a:r>
            <a:r>
              <a:rPr lang="ko-KR" altLang="en-US" sz="2800" smtClean="0"/>
              <a:t>권한으로 바꾸기 </a:t>
            </a:r>
            <a:endParaRPr lang="en-US" altLang="ko-KR" sz="2800" smtClean="0"/>
          </a:p>
          <a:p>
            <a:r>
              <a:rPr lang="en-US" altLang="ko-KR" sz="2800" smtClean="0"/>
              <a:t>$ su - </a:t>
            </a:r>
          </a:p>
          <a:p>
            <a:r>
              <a:rPr lang="en-US" altLang="ko-KR" sz="2800" smtClean="0"/>
              <a:t>linux</a:t>
            </a:r>
          </a:p>
          <a:p>
            <a:r>
              <a:rPr lang="en-US" altLang="ko-KR" sz="2800"/>
              <a:t>#</a:t>
            </a:r>
            <a:endParaRPr lang="en-US" altLang="ko-KR" sz="2800" smtClean="0"/>
          </a:p>
        </p:txBody>
      </p:sp>
    </p:spTree>
    <p:extLst>
      <p:ext uri="{BB962C8B-B14F-4D97-AF65-F5344CB8AC3E}">
        <p14:creationId xmlns:p14="http://schemas.microsoft.com/office/powerpoint/2010/main" val="21269219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8270" y="1463040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fd = open("aaa", O_RDONLY 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07324" y="2759825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114117" y="1724650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user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14117" y="310600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kernel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460673" y="2759825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182196" y="2493818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460673" y="2493818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아래쪽 화살표 14"/>
          <p:cNvSpPr/>
          <p:nvPr/>
        </p:nvSpPr>
        <p:spPr>
          <a:xfrm>
            <a:off x="7229994" y="2370092"/>
            <a:ext cx="195349" cy="99752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28306" y="1914878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80h , eax=5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5435" y="288993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system call table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70116" y="3413156"/>
            <a:ext cx="1580858" cy="37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0116" y="3790604"/>
            <a:ext cx="1580858" cy="37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70116" y="4168052"/>
            <a:ext cx="1580858" cy="37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70116" y="4545500"/>
            <a:ext cx="1580858" cy="37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70116" y="4922948"/>
            <a:ext cx="1580858" cy="37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70116" y="5300396"/>
            <a:ext cx="1580858" cy="37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88280" y="52194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5" name="세로로 말린 두루마리 모양 24"/>
          <p:cNvSpPr/>
          <p:nvPr/>
        </p:nvSpPr>
        <p:spPr>
          <a:xfrm>
            <a:off x="4995949" y="4106487"/>
            <a:ext cx="681644" cy="627737"/>
          </a:xfrm>
          <a:prstGeom prst="verticalScroll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89514" y="3523149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sys_open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/>
          <p:cNvCxnSpPr>
            <a:stCxn id="23" idx="3"/>
            <a:endCxn id="25" idx="1"/>
          </p:cNvCxnSpPr>
          <p:nvPr/>
        </p:nvCxnSpPr>
        <p:spPr>
          <a:xfrm flipV="1">
            <a:off x="3550974" y="4420356"/>
            <a:ext cx="1523442" cy="106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6173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828" y="0"/>
            <a:ext cx="57054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fd;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fd = open("aaa", O_RDONLY 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1193" y="1737359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97986" y="702184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user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97986" y="208354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kernel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244542" y="1737359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966065" y="1471352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244542" y="1471352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아래쪽 화살표 14"/>
          <p:cNvSpPr/>
          <p:nvPr/>
        </p:nvSpPr>
        <p:spPr>
          <a:xfrm>
            <a:off x="7013863" y="1347626"/>
            <a:ext cx="195349" cy="99752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12175" y="892412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80h , eax=5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원통 1"/>
          <p:cNvSpPr/>
          <p:nvPr/>
        </p:nvSpPr>
        <p:spPr>
          <a:xfrm>
            <a:off x="8923791" y="5270270"/>
            <a:ext cx="3217026" cy="1429789"/>
          </a:xfrm>
          <a:prstGeom prst="can">
            <a:avLst>
              <a:gd name="adj" fmla="val 139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202268" y="5769034"/>
            <a:ext cx="1330036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361893" y="4222864"/>
            <a:ext cx="1330036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88284" y="2443942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088283" y="2801389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088282" y="3158836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88281" y="3516283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088280" y="3873730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088279" y="4231177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088278" y="4588624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07531" y="198282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14934" y="447248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data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34" idx="3"/>
            <a:endCxn id="27" idx="1"/>
          </p:cNvCxnSpPr>
          <p:nvPr/>
        </p:nvCxnSpPr>
        <p:spPr>
          <a:xfrm flipV="1">
            <a:off x="9584569" y="4409900"/>
            <a:ext cx="777324" cy="35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712922" y="2978514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"aaa"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712921" y="3335961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화살표 연결선 38"/>
          <p:cNvCxnSpPr>
            <a:stCxn id="38" idx="3"/>
            <a:endCxn id="6" idx="1"/>
          </p:cNvCxnSpPr>
          <p:nvPr/>
        </p:nvCxnSpPr>
        <p:spPr>
          <a:xfrm flipV="1">
            <a:off x="7209212" y="2622666"/>
            <a:ext cx="879072" cy="892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43350" y="2477479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dentry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219104" y="2981071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219103" y="3338518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49532" y="248003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file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13805" y="288387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f_pos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/>
          <p:cNvCxnSpPr>
            <a:stCxn id="45" idx="3"/>
            <a:endCxn id="37" idx="1"/>
          </p:cNvCxnSpPr>
          <p:nvPr/>
        </p:nvCxnSpPr>
        <p:spPr>
          <a:xfrm flipV="1">
            <a:off x="4715394" y="3157238"/>
            <a:ext cx="997528" cy="3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11537" y="374081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size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7804" y="2827525"/>
            <a:ext cx="399011" cy="399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53570" y="2827525"/>
            <a:ext cx="399011" cy="399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0070" y="3205354"/>
            <a:ext cx="399011" cy="399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55836" y="3205354"/>
            <a:ext cx="399011" cy="399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62336" y="3583183"/>
            <a:ext cx="399011" cy="399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58102" y="3583183"/>
            <a:ext cx="399011" cy="399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56289" y="3961012"/>
            <a:ext cx="399011" cy="399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152055" y="3961012"/>
            <a:ext cx="399011" cy="399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직선 화살표 연결선 63"/>
          <p:cNvCxnSpPr>
            <a:stCxn id="59" idx="3"/>
            <a:endCxn id="47" idx="3"/>
          </p:cNvCxnSpPr>
          <p:nvPr/>
        </p:nvCxnSpPr>
        <p:spPr>
          <a:xfrm flipV="1">
            <a:off x="1551066" y="3145485"/>
            <a:ext cx="1733252" cy="101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57770" y="2209747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fd_array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043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195" y="24198"/>
            <a:ext cx="1083181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fd </a:t>
            </a:r>
            <a:r>
              <a:rPr lang="en-US" altLang="ko-KR" sz="2800">
                <a:latin typeface="Consolas" panose="020B0609020204030204" pitchFamily="49" charset="0"/>
              </a:rPr>
              <a:t>= open</a:t>
            </a:r>
            <a:r>
              <a:rPr lang="en-US" altLang="ko-KR" sz="2800" smtClean="0">
                <a:latin typeface="Consolas" panose="020B0609020204030204" pitchFamily="49" charset="0"/>
              </a:rPr>
              <a:t>("xxx", </a:t>
            </a:r>
            <a:r>
              <a:rPr lang="en-US" altLang="ko-KR" sz="2800">
                <a:latin typeface="Consolas" panose="020B0609020204030204" pitchFamily="49" charset="0"/>
              </a:rPr>
              <a:t>O_WRONLY | O_TRUNC | O_CREAT , 0666);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close(1); // fd_array[1] = 0;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dup(fd);  // fd_array[1] = fd_array[3];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printf</a:t>
            </a:r>
            <a:r>
              <a:rPr lang="en-US" altLang="ko-KR" sz="2800">
                <a:latin typeface="Consolas" panose="020B0609020204030204" pitchFamily="49" charset="0"/>
              </a:rPr>
              <a:t>("hello\n");  // write(1, "hello\n", 6);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close(fd</a:t>
            </a:r>
            <a:r>
              <a:rPr lang="en-US" altLang="ko-KR" sz="2800">
                <a:latin typeface="Consolas" panose="020B0609020204030204" pitchFamily="49" charset="0"/>
              </a:rPr>
              <a:t>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91441" y="2897889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97986" y="702184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user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98234" y="324407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kernel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144790" y="2897889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66313" y="2631882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144790" y="2631882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아래쪽 화살표 14"/>
          <p:cNvSpPr/>
          <p:nvPr/>
        </p:nvSpPr>
        <p:spPr>
          <a:xfrm>
            <a:off x="6914111" y="2508156"/>
            <a:ext cx="195349" cy="99752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원통 1"/>
          <p:cNvSpPr/>
          <p:nvPr/>
        </p:nvSpPr>
        <p:spPr>
          <a:xfrm>
            <a:off x="8800224" y="5874372"/>
            <a:ext cx="2687148" cy="1194288"/>
          </a:xfrm>
          <a:prstGeom prst="can">
            <a:avLst>
              <a:gd name="adj" fmla="val 139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001456" y="4999485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02334" y="351357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102333" y="381214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102332" y="411071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102331" y="440928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02331" y="470785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102330" y="500642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102329" y="530500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01940" y="312840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89305" y="52079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34" idx="3"/>
            <a:endCxn id="27" idx="1"/>
          </p:cNvCxnSpPr>
          <p:nvPr/>
        </p:nvCxnSpPr>
        <p:spPr>
          <a:xfrm flipV="1">
            <a:off x="9352165" y="5155714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118219" y="396009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"xxx"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18218" y="425866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화살표 연결선 38"/>
          <p:cNvCxnSpPr>
            <a:stCxn id="38" idx="3"/>
            <a:endCxn id="6" idx="1"/>
          </p:cNvCxnSpPr>
          <p:nvPr/>
        </p:nvCxnSpPr>
        <p:spPr>
          <a:xfrm flipV="1">
            <a:off x="7368054" y="3662857"/>
            <a:ext cx="734280" cy="74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27164" y="354158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10202" y="537538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file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78013" y="571270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f_pos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/>
          <p:cNvCxnSpPr>
            <a:stCxn id="45" idx="3"/>
            <a:endCxn id="37" idx="1"/>
          </p:cNvCxnSpPr>
          <p:nvPr/>
        </p:nvCxnSpPr>
        <p:spPr>
          <a:xfrm flipV="1">
            <a:off x="3951092" y="4109379"/>
            <a:ext cx="2167127" cy="213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286467" y="459683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89269" y="3833969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9848" y="3833969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91162" y="4149566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21741" y="4149566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93055" y="4465162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23634" y="4465162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88004" y="4780759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18583" y="4780759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직선 화살표 연결선 63"/>
          <p:cNvCxnSpPr>
            <a:stCxn id="59" idx="3"/>
            <a:endCxn id="44" idx="1"/>
          </p:cNvCxnSpPr>
          <p:nvPr/>
        </p:nvCxnSpPr>
        <p:spPr>
          <a:xfrm>
            <a:off x="1251873" y="4947404"/>
            <a:ext cx="1449384" cy="99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22183" y="331794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fd_array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701257" y="579389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01256" y="609246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34574" y="398129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file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02385" y="431861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f_pos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25629" y="439980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725628" y="469837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505498" y="3718056"/>
            <a:ext cx="1124602" cy="8006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563861" y="3781041"/>
            <a:ext cx="991147" cy="684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97334" y="463180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f_refs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/>
          <p:cNvCxnSpPr>
            <a:stCxn id="55" idx="3"/>
            <a:endCxn id="44" idx="1"/>
          </p:cNvCxnSpPr>
          <p:nvPr/>
        </p:nvCxnSpPr>
        <p:spPr>
          <a:xfrm>
            <a:off x="1255031" y="4316211"/>
            <a:ext cx="1446226" cy="162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748887" y="602058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f_refs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0001456" y="6220641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3857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195" y="24198"/>
            <a:ext cx="78742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fd </a:t>
            </a:r>
            <a:r>
              <a:rPr lang="en-US" altLang="ko-KR" sz="2800">
                <a:latin typeface="Consolas" panose="020B0609020204030204" pitchFamily="49" charset="0"/>
              </a:rPr>
              <a:t>= open</a:t>
            </a:r>
            <a:r>
              <a:rPr lang="en-US" altLang="ko-KR" sz="2800" smtClean="0">
                <a:latin typeface="Consolas" panose="020B0609020204030204" pitchFamily="49" charset="0"/>
              </a:rPr>
              <a:t>("xxx", O_RDONLY);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close(0); // fd_array[0] = 0;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dup(fd);  // fd_array[0] = fd_array[3];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ret = read(0, buff, sizeof buff);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write(1, buff, ret );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91441" y="2897889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97986" y="702184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user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98234" y="324407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kernel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144790" y="2897889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66313" y="2631882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144790" y="2631882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아래쪽 화살표 14"/>
          <p:cNvSpPr/>
          <p:nvPr/>
        </p:nvSpPr>
        <p:spPr>
          <a:xfrm>
            <a:off x="6914111" y="2508156"/>
            <a:ext cx="195349" cy="99752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원통 1"/>
          <p:cNvSpPr/>
          <p:nvPr/>
        </p:nvSpPr>
        <p:spPr>
          <a:xfrm>
            <a:off x="8800224" y="5874372"/>
            <a:ext cx="2687148" cy="1194288"/>
          </a:xfrm>
          <a:prstGeom prst="can">
            <a:avLst>
              <a:gd name="adj" fmla="val 139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001456" y="4999485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02334" y="351357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102333" y="381214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102332" y="411071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102331" y="440928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02331" y="470785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102330" y="500642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102329" y="530500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01940" y="312840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89305" y="52079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34" idx="3"/>
            <a:endCxn id="27" idx="1"/>
          </p:cNvCxnSpPr>
          <p:nvPr/>
        </p:nvCxnSpPr>
        <p:spPr>
          <a:xfrm flipV="1">
            <a:off x="9352165" y="5155714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118219" y="396009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"xxx"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18218" y="425866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화살표 연결선 38"/>
          <p:cNvCxnSpPr>
            <a:stCxn id="38" idx="3"/>
            <a:endCxn id="6" idx="1"/>
          </p:cNvCxnSpPr>
          <p:nvPr/>
        </p:nvCxnSpPr>
        <p:spPr>
          <a:xfrm flipV="1">
            <a:off x="7368054" y="3662857"/>
            <a:ext cx="734280" cy="74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27164" y="354158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10202" y="537538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file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78013" y="571270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f_pos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/>
          <p:cNvCxnSpPr>
            <a:stCxn id="45" idx="3"/>
            <a:endCxn id="37" idx="1"/>
          </p:cNvCxnSpPr>
          <p:nvPr/>
        </p:nvCxnSpPr>
        <p:spPr>
          <a:xfrm flipV="1">
            <a:off x="3951092" y="4109379"/>
            <a:ext cx="2167127" cy="213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286467" y="459683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89269" y="3833969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9848" y="3833969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91162" y="4149566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21741" y="4149566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93055" y="4465162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23634" y="4465162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88004" y="4780759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18583" y="4780759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직선 화살표 연결선 63"/>
          <p:cNvCxnSpPr>
            <a:stCxn id="59" idx="3"/>
            <a:endCxn id="44" idx="1"/>
          </p:cNvCxnSpPr>
          <p:nvPr/>
        </p:nvCxnSpPr>
        <p:spPr>
          <a:xfrm>
            <a:off x="1251873" y="4947404"/>
            <a:ext cx="1449384" cy="99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22183" y="331794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fd_array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701257" y="579389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01256" y="609246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34574" y="398129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file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02385" y="431861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f_pos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25629" y="439980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725628" y="469837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97334" y="463180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f_refs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48887" y="602058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f_refs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0001456" y="6220641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14058" y="3480500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613417" y="3480500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812776" y="3480500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12135" y="3480500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211494" y="3480500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10853" y="3480500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419513" y="3622314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618872" y="3622314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818231" y="3622314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017590" y="3622314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216949" y="3622314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416308" y="3622314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424968" y="3764128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624327" y="3764128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23686" y="3764128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023045" y="3764128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222404" y="3764128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421763" y="3764128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30423" y="3905942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629782" y="3905942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829141" y="3905942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28500" y="3905942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227859" y="3905942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427218" y="3905942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5" name="직선 화살표 연결선 94"/>
          <p:cNvCxnSpPr>
            <a:stCxn id="53" idx="3"/>
            <a:endCxn id="47" idx="3"/>
          </p:cNvCxnSpPr>
          <p:nvPr/>
        </p:nvCxnSpPr>
        <p:spPr>
          <a:xfrm>
            <a:off x="1253138" y="4000614"/>
            <a:ext cx="1414862" cy="191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9973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837908" y="944937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37906" y="1398318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-rw-r--r--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37905" y="1851699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37903" y="2305079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37903" y="2758460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37902" y="3211842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37900" y="3665223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월 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 10:21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36521" y="54482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823480" y="142495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i_mode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82414" y="1851697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964539" y="233171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i_uid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964539" y="277201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i_gid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823475" y="323847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682414" y="365779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i_mtime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105603" y="96503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i_no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837900" y="4111179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307948" y="4103754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i_data[15]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14953" y="324196"/>
            <a:ext cx="4275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linux </a:t>
            </a:r>
            <a:r>
              <a:rPr lang="ko-KR" altLang="en-US" sz="2800" smtClean="0">
                <a:latin typeface="Consolas" panose="020B0609020204030204" pitchFamily="49" charset="0"/>
              </a:rPr>
              <a:t>에서 파일의 종류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414953" y="1301843"/>
            <a:ext cx="393088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 regular file </a:t>
            </a:r>
          </a:p>
          <a:p>
            <a:r>
              <a:rPr lang="en-US" altLang="ko-KR" sz="2800" smtClean="0">
                <a:solidFill>
                  <a:srgbClr val="000000"/>
                </a:solidFill>
                <a:latin typeface="Consolas" panose="020B0609020204030204" pitchFamily="49" charset="0"/>
              </a:rPr>
              <a:t>d directory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 character special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b </a:t>
            </a:r>
            <a:r>
              <a:rPr lang="en-US" altLang="ko-KR" sz="2800" smtClean="0">
                <a:latin typeface="Consolas" panose="020B0609020204030204" pitchFamily="49" charset="0"/>
              </a:rPr>
              <a:t>block special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 fifo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s socket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l symbolic link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1141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389" y="22444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81a4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8731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25374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62018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98661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5304" y="1837113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71948" y="1837113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08591" y="1837113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45234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81878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18521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55164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91807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928451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465094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001737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538381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1488731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63530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51539" y="131389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파일종류</a:t>
            </a: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524523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855067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846509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007502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13555" y="13138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owner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28226" y="13138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group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29457" y="13138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other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245234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781878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18521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55164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391807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928451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465094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001737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38381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836376" y="3777653"/>
            <a:ext cx="5950177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-rw-r--r--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7415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389" y="22444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81a4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8731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25374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62018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98661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5304" y="1837113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71948" y="1837113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08591" y="1837113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45234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81878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18521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55164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91807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928451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465094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001737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538381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1488731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63530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51539" y="131389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파일종류</a:t>
            </a: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524523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855067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846509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007502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13555" y="13138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owner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28226" y="13138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group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29457" y="13138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other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245234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781878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18521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55164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391807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928451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465094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001737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38381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494244" y="4057396"/>
            <a:ext cx="5950177" cy="26829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1000 0001 1010 0100</a:t>
            </a:r>
          </a:p>
          <a:p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1111 0000 0000 0000 &amp;</a:t>
            </a:r>
          </a:p>
          <a:p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-------------------------</a:t>
            </a:r>
          </a:p>
          <a:p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1000 0000 0000 0000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60132" y="3430267"/>
            <a:ext cx="8268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2800" smtClean="0">
                <a:latin typeface="Consolas" panose="020B0609020204030204" pitchFamily="49" charset="0"/>
              </a:rPr>
              <a:t>if ((buf.st_mode &amp; 0170000</a:t>
            </a:r>
            <a:r>
              <a:rPr lang="fr-FR" altLang="ko-KR" sz="2800">
                <a:latin typeface="Consolas" panose="020B0609020204030204" pitchFamily="49" charset="0"/>
              </a:rPr>
              <a:t>) == (0100000))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47215" y="4588625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1000 0000 0000 0000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682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389" y="22444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81a4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8360" y="1270884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75003" y="1270884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11647" y="1270884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48290" y="1270884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84933" y="1270884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21577" y="1270884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8220" y="1270884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4863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31507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68150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04793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41436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78080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614723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151366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688010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1638360" y="830309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784933" y="830309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01168" y="7476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파일종류</a:t>
            </a: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5394863" y="830309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7004696" y="830309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8614723" y="830309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0224653" y="830309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63184" y="74766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owner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77855" y="74766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group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79086" y="74766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other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57654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894298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30941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67584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504227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040871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77514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114157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650801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66283" y="80921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anose="020B0609020204030204" pitchFamily="49" charset="0"/>
              </a:rPr>
              <a:t>특수퍼미션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357654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894298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30941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67584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504227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040871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77514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114157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650801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299603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836247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372890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909533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446176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82820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519463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056106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592750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355860" y="2113314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708373" y="2113314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343495" y="3084106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696008" y="3084106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322112" y="5616121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674625" y="5616121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299603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836247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372890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909533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446176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982820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519463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056106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592750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322112" y="4292781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674625" y="4292781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698448" y="2144418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050961" y="2144418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725566" y="3060174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078079" y="3060174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690574" y="4290940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043087" y="4290940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712924" y="5586198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065437" y="5586198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9592749" y="2164282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945262" y="2164282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599303" y="3102396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9951816" y="3102396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9590532" y="4290940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943045" y="4290940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588315" y="5574033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940828" y="5574033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3843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6212" y="1122218"/>
            <a:ext cx="99902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epoch : 1970</a:t>
            </a:r>
            <a:r>
              <a:rPr lang="ko-KR" altLang="en-US" sz="2400" smtClean="0"/>
              <a:t>년 </a:t>
            </a:r>
            <a:r>
              <a:rPr lang="en-US" altLang="ko-KR" sz="2400" smtClean="0"/>
              <a:t>1</a:t>
            </a:r>
            <a:r>
              <a:rPr lang="ko-KR" altLang="en-US" sz="2400" smtClean="0"/>
              <a:t>월 </a:t>
            </a:r>
            <a:r>
              <a:rPr lang="en-US" altLang="ko-KR" sz="2400" smtClean="0"/>
              <a:t>1</a:t>
            </a:r>
            <a:r>
              <a:rPr lang="ko-KR" altLang="en-US" sz="2400" smtClean="0"/>
              <a:t>일 자정으로 부터 현재까지 흘러온 </a:t>
            </a:r>
            <a:r>
              <a:rPr lang="ko-KR" altLang="en-US" sz="2400" smtClean="0">
                <a:solidFill>
                  <a:srgbClr val="FF0000"/>
                </a:solidFill>
              </a:rPr>
              <a:t>초</a:t>
            </a:r>
            <a:r>
              <a:rPr lang="ko-KR" altLang="en-US" sz="2400" smtClean="0"/>
              <a:t>단위의 시간</a:t>
            </a:r>
            <a:endParaRPr lang="en-US" altLang="ko-KR" sz="2400" smtClean="0"/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3600">
                <a:latin typeface="Consolas" panose="020B0609020204030204" pitchFamily="49" charset="0"/>
              </a:rPr>
              <a:t>now=1607407415</a:t>
            </a:r>
            <a:endParaRPr lang="ko-KR" altLang="en-US" sz="36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5749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7898" y="241069"/>
            <a:ext cx="380104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adduser user1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# su - user1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$ cd /home/user2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$ ls 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aaa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$ rm aaa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73141" y="241069"/>
            <a:ext cx="606127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adduser user2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# su - user2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$ chmod 777 .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$ vi aaa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$ ls -l 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-rw-rw-r-- user2 </a:t>
            </a:r>
            <a:r>
              <a:rPr lang="en-US" altLang="ko-KR" sz="3200" smtClean="0">
                <a:latin typeface="Consolas" panose="020B0609020204030204" pitchFamily="49" charset="0"/>
              </a:rPr>
              <a:t>user2 aaa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51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369011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ssh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r>
              <a:rPr lang="en-US" altLang="ko-KR" sz="2800" smtClean="0"/>
              <a:t># apt install ssh</a:t>
            </a:r>
          </a:p>
          <a:p>
            <a:endParaRPr lang="en-US" altLang="ko-KR" sz="2800" smtClean="0"/>
          </a:p>
          <a:p>
            <a:r>
              <a:rPr lang="en-US" altLang="ko-KR" sz="2800" smtClean="0"/>
              <a:t>ip </a:t>
            </a:r>
            <a:r>
              <a:rPr lang="ko-KR" altLang="en-US" sz="2800" smtClean="0"/>
              <a:t>확인</a:t>
            </a:r>
            <a:endParaRPr lang="en-US" altLang="ko-KR" sz="2800" smtClean="0"/>
          </a:p>
          <a:p>
            <a:r>
              <a:rPr lang="en-US" altLang="ko-KR" sz="2800" smtClean="0"/>
              <a:t># apt install net-tools</a:t>
            </a:r>
          </a:p>
          <a:p>
            <a:r>
              <a:rPr lang="en-US" altLang="ko-KR" sz="2800" smtClean="0"/>
              <a:t># ifconfig</a:t>
            </a:r>
          </a:p>
          <a:p>
            <a:endParaRPr lang="en-US" altLang="ko-KR" sz="2800"/>
          </a:p>
          <a:p>
            <a:r>
              <a:rPr lang="en-US" altLang="ko-KR" sz="2800" smtClean="0"/>
              <a:t>ssh </a:t>
            </a:r>
            <a:r>
              <a:rPr lang="ko-KR" altLang="en-US" sz="2800" smtClean="0"/>
              <a:t>서버 확인 </a:t>
            </a:r>
            <a:endParaRPr lang="en-US" altLang="ko-KR" sz="2800" smtClean="0"/>
          </a:p>
          <a:p>
            <a:r>
              <a:rPr lang="en-US" altLang="ko-KR" sz="2800" smtClean="0"/>
              <a:t># netstat -ant</a:t>
            </a:r>
          </a:p>
          <a:p>
            <a:r>
              <a:rPr lang="en-US" altLang="ko-KR" sz="2800" smtClean="0"/>
              <a:t>0.0.0.0:22</a:t>
            </a:r>
            <a:endParaRPr lang="en-US" altLang="ko-KR" sz="2800"/>
          </a:p>
          <a:p>
            <a:endParaRPr lang="ko-KR" altLang="en-US" sz="2800"/>
          </a:p>
        </p:txBody>
      </p:sp>
      <p:sp>
        <p:nvSpPr>
          <p:cNvPr id="2" name="직사각형 1"/>
          <p:cNvSpPr/>
          <p:nvPr/>
        </p:nvSpPr>
        <p:spPr>
          <a:xfrm>
            <a:off x="6259484" y="1321724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59484" y="1986742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59484" y="265176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01695" y="1321724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401695" y="1986742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401695" y="265176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9484" y="648393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51324" y="572547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ubuntu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41910" y="3150524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602745" y="3150524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꺾인 연결선 16"/>
          <p:cNvCxnSpPr>
            <a:stCxn id="6" idx="2"/>
            <a:endCxn id="15" idx="2"/>
          </p:cNvCxnSpPr>
          <p:nvPr/>
        </p:nvCxnSpPr>
        <p:spPr>
          <a:xfrm rot="16200000" flipH="1">
            <a:off x="8567038" y="2152738"/>
            <a:ext cx="12700" cy="256083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53530" y="3815542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192.168.56.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102</a:t>
            </a:r>
            <a:endParaRPr lang="ko-KR" altLang="en-US" sz="28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634450" y="1399938"/>
            <a:ext cx="814648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551324" y="198523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/>
          <p:cNvCxnSpPr>
            <a:stCxn id="22" idx="0"/>
            <a:endCxn id="20" idx="2"/>
          </p:cNvCxnSpPr>
          <p:nvPr/>
        </p:nvCxnSpPr>
        <p:spPr>
          <a:xfrm flipV="1">
            <a:off x="9796035" y="1654233"/>
            <a:ext cx="245739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700669" y="1399938"/>
            <a:ext cx="89777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putty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00669" y="198523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6" idx="0"/>
            <a:endCxn id="25" idx="2"/>
          </p:cNvCxnSpPr>
          <p:nvPr/>
        </p:nvCxnSpPr>
        <p:spPr>
          <a:xfrm flipV="1">
            <a:off x="6945380" y="1654233"/>
            <a:ext cx="204176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2034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102" y="166635"/>
            <a:ext cx="42530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cp aaa bbb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# echo world &gt; bbb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29855" y="2580482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30733" y="109456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30732" y="139313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30731" y="169171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30730" y="199028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0730" y="228885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30729" y="258742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0728" y="288599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0339" y="7094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7704" y="278898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12" idx="3"/>
            <a:endCxn id="4" idx="1"/>
          </p:cNvCxnSpPr>
          <p:nvPr/>
        </p:nvCxnSpPr>
        <p:spPr>
          <a:xfrm flipV="1">
            <a:off x="7980564" y="2736711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746618" y="154109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"aaa"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46617" y="183966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17" idx="3"/>
            <a:endCxn id="6" idx="1"/>
          </p:cNvCxnSpPr>
          <p:nvPr/>
        </p:nvCxnSpPr>
        <p:spPr>
          <a:xfrm flipV="1">
            <a:off x="5996453" y="1243854"/>
            <a:ext cx="734280" cy="74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55563" y="112258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4866" y="217783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688044" y="4567224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"world\n"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730731" y="421775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925945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730730" y="451632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30729" y="481489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30728" y="511346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30728" y="541203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30727" y="571061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30726" y="600918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30337" y="383258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17702" y="591217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/>
          <p:cNvCxnSpPr>
            <a:stCxn id="39" idx="3"/>
            <a:endCxn id="23" idx="1"/>
          </p:cNvCxnSpPr>
          <p:nvPr/>
        </p:nvCxnSpPr>
        <p:spPr>
          <a:xfrm flipV="1">
            <a:off x="5886614" y="4367038"/>
            <a:ext cx="844117" cy="59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14864" y="530101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/>
          <p:cNvCxnSpPr>
            <a:stCxn id="29" idx="3"/>
            <a:endCxn id="21" idx="1"/>
          </p:cNvCxnSpPr>
          <p:nvPr/>
        </p:nvCxnSpPr>
        <p:spPr>
          <a:xfrm flipV="1">
            <a:off x="7980562" y="4723453"/>
            <a:ext cx="707482" cy="143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4636779" y="451499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"bbb"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36778" y="481356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45724" y="409648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5246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102" y="166635"/>
            <a:ext cx="42530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ln aaa bbb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# echo world &gt; bbb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29855" y="2580482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"world\n"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30733" y="109456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30732" y="139313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30731" y="169171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30730" y="199028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0730" y="228885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30729" y="258742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0728" y="288599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0339" y="7094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7704" y="278898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12" idx="3"/>
            <a:endCxn id="4" idx="1"/>
          </p:cNvCxnSpPr>
          <p:nvPr/>
        </p:nvCxnSpPr>
        <p:spPr>
          <a:xfrm flipV="1">
            <a:off x="7980564" y="2736711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746618" y="154109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"aaa"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46617" y="183966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17" idx="3"/>
            <a:endCxn id="6" idx="1"/>
          </p:cNvCxnSpPr>
          <p:nvPr/>
        </p:nvCxnSpPr>
        <p:spPr>
          <a:xfrm flipV="1">
            <a:off x="5996453" y="1243854"/>
            <a:ext cx="734280" cy="74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55563" y="112258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4866" y="217783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67869" y="339199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"bbb"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67868" y="369056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76814" y="297348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35" name="직선 화살표 연결선 34"/>
          <p:cNvCxnSpPr>
            <a:stCxn id="39" idx="3"/>
            <a:endCxn id="6" idx="1"/>
          </p:cNvCxnSpPr>
          <p:nvPr/>
        </p:nvCxnSpPr>
        <p:spPr>
          <a:xfrm flipV="1">
            <a:off x="5917704" y="1243853"/>
            <a:ext cx="813029" cy="259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14865" y="251429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0448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102" y="166635"/>
            <a:ext cx="44791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cp aaa bbb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# rm aaa  // unlink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60386" y="2139907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861264" y="65399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61263" y="95256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61262" y="125113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861261" y="154970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61261" y="184827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61260" y="214685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61259" y="244542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60870" y="26882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48235" y="234841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12" idx="3"/>
            <a:endCxn id="4" idx="1"/>
          </p:cNvCxnSpPr>
          <p:nvPr/>
        </p:nvCxnSpPr>
        <p:spPr>
          <a:xfrm flipV="1">
            <a:off x="9111095" y="2296136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877149" y="110051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"aaa"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77148" y="139908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39" idx="3"/>
            <a:endCxn id="23" idx="1"/>
          </p:cNvCxnSpPr>
          <p:nvPr/>
        </p:nvCxnSpPr>
        <p:spPr>
          <a:xfrm flipV="1">
            <a:off x="7017145" y="3926463"/>
            <a:ext cx="844117" cy="59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86094" y="68200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45397" y="173725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818575" y="4126649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"world\n"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861262" y="377717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925945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861261" y="407574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861260" y="437432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61259" y="467289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861259" y="497146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861258" y="527003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861257" y="556860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60868" y="339201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48233" y="547159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45395" y="486044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/>
          <p:cNvCxnSpPr>
            <a:stCxn id="29" idx="3"/>
            <a:endCxn id="21" idx="1"/>
          </p:cNvCxnSpPr>
          <p:nvPr/>
        </p:nvCxnSpPr>
        <p:spPr>
          <a:xfrm flipV="1">
            <a:off x="9111093" y="4282878"/>
            <a:ext cx="707482" cy="143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767310" y="407441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"bbb"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767309" y="437298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76255" y="365590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64741" y="519861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7818693" y="593340"/>
            <a:ext cx="1316775" cy="20900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9782482" y="2164659"/>
            <a:ext cx="1088869" cy="2877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5876255" y="1067305"/>
            <a:ext cx="1221145" cy="6014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0206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102" y="166635"/>
            <a:ext cx="28969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ln aaa bbb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# rm aaa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29855" y="2580482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"world\n"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30733" y="109456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30732" y="139313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30731" y="169171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30730" y="199028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0730" y="228885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30729" y="258742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0728" y="288599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0339" y="7094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7704" y="278898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12" idx="3"/>
            <a:endCxn id="4" idx="1"/>
          </p:cNvCxnSpPr>
          <p:nvPr/>
        </p:nvCxnSpPr>
        <p:spPr>
          <a:xfrm flipV="1">
            <a:off x="7980564" y="2736711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746618" y="154109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"aaa"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46617" y="183966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55563" y="112258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4866" y="217783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67869" y="339199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"bbb"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67868" y="369056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76814" y="297348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35" name="직선 화살표 연결선 34"/>
          <p:cNvCxnSpPr>
            <a:stCxn id="39" idx="3"/>
            <a:endCxn id="6" idx="1"/>
          </p:cNvCxnSpPr>
          <p:nvPr/>
        </p:nvCxnSpPr>
        <p:spPr>
          <a:xfrm flipV="1">
            <a:off x="5917704" y="1243853"/>
            <a:ext cx="813029" cy="259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14865" y="251429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6077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968538" y="1030778"/>
            <a:ext cx="1679171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project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98422" y="2651760"/>
            <a:ext cx="1679171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src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34792" y="2651760"/>
            <a:ext cx="1679171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include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204661" y="2651759"/>
            <a:ext cx="1679171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lib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341031" y="2651759"/>
            <a:ext cx="1679171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bin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연결선 17"/>
          <p:cNvCxnSpPr>
            <a:stCxn id="3" idx="2"/>
            <a:endCxn id="24" idx="0"/>
          </p:cNvCxnSpPr>
          <p:nvPr/>
        </p:nvCxnSpPr>
        <p:spPr>
          <a:xfrm flipH="1">
            <a:off x="4838008" y="1521229"/>
            <a:ext cx="1970116" cy="1130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3" idx="2"/>
            <a:endCxn id="25" idx="0"/>
          </p:cNvCxnSpPr>
          <p:nvPr/>
        </p:nvCxnSpPr>
        <p:spPr>
          <a:xfrm>
            <a:off x="6808124" y="1521229"/>
            <a:ext cx="166254" cy="1130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" idx="2"/>
            <a:endCxn id="26" idx="0"/>
          </p:cNvCxnSpPr>
          <p:nvPr/>
        </p:nvCxnSpPr>
        <p:spPr>
          <a:xfrm>
            <a:off x="6808124" y="1521229"/>
            <a:ext cx="2236123" cy="113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" idx="2"/>
            <a:endCxn id="27" idx="0"/>
          </p:cNvCxnSpPr>
          <p:nvPr/>
        </p:nvCxnSpPr>
        <p:spPr>
          <a:xfrm>
            <a:off x="6808124" y="1521229"/>
            <a:ext cx="4372493" cy="113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68538" y="9975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/home/user1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10157" y="3454179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/home/user1/project/include/a.h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10156" y="3977399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../include/a.h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47748" y="145232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/home/user2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6338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102" y="166635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mkdir user2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29855" y="2580482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"aaa bbb"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30733" y="109456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30732" y="139313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30731" y="169171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30730" y="199028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0730" y="228885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30729" y="258742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0728" y="288599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0339" y="7094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7704" y="278898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12" idx="3"/>
            <a:endCxn id="4" idx="1"/>
          </p:cNvCxnSpPr>
          <p:nvPr/>
        </p:nvCxnSpPr>
        <p:spPr>
          <a:xfrm flipV="1">
            <a:off x="7980564" y="2736711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071896" y="124385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"user2"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71895" y="154242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17" idx="3"/>
            <a:endCxn id="6" idx="1"/>
          </p:cNvCxnSpPr>
          <p:nvPr/>
        </p:nvCxnSpPr>
        <p:spPr>
          <a:xfrm flipV="1">
            <a:off x="5321731" y="1243853"/>
            <a:ext cx="1409002" cy="44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80841" y="82534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4866" y="217783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40111" y="273671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"."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40110" y="303528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49056" y="231820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/>
          <p:cNvCxnSpPr>
            <a:stCxn id="36" idx="3"/>
            <a:endCxn id="6" idx="1"/>
          </p:cNvCxnSpPr>
          <p:nvPr/>
        </p:nvCxnSpPr>
        <p:spPr>
          <a:xfrm flipV="1">
            <a:off x="5289946" y="1243853"/>
            <a:ext cx="1440787" cy="194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7099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102" y="166635"/>
            <a:ext cx="31229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mkdir user2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# mkdir sub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29855" y="2580482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"aaa bbb"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30733" y="109456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30732" y="139313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30731" y="169171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30730" y="199028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0730" y="228885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30729" y="258742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0728" y="288599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0339" y="7094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7704" y="278898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12" idx="3"/>
            <a:endCxn id="4" idx="1"/>
          </p:cNvCxnSpPr>
          <p:nvPr/>
        </p:nvCxnSpPr>
        <p:spPr>
          <a:xfrm flipV="1">
            <a:off x="7980564" y="2736711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071896" y="124385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"user2"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71895" y="154242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17" idx="3"/>
            <a:endCxn id="6" idx="1"/>
          </p:cNvCxnSpPr>
          <p:nvPr/>
        </p:nvCxnSpPr>
        <p:spPr>
          <a:xfrm flipV="1">
            <a:off x="5321731" y="1243853"/>
            <a:ext cx="1409002" cy="44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80841" y="82534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4866" y="217783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40111" y="273671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"."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40110" y="303528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49056" y="231820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/>
          <p:cNvCxnSpPr>
            <a:stCxn id="36" idx="3"/>
            <a:endCxn id="6" idx="1"/>
          </p:cNvCxnSpPr>
          <p:nvPr/>
        </p:nvCxnSpPr>
        <p:spPr>
          <a:xfrm flipV="1">
            <a:off x="5289946" y="1243853"/>
            <a:ext cx="1440787" cy="194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040110" y="408028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"sub/.."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40109" y="437885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49055" y="366177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/>
          <p:cNvCxnSpPr>
            <a:stCxn id="24" idx="3"/>
            <a:endCxn id="6" idx="1"/>
          </p:cNvCxnSpPr>
          <p:nvPr/>
        </p:nvCxnSpPr>
        <p:spPr>
          <a:xfrm flipV="1">
            <a:off x="5289945" y="1243853"/>
            <a:ext cx="1440788" cy="328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4669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777" y="-41185"/>
            <a:ext cx="40270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ln -s . current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# ls -l current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current -&gt; 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583346" y="2671922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"aaa bbb"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84224" y="118600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926285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84223" y="148457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drwxr-xr-x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684222" y="178315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684221" y="208172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684221" y="238029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684220" y="267886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684219" y="297743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83830" y="80084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71195" y="288042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12" idx="3"/>
            <a:endCxn id="4" idx="1"/>
          </p:cNvCxnSpPr>
          <p:nvPr/>
        </p:nvCxnSpPr>
        <p:spPr>
          <a:xfrm flipV="1">
            <a:off x="9934055" y="2828151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68357" y="226927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71592" y="148457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"."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071591" y="178315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80537" y="106606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/>
          <p:cNvCxnSpPr>
            <a:stCxn id="35" idx="3"/>
            <a:endCxn id="6" idx="1"/>
          </p:cNvCxnSpPr>
          <p:nvPr/>
        </p:nvCxnSpPr>
        <p:spPr>
          <a:xfrm flipV="1">
            <a:off x="7321428" y="1335293"/>
            <a:ext cx="1362796" cy="29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291276" y="401422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"current"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91275" y="431279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00221" y="359571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/>
          <p:cNvCxnSpPr>
            <a:stCxn id="29" idx="3"/>
            <a:endCxn id="39" idx="1"/>
          </p:cNvCxnSpPr>
          <p:nvPr/>
        </p:nvCxnSpPr>
        <p:spPr>
          <a:xfrm flipV="1">
            <a:off x="4541112" y="3425296"/>
            <a:ext cx="1526613" cy="73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966847" y="4761925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"."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067725" y="327601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926683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67724" y="357458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lrwxrwxrwx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067723" y="387315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067722" y="417172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067722" y="447029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067721" y="476886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067720" y="506744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67331" y="289084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54696" y="497043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49" name="직선 화살표 연결선 48"/>
          <p:cNvCxnSpPr>
            <a:stCxn id="46" idx="3"/>
            <a:endCxn id="38" idx="1"/>
          </p:cNvCxnSpPr>
          <p:nvPr/>
        </p:nvCxnSpPr>
        <p:spPr>
          <a:xfrm flipV="1">
            <a:off x="7317556" y="4918154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251858" y="435927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942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777" y="-41185"/>
            <a:ext cx="1024030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# ./a.out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fd = open("zzz", O_RDWR | O_CREAT | O_TRUNC, 0666);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unlink("zzz");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write(fd, "hello\n", 6 );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read(fd, buff, sizeof buff);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for(i=0; i&lt;1024; i++ 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close(i);</a:t>
            </a:r>
          </a:p>
        </p:txBody>
      </p:sp>
      <p:sp>
        <p:nvSpPr>
          <p:cNvPr id="51" name="원통 50"/>
          <p:cNvSpPr/>
          <p:nvPr/>
        </p:nvSpPr>
        <p:spPr>
          <a:xfrm>
            <a:off x="9639810" y="5500300"/>
            <a:ext cx="2687148" cy="1194288"/>
          </a:xfrm>
          <a:prstGeom prst="can">
            <a:avLst>
              <a:gd name="adj" fmla="val 139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841042" y="4625413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41920" y="313949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941919" y="343807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941918" y="373664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941917" y="403521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941917" y="433378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941916" y="463235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941915" y="493092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41526" y="275433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28891" y="48339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62" name="직선 화살표 연결선 61"/>
          <p:cNvCxnSpPr>
            <a:stCxn id="59" idx="3"/>
            <a:endCxn id="52" idx="1"/>
          </p:cNvCxnSpPr>
          <p:nvPr/>
        </p:nvCxnSpPr>
        <p:spPr>
          <a:xfrm flipV="1">
            <a:off x="10191751" y="4781642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993529" y="326754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"zzz"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993528" y="356611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02474" y="284903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649788" y="500131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file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17599" y="533863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f_pos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69" name="직선 화살표 연결선 68"/>
          <p:cNvCxnSpPr>
            <a:stCxn id="82" idx="3"/>
            <a:endCxn id="63" idx="1"/>
          </p:cNvCxnSpPr>
          <p:nvPr/>
        </p:nvCxnSpPr>
        <p:spPr>
          <a:xfrm flipV="1">
            <a:off x="4790678" y="3416832"/>
            <a:ext cx="1202851" cy="245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192992" y="428301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28855" y="3459897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759434" y="3459897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430748" y="3775494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761327" y="3775494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432641" y="4091090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763220" y="4091090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427590" y="4406687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758169" y="4406687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265441" y="474212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fd_array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540843" y="541982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540842" y="571839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0841042" y="5846569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211034" y="564041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540842" y="600974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335470" y="593187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96" name="직선 화살표 연결선 95"/>
          <p:cNvCxnSpPr>
            <a:stCxn id="94" idx="3"/>
            <a:endCxn id="53" idx="1"/>
          </p:cNvCxnSpPr>
          <p:nvPr/>
        </p:nvCxnSpPr>
        <p:spPr>
          <a:xfrm flipV="1">
            <a:off x="4790678" y="3288784"/>
            <a:ext cx="4151242" cy="287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092642" y="368587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092641" y="397784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count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00859" y="37135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anose="020B0609020204030204" pitchFamily="49" charset="0"/>
              </a:rPr>
              <a:t>연결계수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200859" y="40206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anose="020B0609020204030204" pitchFamily="49" charset="0"/>
              </a:rPr>
              <a:t>참조계수</a:t>
            </a: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5952820" y="2898387"/>
            <a:ext cx="1459982" cy="10794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H="1">
            <a:off x="3371405" y="5300994"/>
            <a:ext cx="1459982" cy="10794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H="1">
            <a:off x="8877814" y="3130987"/>
            <a:ext cx="1285474" cy="20999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H="1">
            <a:off x="10833439" y="4632356"/>
            <a:ext cx="1137014" cy="3330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H="1">
            <a:off x="10864775" y="5798896"/>
            <a:ext cx="1137014" cy="3330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82811" y="1155469"/>
            <a:ext cx="52469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파일이 지워지는 시점 </a:t>
            </a:r>
            <a:r>
              <a:rPr lang="en-US" altLang="ko-KR" sz="2800" smtClean="0">
                <a:latin typeface="Consolas" panose="020B0609020204030204" pitchFamily="49" charset="0"/>
              </a:rPr>
              <a:t>: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연결계수와 참조계수가 동시에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0</a:t>
            </a:r>
            <a:r>
              <a:rPr lang="ko-KR" altLang="en-US" sz="2800" smtClean="0">
                <a:latin typeface="Consolas" panose="020B0609020204030204" pitchFamily="49" charset="0"/>
              </a:rPr>
              <a:t>이 되는 시점이다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43200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379912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원통 9"/>
          <p:cNvSpPr/>
          <p:nvPr/>
        </p:nvSpPr>
        <p:spPr>
          <a:xfrm>
            <a:off x="4347556" y="4904508"/>
            <a:ext cx="3591099" cy="1745673"/>
          </a:xfrm>
          <a:prstGeom prst="can">
            <a:avLst>
              <a:gd name="adj" fmla="val 155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21876" y="5266973"/>
            <a:ext cx="2053767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fork();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printf("after\n");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200" smtClean="0">
                <a:latin typeface="Consolas" panose="020B0609020204030204" pitchFamily="49" charset="0"/>
              </a:rPr>
              <a:t>}</a:t>
            </a:r>
            <a:endParaRPr lang="en-US" altLang="ko-KR" sz="120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99347" y="2049946"/>
            <a:ext cx="2053767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fork();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printf("after\n");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200" smtClean="0">
                <a:latin typeface="Consolas" panose="020B0609020204030204" pitchFamily="49" charset="0"/>
              </a:rPr>
              <a:t>}</a:t>
            </a:r>
            <a:endParaRPr lang="en-US" altLang="ko-KR" sz="120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79912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258588" y="1803862"/>
            <a:ext cx="1940759" cy="253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58588" y="3034145"/>
            <a:ext cx="1940759" cy="21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화살표 15"/>
          <p:cNvSpPr/>
          <p:nvPr/>
        </p:nvSpPr>
        <p:spPr>
          <a:xfrm>
            <a:off x="4721758" y="2650110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9542" y="39949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parent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76508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9476508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626138" y="3994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child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7253114" y="1800014"/>
            <a:ext cx="2223394" cy="257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7207394" y="3034145"/>
            <a:ext cx="2269114" cy="21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오른쪽 화살표 99"/>
          <p:cNvSpPr/>
          <p:nvPr/>
        </p:nvSpPr>
        <p:spPr>
          <a:xfrm>
            <a:off x="5085440" y="2650110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46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39833" y="1121669"/>
            <a:ext cx="106531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putty </a:t>
            </a:r>
            <a:r>
              <a:rPr lang="ko-KR" altLang="en-US" sz="2800" smtClean="0"/>
              <a:t>설정</a:t>
            </a:r>
            <a:endParaRPr lang="en-US" altLang="ko-KR" sz="2800" smtClean="0"/>
          </a:p>
          <a:p>
            <a:r>
              <a:rPr lang="en-US" altLang="ko-KR" sz="2800" smtClean="0"/>
              <a:t>https</a:t>
            </a:r>
            <a:r>
              <a:rPr lang="en-US" altLang="ko-KR" sz="2800"/>
              <a:t>://www.chiark.greenend.org.uk/~sgtatham/putty/latest.html</a:t>
            </a:r>
            <a:endParaRPr lang="ko-KR" altLang="en-US" sz="2800"/>
          </a:p>
        </p:txBody>
      </p:sp>
      <p:sp>
        <p:nvSpPr>
          <p:cNvPr id="2" name="직사각형 1"/>
          <p:cNvSpPr/>
          <p:nvPr/>
        </p:nvSpPr>
        <p:spPr>
          <a:xfrm>
            <a:off x="6217920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7920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17920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60131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60131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60131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7920" y="237757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09760" y="230173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ubuntu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00346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561181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꺾인 연결선 16"/>
          <p:cNvCxnSpPr>
            <a:stCxn id="6" idx="2"/>
            <a:endCxn id="15" idx="2"/>
          </p:cNvCxnSpPr>
          <p:nvPr/>
        </p:nvCxnSpPr>
        <p:spPr>
          <a:xfrm rot="16200000" flipH="1">
            <a:off x="8525474" y="3881924"/>
            <a:ext cx="12700" cy="256083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11966" y="554472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192.168.56.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102</a:t>
            </a:r>
            <a:endParaRPr lang="ko-KR" altLang="en-US" sz="28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592886" y="3129124"/>
            <a:ext cx="814648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509760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/>
          <p:cNvCxnSpPr>
            <a:stCxn id="22" idx="0"/>
            <a:endCxn id="20" idx="2"/>
          </p:cNvCxnSpPr>
          <p:nvPr/>
        </p:nvCxnSpPr>
        <p:spPr>
          <a:xfrm flipV="1">
            <a:off x="9754471" y="3383419"/>
            <a:ext cx="245739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659105" y="3129124"/>
            <a:ext cx="89777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putty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9105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6" idx="0"/>
            <a:endCxn id="25" idx="2"/>
          </p:cNvCxnSpPr>
          <p:nvPr/>
        </p:nvCxnSpPr>
        <p:spPr>
          <a:xfrm flipV="1">
            <a:off x="6903816" y="3383419"/>
            <a:ext cx="204176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56" y="2213436"/>
            <a:ext cx="4305300" cy="42100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352502" y="3256271"/>
            <a:ext cx="1529542" cy="210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52502" y="4213393"/>
            <a:ext cx="1529542" cy="210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91240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379912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99347" y="2049946"/>
            <a:ext cx="2053767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fork();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printf("after\n");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200" smtClean="0">
                <a:latin typeface="Consolas" panose="020B0609020204030204" pitchFamily="49" charset="0"/>
              </a:rPr>
              <a:t>}</a:t>
            </a:r>
            <a:endParaRPr lang="en-US" altLang="ko-KR" sz="120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79912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258588" y="1803862"/>
            <a:ext cx="1940759" cy="253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58588" y="3034145"/>
            <a:ext cx="1940759" cy="21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화살표 15"/>
          <p:cNvSpPr/>
          <p:nvPr/>
        </p:nvSpPr>
        <p:spPr>
          <a:xfrm>
            <a:off x="4721758" y="2650110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9542" y="39949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parent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76508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9476508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626138" y="3994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child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7253114" y="1800014"/>
            <a:ext cx="2223394" cy="257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7207394" y="3034145"/>
            <a:ext cx="2269114" cy="21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오른쪽 화살표 99"/>
          <p:cNvSpPr/>
          <p:nvPr/>
        </p:nvSpPr>
        <p:spPr>
          <a:xfrm>
            <a:off x="5085440" y="2650110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79912" y="3426492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736" y="336887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global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55851" y="3774076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258588" y="3425911"/>
            <a:ext cx="1997263" cy="347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258588" y="3771651"/>
            <a:ext cx="1997263" cy="347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476508" y="3537344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55851" y="4468953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7134527" y="3537346"/>
            <a:ext cx="2341981" cy="949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134527" y="3872718"/>
            <a:ext cx="2378414" cy="94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357391" y="341105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global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6597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379912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99347" y="2049946"/>
            <a:ext cx="2053767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fork();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printf("after\n");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200" smtClean="0">
                <a:latin typeface="Consolas" panose="020B0609020204030204" pitchFamily="49" charset="0"/>
              </a:rPr>
              <a:t>}</a:t>
            </a:r>
            <a:endParaRPr lang="en-US" altLang="ko-KR" sz="120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79912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258588" y="1803862"/>
            <a:ext cx="1940759" cy="253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58588" y="3034145"/>
            <a:ext cx="1940759" cy="21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화살표 15"/>
          <p:cNvSpPr/>
          <p:nvPr/>
        </p:nvSpPr>
        <p:spPr>
          <a:xfrm>
            <a:off x="4721758" y="2650110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9542" y="39949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parent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76508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9476508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626138" y="3994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child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7253114" y="1800014"/>
            <a:ext cx="2223394" cy="257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7207394" y="3034145"/>
            <a:ext cx="2269114" cy="21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오른쪽 화살표 99"/>
          <p:cNvSpPr/>
          <p:nvPr/>
        </p:nvSpPr>
        <p:spPr>
          <a:xfrm>
            <a:off x="5085440" y="2650110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79912" y="3426492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736" y="336887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global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55851" y="3774076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258588" y="3425911"/>
            <a:ext cx="1997263" cy="347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258588" y="3771651"/>
            <a:ext cx="1997263" cy="347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476508" y="3537344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7134527" y="3537346"/>
            <a:ext cx="2341981" cy="234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116311" y="3872718"/>
            <a:ext cx="2396630" cy="245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357391" y="341105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global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23607" y="30029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COW : Copy On Write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53397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379912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99347" y="2049946"/>
            <a:ext cx="2053767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fork();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printf("after\n");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200" smtClean="0">
                <a:latin typeface="Consolas" panose="020B0609020204030204" pitchFamily="49" charset="0"/>
              </a:rPr>
              <a:t>}</a:t>
            </a:r>
            <a:endParaRPr lang="en-US" altLang="ko-KR" sz="120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79912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258588" y="1803862"/>
            <a:ext cx="1940759" cy="253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58588" y="3034145"/>
            <a:ext cx="1940759" cy="21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화살표 15"/>
          <p:cNvSpPr/>
          <p:nvPr/>
        </p:nvSpPr>
        <p:spPr>
          <a:xfrm>
            <a:off x="4721758" y="2650110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9542" y="39949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parent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76508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9476508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626138" y="3994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child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7253114" y="1800014"/>
            <a:ext cx="2223394" cy="257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7207394" y="3034145"/>
            <a:ext cx="2269114" cy="21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오른쪽 화살표 99"/>
          <p:cNvSpPr/>
          <p:nvPr/>
        </p:nvSpPr>
        <p:spPr>
          <a:xfrm>
            <a:off x="5085440" y="2650110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79912" y="3426492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736" y="336887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global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55851" y="3774076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258588" y="3425911"/>
            <a:ext cx="1997263" cy="347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258588" y="3771651"/>
            <a:ext cx="1997263" cy="347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476508" y="3537344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7116311" y="3537347"/>
            <a:ext cx="2360197" cy="936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134527" y="3872718"/>
            <a:ext cx="2378414" cy="936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357391" y="3411053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++global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96239" y="30029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COW : Copy On Write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55851" y="4476711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5755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939719" y="981384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parent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838903" y="3761991"/>
            <a:ext cx="29450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exit(7);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TASK_RUNNING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=&gt; EXIT_ZOMBIE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47309" y="1504604"/>
            <a:ext cx="2352502" cy="125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81530" y="4912822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child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447309" y="3657600"/>
            <a:ext cx="2352502" cy="125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exit_code=7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939719" y="2759826"/>
            <a:ext cx="0" cy="89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6313754" y="2759826"/>
            <a:ext cx="0" cy="89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26668" y="564482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task_struct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38902" y="1242994"/>
            <a:ext cx="3733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wait(&amp;status);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kfree(children);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4447309" y="3657600"/>
            <a:ext cx="2352502" cy="12552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32816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939719" y="981384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parent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838903" y="3761991"/>
            <a:ext cx="550823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exit(7);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send_signal(parent, 17);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TASK_RUNNING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=&gt; EXIT_ZOMBIE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47309" y="1504604"/>
            <a:ext cx="2352502" cy="125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81530" y="4912822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child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447309" y="3657600"/>
            <a:ext cx="2352502" cy="125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exit_code=7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939719" y="2759826"/>
            <a:ext cx="0" cy="89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6313754" y="2759826"/>
            <a:ext cx="0" cy="89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26668" y="564482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task_struct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34126" y="940527"/>
            <a:ext cx="3733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wait(&amp;status);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kfree(children);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4447309" y="3657600"/>
            <a:ext cx="2352502" cy="12552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꺾인 연결선 2"/>
          <p:cNvCxnSpPr>
            <a:stCxn id="30" idx="1"/>
            <a:endCxn id="4" idx="1"/>
          </p:cNvCxnSpPr>
          <p:nvPr/>
        </p:nvCxnSpPr>
        <p:spPr>
          <a:xfrm rot="10800000">
            <a:off x="4447309" y="2132215"/>
            <a:ext cx="12700" cy="2152996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95777" y="260236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SIGCHLD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세로로 말린 두루마리 모양 4"/>
          <p:cNvSpPr/>
          <p:nvPr/>
        </p:nvSpPr>
        <p:spPr>
          <a:xfrm>
            <a:off x="7705898" y="981384"/>
            <a:ext cx="656706" cy="656223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>
            <a:stCxn id="4" idx="3"/>
            <a:endCxn id="5" idx="1"/>
          </p:cNvCxnSpPr>
          <p:nvPr/>
        </p:nvCxnSpPr>
        <p:spPr>
          <a:xfrm flipV="1">
            <a:off x="6799811" y="1309496"/>
            <a:ext cx="988115" cy="82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93868" y="458164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my_sig()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52900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379912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원통 9"/>
          <p:cNvSpPr/>
          <p:nvPr/>
        </p:nvSpPr>
        <p:spPr>
          <a:xfrm>
            <a:off x="4347556" y="4904508"/>
            <a:ext cx="3591099" cy="1745673"/>
          </a:xfrm>
          <a:prstGeom prst="can">
            <a:avLst>
              <a:gd name="adj" fmla="val 155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1507" y="5176286"/>
            <a:ext cx="3243196" cy="138499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char *argv[] = {"ls", (char*)0};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execve("/usr/bin/ls", argv, 0 );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printf("after\n");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79912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258588" y="1803862"/>
            <a:ext cx="1940759" cy="1582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58588" y="3034145"/>
            <a:ext cx="1940759" cy="1355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9542" y="39949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parent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99347" y="1853396"/>
            <a:ext cx="3243196" cy="138499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char *argv[] = {"ls", (char*)0};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execve("/usr/bin/ls", argv, 0 );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printf("after\n");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4858525" y="3440026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1507" y="464289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./a.out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38654" y="5176286"/>
            <a:ext cx="3158237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e8abf9ff ffe8a6f9 ffffe8a1 f9ffffe8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9cf9ffff e897f9ff ffe892f9 ffffe88d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f9ffffe8 88f9ffff e883f9ff ffe87ef9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ffffe879 f9ffffe8 74f9ffff e86ff9ff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ffe86af9 ffffe865 f9ffffe8 60f9ffff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38653" y="4670516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/usr/bin/ls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99347" y="3374350"/>
            <a:ext cx="3158237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e8abf9ff ffe8a6f9 ffffe8a1 f9ffffe8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9cf9ffff e897f9ff ffe892f9 ffffe88d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f9ffffe8 88f9ffff e883f9ff ffe87ef9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ffffe879 f9ffffe8 74f9ffff e86ff9ff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ffe86af9 ffffe865 f9ffffe8 60f9ffff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9347" y="128500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refs=0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5199347" y="1853396"/>
            <a:ext cx="3243196" cy="1384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87654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379912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원통 9"/>
          <p:cNvSpPr/>
          <p:nvPr/>
        </p:nvSpPr>
        <p:spPr>
          <a:xfrm>
            <a:off x="4347556" y="4904508"/>
            <a:ext cx="3591099" cy="1745673"/>
          </a:xfrm>
          <a:prstGeom prst="can">
            <a:avLst>
              <a:gd name="adj" fmla="val 155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1507" y="5176286"/>
            <a:ext cx="3243196" cy="138499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char *argv[] = {"ls", (char*)0};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execve("/usr/bin/ls", argv, 0 );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printf("after\n");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79912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3258588" y="829419"/>
            <a:ext cx="1940759" cy="974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58588" y="3034145"/>
            <a:ext cx="1940759" cy="103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9542" y="39949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parent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99347" y="829419"/>
            <a:ext cx="3583032" cy="230832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char *argv[] = {"ls", (char*)0};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printf("prompt&gt; ls\n");</a:t>
            </a:r>
          </a:p>
          <a:p>
            <a:endParaRPr lang="en-US" altLang="ko-KR" sz="1200">
              <a:latin typeface="Consolas" panose="020B0609020204030204" pitchFamily="49" charset="0"/>
            </a:endParaRPr>
          </a:p>
          <a:p>
            <a:r>
              <a:rPr lang="en-US" altLang="ko-KR" sz="1200">
                <a:latin typeface="Consolas" panose="020B0609020204030204" pitchFamily="49" charset="0"/>
              </a:rPr>
              <a:t>    if( fork() == 0 )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    execve("/usr/bin/ls", argv, 0 );</a:t>
            </a:r>
          </a:p>
          <a:p>
            <a:endParaRPr lang="en-US" altLang="ko-KR" sz="1200">
              <a:latin typeface="Consolas" panose="020B0609020204030204" pitchFamily="49" charset="0"/>
            </a:endParaRPr>
          </a:p>
          <a:p>
            <a:r>
              <a:rPr lang="en-US" altLang="ko-KR" sz="1200">
                <a:latin typeface="Consolas" panose="020B0609020204030204" pitchFamily="49" charset="0"/>
              </a:rPr>
              <a:t>    wait(0);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printf("prompt&gt; \n");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5161173" y="2530864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1507" y="464289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./a.out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38654" y="5176286"/>
            <a:ext cx="3158237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e8abf9ff ffe8a6f9 ffffe8a1 f9ffffe8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9cf9ffff e897f9ff ffe892f9 ffffe88d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f9ffffe8 88f9ffff e883f9ff ffe87ef9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ffffe879 f9ffffe8 74f9ffff e86ff9ff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ffe86af9 ffffe865 f9ffffe8 60f9ffff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38653" y="4670516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/usr/bin/ls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24142" y="3345561"/>
            <a:ext cx="3158237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e8abf9ff ffe8a6f9 ffffe8a1 f9ffffe8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9cf9ffff e897f9ff ffe892f9 ffffe88d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f9ffffe8 88f9ffff e883f9ff ffe87ef9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ffffe879 f9ffffe8 74f9ffff e86ff9ff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ffe86af9 ffffe865 f9ffffe8 60f9ffff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9347" y="261028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refs=1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90414" y="784248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590414" y="1665397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40044" y="26102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child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8782379" y="1665397"/>
            <a:ext cx="1808035" cy="1680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8782379" y="2895680"/>
            <a:ext cx="1808035" cy="1465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오른쪽 화살표 27"/>
          <p:cNvSpPr/>
          <p:nvPr/>
        </p:nvSpPr>
        <p:spPr>
          <a:xfrm>
            <a:off x="5569525" y="1983581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5303933" y="4162439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7300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970116" y="781396"/>
            <a:ext cx="1080655" cy="5153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a.out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970116" y="2269375"/>
            <a:ext cx="1080655" cy="5153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a.out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/>
          <p:cNvCxnSpPr>
            <a:stCxn id="2" idx="2"/>
            <a:endCxn id="27" idx="0"/>
          </p:cNvCxnSpPr>
          <p:nvPr/>
        </p:nvCxnSpPr>
        <p:spPr>
          <a:xfrm>
            <a:off x="2510444" y="1296785"/>
            <a:ext cx="0" cy="972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54590" y="158302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fork()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422370" y="2269375"/>
            <a:ext cx="1080655" cy="5153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ls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79980" y="2696932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execve()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/>
          <p:cNvCxnSpPr>
            <a:stCxn id="27" idx="3"/>
            <a:endCxn id="29" idx="1"/>
          </p:cNvCxnSpPr>
          <p:nvPr/>
        </p:nvCxnSpPr>
        <p:spPr>
          <a:xfrm>
            <a:off x="3050771" y="2527070"/>
            <a:ext cx="13715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9" idx="0"/>
            <a:endCxn id="2" idx="3"/>
          </p:cNvCxnSpPr>
          <p:nvPr/>
        </p:nvCxnSpPr>
        <p:spPr>
          <a:xfrm flipH="1" flipV="1">
            <a:off x="3050771" y="1039091"/>
            <a:ext cx="1911927" cy="1230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62697" y="186926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exit()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00375" y="67223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wait()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240385" y="693564"/>
            <a:ext cx="1080655" cy="5153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bash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240385" y="2181543"/>
            <a:ext cx="1080655" cy="5153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bash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/>
          <p:cNvCxnSpPr>
            <a:stCxn id="39" idx="2"/>
            <a:endCxn id="40" idx="0"/>
          </p:cNvCxnSpPr>
          <p:nvPr/>
        </p:nvCxnSpPr>
        <p:spPr>
          <a:xfrm>
            <a:off x="7780713" y="1208953"/>
            <a:ext cx="0" cy="972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24859" y="149519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fork()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9692639" y="2181543"/>
            <a:ext cx="1080655" cy="5153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ls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50249" y="260910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execve()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45" name="직선 화살표 연결선 44"/>
          <p:cNvCxnSpPr>
            <a:stCxn id="40" idx="3"/>
            <a:endCxn id="43" idx="1"/>
          </p:cNvCxnSpPr>
          <p:nvPr/>
        </p:nvCxnSpPr>
        <p:spPr>
          <a:xfrm>
            <a:off x="8321040" y="2439238"/>
            <a:ext cx="13715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3" idx="0"/>
            <a:endCxn id="39" idx="3"/>
          </p:cNvCxnSpPr>
          <p:nvPr/>
        </p:nvCxnSpPr>
        <p:spPr>
          <a:xfrm flipH="1" flipV="1">
            <a:off x="8321040" y="951259"/>
            <a:ext cx="1911927" cy="1230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232966" y="178143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exit()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70644" y="58439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wait()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57050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773" y="1446415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exit(7)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2625" y="1446415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76451" y="1446415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50277" y="1446415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24103" y="1446415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97929" y="1446415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1755" y="1446415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45581" y="1446415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19407" y="1446415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17672" y="1446415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91498" y="1446415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265324" y="1446415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739150" y="1446415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12976" y="1446415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686802" y="1446415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160628" y="1446415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634454" y="1446415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5541" y="3582785"/>
            <a:ext cx="950773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if( WIFEXITED(status) 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WEXITSTATUS(status)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if( ((status) </a:t>
            </a:r>
            <a:r>
              <a:rPr lang="en-US" altLang="ko-KR" sz="2800">
                <a:latin typeface="Consolas" panose="020B0609020204030204" pitchFamily="49" charset="0"/>
              </a:rPr>
              <a:t>&amp; 0x7f</a:t>
            </a:r>
            <a:r>
              <a:rPr lang="en-US" altLang="ko-KR" sz="2800" smtClean="0">
                <a:latin typeface="Consolas" panose="020B0609020204030204" pitchFamily="49" charset="0"/>
              </a:rPr>
              <a:t>)) </a:t>
            </a:r>
            <a:r>
              <a:rPr lang="en-US" altLang="ko-KR" sz="2800">
                <a:latin typeface="Consolas" panose="020B0609020204030204" pitchFamily="49" charset="0"/>
              </a:rPr>
              <a:t>== 0</a:t>
            </a:r>
            <a:r>
              <a:rPr lang="en-US" altLang="ko-KR" sz="2800" smtClean="0">
                <a:latin typeface="Consolas" panose="020B0609020204030204" pitchFamily="49" charset="0"/>
              </a:rPr>
              <a:t>)  //  </a:t>
            </a:r>
            <a:r>
              <a:rPr lang="ko-KR" altLang="en-US" sz="2800" smtClean="0">
                <a:latin typeface="Consolas" panose="020B0609020204030204" pitchFamily="49" charset="0"/>
              </a:rPr>
              <a:t>하위 </a:t>
            </a:r>
            <a:r>
              <a:rPr lang="en-US" altLang="ko-KR" sz="2800" smtClean="0">
                <a:latin typeface="Consolas" panose="020B0609020204030204" pitchFamily="49" charset="0"/>
              </a:rPr>
              <a:t>7bit </a:t>
            </a:r>
            <a:r>
              <a:rPr lang="ko-KR" altLang="en-US" sz="2800" smtClean="0">
                <a:latin typeface="Consolas" panose="020B0609020204030204" pitchFamily="49" charset="0"/>
              </a:rPr>
              <a:t>검사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  </a:t>
            </a:r>
            <a:r>
              <a:rPr lang="en-US" altLang="ko-KR" sz="2800" smtClean="0">
                <a:latin typeface="Consolas" panose="020B0609020204030204" pitchFamily="49" charset="0"/>
              </a:rPr>
              <a:t>((status </a:t>
            </a:r>
            <a:r>
              <a:rPr lang="en-US" altLang="ko-KR" sz="2800">
                <a:latin typeface="Consolas" panose="020B0609020204030204" pitchFamily="49" charset="0"/>
              </a:rPr>
              <a:t>&amp; 0xff00) &gt;&gt; 8</a:t>
            </a:r>
            <a:r>
              <a:rPr lang="en-US" altLang="ko-KR" sz="2800" smtClean="0">
                <a:latin typeface="Consolas" panose="020B0609020204030204" pitchFamily="49" charset="0"/>
              </a:rPr>
              <a:t>)   //  </a:t>
            </a:r>
            <a:r>
              <a:rPr lang="ko-KR" altLang="en-US" sz="2800" smtClean="0">
                <a:latin typeface="Consolas" panose="020B0609020204030204" pitchFamily="49" charset="0"/>
              </a:rPr>
              <a:t>상위 </a:t>
            </a:r>
            <a:r>
              <a:rPr lang="en-US" altLang="ko-KR" sz="2800" smtClean="0">
                <a:latin typeface="Consolas" panose="020B0609020204030204" pitchFamily="49" charset="0"/>
              </a:rPr>
              <a:t>8bit </a:t>
            </a:r>
            <a:r>
              <a:rPr lang="ko-KR" altLang="en-US" sz="2800" smtClean="0">
                <a:latin typeface="Consolas" panose="020B0609020204030204" pitchFamily="49" charset="0"/>
              </a:rPr>
              <a:t>추출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38469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7279" y="107234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exit(7)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0213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7595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4978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23609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97435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7126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4508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1891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17178" y="1072342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9100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6483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38656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12482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86308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36013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3396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6470" y="3117118"/>
            <a:ext cx="1153553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if</a:t>
            </a:r>
            <a:r>
              <a:rPr lang="en-US" altLang="ko-KR" sz="2800" smtClean="0">
                <a:latin typeface="Consolas" panose="020B0609020204030204" pitchFamily="49" charset="0"/>
              </a:rPr>
              <a:t>( WIFSIGNALED(status</a:t>
            </a:r>
            <a:r>
              <a:rPr lang="en-US" altLang="ko-KR" sz="2800">
                <a:latin typeface="Consolas" panose="020B0609020204030204" pitchFamily="49" charset="0"/>
              </a:rPr>
              <a:t>) 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WTERMSIG (status)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if(</a:t>
            </a:r>
            <a:r>
              <a:rPr lang="en-US" altLang="ko-KR" sz="2800">
                <a:latin typeface="Consolas" panose="020B0609020204030204" pitchFamily="49" charset="0"/>
              </a:rPr>
              <a:t>((signed char) ((status &amp; 0x7f) + 1) &gt;&gt; 1) &gt; 0</a:t>
            </a:r>
            <a:r>
              <a:rPr lang="en-US" altLang="ko-KR" sz="2800" smtClean="0">
                <a:latin typeface="Consolas" panose="020B0609020204030204" pitchFamily="49" charset="0"/>
              </a:rPr>
              <a:t>) 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                  //  </a:t>
            </a:r>
            <a:r>
              <a:rPr lang="ko-KR" altLang="en-US" sz="2800" smtClean="0">
                <a:latin typeface="Consolas" panose="020B0609020204030204" pitchFamily="49" charset="0"/>
              </a:rPr>
              <a:t>하위 </a:t>
            </a:r>
            <a:r>
              <a:rPr lang="en-US" altLang="ko-KR" sz="2800" smtClean="0">
                <a:latin typeface="Consolas" panose="020B0609020204030204" pitchFamily="49" charset="0"/>
              </a:rPr>
              <a:t>7bit 0</a:t>
            </a:r>
            <a:r>
              <a:rPr lang="ko-KR" altLang="en-US" sz="2800" smtClean="0">
                <a:latin typeface="Consolas" panose="020B0609020204030204" pitchFamily="49" charset="0"/>
              </a:rPr>
              <a:t>이 아님을 검사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  </a:t>
            </a:r>
            <a:r>
              <a:rPr lang="en-US" altLang="ko-KR" sz="2800" smtClean="0">
                <a:latin typeface="Consolas" panose="020B0609020204030204" pitchFamily="49" charset="0"/>
              </a:rPr>
              <a:t>(status </a:t>
            </a:r>
            <a:r>
              <a:rPr lang="en-US" altLang="ko-KR" sz="2800">
                <a:latin typeface="Consolas" panose="020B0609020204030204" pitchFamily="49" charset="0"/>
              </a:rPr>
              <a:t>&amp; </a:t>
            </a:r>
            <a:r>
              <a:rPr lang="en-US" altLang="ko-KR" sz="2800" smtClean="0">
                <a:latin typeface="Consolas" panose="020B0609020204030204" pitchFamily="49" charset="0"/>
              </a:rPr>
              <a:t>0x7f)            //  </a:t>
            </a:r>
            <a:r>
              <a:rPr lang="ko-KR" altLang="en-US" sz="2800">
                <a:latin typeface="Consolas" panose="020B0609020204030204" pitchFamily="49" charset="0"/>
              </a:rPr>
              <a:t>하위 </a:t>
            </a:r>
            <a:r>
              <a:rPr lang="en-US" altLang="ko-KR" sz="2800">
                <a:latin typeface="Consolas" panose="020B0609020204030204" pitchFamily="49" charset="0"/>
              </a:rPr>
              <a:t>7bit </a:t>
            </a:r>
            <a:r>
              <a:rPr lang="ko-KR" altLang="en-US" sz="2800" smtClean="0">
                <a:latin typeface="Consolas" panose="020B0609020204030204" pitchFamily="49" charset="0"/>
              </a:rPr>
              <a:t>추출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4449" y="189554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SIGINT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0213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7595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4978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23609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97435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7126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4508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1891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17178" y="1862051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9100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6483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38656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12482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886308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36013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83396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128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</TotalTime>
  <Words>7613</Words>
  <Application>Microsoft Office PowerPoint</Application>
  <PresentationFormat>와이드스크린</PresentationFormat>
  <Paragraphs>3222</Paragraphs>
  <Slides>157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157</vt:i4>
      </vt:variant>
    </vt:vector>
  </HeadingPairs>
  <TitlesOfParts>
    <vt:vector size="162" baseType="lpstr">
      <vt:lpstr>맑은 고딕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Hong, Yoon Jae (KR - AB)</dc:creator>
  <cp:lastModifiedBy>Hong, Yoon Jae (KR - AB)</cp:lastModifiedBy>
  <cp:revision>132</cp:revision>
  <dcterms:created xsi:type="dcterms:W3CDTF">2020-12-07T00:16:21Z</dcterms:created>
  <dcterms:modified xsi:type="dcterms:W3CDTF">2020-12-11T08:42:20Z</dcterms:modified>
</cp:coreProperties>
</file>