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75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6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4273153"/>
            <a:ext cx="118737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if(WIFSTOPPED(status)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WSTOPSIG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0xff) == 0x7f ) </a:t>
            </a:r>
            <a:r>
              <a:rPr lang="en-US" altLang="ko-KR" sz="2800">
                <a:latin typeface="Consolas" panose="020B0609020204030204" pitchFamily="49" charset="0"/>
              </a:rPr>
              <a:t>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모두 </a:t>
            </a:r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인지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((status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0xff00)&gt;&gt;8)   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01" y="4015459"/>
            <a:ext cx="12253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 WCOREDUMP(status) </a:t>
            </a:r>
            <a:r>
              <a:rPr lang="en-US" altLang="ko-KR" sz="280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0x80) )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중 최상위 비트 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09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9578" y="3084022"/>
            <a:ext cx="5303520" cy="318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895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48298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9212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4100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6196" y="61584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0825" y="282241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1996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629399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80313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35201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5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1425" y="2901142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20145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059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2672" y="263953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53843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234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 |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 smtClean="0">
                <a:latin typeface="Consolas" panose="020B0609020204030204" pitchFamily="49" charset="0"/>
              </a:rPr>
              <a:t>80707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pts/1 </a:t>
            </a:r>
            <a:r>
              <a:rPr lang="en-US" altLang="ko-KR" sz="2800" smtClean="0">
                <a:latin typeface="Consolas" panose="020B0609020204030204" pitchFamily="49" charset="0"/>
              </a:rPr>
              <a:t>   ps </a:t>
            </a:r>
            <a:r>
              <a:rPr lang="en-US" altLang="ko-KR" sz="2800">
                <a:latin typeface="Consolas" panose="020B0609020204030204" pitchFamily="49" charset="0"/>
              </a:rPr>
              <a:t>-xj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86401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5171" y="2852845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39"/>
            <a:ext cx="2510443" cy="156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75265" y="4140083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911" y="36898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6193" y="259922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0651" y="3501240"/>
            <a:ext cx="1830879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47040" y="412562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more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4686" y="36753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7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75520" y="740315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28264" y="1638844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03828" y="-142788"/>
            <a:ext cx="79303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daemon_init(void)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i;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if(fork()&gt;0</a:t>
            </a:r>
            <a:r>
              <a:rPr lang="en-US" altLang="ko-KR" sz="2000" smtClean="0">
                <a:latin typeface="Consolas" panose="020B0609020204030204" pitchFamily="49" charset="0"/>
              </a:rPr>
              <a:t>) // background</a:t>
            </a:r>
            <a:r>
              <a:rPr lang="ko-KR" altLang="en-US" sz="2000" smtClean="0">
                <a:latin typeface="Consolas" panose="020B0609020204030204" pitchFamily="49" charset="0"/>
              </a:rPr>
              <a:t>로 만듦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setsid</a:t>
            </a:r>
            <a:r>
              <a:rPr lang="en-US" altLang="ko-KR" sz="2000" smtClean="0">
                <a:latin typeface="Consolas" panose="020B0609020204030204" pitchFamily="49" charset="0"/>
              </a:rPr>
              <a:t>();   // </a:t>
            </a:r>
            <a:r>
              <a:rPr lang="ko-KR" altLang="en-US" sz="2000" smtClean="0">
                <a:latin typeface="Consolas" panose="020B0609020204030204" pitchFamily="49" charset="0"/>
              </a:rPr>
              <a:t>새로운 세션 생성 후 리더가 됨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chdir</a:t>
            </a:r>
            <a:r>
              <a:rPr lang="en-US" altLang="ko-KR" sz="2000" smtClean="0">
                <a:latin typeface="Consolas" panose="020B0609020204030204" pitchFamily="49" charset="0"/>
              </a:rPr>
              <a:t>("/"); // </a:t>
            </a:r>
            <a:r>
              <a:rPr lang="ko-KR" altLang="en-US" sz="2000" smtClean="0">
                <a:latin typeface="Consolas" panose="020B0609020204030204" pitchFamily="49" charset="0"/>
              </a:rPr>
              <a:t>특정한 디렉토리에 귀속되지 않도록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umask(0</a:t>
            </a:r>
            <a:r>
              <a:rPr lang="en-US" altLang="ko-KR" sz="2000" smtClean="0">
                <a:latin typeface="Consolas" panose="020B0609020204030204" pitchFamily="49" charset="0"/>
              </a:rPr>
              <a:t>);   // </a:t>
            </a:r>
            <a:r>
              <a:rPr lang="ko-KR" altLang="en-US" sz="2000" smtClean="0">
                <a:latin typeface="Consolas" panose="020B0609020204030204" pitchFamily="49" charset="0"/>
              </a:rPr>
              <a:t>파일의 생성 마스크를 초기화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for(i=0; i&lt;64; i++)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close(i);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signal(SIGCLD,SIG_IGN</a:t>
            </a:r>
            <a:r>
              <a:rPr lang="en-US" altLang="ko-KR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</a:rPr>
              <a:t>   // </a:t>
            </a:r>
            <a:r>
              <a:rPr lang="ko-KR" altLang="en-US" sz="2000" smtClean="0">
                <a:latin typeface="Consolas" panose="020B0609020204030204" pitchFamily="49" charset="0"/>
              </a:rPr>
              <a:t>자식이 죽어도 좀비로 만들지 마라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1418" y="748146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561" y="4559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81469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3679" y="1587731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7884" y="127136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9897" y="1909729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1477" y="16187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55724" y="1618784"/>
            <a:ext cx="1146266" cy="723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56914" y="4865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9316" y="3773978"/>
            <a:ext cx="918556" cy="81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7387" y="3849274"/>
            <a:ext cx="724889" cy="672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058397" y="3773978"/>
            <a:ext cx="1512914" cy="163438"/>
            <a:chOff x="1953491" y="4134378"/>
            <a:chExt cx="1512914" cy="163438"/>
          </a:xfrm>
        </p:grpSpPr>
        <p:sp>
          <p:nvSpPr>
            <p:cNvPr id="21" name="직사각형 20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058397" y="3941677"/>
            <a:ext cx="1512914" cy="163438"/>
            <a:chOff x="1953491" y="4134378"/>
            <a:chExt cx="1512914" cy="163438"/>
          </a:xfrm>
        </p:grpSpPr>
        <p:sp>
          <p:nvSpPr>
            <p:cNvPr id="27" name="직사각형 26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58397" y="4109376"/>
            <a:ext cx="1512914" cy="163438"/>
            <a:chOff x="1953491" y="4134378"/>
            <a:chExt cx="1512914" cy="163438"/>
          </a:xfrm>
        </p:grpSpPr>
        <p:sp>
          <p:nvSpPr>
            <p:cNvPr id="33" name="직사각형 3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58397" y="4277075"/>
            <a:ext cx="1512914" cy="163438"/>
            <a:chOff x="1953491" y="4134378"/>
            <a:chExt cx="1512914" cy="163438"/>
          </a:xfrm>
        </p:grpSpPr>
        <p:sp>
          <p:nvSpPr>
            <p:cNvPr id="39" name="직사각형 3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615356" y="2279405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16936" y="198846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793" y="13069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2429" y="3773978"/>
            <a:ext cx="776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72005" y="4612473"/>
            <a:ext cx="117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pts/2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1730" y="3883689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perm = perm &amp; ~umask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perm = 0666 &amp; ~0022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787" y="4837796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110100100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2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5" y="1022466"/>
            <a:ext cx="1015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</a:t>
            </a:r>
            <a:r>
              <a:rPr lang="en-US" altLang="ko-KR" sz="2800" smtClean="0">
                <a:latin typeface="Consolas" panose="020B0609020204030204" pitchFamily="49" charset="0"/>
              </a:rPr>
              <a:t>later : 3</a:t>
            </a:r>
            <a:r>
              <a:rPr lang="ko-KR" altLang="en-US" sz="2800" smtClean="0">
                <a:latin typeface="Consolas" panose="020B0609020204030204" pitchFamily="49" charset="0"/>
              </a:rPr>
              <a:t>세대 커널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CFS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2.5.0 - </a:t>
            </a:r>
            <a:r>
              <a:rPr lang="en-US" altLang="ko-KR" sz="2800" smtClean="0">
                <a:latin typeface="Consolas" panose="020B0609020204030204" pitchFamily="49" charset="0"/>
              </a:rPr>
              <a:t>2.6.11   : 2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3" y="2161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6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en-US" altLang="ko-KR" sz="2800">
                <a:latin typeface="Consolas" panose="020B0609020204030204" pitchFamily="49" charset="0"/>
              </a:rPr>
              <a:t>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list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2802" y="251875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2802" y="29307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2802" y="33426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802" y="37546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2802" y="41666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2802" y="4578567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9762" y="25141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762" y="29260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9762" y="33380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9762" y="37500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9762" y="41619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9762" y="4573929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6722" y="25094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722" y="29214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6722" y="33334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6722" y="37453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6722" y="41573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6722" y="4569291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3682" y="25048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13682" y="29168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3682" y="33287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3682" y="37407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3682" y="415269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13682" y="4564653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꺾인 연결선 28"/>
          <p:cNvCxnSpPr>
            <a:stCxn id="10" idx="3"/>
            <a:endCxn id="16" idx="1"/>
          </p:cNvCxnSpPr>
          <p:nvPr/>
        </p:nvCxnSpPr>
        <p:spPr>
          <a:xfrm flipV="1">
            <a:off x="3696504" y="4777591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22" idx="1"/>
          </p:cNvCxnSpPr>
          <p:nvPr/>
        </p:nvCxnSpPr>
        <p:spPr>
          <a:xfrm flipV="1">
            <a:off x="6043464" y="4772953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3"/>
            <a:endCxn id="28" idx="1"/>
          </p:cNvCxnSpPr>
          <p:nvPr/>
        </p:nvCxnSpPr>
        <p:spPr>
          <a:xfrm flipV="1">
            <a:off x="8390424" y="4768315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" idx="3"/>
            <a:endCxn id="10" idx="1"/>
          </p:cNvCxnSpPr>
          <p:nvPr/>
        </p:nvCxnSpPr>
        <p:spPr>
          <a:xfrm flipH="1">
            <a:off x="2172802" y="4768315"/>
            <a:ext cx="8564582" cy="13914"/>
          </a:xfrm>
          <a:prstGeom prst="bentConnector5">
            <a:avLst>
              <a:gd name="adj1" fmla="val -2669"/>
              <a:gd name="adj2" fmla="val 3206670"/>
              <a:gd name="adj3" fmla="val 10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6093" y="509504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run_queue();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459" y="28097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176" y="32644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1144" y="203475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next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1419" y="7582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prev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2802" y="593649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 - nice + 20;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1155" y="52147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120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3525" y="516437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60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9070" y="5214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4270" y="51802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150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90424" y="758206"/>
            <a:ext cx="1086085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476509" y="822960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476508" y="1668451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14268" y="758206"/>
            <a:ext cx="602073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0193450" y="830613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193450" y="949762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193450" y="1068911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193450" y="1188060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193450" y="1307209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193450" y="1426358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93450" y="1545507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93450" y="1664656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93450" y="1783805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0737384" y="733269"/>
            <a:ext cx="301918" cy="3019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10795521" y="813144"/>
            <a:ext cx="89861" cy="1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5" idx="7"/>
          </p:cNvCxnSpPr>
          <p:nvPr/>
        </p:nvCxnSpPr>
        <p:spPr>
          <a:xfrm flipV="1">
            <a:off x="10897985" y="777484"/>
            <a:ext cx="97102" cy="1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5" idx="2"/>
          </p:cNvCxnSpPr>
          <p:nvPr/>
        </p:nvCxnSpPr>
        <p:spPr>
          <a:xfrm rot="10800000">
            <a:off x="10390446" y="830614"/>
            <a:ext cx="346939" cy="536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59864" y="2465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tick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09830" y="94506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 ms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99063" y="179236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8" y="260364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11927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11186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10445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09704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08963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8222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07481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06740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05999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05258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04517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03776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03035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02294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01553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00812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00071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999330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298589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7848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97107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96366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95625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94884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094143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393402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92661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991920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91179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90438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889697" y="260363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12668" y="290289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11927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11186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10445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09704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108963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8222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707481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006740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05999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05258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04517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03776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503035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2294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101553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00812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700071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999330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298589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7848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897107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96366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495625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794884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094143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393402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692661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991920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291179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590438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889697" y="290288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612668" y="320215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11927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11186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510445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09704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08963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08222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707481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06740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305999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05258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04517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203776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503035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802294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101553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00812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700071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99330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298589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97848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7107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196366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495625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794884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094143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93402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692661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991920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0291179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0590438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89697" y="320214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612668" y="350141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11927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11186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10445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09704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108963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408222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707481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006740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05999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4605258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904517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203776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503035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802294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101553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400812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700071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999330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98589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97848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897107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196366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8495625" y="350140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794884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094143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93402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692661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991920" y="350140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0291179" y="350140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0590438" y="350140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0889697" y="350140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2668" y="3800669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11927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211186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510445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809704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108963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08222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07481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006740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05999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605258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904517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203776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5503035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802294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101553" y="3800661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400812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700071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999330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298589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597848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897107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8196366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8495625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794884" y="380066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094143" y="380066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9393402" y="380066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9692661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991920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0291179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0590438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10889697" y="380065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8956" y="336670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[3]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188956" y="37036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04366" y="414238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index = ffs(bitmap);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8589" y="42810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298589" y="45553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298589" y="48296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298589" y="51040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298589" y="537833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298589" y="56526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298589" y="59269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98589" y="62012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298589" y="64756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437418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9135725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9834032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36" idx="3"/>
            <a:endCxn id="35" idx="1"/>
          </p:cNvCxnSpPr>
          <p:nvPr/>
        </p:nvCxnSpPr>
        <p:spPr>
          <a:xfrm>
            <a:off x="8138160" y="5241175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35" idx="3"/>
            <a:endCxn id="242" idx="1"/>
          </p:cNvCxnSpPr>
          <p:nvPr/>
        </p:nvCxnSpPr>
        <p:spPr>
          <a:xfrm>
            <a:off x="8877993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242" idx="3"/>
            <a:endCxn id="243" idx="1"/>
          </p:cNvCxnSpPr>
          <p:nvPr/>
        </p:nvCxnSpPr>
        <p:spPr>
          <a:xfrm>
            <a:off x="9576300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287789" y="4667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228545" y="526659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30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2588" y="2857877"/>
            <a:ext cx="7165572" cy="1055466"/>
            <a:chOff x="1612668" y="2603631"/>
            <a:chExt cx="10184147" cy="1500092"/>
          </a:xfrm>
        </p:grpSpPr>
        <p:sp>
          <p:nvSpPr>
            <p:cNvPr id="3" name="직사각형 2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94178" y="243379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894178" y="265524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894178" y="287668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894178" y="309812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8894178" y="331956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8894178" y="354101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8894178" y="376245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894178" y="398389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894178" y="420533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92701" y="274541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644877" y="322936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955962" y="5289097"/>
            <a:ext cx="7165572" cy="1055466"/>
            <a:chOff x="1612668" y="2603631"/>
            <a:chExt cx="10184147" cy="1500092"/>
          </a:xfrm>
        </p:grpSpPr>
        <p:sp>
          <p:nvSpPr>
            <p:cNvPr id="249" name="직사각형 248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412" name="직사각형 411"/>
          <p:cNvSpPr/>
          <p:nvPr/>
        </p:nvSpPr>
        <p:spPr>
          <a:xfrm>
            <a:off x="8877552" y="486501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8877552" y="508646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8877552" y="530790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8877552" y="552934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8877552" y="575078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8877552" y="597223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8877552" y="619367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8877552" y="641511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8877552" y="663655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9796862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10360564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모서리가 둥근 직사각형 422"/>
          <p:cNvSpPr/>
          <p:nvPr/>
        </p:nvSpPr>
        <p:spPr>
          <a:xfrm>
            <a:off x="10924266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4" name="직선 화살표 연결선 423"/>
          <p:cNvCxnSpPr>
            <a:stCxn id="415" idx="3"/>
            <a:endCxn id="421" idx="1"/>
          </p:cNvCxnSpPr>
          <p:nvPr/>
        </p:nvCxnSpPr>
        <p:spPr>
          <a:xfrm>
            <a:off x="9555288" y="5640067"/>
            <a:ext cx="24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421" idx="3"/>
            <a:endCxn id="422" idx="1"/>
          </p:cNvCxnSpPr>
          <p:nvPr/>
        </p:nvCxnSpPr>
        <p:spPr>
          <a:xfrm>
            <a:off x="10152512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/>
          <p:cNvCxnSpPr>
            <a:stCxn id="422" idx="3"/>
            <a:endCxn id="423" idx="1"/>
          </p:cNvCxnSpPr>
          <p:nvPr/>
        </p:nvCxnSpPr>
        <p:spPr>
          <a:xfrm>
            <a:off x="10716214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676075" y="517663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628251" y="566058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14049" y="523321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active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-809395" y="314228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expires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7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25" y="145599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047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8793"/>
              </p:ext>
            </p:extLst>
          </p:nvPr>
        </p:nvGraphicFramePr>
        <p:xfrm>
          <a:off x="1400001" y="135429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1106489989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89830720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304375350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2061784131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659731396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47598293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536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4052058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37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1324515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858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879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142170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7629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46683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3209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58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916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36660"/>
              </p:ext>
            </p:extLst>
          </p:nvPr>
        </p:nvGraphicFramePr>
        <p:xfrm>
          <a:off x="1566257" y="77240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7331825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20514" y="39143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568738" y="4318783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261583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424949" y="4318783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822058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498496" y="5009683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439072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9226493" y="5009683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50581" y="3998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94339" y="36160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2263" y="49690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0789" y="450402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27385" y="4217287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878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6047" y="1285093"/>
            <a:ext cx="8113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100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 5,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39327"/>
              </p:ext>
            </p:extLst>
          </p:nvPr>
        </p:nvGraphicFramePr>
        <p:xfrm>
          <a:off x="1275311" y="2455473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551524854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96162447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246222458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4106152453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775898851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2155836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7386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3424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31078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0642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58577"/>
              </p:ext>
            </p:extLst>
          </p:nvPr>
        </p:nvGraphicFramePr>
        <p:xfrm>
          <a:off x="1275311" y="4359088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993294945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149722074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469772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874905568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594674650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569142917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1479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0871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2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734" y="1024419"/>
            <a:ext cx="8901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0,  1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 95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18,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10,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800" y="2362081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88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08776"/>
              </p:ext>
            </p:extLst>
          </p:nvPr>
        </p:nvGraphicFramePr>
        <p:xfrm>
          <a:off x="2406873" y="1908845"/>
          <a:ext cx="8026629" cy="2303644"/>
        </p:xfrm>
        <a:graphic>
          <a:graphicData uri="http://schemas.openxmlformats.org/drawingml/2006/table">
            <a:tbl>
              <a:tblPr/>
              <a:tblGrid>
                <a:gridCol w="1050089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338662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1688692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400118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949439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638128" y="45107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186352" y="4915228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79197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042563" y="4915228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439672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116110" y="5606128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56686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8844107" y="5606128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68195" y="45948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11953" y="42124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19877" y="556550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48403" y="510046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999" y="481373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738" y="780154"/>
            <a:ext cx="4310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I/O </a:t>
            </a:r>
            <a:r>
              <a:rPr lang="ko-KR" altLang="en-US" sz="2800" smtClean="0">
                <a:latin typeface="Consolas" panose="020B0609020204030204" pitchFamily="49" charset="0"/>
              </a:rPr>
              <a:t>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10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계산 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9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5527" y="16625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a[4096];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7470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006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3693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4135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7844" y="13676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7844" y="2140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17340" y="3013367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1953493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1546169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280970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54369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353707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78087" y="282609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78087" y="355345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17340" y="2809705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636234" y="4284117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16220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7194286" y="2273535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211291" y="3003919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232073" y="3560399"/>
            <a:ext cx="1334951" cy="19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32073" y="4300354"/>
            <a:ext cx="1334951" cy="22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4464" y="4412688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CPU : MMU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OS : Page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7939" y="23168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26249" y="596850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85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2369" y="65876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3836" y="1971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2369" y="119494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18492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2369" y="192230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19315" y="1211328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19315" y="193869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8568" y="1194940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77462" y="2669352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480343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873301" y="1229484"/>
            <a:ext cx="1676718" cy="104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73301" y="1929364"/>
            <a:ext cx="1693723" cy="107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73301" y="1929364"/>
            <a:ext cx="1693723" cy="182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73301" y="2669196"/>
            <a:ext cx="1693723" cy="185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9167" y="70205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18304" y="50626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312" y="175150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0885" y="3969880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4900" y="657689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other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0885" y="450605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213437" y="5087947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70885" y="523341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828" y="50626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368497" y="425343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73529" y="90211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6385" y="451796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6385" y="524532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6237" y="40086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277462" y="4505370"/>
            <a:ext cx="959911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335254" y="5986529"/>
            <a:ext cx="871130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7952" y="6007745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937664" y="4520301"/>
            <a:ext cx="1612355" cy="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937664" y="5253057"/>
            <a:ext cx="1629360" cy="1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960371" y="5990473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43366" y="5240520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330080" y="419188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0x4000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45569" y="571163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0x6000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-573529" y="3690851"/>
            <a:ext cx="833722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424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9860" y="415499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69859" y="462050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9858" y="508601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9857" y="555152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0207" y="360291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27898" y="501608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44986" y="412613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44985" y="459165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3018" y="361122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805" y="41143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06934" y="460339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44985" y="538287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44984" y="584838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4805" y="537112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06934" y="58601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2" idx="3"/>
            <a:endCxn id="66" idx="1"/>
          </p:cNvCxnSpPr>
          <p:nvPr/>
        </p:nvCxnSpPr>
        <p:spPr>
          <a:xfrm flipV="1">
            <a:off x="5824091" y="435889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7" idx="2"/>
            <a:endCxn id="71" idx="0"/>
          </p:cNvCxnSpPr>
          <p:nvPr/>
        </p:nvCxnSpPr>
        <p:spPr>
          <a:xfrm>
            <a:off x="8572102" y="505716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3" idx="3"/>
            <a:endCxn id="60" idx="1"/>
          </p:cNvCxnSpPr>
          <p:nvPr/>
        </p:nvCxnSpPr>
        <p:spPr>
          <a:xfrm flipV="1">
            <a:off x="2696864" y="4387747"/>
            <a:ext cx="1472996" cy="6370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969681" y="381993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969681" y="435611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69681" y="554881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397435" y="4356111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9397434" y="4821624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9397434" y="5548746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9397433" y="6078357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8841" y="3373732"/>
            <a:ext cx="1198418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29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/>
          <p:cNvCxnSpPr>
            <a:stCxn id="53" idx="3"/>
            <a:endCxn id="11" idx="1"/>
          </p:cNvCxnSpPr>
          <p:nvPr/>
        </p:nvCxnSpPr>
        <p:spPr>
          <a:xfrm flipV="1">
            <a:off x="2696864" y="1147157"/>
            <a:ext cx="1517689" cy="38776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31553" y="226292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mm_users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3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538" y="29925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5221" y="822478"/>
            <a:ext cx="3852337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&lt;sys/wait.h&gt;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 = fork();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pid == 0 )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737" y="29925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64420" y="822478"/>
            <a:ext cx="5686172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&lt;pthread.h&gt;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void *foo( void *data)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pthread_t thread;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pthread_create(&amp;thread, 0, foo, 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pthread_join(thread, 0 );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92335" y="3200400"/>
            <a:ext cx="3566160" cy="1188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466407" y="3507971"/>
            <a:ext cx="3258589" cy="14734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632662" y="1940476"/>
            <a:ext cx="2496172" cy="19013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391593" y="2838628"/>
            <a:ext cx="3266902" cy="1841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826327" y="5210541"/>
            <a:ext cx="3852337" cy="1244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075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" y="1310388"/>
            <a:ext cx="60997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copy_mm(flags);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 mm = dup_mm(tsk);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tsk-</a:t>
            </a:r>
            <a:r>
              <a:rPr lang="en-US" altLang="ko-KR" sz="2800">
                <a:latin typeface="Consolas" panose="020B0609020204030204" pitchFamily="49" charset="0"/>
              </a:rPr>
              <a:t>&gt;mm = mm;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6825908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dup_task_struct(current);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copy_mm(flags);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if (flags </a:t>
            </a:r>
            <a:r>
              <a:rPr lang="en-US" altLang="ko-KR" sz="2800">
                <a:latin typeface="Consolas" panose="020B0609020204030204" pitchFamily="49" charset="0"/>
              </a:rPr>
              <a:t>&amp; CLONE_VM)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atomic_inc(&amp;oldmm-&gt;mm_users);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mm = oldmm;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goto good_mm;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}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tsk-&gt;mm = mm;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1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09993" y="1493268"/>
            <a:ext cx="76771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tsk </a:t>
            </a:r>
            <a:r>
              <a:rPr lang="en-US" altLang="ko-KR" sz="2800">
                <a:latin typeface="Consolas" panose="020B0609020204030204" pitchFamily="49" charset="0"/>
              </a:rPr>
              <a:t>= alloc_task_struct_node(node);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767710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</a:t>
            </a:r>
            <a:r>
              <a:rPr lang="en-US" altLang="ko-KR" sz="2800">
                <a:latin typeface="Consolas" panose="020B0609020204030204" pitchFamily="49" charset="0"/>
              </a:rPr>
              <a:t>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tsk = alloc_task_struct_node(node);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707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709" y="324530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9725" y="177210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sched_entity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5890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95890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95890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5890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7667" y="324530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vruntime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stCxn id="10" idx="3"/>
            <a:endCxn id="16" idx="1"/>
          </p:cNvCxnSpPr>
          <p:nvPr/>
        </p:nvCxnSpPr>
        <p:spPr>
          <a:xfrm flipV="1">
            <a:off x="3357914" y="2556934"/>
            <a:ext cx="2537976" cy="9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9645" y="373466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run_node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23172" y="14019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89360" y="20658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89360" y="25569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58582" y="203542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left_most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70560" y="252478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task_timeline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8" idx="1"/>
            <a:endCxn id="19" idx="3"/>
          </p:cNvCxnSpPr>
          <p:nvPr/>
        </p:nvCxnSpPr>
        <p:spPr>
          <a:xfrm flipH="1">
            <a:off x="7877090" y="2802468"/>
            <a:ext cx="712270" cy="122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55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39" y="326138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0440" y="17560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16605" y="229532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16605" y="278639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16605" y="327745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16605" y="376852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605" y="4259592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6605" y="4750659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371" y="376852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0418" y="325544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83250" y="37625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4647" y="1262810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pthread_create(foo)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7321" y="3522991"/>
            <a:ext cx="1687484" cy="147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92885" y="4008123"/>
            <a:ext cx="712785" cy="506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13" y="32142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main(1234)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1189" y="37303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foo(1235)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496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</a:t>
            </a:r>
            <a:r>
              <a:rPr lang="en-US" altLang="ko-KR" sz="2800">
                <a:latin typeface="Consolas" panose="020B0609020204030204" pitchFamily="49" charset="0"/>
              </a:rPr>
              <a:t>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1207" y="241069"/>
            <a:ext cx="1078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두줄 이상의 매크로는  </a:t>
            </a:r>
            <a:r>
              <a:rPr lang="en-US" altLang="ko-KR" sz="2800" smtClean="0">
                <a:latin typeface="Consolas" panose="020B0609020204030204" pitchFamily="49" charset="0"/>
              </a:rPr>
              <a:t>do - while(0) </a:t>
            </a:r>
            <a:r>
              <a:rPr lang="ko-KR" altLang="en-US" sz="2800" smtClean="0">
                <a:latin typeface="Consolas" panose="020B0609020204030204" pitchFamily="49" charset="0"/>
              </a:rPr>
              <a:t>블럭으로 묶어야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</a:t>
            </a:r>
            <a:r>
              <a:rPr lang="en-US" altLang="ko-KR" sz="2800">
                <a:latin typeface="Consolas" panose="020B0609020204030204" pitchFamily="49" charset="0"/>
              </a:rPr>
              <a:t>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}while(0);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142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1186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</a:t>
            </a:r>
            <a:r>
              <a:rPr lang="ko-KR" altLang="en-US" sz="2800" smtClean="0">
                <a:latin typeface="Consolas" panose="020B0609020204030204" pitchFamily="49" charset="0"/>
              </a:rPr>
              <a:t>에서는 공용 리소스에 접근 하려면  </a:t>
            </a:r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r>
              <a:rPr lang="ko-KR" altLang="en-US" sz="2800" smtClean="0">
                <a:latin typeface="Consolas" panose="020B0609020204030204" pitchFamily="49" charset="0"/>
              </a:rPr>
              <a:t>을 획득 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3563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1235" y="152954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4836" y="10395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54785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20349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652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61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03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9480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typedef int int32_t;</a:t>
            </a: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int __</a:t>
            </a:r>
            <a:r>
              <a:rPr lang="en-US" altLang="ko-KR" sz="2400">
                <a:latin typeface="Consolas" panose="020B0609020204030204" pitchFamily="49" charset="0"/>
              </a:rPr>
              <a:t>bionic_cmpxchg(int32_t old_value, int32_t new_value, volatile int32_t* ptr)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int32_t prev;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__asm__ __volatile__ ("lock; cmpxchgl %1, %2"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"=a" (prev)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"q" (new_value), "m" (*ptr), "0" (old_value)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"memory");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return prev != old_value;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77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0984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__inline__ void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_</a:t>
            </a:r>
            <a:r>
              <a:rPr lang="en-US" altLang="ko-KR" sz="2400">
                <a:latin typeface="Consolas" panose="020B0609020204030204" pitchFamily="49" charset="0"/>
              </a:rPr>
              <a:t>normal_lock(pthread_mutex_t*  mutex, int shared)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if (__bionic_cmpxchg(unlocked, locked_uncontended, &amp;mutex-&gt;value) != 0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      while (__bionic_swap(locked_contended, &amp;mutex-&gt;value) != unlocked)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__futex_wait_ex(&amp;mutex-&gt;value, shared, locked_contended, 0);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4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6471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pthread_mutex_init( &amp;mutex , 0 );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진입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pthread_mutex_unlock(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탈출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90451" y="1936383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45731" y="689956"/>
            <a:ext cx="1379913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549" y="14962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1975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74815" y="3759421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5572" y="137132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413" y="14632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5572" y="187867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5572" y="238602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066" y="13475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2065" y="18628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9589" y="23375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3095" y="420596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2936" y="429792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3095" y="471331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63095" y="522066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9589" y="41821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9588" y="46974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7112" y="517220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868660" y="3217025"/>
            <a:ext cx="794433" cy="70658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899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125880" y="401435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30684" y="4762918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0525" y="48548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0684" y="5270270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0684" y="5777622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178" y="4739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177" y="525440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4701" y="572915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9957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</a:t>
            </a:r>
            <a:r>
              <a:rPr lang="en-US" altLang="ko-KR" sz="2400">
                <a:latin typeface="Consolas" panose="020B0609020204030204" pitchFamily="49" charset="0"/>
              </a:rPr>
              <a:t>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0485" y="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</a:t>
            </a:r>
            <a:r>
              <a:rPr lang="en-US" altLang="ko-KR" sz="2800" smtClean="0">
                <a:latin typeface="Consolas" panose="020B0609020204030204" pitchFamily="49" charset="0"/>
              </a:rPr>
              <a:t>114530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6921" y="-4772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</a:t>
            </a:r>
            <a:r>
              <a:rPr lang="en-US" altLang="ko-KR" sz="2800" smtClean="0">
                <a:latin typeface="Consolas" panose="020B0609020204030204" pitchFamily="49" charset="0"/>
              </a:rPr>
              <a:t>114531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692633" y="6916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56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87431" y="256645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play();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414702" y="290177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</a:t>
            </a:r>
            <a:r>
              <a:rPr lang="en-US" altLang="ko-KR" sz="2400">
                <a:latin typeface="Consolas" panose="020B0609020204030204" pitchFamily="49" charset="0"/>
              </a:rPr>
              <a:t>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futex_wake();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78266" y="26558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pthread_mutex_unlock(&amp;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futex_wait();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pthread_mutex_lock(&amp;mutex);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play</a:t>
            </a:r>
            <a:r>
              <a:rPr lang="en-US" altLang="ko-KR" sz="240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143534" y="4425273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578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54" y="282633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pthread_key_create(&amp;key, my_destructor);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57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71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184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98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92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838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52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834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0748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66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57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489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0402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5316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229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4312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9225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4139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9052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396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887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3793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706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2789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7702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261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752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2443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7356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02270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371839" y="3025833"/>
            <a:ext cx="349135" cy="5320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357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271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7184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2098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701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92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6838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752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5834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0748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566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57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5489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0402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5316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0229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4312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9225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4139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052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396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8887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3793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58706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92789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7702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6261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9752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32443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7356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02270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37183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848" y="805853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bitmap[4] = {0,}; 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index = ffz(bitmap);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*key = index;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BIT_SET( bitmap, index);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destructors[index] = destructor;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153" y="4340209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void </a:t>
            </a:r>
            <a:r>
              <a:rPr lang="en-US" altLang="ko-KR" sz="2800" smtClean="0">
                <a:latin typeface="Consolas" panose="020B0609020204030204" pitchFamily="49" charset="0"/>
              </a:rPr>
              <a:t>(*destructors[64])(</a:t>
            </a:r>
            <a:r>
              <a:rPr lang="en-US" altLang="ko-KR" sz="2800">
                <a:latin typeface="Consolas" panose="020B0609020204030204" pitchFamily="49" charset="0"/>
              </a:rPr>
              <a:t>void* </a:t>
            </a:r>
            <a:r>
              <a:rPr lang="en-US" altLang="ko-KR" sz="2800">
                <a:latin typeface="Consolas" panose="020B0609020204030204" pitchFamily="49" charset="0"/>
              </a:rPr>
              <a:t>data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7727" y="4863429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627727" y="5272602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27727" y="5681775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627727" y="6090948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7727" y="6500121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세로로 말린 두루마리 모양 10"/>
          <p:cNvSpPr/>
          <p:nvPr/>
        </p:nvSpPr>
        <p:spPr>
          <a:xfrm>
            <a:off x="8761635" y="5536276"/>
            <a:ext cx="689960" cy="665019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12994" y="5057638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my_destructor()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00360" y="4789743"/>
            <a:ext cx="27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53" idx="3"/>
            <a:endCxn id="11" idx="1"/>
          </p:cNvCxnSpPr>
          <p:nvPr/>
        </p:nvCxnSpPr>
        <p:spPr>
          <a:xfrm>
            <a:off x="7606146" y="5051353"/>
            <a:ext cx="1238616" cy="81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9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6221" y="-304406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</a:t>
            </a:r>
            <a:r>
              <a:rPr lang="en-US" altLang="ko-KR" sz="2800">
                <a:latin typeface="Consolas" panose="020B0609020204030204" pitchFamily="49" charset="0"/>
              </a:rPr>
              <a:t>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</a:t>
            </a:r>
            <a:r>
              <a:rPr lang="en-US" altLang="ko-KR" sz="2800">
                <a:latin typeface="Consolas" panose="020B0609020204030204" pitchFamily="49" charset="0"/>
              </a:rPr>
              <a:t>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867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49579" y="-443389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</a:t>
            </a:r>
            <a:r>
              <a:rPr lang="en-US" altLang="ko-KR" sz="2800">
                <a:latin typeface="Consolas" panose="020B0609020204030204" pitchFamily="49" charset="0"/>
              </a:rPr>
              <a:t>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</a:t>
            </a:r>
            <a:r>
              <a:rPr lang="en-US" altLang="ko-KR" sz="2800">
                <a:latin typeface="Consolas" panose="020B0609020204030204" pitchFamily="49" charset="0"/>
              </a:rPr>
              <a:t>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07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4203" y="96527"/>
            <a:ext cx="550823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void* handler_1(void*)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pthread_exit( handler_1()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destructors[key](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self-&gt;tls[key]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BIT_CLR(bitmap,key);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0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12" y="1122218"/>
            <a:ext cx="999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epoch : 1970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일 자정으로 부터 현재까지 흘러온 </a:t>
            </a:r>
            <a:r>
              <a:rPr lang="ko-KR" altLang="en-US" sz="2400" smtClean="0">
                <a:solidFill>
                  <a:srgbClr val="FF0000"/>
                </a:solidFill>
              </a:rPr>
              <a:t>초</a:t>
            </a:r>
            <a:r>
              <a:rPr lang="ko-KR" altLang="en-US" sz="2400" smtClean="0"/>
              <a:t>단위의 시간</a:t>
            </a:r>
            <a:endParaRPr lang="en-US" altLang="ko-KR" sz="2400" smtClean="0"/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3600">
                <a:latin typeface="Consolas" panose="020B0609020204030204" pitchFamily="49" charset="0"/>
              </a:rPr>
              <a:t>now=1607407415</a:t>
            </a:r>
            <a:endParaRPr lang="ko-KR" altLang="en-US" sz="3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241069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cd /home/user2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141" y="241069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chmod 777 .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vi 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-l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-rw-rw-r-- user2 </a:t>
            </a:r>
            <a:r>
              <a:rPr lang="en-US" altLang="ko-KR" sz="3200" smtClean="0">
                <a:latin typeface="Consolas" panose="020B0609020204030204" pitchFamily="49" charset="0"/>
              </a:rPr>
              <a:t>user2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8044" y="4567224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30731" y="421775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0730" y="45163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0729" y="481489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0728" y="51134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0728" y="54120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727" y="57106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0726" y="600918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337" y="38325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702" y="5912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39" idx="3"/>
            <a:endCxn id="23" idx="1"/>
          </p:cNvCxnSpPr>
          <p:nvPr/>
        </p:nvCxnSpPr>
        <p:spPr>
          <a:xfrm flipV="1">
            <a:off x="5886614" y="4367038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864" y="53010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7980562" y="4723453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36779" y="45149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6778" y="48135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724" y="40964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24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  // unlink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0386" y="2139907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1264" y="6539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1263" y="9525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1262" y="12511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1261" y="15497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261" y="18482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260" y="21468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1259" y="24454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0870" y="2688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235" y="2348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111095" y="2296136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77149" y="11005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148" y="13990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39" idx="3"/>
            <a:endCxn id="23" idx="1"/>
          </p:cNvCxnSpPr>
          <p:nvPr/>
        </p:nvCxnSpPr>
        <p:spPr>
          <a:xfrm flipV="1">
            <a:off x="7017145" y="3926463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094" y="6820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5397" y="1737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8575" y="412664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1262" y="377717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1261" y="407574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1260" y="437432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61259" y="46728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1259" y="49714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1258" y="52700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61257" y="556860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0868" y="3392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233" y="54715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395" y="48604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9111093" y="4282878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7310" y="40744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67309" y="43729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6255" y="3655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4741" y="51986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7818693" y="593340"/>
            <a:ext cx="1316775" cy="2090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9782482" y="2164659"/>
            <a:ext cx="1088869" cy="28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76255" y="1067305"/>
            <a:ext cx="1221145" cy="601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0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7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8538" y="1030778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project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842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479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466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lib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03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bin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>
            <a:stCxn id="3" idx="2"/>
            <a:endCxn id="24" idx="0"/>
          </p:cNvCxnSpPr>
          <p:nvPr/>
        </p:nvCxnSpPr>
        <p:spPr>
          <a:xfrm flipH="1">
            <a:off x="4838008" y="1521229"/>
            <a:ext cx="1970116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25" idx="0"/>
          </p:cNvCxnSpPr>
          <p:nvPr/>
        </p:nvCxnSpPr>
        <p:spPr>
          <a:xfrm>
            <a:off x="6808124" y="1521229"/>
            <a:ext cx="166254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" idx="2"/>
            <a:endCxn id="26" idx="0"/>
          </p:cNvCxnSpPr>
          <p:nvPr/>
        </p:nvCxnSpPr>
        <p:spPr>
          <a:xfrm>
            <a:off x="6808124" y="1521229"/>
            <a:ext cx="223612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27" idx="0"/>
          </p:cNvCxnSpPr>
          <p:nvPr/>
        </p:nvCxnSpPr>
        <p:spPr>
          <a:xfrm>
            <a:off x="6808124" y="1521229"/>
            <a:ext cx="437249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8538" y="9975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157" y="345417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/home/user1/project/include/a.h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156" y="397739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../include/a.h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7748" y="14523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33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09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mkdir sub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40110" y="40802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"sub/.."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0109" y="4378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055" y="36617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4" idx="3"/>
            <a:endCxn id="6" idx="1"/>
          </p:cNvCxnSpPr>
          <p:nvPr/>
        </p:nvCxnSpPr>
        <p:spPr>
          <a:xfrm flipV="1">
            <a:off x="5289945" y="1243853"/>
            <a:ext cx="1440788" cy="328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669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-s .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ls -l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current -&gt; 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83346" y="267192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4224" y="11860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926285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84223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drwxr-xr-x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84222" y="17831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84221" y="208172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84221" y="23802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84220" y="26788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84219" y="297743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3830" y="8008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195" y="28804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934055" y="282815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8357" y="2269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71592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1591" y="178315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0537" y="10660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6" idx="1"/>
          </p:cNvCxnSpPr>
          <p:nvPr/>
        </p:nvCxnSpPr>
        <p:spPr>
          <a:xfrm flipV="1">
            <a:off x="7321428" y="1335293"/>
            <a:ext cx="1362796" cy="29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1276" y="40142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"current"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1275" y="43127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0221" y="359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9" idx="3"/>
            <a:endCxn id="39" idx="1"/>
          </p:cNvCxnSpPr>
          <p:nvPr/>
        </p:nvCxnSpPr>
        <p:spPr>
          <a:xfrm flipV="1">
            <a:off x="4541112" y="3425296"/>
            <a:ext cx="1526613" cy="73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66847" y="476192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67725" y="327601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926683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67724" y="35745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lrwxrwxrwx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7723" y="38731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7722" y="41717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7722" y="44702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67721" y="476886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7720" y="50674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67331" y="28908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4696" y="49704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6" idx="3"/>
            <a:endCxn id="38" idx="1"/>
          </p:cNvCxnSpPr>
          <p:nvPr/>
        </p:nvCxnSpPr>
        <p:spPr>
          <a:xfrm flipV="1">
            <a:off x="7317556" y="491815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1858" y="435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4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102403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./a.out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open("zzz", O_RDWR | O_CREAT | O_TRUNC,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unlink("zzz");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write(fd, "hello\n", 6 );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for(i=0; i&lt;1024; i++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close(i);</a:t>
            </a:r>
          </a:p>
        </p:txBody>
      </p:sp>
      <p:sp>
        <p:nvSpPr>
          <p:cNvPr id="51" name="원통 50"/>
          <p:cNvSpPr/>
          <p:nvPr/>
        </p:nvSpPr>
        <p:spPr>
          <a:xfrm>
            <a:off x="9639810" y="5500300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41042" y="4625413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1920" y="31394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41919" y="34380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41918" y="37366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41917" y="40352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1917" y="43337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941916" y="46323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41915" y="49309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41526" y="27543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891" y="4833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/>
          <p:cNvCxnSpPr>
            <a:stCxn id="59" idx="3"/>
            <a:endCxn id="52" idx="1"/>
          </p:cNvCxnSpPr>
          <p:nvPr/>
        </p:nvCxnSpPr>
        <p:spPr>
          <a:xfrm flipV="1">
            <a:off x="10191751" y="4781642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93529" y="326754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"zzz"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93528" y="356611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2474" y="28490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49788" y="50013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7599" y="53386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stCxn id="82" idx="3"/>
            <a:endCxn id="63" idx="1"/>
          </p:cNvCxnSpPr>
          <p:nvPr/>
        </p:nvCxnSpPr>
        <p:spPr>
          <a:xfrm flipV="1">
            <a:off x="4790678" y="3416832"/>
            <a:ext cx="1202851" cy="245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2992" y="42830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28855" y="345989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59434" y="345989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30748" y="3775494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1327" y="3775494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32641" y="4091090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63220" y="4091090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27590" y="440668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58169" y="440668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5441" y="4742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40843" y="54198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40842" y="57183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841042" y="584656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11034" y="56404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40842" y="60097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5470" y="59318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53" idx="1"/>
          </p:cNvCxnSpPr>
          <p:nvPr/>
        </p:nvCxnSpPr>
        <p:spPr>
          <a:xfrm flipV="1">
            <a:off x="4790678" y="3288784"/>
            <a:ext cx="4151242" cy="287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2642" y="368587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92641" y="39778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count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00859" y="3713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연결계수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00859" y="4020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참조계수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952820" y="2898387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3371405" y="5300994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8877814" y="3130987"/>
            <a:ext cx="1285474" cy="2099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0833439" y="463235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10864775" y="579889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82811" y="1155469"/>
            <a:ext cx="524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파일이 지워지는 시점 </a:t>
            </a:r>
            <a:r>
              <a:rPr lang="en-US" altLang="ko-KR" sz="280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연결계수와 참조계수가 동시에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0</a:t>
            </a:r>
            <a:r>
              <a:rPr lang="ko-KR" altLang="en-US" sz="2800" smtClean="0">
                <a:latin typeface="Consolas" panose="020B0609020204030204" pitchFamily="49" charset="0"/>
              </a:rPr>
              <a:t>이 되는 시점이다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320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876" y="5266973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5851" y="4468953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9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59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23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16311" y="3872718"/>
            <a:ext cx="2396630" cy="24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3607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3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16311" y="3537347"/>
            <a:ext cx="2360197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++global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6239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5851" y="4476711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57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8902" y="1242994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28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send_signal(parent, 17);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34126" y="940527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30" idx="1"/>
            <a:endCxn id="4" idx="1"/>
          </p:cNvCxnSpPr>
          <p:nvPr/>
        </p:nvCxnSpPr>
        <p:spPr>
          <a:xfrm rot="10800000">
            <a:off x="4447309" y="2132215"/>
            <a:ext cx="12700" cy="2152996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5777" y="26023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SIGCHLD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7705898" y="981384"/>
            <a:ext cx="656706" cy="6562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6799811" y="1309496"/>
            <a:ext cx="988115" cy="8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3868" y="4581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my_sig()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90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158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185339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858525" y="3440026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9347" y="3374350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128500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199347" y="1853396"/>
            <a:ext cx="3243196" cy="1384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65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258588" y="829419"/>
            <a:ext cx="1940759" cy="97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829419"/>
            <a:ext cx="358303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ls\n");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if( fork() == 0 )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   execve("/usr/bin/ls", argv, 0 );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161173" y="2530864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4142" y="3345561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26102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0414" y="784248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90414" y="1665397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40044" y="26102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782379" y="1665397"/>
            <a:ext cx="1808035" cy="168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782379" y="2895680"/>
            <a:ext cx="1808035" cy="146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5569525" y="1983581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303933" y="4162439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0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0116" y="781396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0116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2" idx="2"/>
            <a:endCxn id="27" idx="0"/>
          </p:cNvCxnSpPr>
          <p:nvPr/>
        </p:nvCxnSpPr>
        <p:spPr>
          <a:xfrm>
            <a:off x="2510444" y="1296785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4590" y="15830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2370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9980" y="26969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7" idx="3"/>
            <a:endCxn id="29" idx="1"/>
          </p:cNvCxnSpPr>
          <p:nvPr/>
        </p:nvCxnSpPr>
        <p:spPr>
          <a:xfrm>
            <a:off x="3050771" y="252707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0"/>
            <a:endCxn id="2" idx="3"/>
          </p:cNvCxnSpPr>
          <p:nvPr/>
        </p:nvCxnSpPr>
        <p:spPr>
          <a:xfrm flipH="1" flipV="1">
            <a:off x="3050771" y="1039091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2697" y="18692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375" y="6722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40385" y="693564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40385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7780713" y="1208953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24859" y="149519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692639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0249" y="260910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3"/>
            <a:endCxn id="43" idx="1"/>
          </p:cNvCxnSpPr>
          <p:nvPr/>
        </p:nvCxnSpPr>
        <p:spPr>
          <a:xfrm>
            <a:off x="8321040" y="2439238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39" idx="3"/>
          </p:cNvCxnSpPr>
          <p:nvPr/>
        </p:nvCxnSpPr>
        <p:spPr>
          <a:xfrm flipH="1" flipV="1">
            <a:off x="8321040" y="951259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2966" y="178143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70644" y="5843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0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773" y="144641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62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645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027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4103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7929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175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58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940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672" y="1446415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149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532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9150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2976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6802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62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3445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41" y="3582785"/>
            <a:ext cx="95077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if( WIFEXITED(status)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WEXITSTATUS(status)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((status) </a:t>
            </a:r>
            <a:r>
              <a:rPr lang="en-US" altLang="ko-KR" sz="2800">
                <a:latin typeface="Consolas" panose="020B0609020204030204" pitchFamily="49" charset="0"/>
              </a:rPr>
              <a:t>&amp; 0x7f</a:t>
            </a:r>
            <a:r>
              <a:rPr lang="en-US" altLang="ko-KR" sz="2800" smtClean="0">
                <a:latin typeface="Consolas" panose="020B0609020204030204" pitchFamily="49" charset="0"/>
              </a:rPr>
              <a:t>)) </a:t>
            </a:r>
            <a:r>
              <a:rPr lang="en-US" altLang="ko-KR" sz="2800">
                <a:latin typeface="Consolas" panose="020B0609020204030204" pitchFamily="49" charset="0"/>
              </a:rPr>
              <a:t>== 0</a:t>
            </a:r>
            <a:r>
              <a:rPr lang="en-US" altLang="ko-KR" sz="2800" smtClean="0">
                <a:latin typeface="Consolas" panose="020B0609020204030204" pitchFamily="49" charset="0"/>
              </a:rPr>
              <a:t>)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((status </a:t>
            </a:r>
            <a:r>
              <a:rPr lang="en-US" altLang="ko-KR" sz="2800">
                <a:latin typeface="Consolas" panose="020B0609020204030204" pitchFamily="49" charset="0"/>
              </a:rPr>
              <a:t>&amp; 0xff00) &gt;&gt; 8</a:t>
            </a:r>
            <a:r>
              <a:rPr lang="en-US" altLang="ko-KR" sz="2800" smtClean="0">
                <a:latin typeface="Consolas" panose="020B0609020204030204" pitchFamily="49" charset="0"/>
              </a:rPr>
              <a:t>)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46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117118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7098</Words>
  <Application>Microsoft Office PowerPoint</Application>
  <PresentationFormat>와이드스크린</PresentationFormat>
  <Paragraphs>2992</Paragraphs>
  <Slides>144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144</vt:i4>
      </vt:variant>
    </vt:vector>
  </HeadingPairs>
  <TitlesOfParts>
    <vt:vector size="149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112</cp:revision>
  <dcterms:created xsi:type="dcterms:W3CDTF">2020-12-07T00:16:21Z</dcterms:created>
  <dcterms:modified xsi:type="dcterms:W3CDTF">2020-12-10T08:48:45Z</dcterms:modified>
</cp:coreProperties>
</file>