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515" r:id="rId5"/>
    <p:sldId id="555" r:id="rId6"/>
    <p:sldId id="556" r:id="rId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5"/>
    <a:srgbClr val="003F50"/>
    <a:srgbClr val="0095BE"/>
    <a:srgbClr val="D4D6E6"/>
    <a:srgbClr val="E3D7D1"/>
    <a:srgbClr val="DAE5D5"/>
    <a:srgbClr val="2872C5"/>
    <a:srgbClr val="525252"/>
    <a:srgbClr val="FFFFFF"/>
    <a:srgbClr val="00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400C0-6311-4A08-8561-A1E682345A7F}" v="57" dt="2021-01-22T02:23:51.1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94667" autoAdjust="0"/>
  </p:normalViewPr>
  <p:slideViewPr>
    <p:cSldViewPr snapToGrid="0" snapToObjects="1">
      <p:cViewPr>
        <p:scale>
          <a:sx n="66" d="100"/>
          <a:sy n="66" d="100"/>
        </p:scale>
        <p:origin x="408" y="-292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B85B69-609C-4C76-B1EA-C7760C49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OpenCV Cheat Sheet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D6E1B4-0F8B-4EC8-86BF-8B53398BD0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OpenCV Cheat 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84A8C-39E1-41B4-9A87-055612A915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D933-9FA2-4F5B-BA06-7A6E05FAE723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lnSpcReduction="10000"/>
          </a:bodyPr>
          <a:lstStyle/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Reading/Writing and Displaying/Closing Images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cv2.imread(‘</a:t>
            </a:r>
            <a:r>
              <a:rPr lang="en-US" altLang="ko" sz="1000" i="1" dirty="0" err="1"/>
              <a:t>name_of_file</a:t>
            </a:r>
            <a:r>
              <a:rPr lang="en-US" altLang="ko" sz="1000" dirty="0"/>
              <a:t>’) 			# read image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cv2.imwrite(‘</a:t>
            </a:r>
            <a:r>
              <a:rPr lang="en-US" altLang="ko" sz="1000" i="1" dirty="0"/>
              <a:t>directory</a:t>
            </a:r>
            <a:r>
              <a:rPr lang="en-US" altLang="ko" sz="1000" dirty="0"/>
              <a:t>’, </a:t>
            </a:r>
            <a:r>
              <a:rPr lang="en-US" altLang="ko" sz="1000" dirty="0" err="1"/>
              <a:t>img</a:t>
            </a:r>
            <a:r>
              <a:rPr lang="en-US" altLang="ko" sz="1000" dirty="0"/>
              <a:t>)			# save image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cv2.imshow(</a:t>
            </a:r>
            <a:r>
              <a:rPr lang="en-US" altLang="ko" sz="1000" dirty="0" err="1"/>
              <a:t>img</a:t>
            </a:r>
            <a:r>
              <a:rPr lang="en-US" altLang="ko" sz="1000" dirty="0"/>
              <a:t>) 				# display image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cv2.waitKey(0)				# wait for a </a:t>
            </a:r>
            <a:r>
              <a:rPr lang="en-US" altLang="ko" sz="1000" dirty="0" err="1"/>
              <a:t>keyporess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cv2.destroyAllWindows() 			# clean up the frame </a:t>
            </a:r>
            <a:endParaRPr lang="en-US" sz="1000" dirty="0"/>
          </a:p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Changing Color Spaces 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cv2.cvtColor(</a:t>
            </a:r>
            <a:r>
              <a:rPr lang="en-US" altLang="ko" sz="1000" dirty="0" err="1"/>
              <a:t>img</a:t>
            </a:r>
            <a:r>
              <a:rPr lang="en-US" altLang="ko" sz="1000" dirty="0"/>
              <a:t>, cv2.COLOR_BGR2RGB)			# BGR to RGB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>
                <a:solidFill>
                  <a:schemeClr val="dk1"/>
                </a:solidFill>
              </a:rPr>
              <a:t>cv2.cvtColor(</a:t>
            </a:r>
            <a:r>
              <a:rPr lang="en-US" altLang="ko" sz="1000" dirty="0" err="1">
                <a:solidFill>
                  <a:schemeClr val="dk1"/>
                </a:solidFill>
              </a:rPr>
              <a:t>img</a:t>
            </a:r>
            <a:r>
              <a:rPr lang="en-US" altLang="ko" sz="1000" dirty="0">
                <a:solidFill>
                  <a:schemeClr val="dk1"/>
                </a:solidFill>
              </a:rPr>
              <a:t>, cv2.COLOR_BGR2GRAY)			# to grayscale</a:t>
            </a:r>
            <a:endParaRPr lang="en-US" sz="1000" dirty="0"/>
          </a:p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Draw on Image 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cv2.rectangle(</a:t>
            </a:r>
            <a:r>
              <a:rPr lang="en-US" altLang="ko" sz="1000" dirty="0" err="1"/>
              <a:t>img</a:t>
            </a:r>
            <a:r>
              <a:rPr lang="en-US" altLang="ko" sz="1000" dirty="0"/>
              <a:t>, (</a:t>
            </a:r>
            <a:r>
              <a:rPr lang="en-US" altLang="ko" sz="1000" i="1" dirty="0"/>
              <a:t>X1, Y1</a:t>
            </a:r>
            <a:r>
              <a:rPr lang="en-US" altLang="ko" sz="1000" dirty="0"/>
              <a:t>), (</a:t>
            </a:r>
            <a:r>
              <a:rPr lang="en-US" altLang="ko" sz="1000" i="1" dirty="0"/>
              <a:t>X2, Y2</a:t>
            </a:r>
            <a:r>
              <a:rPr lang="en-US" altLang="ko" sz="1000" dirty="0"/>
              <a:t>), (</a:t>
            </a:r>
            <a:r>
              <a:rPr lang="en-US" altLang="ko" sz="1000" i="1" dirty="0"/>
              <a:t>B, G, R</a:t>
            </a:r>
            <a:r>
              <a:rPr lang="en-US" altLang="ko" sz="1000" dirty="0"/>
              <a:t>), </a:t>
            </a:r>
            <a:r>
              <a:rPr lang="en-US" altLang="ko" sz="1000" i="1" dirty="0"/>
              <a:t>thickness</a:t>
            </a:r>
            <a:r>
              <a:rPr lang="en-US" altLang="ko" sz="1000" dirty="0"/>
              <a:t>) 					# draw rectangle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cv2.circle(</a:t>
            </a:r>
            <a:r>
              <a:rPr lang="en-US" altLang="ko" sz="1000" dirty="0" err="1"/>
              <a:t>img</a:t>
            </a:r>
            <a:r>
              <a:rPr lang="en-US" altLang="ko" sz="1000" dirty="0"/>
              <a:t>, (</a:t>
            </a:r>
            <a:r>
              <a:rPr lang="en-US" altLang="ko" sz="1000" i="1" dirty="0"/>
              <a:t>X, Y</a:t>
            </a:r>
            <a:r>
              <a:rPr lang="en-US" altLang="ko" sz="1000" dirty="0"/>
              <a:t>), radius, (</a:t>
            </a:r>
            <a:r>
              <a:rPr lang="en-US" altLang="ko" sz="1000" i="1" dirty="0"/>
              <a:t>B, G, R</a:t>
            </a:r>
            <a:r>
              <a:rPr lang="en-US" altLang="ko" sz="1000" dirty="0"/>
              <a:t>), </a:t>
            </a:r>
            <a:r>
              <a:rPr lang="en-US" altLang="ko" sz="1000" i="1" dirty="0"/>
              <a:t>thickness</a:t>
            </a:r>
            <a:r>
              <a:rPr lang="en-US" altLang="ko" sz="1000" dirty="0"/>
              <a:t>) 						# draw circle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cv2.putText(</a:t>
            </a:r>
            <a:r>
              <a:rPr lang="en-US" altLang="ko" sz="1000" dirty="0" err="1"/>
              <a:t>img</a:t>
            </a:r>
            <a:r>
              <a:rPr lang="en-US" altLang="ko" sz="1000" dirty="0"/>
              <a:t>, ‘ROI’, (X, Y), ‘font’, </a:t>
            </a:r>
            <a:r>
              <a:rPr lang="en-US" altLang="ko" sz="1000" dirty="0" err="1"/>
              <a:t>font_scale</a:t>
            </a:r>
            <a:r>
              <a:rPr lang="en-US" altLang="ko" sz="1000" dirty="0"/>
              <a:t>, color = (0, 255, 0), </a:t>
            </a:r>
            <a:r>
              <a:rPr lang="en-US" altLang="ko" sz="1000" dirty="0" err="1"/>
              <a:t>font_thickness</a:t>
            </a:r>
            <a:r>
              <a:rPr lang="en-US" altLang="ko" sz="1000" dirty="0"/>
              <a:t>, </a:t>
            </a:r>
            <a:r>
              <a:rPr lang="en-US" altLang="ko" sz="1000" dirty="0" err="1"/>
              <a:t>line_type</a:t>
            </a:r>
            <a:r>
              <a:rPr lang="en-US" altLang="ko" sz="1000" dirty="0"/>
              <a:t>)		# put text on image</a:t>
            </a:r>
            <a:endParaRPr lang="en-US" sz="1000" dirty="0"/>
          </a:p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Resizing Images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cv2.resize(</a:t>
            </a:r>
            <a:r>
              <a:rPr lang="en-US" altLang="ko" sz="1000" dirty="0" err="1"/>
              <a:t>img</a:t>
            </a:r>
            <a:r>
              <a:rPr lang="en-US" altLang="ko" sz="1000" dirty="0"/>
              <a:t>, (</a:t>
            </a:r>
            <a:r>
              <a:rPr lang="en-US" altLang="ko" sz="1000" i="1" dirty="0"/>
              <a:t>X, Y</a:t>
            </a:r>
            <a:r>
              <a:rPr lang="en-US" altLang="ko" sz="1000" dirty="0"/>
              <a:t>), interpolation=’linear’) 	# apply geometric transformation to manipulate the size </a:t>
            </a:r>
            <a:endParaRPr lang="en-US" sz="1000" dirty="0"/>
          </a:p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Image Filtering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cv2.filter2D(</a:t>
            </a:r>
            <a:r>
              <a:rPr lang="en-US" altLang="ko" sz="1000" dirty="0" err="1"/>
              <a:t>img</a:t>
            </a:r>
            <a:r>
              <a:rPr lang="en-US" altLang="ko" sz="1000" dirty="0"/>
              <a:t>, -1, ‘</a:t>
            </a:r>
            <a:r>
              <a:rPr lang="en-US" altLang="ko" sz="1000" i="1" dirty="0"/>
              <a:t>kernel</a:t>
            </a:r>
            <a:r>
              <a:rPr lang="en-US" altLang="ko" sz="1000" dirty="0"/>
              <a:t>’)		# convolve </a:t>
            </a:r>
            <a:r>
              <a:rPr lang="en-US" altLang="ko" sz="1000" dirty="0" err="1"/>
              <a:t>img</a:t>
            </a:r>
            <a:r>
              <a:rPr lang="en-US" altLang="ko" sz="1000" dirty="0"/>
              <a:t> using ‘kernel’ </a:t>
            </a:r>
            <a:endParaRPr lang="en-US" sz="1000" dirty="0"/>
          </a:p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Image Scaling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cv2.pyrDown(</a:t>
            </a:r>
            <a:r>
              <a:rPr lang="en-US" altLang="ko" sz="1000" dirty="0" err="1"/>
              <a:t>img</a:t>
            </a:r>
            <a:r>
              <a:rPr lang="en-US" altLang="ko" sz="1000" dirty="0"/>
              <a:t>)			# gaussian pyramid downscale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cv2.pyrUp(</a:t>
            </a:r>
            <a:r>
              <a:rPr lang="en-US" altLang="ko" sz="1000" dirty="0" err="1"/>
              <a:t>img</a:t>
            </a:r>
            <a:r>
              <a:rPr lang="en-US" altLang="ko" sz="1000" dirty="0"/>
              <a:t>)			</a:t>
            </a:r>
            <a:r>
              <a:rPr lang="en-US" altLang="ko" sz="1000" dirty="0">
                <a:solidFill>
                  <a:schemeClr val="dk1"/>
                </a:solidFill>
              </a:rPr>
              <a:t># gaussian pyramid upscale</a:t>
            </a:r>
            <a:endParaRPr lang="en-US" sz="1000" dirty="0">
              <a:solidFill>
                <a:schemeClr val="dk1"/>
              </a:solidFill>
            </a:endParaRPr>
          </a:p>
          <a:p>
            <a:pPr marL="914400" lvl="1" indent="-31115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en-US" altLang="ko" sz="1300" dirty="0">
                <a:solidFill>
                  <a:schemeClr val="dk1"/>
                </a:solidFill>
              </a:rPr>
              <a:t>Image Rotation</a:t>
            </a:r>
            <a:endParaRPr lang="en-US" sz="1300" dirty="0">
              <a:solidFill>
                <a:schemeClr val="dk1"/>
              </a:solidFill>
            </a:endParaRPr>
          </a:p>
          <a:p>
            <a:pPr marL="1371600" lvl="2" indent="-292100" rtl="0">
              <a:spcBef>
                <a:spcPts val="0"/>
              </a:spcBef>
              <a:buClr>
                <a:schemeClr val="dk1"/>
              </a:buClr>
              <a:buSzPts val="1000"/>
              <a:buChar char="-"/>
            </a:pPr>
            <a:r>
              <a:rPr lang="en-US" altLang="ko" sz="1000" dirty="0">
                <a:solidFill>
                  <a:schemeClr val="dk1"/>
                </a:solidFill>
              </a:rPr>
              <a:t>cv2.getRotationMatrix2D((cols, rows), </a:t>
            </a:r>
            <a:r>
              <a:rPr lang="en-US" altLang="ko" sz="1000" i="1" dirty="0">
                <a:solidFill>
                  <a:schemeClr val="dk1"/>
                </a:solidFill>
              </a:rPr>
              <a:t>degree</a:t>
            </a:r>
            <a:r>
              <a:rPr lang="en-US" altLang="ko" sz="1000" dirty="0">
                <a:solidFill>
                  <a:schemeClr val="dk1"/>
                </a:solidFill>
              </a:rPr>
              <a:t>, 1)			  # define rotation matrix</a:t>
            </a:r>
            <a:endParaRPr lang="en-US" sz="1000" dirty="0">
              <a:solidFill>
                <a:schemeClr val="dk1"/>
              </a:solidFill>
            </a:endParaRPr>
          </a:p>
          <a:p>
            <a:pPr marL="1371600" lvl="2" indent="-292100" rtl="0">
              <a:spcBef>
                <a:spcPts val="0"/>
              </a:spcBef>
              <a:buClr>
                <a:schemeClr val="dk1"/>
              </a:buClr>
              <a:buSzPts val="1000"/>
              <a:buChar char="-"/>
            </a:pPr>
            <a:r>
              <a:rPr lang="en-US" altLang="ko" sz="1000" dirty="0">
                <a:solidFill>
                  <a:schemeClr val="dk1"/>
                </a:solidFill>
              </a:rPr>
              <a:t>cv2.warpAffine(</a:t>
            </a:r>
            <a:r>
              <a:rPr lang="en-US" altLang="ko" sz="1000" dirty="0" err="1">
                <a:solidFill>
                  <a:schemeClr val="dk1"/>
                </a:solidFill>
              </a:rPr>
              <a:t>img</a:t>
            </a:r>
            <a:r>
              <a:rPr lang="en-US" altLang="ko" sz="1000" dirty="0">
                <a:solidFill>
                  <a:schemeClr val="dk1"/>
                </a:solidFill>
              </a:rPr>
              <a:t>, ‘cv2.getRotationMatrix2D(_,_,_)’,(cols, rows)) 	  # affine transformation</a:t>
            </a:r>
            <a:endParaRPr lang="en-US" sz="1000" dirty="0">
              <a:solidFill>
                <a:schemeClr val="dk1"/>
              </a:solidFill>
            </a:endParaRPr>
          </a:p>
          <a:p>
            <a:pPr marL="914400" lvl="1" indent="-31115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en-US" altLang="ko" sz="1300" dirty="0">
                <a:solidFill>
                  <a:schemeClr val="dk1"/>
                </a:solidFill>
              </a:rPr>
              <a:t>Feature Detection</a:t>
            </a:r>
            <a:endParaRPr lang="en-US" sz="1300" dirty="0">
              <a:solidFill>
                <a:schemeClr val="dk1"/>
              </a:solidFill>
            </a:endParaRPr>
          </a:p>
          <a:p>
            <a:pPr marL="1371600" lvl="2" indent="-292100" rtl="0">
              <a:spcBef>
                <a:spcPts val="0"/>
              </a:spcBef>
              <a:buClr>
                <a:schemeClr val="dk1"/>
              </a:buClr>
              <a:buSzPts val="1000"/>
              <a:buChar char="-"/>
            </a:pPr>
            <a:r>
              <a:rPr lang="en-US" altLang="ko" sz="1000" i="1" dirty="0">
                <a:solidFill>
                  <a:schemeClr val="dk1"/>
                </a:solidFill>
              </a:rPr>
              <a:t>cv2.‘FeatureDetectionAlgorithm’.</a:t>
            </a:r>
            <a:r>
              <a:rPr lang="en-US" altLang="ko" sz="1000" dirty="0">
                <a:solidFill>
                  <a:schemeClr val="dk1"/>
                </a:solidFill>
              </a:rPr>
              <a:t>detectAndCompute(</a:t>
            </a:r>
            <a:r>
              <a:rPr lang="en-US" altLang="ko" sz="1000" dirty="0" err="1">
                <a:solidFill>
                  <a:schemeClr val="dk1"/>
                </a:solidFill>
              </a:rPr>
              <a:t>img</a:t>
            </a:r>
            <a:r>
              <a:rPr lang="en-US" altLang="ko" sz="1000" dirty="0">
                <a:solidFill>
                  <a:schemeClr val="dk1"/>
                </a:solidFill>
              </a:rPr>
              <a:t>, None)	# find </a:t>
            </a:r>
            <a:r>
              <a:rPr lang="en-US" altLang="ko" sz="1000" dirty="0" err="1">
                <a:solidFill>
                  <a:schemeClr val="dk1"/>
                </a:solidFill>
              </a:rPr>
              <a:t>keypoints</a:t>
            </a:r>
            <a:r>
              <a:rPr lang="en-US" altLang="ko" sz="1000" dirty="0">
                <a:solidFill>
                  <a:schemeClr val="dk1"/>
                </a:solidFill>
              </a:rPr>
              <a:t> and descriptors</a:t>
            </a:r>
            <a:endParaRPr lang="en-US" sz="1000" dirty="0">
              <a:solidFill>
                <a:schemeClr val="dk1"/>
              </a:solidFill>
            </a:endParaRPr>
          </a:p>
          <a:p>
            <a:pPr marL="1371600" lvl="2" indent="-292100" rtl="0">
              <a:spcBef>
                <a:spcPts val="0"/>
              </a:spcBef>
              <a:buClr>
                <a:schemeClr val="dk1"/>
              </a:buClr>
              <a:buSzPts val="1000"/>
              <a:buChar char="-"/>
            </a:pPr>
            <a:r>
              <a:rPr lang="en-US" altLang="ko" sz="1000" dirty="0">
                <a:solidFill>
                  <a:schemeClr val="dk1"/>
                </a:solidFill>
              </a:rPr>
              <a:t>cv2.drawKeypoints(</a:t>
            </a:r>
            <a:r>
              <a:rPr lang="en-US" altLang="ko" sz="1000" dirty="0" err="1">
                <a:solidFill>
                  <a:schemeClr val="dk1"/>
                </a:solidFill>
              </a:rPr>
              <a:t>img</a:t>
            </a:r>
            <a:r>
              <a:rPr lang="en-US" altLang="ko" sz="1000" dirty="0">
                <a:solidFill>
                  <a:schemeClr val="dk1"/>
                </a:solidFill>
              </a:rPr>
              <a:t>, keypoints1, keypoints2, color = (0, 255, 0))	# draw </a:t>
            </a:r>
            <a:r>
              <a:rPr lang="en-US" altLang="ko" sz="1000" dirty="0" err="1">
                <a:solidFill>
                  <a:schemeClr val="dk1"/>
                </a:solidFill>
              </a:rPr>
              <a:t>keypoints</a:t>
            </a:r>
            <a:endParaRPr lang="en-US" sz="1000" dirty="0">
              <a:solidFill>
                <a:schemeClr val="dk1"/>
              </a:solidFill>
            </a:endParaRPr>
          </a:p>
          <a:p>
            <a:pPr marL="1371600" lvl="2" indent="-292100" rtl="0">
              <a:spcBef>
                <a:spcPts val="0"/>
              </a:spcBef>
              <a:buClr>
                <a:schemeClr val="dk1"/>
              </a:buClr>
              <a:buSzPts val="1000"/>
              <a:buChar char="-"/>
            </a:pPr>
            <a:r>
              <a:rPr lang="en-US" altLang="ko" sz="1000" dirty="0">
                <a:solidFill>
                  <a:schemeClr val="dk1"/>
                </a:solidFill>
              </a:rPr>
              <a:t>cv2.drawMatches()						# draw matches</a:t>
            </a:r>
          </a:p>
          <a:p>
            <a:pPr marL="914400" lvl="1" indent="-31115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en-US" altLang="ko" sz="1300" dirty="0">
                <a:solidFill>
                  <a:schemeClr val="dk1"/>
                </a:solidFill>
              </a:rPr>
              <a:t>Object Detection</a:t>
            </a:r>
            <a:endParaRPr lang="en-US" sz="1300" dirty="0">
              <a:solidFill>
                <a:schemeClr val="dk1"/>
              </a:solidFill>
            </a:endParaRPr>
          </a:p>
          <a:p>
            <a:pPr marL="1371600" lvl="2" indent="-292100" rtl="0">
              <a:spcBef>
                <a:spcPts val="0"/>
              </a:spcBef>
              <a:buClr>
                <a:schemeClr val="dk1"/>
              </a:buClr>
              <a:buSzPts val="1000"/>
              <a:buFont typeface="Arial" panose="020B0604020202020204" pitchFamily="34" charset="0"/>
              <a:buChar char="-"/>
            </a:pPr>
            <a:r>
              <a:rPr lang="en-US" altLang="ko" sz="1000" dirty="0">
                <a:solidFill>
                  <a:schemeClr val="dk1"/>
                </a:solidFill>
              </a:rPr>
              <a:t>cv2.CascadeClassifier(‘</a:t>
            </a:r>
            <a:r>
              <a:rPr lang="en-US" altLang="ko" sz="1000" i="1" dirty="0" err="1">
                <a:solidFill>
                  <a:schemeClr val="dk1"/>
                </a:solidFill>
              </a:rPr>
              <a:t>pretrained</a:t>
            </a:r>
            <a:r>
              <a:rPr lang="en-US" altLang="ko" sz="1000" dirty="0" err="1">
                <a:solidFill>
                  <a:schemeClr val="dk1"/>
                </a:solidFill>
              </a:rPr>
              <a:t>_</a:t>
            </a:r>
            <a:r>
              <a:rPr lang="en-US" altLang="ko" sz="1000" i="1" dirty="0" err="1">
                <a:solidFill>
                  <a:schemeClr val="dk1"/>
                </a:solidFill>
              </a:rPr>
              <a:t>classifier_path</a:t>
            </a:r>
            <a:r>
              <a:rPr lang="en-US" altLang="ko" sz="1000" dirty="0">
                <a:solidFill>
                  <a:schemeClr val="dk1"/>
                </a:solidFill>
              </a:rPr>
              <a:t>’)			# create </a:t>
            </a:r>
            <a:r>
              <a:rPr lang="en-US" altLang="ko" sz="1000" dirty="0" err="1">
                <a:solidFill>
                  <a:schemeClr val="dk1"/>
                </a:solidFill>
              </a:rPr>
              <a:t>haar</a:t>
            </a:r>
            <a:r>
              <a:rPr lang="en-US" altLang="ko" sz="1000" dirty="0">
                <a:solidFill>
                  <a:schemeClr val="dk1"/>
                </a:solidFill>
              </a:rPr>
              <a:t> cascade (ml based approach)</a:t>
            </a:r>
            <a:endParaRPr lang="en-US" sz="1000" dirty="0">
              <a:solidFill>
                <a:schemeClr val="dk1"/>
              </a:solidFill>
            </a:endParaRPr>
          </a:p>
          <a:p>
            <a:pPr marL="1079500" lvl="2" indent="0" rtl="0">
              <a:spcBef>
                <a:spcPts val="0"/>
              </a:spcBef>
              <a:buClr>
                <a:schemeClr val="dk1"/>
              </a:buClr>
              <a:buSzPts val="1000"/>
              <a:buNone/>
            </a:pPr>
            <a:endParaRPr lang="en-US" sz="1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4C4FB9-B74F-44FA-9718-7A09B01E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4046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D933-9FA2-4F5B-BA06-7A6E05FAE723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Reading/Writing and Displaying Video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cv2.VideoCapture(‘</a:t>
            </a:r>
            <a:r>
              <a:rPr lang="en-US" altLang="ko" sz="1000" i="1" dirty="0" err="1"/>
              <a:t>name_of_file</a:t>
            </a:r>
            <a:r>
              <a:rPr lang="en-US" altLang="ko" sz="1000" dirty="0"/>
              <a:t>’) 			# read video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 err="1"/>
              <a:t>cap.read</a:t>
            </a:r>
            <a:r>
              <a:rPr lang="en-US" altLang="ko" sz="1000" dirty="0"/>
              <a:t>()					# returns </a:t>
            </a:r>
            <a:r>
              <a:rPr lang="en-US" altLang="ko" sz="1000" dirty="0" err="1"/>
              <a:t>boolean</a:t>
            </a:r>
            <a:r>
              <a:rPr lang="en-US" altLang="ko" sz="1000" dirty="0"/>
              <a:t> (T/F) whether the frame is read correctly 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cv2.imwrite(‘</a:t>
            </a:r>
            <a:r>
              <a:rPr lang="en-US" altLang="ko" sz="1000" i="1" dirty="0"/>
              <a:t>directory</a:t>
            </a:r>
            <a:r>
              <a:rPr lang="en-US" altLang="ko" sz="1000" dirty="0"/>
              <a:t>’, frame)				# save video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cv2.imshow(frame) 				# display video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cv2.waitKey(0)					# wait for keypress </a:t>
            </a:r>
            <a:endParaRPr lang="en-US" sz="1000" dirty="0"/>
          </a:p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Capture Video from Camera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cap = cv2.VideoCapture(</a:t>
            </a:r>
            <a:r>
              <a:rPr lang="en-US" altLang="ko" sz="1000" i="1" dirty="0"/>
              <a:t>‘___’</a:t>
            </a:r>
            <a:r>
              <a:rPr lang="en-US" altLang="ko" sz="1000" dirty="0"/>
              <a:t>)	</a:t>
            </a:r>
            <a:r>
              <a:rPr lang="en-US" altLang="ko" sz="1300" dirty="0"/>
              <a:t>			</a:t>
            </a:r>
            <a:r>
              <a:rPr lang="en-US" altLang="ko" sz="1000" dirty="0"/>
              <a:t># takes either </a:t>
            </a:r>
            <a:r>
              <a:rPr lang="en-US" altLang="ko" sz="1000" i="1" dirty="0"/>
              <a:t>‘</a:t>
            </a:r>
            <a:r>
              <a:rPr lang="en-US" altLang="ko" sz="1000" i="1" dirty="0" err="1"/>
              <a:t>device_index</a:t>
            </a:r>
            <a:r>
              <a:rPr lang="en-US" altLang="ko" sz="1000" i="1" dirty="0"/>
              <a:t>’</a:t>
            </a:r>
            <a:r>
              <a:rPr lang="en-US" altLang="ko" sz="1000" dirty="0"/>
              <a:t> or </a:t>
            </a:r>
            <a:r>
              <a:rPr lang="en-US" altLang="ko" sz="1000" i="1" dirty="0"/>
              <a:t>‘</a:t>
            </a:r>
            <a:r>
              <a:rPr lang="en-US" altLang="ko" sz="1000" i="1" dirty="0" err="1"/>
              <a:t>name_of_file</a:t>
            </a:r>
            <a:r>
              <a:rPr lang="en-US" altLang="ko" sz="1000" i="1" dirty="0"/>
              <a:t>’</a:t>
            </a:r>
            <a:r>
              <a:rPr lang="en-US" altLang="ko" sz="1000" dirty="0"/>
              <a:t> as argument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 err="1"/>
              <a:t>cap.isOpened</a:t>
            </a:r>
            <a:r>
              <a:rPr lang="en-US" altLang="ko" sz="1000" dirty="0"/>
              <a:t>()					# returns </a:t>
            </a:r>
            <a:r>
              <a:rPr lang="en-US" altLang="ko" sz="1000" dirty="0" err="1"/>
              <a:t>boolean</a:t>
            </a:r>
            <a:r>
              <a:rPr lang="en-US" altLang="ko" sz="1000" dirty="0"/>
              <a:t> (T/F) whether the cap is read correctly</a:t>
            </a:r>
            <a:endParaRPr lang="en-US" sz="1000" dirty="0"/>
          </a:p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Release the Capture 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 err="1"/>
              <a:t>cap.release</a:t>
            </a:r>
            <a:r>
              <a:rPr lang="en-US" altLang="ko" sz="1000" dirty="0"/>
              <a:t>() </a:t>
            </a:r>
            <a:r>
              <a:rPr lang="en-US" altLang="ko" sz="1300" dirty="0"/>
              <a:t>					</a:t>
            </a:r>
            <a:r>
              <a:rPr lang="en-US" altLang="ko" sz="1000" dirty="0"/>
              <a:t># release software/hardware resource </a:t>
            </a:r>
            <a:endParaRPr lang="en-US" sz="10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cv2.destroyAllWindows()				# clean up the frame </a:t>
            </a:r>
            <a:endParaRPr lang="en-US" sz="1000" dirty="0"/>
          </a:p>
          <a:p>
            <a:pPr marL="914400" lvl="1" indent="-311150" rtl="0">
              <a:spcBef>
                <a:spcPts val="0"/>
              </a:spcBef>
              <a:buSzPts val="1300"/>
              <a:buChar char="●"/>
            </a:pPr>
            <a:r>
              <a:rPr lang="en-US" altLang="ko" sz="1300" dirty="0"/>
              <a:t>Wait for Keypress</a:t>
            </a:r>
            <a:endParaRPr lang="en-US" sz="1300" dirty="0"/>
          </a:p>
          <a:p>
            <a:pPr marL="1371600" lvl="2" indent="-292100" rtl="0">
              <a:spcBef>
                <a:spcPts val="0"/>
              </a:spcBef>
              <a:buSzPts val="1000"/>
              <a:buChar char="-"/>
            </a:pPr>
            <a:r>
              <a:rPr lang="en-US" altLang="ko" sz="1000" dirty="0"/>
              <a:t>cv2.waitKey(</a:t>
            </a:r>
            <a:r>
              <a:rPr lang="en-US" altLang="ko" sz="1000" i="1" dirty="0"/>
              <a:t>milliseconds</a:t>
            </a:r>
            <a:r>
              <a:rPr lang="en-US" altLang="ko" sz="1000" dirty="0"/>
              <a:t>)</a:t>
            </a:r>
            <a:r>
              <a:rPr lang="en-US" altLang="ko" sz="1300" dirty="0"/>
              <a:t> </a:t>
            </a:r>
            <a:br>
              <a:rPr lang="en-US" altLang="ko" sz="1300" dirty="0"/>
            </a:br>
            <a:endParaRPr lang="en-US" sz="1300" dirty="0"/>
          </a:p>
          <a:p>
            <a:pPr marL="457200" lvl="0" indent="-311150" rtl="0">
              <a:spcBef>
                <a:spcPts val="0"/>
              </a:spcBef>
              <a:buSzPts val="1300"/>
              <a:buChar char="■"/>
            </a:pPr>
            <a:r>
              <a:rPr lang="en-US" altLang="ko" sz="1300" dirty="0"/>
              <a:t>Example</a:t>
            </a:r>
            <a:endParaRPr lang="en-US" sz="13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/>
              <a:t>import cv2</a:t>
            </a: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/>
              <a:t>cap = cv2.VideoCapture(‘___’)			# initialize cap variable with the </a:t>
            </a:r>
            <a:r>
              <a:rPr lang="en-US" altLang="ko" sz="1000" i="1" dirty="0"/>
              <a:t>‘</a:t>
            </a:r>
            <a:r>
              <a:rPr lang="en-US" altLang="ko" sz="1000" i="1" dirty="0" err="1"/>
              <a:t>device_index</a:t>
            </a:r>
            <a:r>
              <a:rPr lang="en-US" altLang="ko" sz="1000" i="1" dirty="0"/>
              <a:t>’</a:t>
            </a:r>
            <a:r>
              <a:rPr lang="en-US" altLang="ko" sz="1000" dirty="0"/>
              <a:t> or </a:t>
            </a:r>
            <a:r>
              <a:rPr lang="en-US" altLang="ko" sz="1000" i="1" dirty="0"/>
              <a:t>‘</a:t>
            </a:r>
            <a:r>
              <a:rPr lang="en-US" altLang="ko" sz="1000" i="1" dirty="0" err="1"/>
              <a:t>name_of_file</a:t>
            </a:r>
            <a:r>
              <a:rPr lang="en-US" altLang="ko" sz="1000" i="1" dirty="0"/>
              <a:t>’</a:t>
            </a:r>
            <a:endParaRPr lang="en-US" sz="1000" i="1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/>
              <a:t>while(</a:t>
            </a:r>
            <a:r>
              <a:rPr lang="en-US" altLang="ko" sz="1000" dirty="0" err="1"/>
              <a:t>cap.isOpened</a:t>
            </a:r>
            <a:r>
              <a:rPr lang="en-US" altLang="ko" sz="1000" dirty="0"/>
              <a:t>()):						</a:t>
            </a: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/>
              <a:t>	ret, frame = </a:t>
            </a:r>
            <a:r>
              <a:rPr lang="en-US" altLang="ko" sz="1000" dirty="0" err="1"/>
              <a:t>cap.read</a:t>
            </a:r>
            <a:r>
              <a:rPr lang="en-US" altLang="ko" sz="1000" dirty="0"/>
              <a:t>()			# ret variable returns </a:t>
            </a:r>
            <a:r>
              <a:rPr lang="en-US" altLang="ko" sz="1000" dirty="0" err="1"/>
              <a:t>boolean</a:t>
            </a:r>
            <a:r>
              <a:rPr lang="en-US" altLang="ko" sz="1000" dirty="0"/>
              <a:t>, frame variable returns captured frame</a:t>
            </a: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/>
              <a:t>	if ret == False:				# once the camera/video stops, break the loop</a:t>
            </a: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/>
              <a:t>		break</a:t>
            </a: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/>
              <a:t>	cv2.imwrite(‘___’, frame)			# save the frame</a:t>
            </a: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 err="1"/>
              <a:t>cap.release</a:t>
            </a:r>
            <a:r>
              <a:rPr lang="en-US" altLang="ko" sz="1000" dirty="0"/>
              <a:t>()	</a:t>
            </a:r>
            <a:endParaRPr lang="en-US" sz="1000" dirty="0"/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altLang="ko" sz="1000" dirty="0"/>
              <a:t>cv2.destroyAllWindows()</a:t>
            </a:r>
            <a:endParaRPr lang="en-US" sz="1000" dirty="0"/>
          </a:p>
          <a:p>
            <a:pPr marL="139700" lvl="0" indent="0" rtl="0">
              <a:spcBef>
                <a:spcPts val="0"/>
              </a:spcBef>
              <a:buSzPts val="1400"/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4C4FB9-B74F-44FA-9718-7A09B01E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2506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5C77AFAB42F47A78B206E0407092C" ma:contentTypeVersion="13" ma:contentTypeDescription="Create a new document." ma:contentTypeScope="" ma:versionID="2f9df842a21c3ce446d81edffb5480fe">
  <xsd:schema xmlns:xsd="http://www.w3.org/2001/XMLSchema" xmlns:xs="http://www.w3.org/2001/XMLSchema" xmlns:p="http://schemas.microsoft.com/office/2006/metadata/properties" xmlns:ns2="57427243-dbba-4b86-b342-4274a0db293f" xmlns:ns3="09f355a5-f6db-4078-8cdb-4d97d8774579" targetNamespace="http://schemas.microsoft.com/office/2006/metadata/properties" ma:root="true" ma:fieldsID="636a35609ba96122d41e9d2008ca3e33" ns2:_="" ns3:_="">
    <xsd:import namespace="57427243-dbba-4b86-b342-4274a0db293f"/>
    <xsd:import namespace="09f355a5-f6db-4078-8cdb-4d97d8774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xc2dc__xac04_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27243-dbba-4b86-b342-4274a0db2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_xc2dc__xac04_" ma:index="14" nillable="true" ma:displayName="시간" ma:format="DateTime" ma:internalName="_xc2dc__xac04_">
      <xsd:simpleType>
        <xsd:restriction base="dms:DateTim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355a5-f6db-4078-8cdb-4d97d877457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c2dc__xac04_ xmlns="57427243-dbba-4b86-b342-4274a0db293f" xsi:nil="true"/>
  </documentManagement>
</p:properties>
</file>

<file path=customXml/itemProps1.xml><?xml version="1.0" encoding="utf-8"?>
<ds:datastoreItem xmlns:ds="http://schemas.openxmlformats.org/officeDocument/2006/customXml" ds:itemID="{F9D606A8-D1D8-4844-9D7E-97B62CB74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427243-dbba-4b86-b342-4274a0db293f"/>
    <ds:schemaRef ds:uri="09f355a5-f6db-4078-8cdb-4d97d8774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  <ds:schemaRef ds:uri="57427243-dbba-4b86-b342-4274a0db29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732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OpenCV Cheat Sheet</vt:lpstr>
      <vt:lpstr>Images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[Artificial Intelligence]</dc:title>
  <dc:creator>Lee, Edward B</dc:creator>
  <cp:lastModifiedBy>Kim, Ji Hwan</cp:lastModifiedBy>
  <cp:revision>101</cp:revision>
  <dcterms:created xsi:type="dcterms:W3CDTF">2020-11-27T08:38:44Z</dcterms:created>
  <dcterms:modified xsi:type="dcterms:W3CDTF">2021-01-26T01:40:03Z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0x01010076F5C77AFAB42F47A78B206E0407092C</vt:lpwstr>
  </property>
</Properties>
</file>