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7" r:id="rId61"/>
    <p:sldId id="318" r:id="rId62"/>
    <p:sldId id="319" r:id="rId63"/>
    <p:sldId id="320" r:id="rId6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90" autoAdjust="0"/>
    <p:restoredTop sz="94610"/>
  </p:normalViewPr>
  <p:slideViewPr>
    <p:cSldViewPr snapToGrid="0" snapToObjects="1">
      <p:cViewPr varScale="1">
        <p:scale>
          <a:sx n="104" d="100"/>
          <a:sy n="104" d="100"/>
        </p:scale>
        <p:origin x="13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557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>
            <a:extLst>
              <a:ext uri="{FF2B5EF4-FFF2-40B4-BE49-F238E27FC236}">
                <a16:creationId xmlns:a16="http://schemas.microsoft.com/office/drawing/2014/main" id="{CA9C93A0-E5FF-4E87-549E-D799F04729FD}"/>
              </a:ext>
            </a:extLst>
          </p:cNvPr>
          <p:cNvSpPr/>
          <p:nvPr userDrawn="1"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740DBDC3-91E4-2010-6EF7-AF0B2DF85169}"/>
              </a:ext>
            </a:extLst>
          </p:cNvPr>
          <p:cNvSpPr/>
          <p:nvPr userDrawn="1"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84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/>
          <p:nvPr userDrawn="1"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EE4C2C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079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29.png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15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26.png"/><Relationship Id="rId4" Type="http://schemas.openxmlformats.org/officeDocument/2006/relationships/image" Target="../media/image6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2675534" y="1333195"/>
            <a:ext cx="7191756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개념 및 </a:t>
            </a:r>
            <a:r>
              <a:rPr lang="en-US" sz="3600" b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최적화</a:t>
            </a:r>
            <a:endParaRPr lang="en-US" sz="3600" dirty="0"/>
          </a:p>
        </p:txBody>
      </p:sp>
      <p:sp>
        <p:nvSpPr>
          <p:cNvPr id="5" name="Shape 3"/>
          <p:cNvSpPr/>
          <p:nvPr/>
        </p:nvSpPr>
        <p:spPr>
          <a:xfrm>
            <a:off x="5639105" y="2124151"/>
            <a:ext cx="914400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3229661" y="2352751"/>
            <a:ext cx="594908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가속 AI 모델 성능 극대화를 위한 실전 과정</a:t>
            </a:r>
            <a:endParaRPr lang="en-US" sz="22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68012" y="3191256"/>
            <a:ext cx="457200" cy="4572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4448556" y="3762756"/>
            <a:ext cx="10049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최적화</a:t>
            </a:r>
            <a:endParaRPr lang="en-US" sz="10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990234" y="3191256"/>
            <a:ext cx="457200" cy="457200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5954573" y="3762756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분석</a:t>
            </a:r>
            <a:endParaRPr lang="en-US" sz="10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132320" y="3191256"/>
            <a:ext cx="571500" cy="457200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092086" y="3762756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최적화</a:t>
            </a:r>
            <a:endParaRPr lang="en-US" sz="1000" dirty="0"/>
          </a:p>
        </p:txBody>
      </p:sp>
      <p:sp>
        <p:nvSpPr>
          <p:cNvPr id="13" name="Text 8"/>
          <p:cNvSpPr txBox="1"/>
          <p:nvPr/>
        </p:nvSpPr>
        <p:spPr>
          <a:xfrm>
            <a:off x="4753051" y="4390949"/>
            <a:ext cx="285750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8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Model FLOPs Utilization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84413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FLOPs/MAC 계산 실습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429207"/>
            <a:ext cx="39154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PyTorch calflops 라이브러리 활용하기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1772107"/>
            <a:ext cx="30769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모델 구조의 FLOPs/MACs 계산 및 비교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115007"/>
            <a:ext cx="3525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GPU 환경에서 레이어별 연산량 분석 및 시각화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562149"/>
            <a:ext cx="26106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실습 진행 단계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299100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01020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2991002"/>
            <a:ext cx="3248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노트북 생성 및 런타임 유형을 GPU로 변경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39059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40979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390595"/>
            <a:ext cx="3238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calflops 라이브러리 설치 (!pip install calflops)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379110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381030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3791102"/>
            <a:ext cx="33439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CNN 모델(ResNet, VGG, MobileNet) 로딩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19069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20989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190695"/>
            <a:ext cx="3477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모델별 FLOPs, MACs, 파라미터 수 계산 및 시각화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571500" y="4677156"/>
            <a:ext cx="35433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실습 </a:t>
            </a:r>
            <a:r>
              <a:rPr lang="en-US" sz="1500" b="1" dirty="0" err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</a:t>
            </a: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b="1" dirty="0" err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예시</a:t>
            </a: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:  </a:t>
            </a:r>
            <a:r>
              <a:rPr lang="en-US" sz="1500" b="1" err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1-2 </a:t>
            </a:r>
            <a:r>
              <a:rPr lang="ko-KR" alt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altLang="ko-KR" sz="1500" b="1" dirty="0">
              <a:solidFill>
                <a:srgbClr val="4285F4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</p:txBody>
      </p:sp>
      <p:sp>
        <p:nvSpPr>
          <p:cNvPr id="27" name="Shape 25"/>
          <p:cNvSpPr/>
          <p:nvPr/>
        </p:nvSpPr>
        <p:spPr>
          <a:xfrm>
            <a:off x="7168896" y="1009498"/>
            <a:ext cx="4457700" cy="2391156"/>
          </a:xfrm>
          <a:prstGeom prst="roundRect">
            <a:avLst>
              <a:gd name="adj" fmla="val 121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369150" y="1218895"/>
            <a:ext cx="37581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모델별 FLOPs 비교표 (Colab T4 GPU 기준)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7373722" y="1633118"/>
            <a:ext cx="4048049" cy="390449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8"/>
          <p:cNvSpPr/>
          <p:nvPr/>
        </p:nvSpPr>
        <p:spPr>
          <a:xfrm>
            <a:off x="7373722" y="1633118"/>
            <a:ext cx="141000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9"/>
          <p:cNvSpPr txBox="1"/>
          <p:nvPr/>
        </p:nvSpPr>
        <p:spPr>
          <a:xfrm>
            <a:off x="7492594" y="171450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</a:t>
            </a:r>
            <a:endParaRPr lang="en-US" sz="1200" dirty="0"/>
          </a:p>
        </p:txBody>
      </p:sp>
      <p:sp>
        <p:nvSpPr>
          <p:cNvPr id="32" name="Shape 30"/>
          <p:cNvSpPr/>
          <p:nvPr/>
        </p:nvSpPr>
        <p:spPr>
          <a:xfrm>
            <a:off x="8780069" y="1633118"/>
            <a:ext cx="866851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Text 31"/>
          <p:cNvSpPr txBox="1"/>
          <p:nvPr/>
        </p:nvSpPr>
        <p:spPr>
          <a:xfrm>
            <a:off x="8898941" y="1714500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</a:t>
            </a:r>
            <a:endParaRPr lang="en-US" sz="1200" dirty="0"/>
          </a:p>
        </p:txBody>
      </p:sp>
      <p:sp>
        <p:nvSpPr>
          <p:cNvPr id="34" name="Shape 32"/>
          <p:cNvSpPr/>
          <p:nvPr/>
        </p:nvSpPr>
        <p:spPr>
          <a:xfrm>
            <a:off x="9644177" y="1633118"/>
            <a:ext cx="790956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Text 33"/>
          <p:cNvSpPr txBox="1"/>
          <p:nvPr/>
        </p:nvSpPr>
        <p:spPr>
          <a:xfrm>
            <a:off x="9763049" y="1714500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MACs</a:t>
            </a:r>
            <a:endParaRPr lang="en-US" sz="1200" dirty="0"/>
          </a:p>
        </p:txBody>
      </p:sp>
      <p:sp>
        <p:nvSpPr>
          <p:cNvPr id="36" name="Shape 34"/>
          <p:cNvSpPr/>
          <p:nvPr/>
        </p:nvSpPr>
        <p:spPr>
          <a:xfrm>
            <a:off x="10433304" y="1633118"/>
            <a:ext cx="99029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5"/>
          <p:cNvSpPr txBox="1"/>
          <p:nvPr/>
        </p:nvSpPr>
        <p:spPr>
          <a:xfrm>
            <a:off x="10552176" y="1714500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Params</a:t>
            </a:r>
            <a:endParaRPr lang="en-US" sz="1200" dirty="0"/>
          </a:p>
        </p:txBody>
      </p:sp>
      <p:sp>
        <p:nvSpPr>
          <p:cNvPr id="38" name="Shape 36"/>
          <p:cNvSpPr/>
          <p:nvPr/>
        </p:nvSpPr>
        <p:spPr>
          <a:xfrm>
            <a:off x="7373722" y="2024482"/>
            <a:ext cx="141000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Text 37"/>
          <p:cNvSpPr txBox="1"/>
          <p:nvPr/>
        </p:nvSpPr>
        <p:spPr>
          <a:xfrm>
            <a:off x="7492594" y="2104949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ResNet-18</a:t>
            </a:r>
            <a:endParaRPr lang="en-US" sz="1200" dirty="0"/>
          </a:p>
        </p:txBody>
      </p:sp>
      <p:sp>
        <p:nvSpPr>
          <p:cNvPr id="40" name="Shape 38"/>
          <p:cNvSpPr/>
          <p:nvPr/>
        </p:nvSpPr>
        <p:spPr>
          <a:xfrm>
            <a:off x="8780069" y="2024482"/>
            <a:ext cx="866851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Text 39"/>
          <p:cNvSpPr txBox="1"/>
          <p:nvPr/>
        </p:nvSpPr>
        <p:spPr>
          <a:xfrm>
            <a:off x="8898941" y="2104949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1.82G</a:t>
            </a:r>
            <a:endParaRPr lang="en-US" sz="1200" dirty="0"/>
          </a:p>
        </p:txBody>
      </p:sp>
      <p:sp>
        <p:nvSpPr>
          <p:cNvPr id="42" name="Shape 40"/>
          <p:cNvSpPr/>
          <p:nvPr/>
        </p:nvSpPr>
        <p:spPr>
          <a:xfrm>
            <a:off x="9644177" y="2024482"/>
            <a:ext cx="790956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Text 41"/>
          <p:cNvSpPr txBox="1"/>
          <p:nvPr/>
        </p:nvSpPr>
        <p:spPr>
          <a:xfrm>
            <a:off x="9763049" y="2104949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0.91G</a:t>
            </a:r>
            <a:endParaRPr lang="en-US" sz="1200" dirty="0"/>
          </a:p>
        </p:txBody>
      </p:sp>
      <p:sp>
        <p:nvSpPr>
          <p:cNvPr id="44" name="Shape 42"/>
          <p:cNvSpPr/>
          <p:nvPr/>
        </p:nvSpPr>
        <p:spPr>
          <a:xfrm>
            <a:off x="10433304" y="2024482"/>
            <a:ext cx="99029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43"/>
          <p:cNvSpPr txBox="1"/>
          <p:nvPr/>
        </p:nvSpPr>
        <p:spPr>
          <a:xfrm>
            <a:off x="10552176" y="2104949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11.7M</a:t>
            </a:r>
            <a:endParaRPr lang="en-US" sz="1200" dirty="0"/>
          </a:p>
        </p:txBody>
      </p:sp>
      <p:sp>
        <p:nvSpPr>
          <p:cNvPr id="46" name="Shape 44"/>
          <p:cNvSpPr/>
          <p:nvPr/>
        </p:nvSpPr>
        <p:spPr>
          <a:xfrm>
            <a:off x="7373722" y="2414930"/>
            <a:ext cx="141000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Text 45"/>
          <p:cNvSpPr txBox="1"/>
          <p:nvPr/>
        </p:nvSpPr>
        <p:spPr>
          <a:xfrm>
            <a:off x="7492594" y="2495398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ResNet-50</a:t>
            </a:r>
            <a:endParaRPr lang="en-US" sz="1200" dirty="0"/>
          </a:p>
        </p:txBody>
      </p:sp>
      <p:sp>
        <p:nvSpPr>
          <p:cNvPr id="48" name="Shape 46"/>
          <p:cNvSpPr/>
          <p:nvPr/>
        </p:nvSpPr>
        <p:spPr>
          <a:xfrm>
            <a:off x="8780069" y="2414930"/>
            <a:ext cx="866851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Text 47"/>
          <p:cNvSpPr txBox="1"/>
          <p:nvPr/>
        </p:nvSpPr>
        <p:spPr>
          <a:xfrm>
            <a:off x="8898941" y="2495398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4.14G</a:t>
            </a:r>
            <a:endParaRPr lang="en-US" sz="1200" dirty="0"/>
          </a:p>
        </p:txBody>
      </p:sp>
      <p:sp>
        <p:nvSpPr>
          <p:cNvPr id="50" name="Shape 48"/>
          <p:cNvSpPr/>
          <p:nvPr/>
        </p:nvSpPr>
        <p:spPr>
          <a:xfrm>
            <a:off x="9644177" y="2414930"/>
            <a:ext cx="790956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Text 49"/>
          <p:cNvSpPr txBox="1"/>
          <p:nvPr/>
        </p:nvSpPr>
        <p:spPr>
          <a:xfrm>
            <a:off x="9763049" y="2495398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2.07G</a:t>
            </a:r>
            <a:endParaRPr lang="en-US" sz="1200" dirty="0"/>
          </a:p>
        </p:txBody>
      </p:sp>
      <p:sp>
        <p:nvSpPr>
          <p:cNvPr id="52" name="Shape 50"/>
          <p:cNvSpPr/>
          <p:nvPr/>
        </p:nvSpPr>
        <p:spPr>
          <a:xfrm>
            <a:off x="10433304" y="2414930"/>
            <a:ext cx="99029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Text 51"/>
          <p:cNvSpPr txBox="1"/>
          <p:nvPr/>
        </p:nvSpPr>
        <p:spPr>
          <a:xfrm>
            <a:off x="10552176" y="2495398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25.6M</a:t>
            </a:r>
            <a:endParaRPr lang="en-US" sz="1200" dirty="0"/>
          </a:p>
        </p:txBody>
      </p:sp>
      <p:sp>
        <p:nvSpPr>
          <p:cNvPr id="54" name="Shape 52"/>
          <p:cNvSpPr/>
          <p:nvPr/>
        </p:nvSpPr>
        <p:spPr>
          <a:xfrm>
            <a:off x="7373722" y="2805379"/>
            <a:ext cx="141000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Text 53"/>
          <p:cNvSpPr txBox="1"/>
          <p:nvPr/>
        </p:nvSpPr>
        <p:spPr>
          <a:xfrm>
            <a:off x="7492594" y="2885846"/>
            <a:ext cx="10195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MobileNetV2</a:t>
            </a:r>
            <a:endParaRPr lang="en-US" sz="1200" dirty="0"/>
          </a:p>
        </p:txBody>
      </p:sp>
      <p:sp>
        <p:nvSpPr>
          <p:cNvPr id="56" name="Shape 54"/>
          <p:cNvSpPr/>
          <p:nvPr/>
        </p:nvSpPr>
        <p:spPr>
          <a:xfrm>
            <a:off x="8780069" y="2805379"/>
            <a:ext cx="866851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Text 55"/>
          <p:cNvSpPr txBox="1"/>
          <p:nvPr/>
        </p:nvSpPr>
        <p:spPr>
          <a:xfrm>
            <a:off x="8898941" y="2885846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0.32G</a:t>
            </a:r>
            <a:endParaRPr lang="en-US" sz="1200" dirty="0"/>
          </a:p>
        </p:txBody>
      </p:sp>
      <p:sp>
        <p:nvSpPr>
          <p:cNvPr id="58" name="Shape 56"/>
          <p:cNvSpPr/>
          <p:nvPr/>
        </p:nvSpPr>
        <p:spPr>
          <a:xfrm>
            <a:off x="9644177" y="2805379"/>
            <a:ext cx="790956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Text 57"/>
          <p:cNvSpPr txBox="1"/>
          <p:nvPr/>
        </p:nvSpPr>
        <p:spPr>
          <a:xfrm>
            <a:off x="9763049" y="2885846"/>
            <a:ext cx="523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0.16G</a:t>
            </a:r>
            <a:endParaRPr lang="en-US" sz="1200" dirty="0"/>
          </a:p>
        </p:txBody>
      </p:sp>
      <p:sp>
        <p:nvSpPr>
          <p:cNvPr id="60" name="Shape 58"/>
          <p:cNvSpPr/>
          <p:nvPr/>
        </p:nvSpPr>
        <p:spPr>
          <a:xfrm>
            <a:off x="10433304" y="2805379"/>
            <a:ext cx="990295" cy="390449"/>
          </a:xfrm>
          <a:prstGeom prst="rect">
            <a:avLst/>
          </a:prstGeom>
          <a:noFill/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Text 59"/>
          <p:cNvSpPr txBox="1"/>
          <p:nvPr/>
        </p:nvSpPr>
        <p:spPr>
          <a:xfrm>
            <a:off x="10552176" y="2885846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3.5M</a:t>
            </a:r>
            <a:endParaRPr lang="en-US" sz="1200" dirty="0"/>
          </a:p>
        </p:txBody>
      </p:sp>
      <p:pic>
        <p:nvPicPr>
          <p:cNvPr id="76" name="그림 75">
            <a:extLst>
              <a:ext uri="{FF2B5EF4-FFF2-40B4-BE49-F238E27FC236}">
                <a16:creationId xmlns:a16="http://schemas.microsoft.com/office/drawing/2014/main" id="{9B0E1E05-05F3-5255-D893-7AD20C9C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315" y="3857409"/>
            <a:ext cx="4668281" cy="24905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55757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연산 흐름 분석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딥러닝 모델 연산 단계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619402"/>
            <a:ext cx="6324905" cy="60990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571500" y="1619402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 txBox="1"/>
          <p:nvPr/>
        </p:nvSpPr>
        <p:spPr>
          <a:xfrm>
            <a:off x="724205" y="1695298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 입력 데이터 처리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724205" y="1923898"/>
            <a:ext cx="3086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로딩, 전처리 변환 (정규화, 리사이징 등)</a:t>
            </a:r>
            <a:endParaRPr lang="en-US" sz="12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38398" y="2395728"/>
            <a:ext cx="190195" cy="190195"/>
          </a:xfrm>
          <a:prstGeom prst="rect">
            <a:avLst/>
          </a:prstGeom>
        </p:spPr>
      </p:pic>
      <p:sp>
        <p:nvSpPr>
          <p:cNvPr id="12" name="Shape 9"/>
          <p:cNvSpPr/>
          <p:nvPr/>
        </p:nvSpPr>
        <p:spPr>
          <a:xfrm>
            <a:off x="571500" y="2686507"/>
            <a:ext cx="6324905" cy="800100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571500" y="2686507"/>
            <a:ext cx="38405" cy="800100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 txBox="1"/>
          <p:nvPr/>
        </p:nvSpPr>
        <p:spPr>
          <a:xfrm>
            <a:off x="724205" y="2762402"/>
            <a:ext cx="1305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 Forward Pass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724205" y="2991002"/>
            <a:ext cx="3200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계층별 연산 수행 (Conv, Linear, Activation 등)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724205" y="3219602"/>
            <a:ext cx="16248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 많은 FLOPs 발생 구간</a:t>
            </a:r>
            <a:endParaRPr lang="en-US" sz="100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38398" y="3653028"/>
            <a:ext cx="190195" cy="190195"/>
          </a:xfrm>
          <a:prstGeom prst="rect">
            <a:avLst/>
          </a:prstGeom>
        </p:spPr>
      </p:pic>
      <p:sp>
        <p:nvSpPr>
          <p:cNvPr id="18" name="Shape 14"/>
          <p:cNvSpPr/>
          <p:nvPr/>
        </p:nvSpPr>
        <p:spPr>
          <a:xfrm>
            <a:off x="571500" y="3943807"/>
            <a:ext cx="6324905" cy="60990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5"/>
          <p:cNvSpPr/>
          <p:nvPr/>
        </p:nvSpPr>
        <p:spPr>
          <a:xfrm>
            <a:off x="571500" y="3943807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6"/>
          <p:cNvSpPr txBox="1"/>
          <p:nvPr/>
        </p:nvSpPr>
        <p:spPr>
          <a:xfrm>
            <a:off x="724205" y="4019702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 손실 함수 계산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724205" y="4248302"/>
            <a:ext cx="1972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예측값과 정답 간의 오차 계산</a:t>
            </a:r>
            <a:endParaRPr lang="en-US" sz="1200" dirty="0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38398" y="4719218"/>
            <a:ext cx="190195" cy="190195"/>
          </a:xfrm>
          <a:prstGeom prst="rect">
            <a:avLst/>
          </a:prstGeom>
        </p:spPr>
      </p:pic>
      <p:sp>
        <p:nvSpPr>
          <p:cNvPr id="23" name="Shape 18"/>
          <p:cNvSpPr/>
          <p:nvPr/>
        </p:nvSpPr>
        <p:spPr>
          <a:xfrm>
            <a:off x="571500" y="5009998"/>
            <a:ext cx="6324905" cy="60990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Shape 19"/>
          <p:cNvSpPr/>
          <p:nvPr/>
        </p:nvSpPr>
        <p:spPr>
          <a:xfrm>
            <a:off x="571500" y="5009998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Text 20"/>
          <p:cNvSpPr txBox="1"/>
          <p:nvPr/>
        </p:nvSpPr>
        <p:spPr>
          <a:xfrm>
            <a:off x="724205" y="5086807"/>
            <a:ext cx="2009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 Backward Pass (학습시)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724205" y="5315407"/>
            <a:ext cx="2257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기울기 계산 및 파라미터 업데이트</a:t>
            </a:r>
            <a:endParaRPr lang="en-US" sz="1200" dirty="0"/>
          </a:p>
        </p:txBody>
      </p:sp>
      <p:sp>
        <p:nvSpPr>
          <p:cNvPr id="27" name="Shape 22"/>
          <p:cNvSpPr/>
          <p:nvPr/>
        </p:nvSpPr>
        <p:spPr>
          <a:xfrm>
            <a:off x="7200900" y="1415897"/>
            <a:ext cx="4419295" cy="2572207"/>
          </a:xfrm>
          <a:prstGeom prst="roundRect">
            <a:avLst>
              <a:gd name="adj" fmla="val 790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3"/>
          <p:cNvSpPr txBox="1"/>
          <p:nvPr/>
        </p:nvSpPr>
        <p:spPr>
          <a:xfrm>
            <a:off x="7362749" y="1587804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계층별 연산량 비교</a:t>
            </a:r>
            <a:endParaRPr lang="en-US" sz="1300" dirty="0"/>
          </a:p>
        </p:txBody>
      </p:sp>
      <p:sp>
        <p:nvSpPr>
          <p:cNvPr id="29" name="Text 24"/>
          <p:cNvSpPr txBox="1"/>
          <p:nvPr/>
        </p:nvSpPr>
        <p:spPr>
          <a:xfrm>
            <a:off x="7362749" y="1959050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컨볼루션 층</a:t>
            </a:r>
            <a:endParaRPr lang="en-US" sz="1200" dirty="0"/>
          </a:p>
        </p:txBody>
      </p:sp>
      <p:sp>
        <p:nvSpPr>
          <p:cNvPr id="30" name="Text 25"/>
          <p:cNvSpPr txBox="1"/>
          <p:nvPr/>
        </p:nvSpPr>
        <p:spPr>
          <a:xfrm>
            <a:off x="10358323" y="1959050"/>
            <a:ext cx="12198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~70-80% FLOPs</a:t>
            </a:r>
            <a:endParaRPr lang="en-US" sz="1200" dirty="0"/>
          </a:p>
        </p:txBody>
      </p:sp>
      <p:sp>
        <p:nvSpPr>
          <p:cNvPr id="31" name="Shape 26"/>
          <p:cNvSpPr/>
          <p:nvPr/>
        </p:nvSpPr>
        <p:spPr>
          <a:xfrm>
            <a:off x="7362749" y="2226055"/>
            <a:ext cx="4095598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7"/>
          <p:cNvSpPr/>
          <p:nvPr/>
        </p:nvSpPr>
        <p:spPr>
          <a:xfrm>
            <a:off x="7362749" y="2226055"/>
            <a:ext cx="3076956" cy="75895"/>
          </a:xfrm>
          <a:prstGeom prst="roundRect">
            <a:avLst>
              <a:gd name="adj" fmla="val 1204822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Text 28"/>
          <p:cNvSpPr txBox="1"/>
          <p:nvPr/>
        </p:nvSpPr>
        <p:spPr>
          <a:xfrm>
            <a:off x="7362749" y="245465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전결합 층</a:t>
            </a:r>
            <a:endParaRPr lang="en-US" sz="1200" dirty="0"/>
          </a:p>
        </p:txBody>
      </p:sp>
      <p:sp>
        <p:nvSpPr>
          <p:cNvPr id="34" name="Text 29"/>
          <p:cNvSpPr txBox="1"/>
          <p:nvPr/>
        </p:nvSpPr>
        <p:spPr>
          <a:xfrm>
            <a:off x="10358323" y="2454655"/>
            <a:ext cx="12198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~10-15% FLOPs</a:t>
            </a:r>
            <a:endParaRPr lang="en-US" sz="1200" dirty="0"/>
          </a:p>
        </p:txBody>
      </p:sp>
      <p:sp>
        <p:nvSpPr>
          <p:cNvPr id="35" name="Shape 30"/>
          <p:cNvSpPr/>
          <p:nvPr/>
        </p:nvSpPr>
        <p:spPr>
          <a:xfrm>
            <a:off x="7362749" y="2720745"/>
            <a:ext cx="4095598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1"/>
          <p:cNvSpPr/>
          <p:nvPr/>
        </p:nvSpPr>
        <p:spPr>
          <a:xfrm>
            <a:off x="7362749" y="2720745"/>
            <a:ext cx="619049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2"/>
          <p:cNvSpPr txBox="1"/>
          <p:nvPr/>
        </p:nvSpPr>
        <p:spPr>
          <a:xfrm>
            <a:off x="7362749" y="2949345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활성화 함수</a:t>
            </a:r>
            <a:endParaRPr lang="en-US" sz="1200" dirty="0"/>
          </a:p>
        </p:txBody>
      </p:sp>
      <p:sp>
        <p:nvSpPr>
          <p:cNvPr id="38" name="Text 33"/>
          <p:cNvSpPr txBox="1"/>
          <p:nvPr/>
        </p:nvSpPr>
        <p:spPr>
          <a:xfrm>
            <a:off x="10665562" y="2949345"/>
            <a:ext cx="914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~5% FLOPs</a:t>
            </a:r>
            <a:endParaRPr lang="en-US" sz="1200" dirty="0"/>
          </a:p>
        </p:txBody>
      </p:sp>
      <p:sp>
        <p:nvSpPr>
          <p:cNvPr id="39" name="Shape 34"/>
          <p:cNvSpPr/>
          <p:nvPr/>
        </p:nvSpPr>
        <p:spPr>
          <a:xfrm>
            <a:off x="7362749" y="3216350"/>
            <a:ext cx="4095598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5"/>
          <p:cNvSpPr/>
          <p:nvPr/>
        </p:nvSpPr>
        <p:spPr>
          <a:xfrm>
            <a:off x="7362749" y="3216350"/>
            <a:ext cx="209398" cy="75895"/>
          </a:xfrm>
          <a:prstGeom prst="roundRect">
            <a:avLst>
              <a:gd name="adj" fmla="val 1204822"/>
            </a:avLst>
          </a:prstGeom>
          <a:solidFill>
            <a:srgbClr val="F59E0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Text 36"/>
          <p:cNvSpPr txBox="1"/>
          <p:nvPr/>
        </p:nvSpPr>
        <p:spPr>
          <a:xfrm>
            <a:off x="7362749" y="3444950"/>
            <a:ext cx="972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기타(풀링 등)</a:t>
            </a:r>
            <a:endParaRPr lang="en-US" sz="1200" dirty="0"/>
          </a:p>
        </p:txBody>
      </p:sp>
      <p:sp>
        <p:nvSpPr>
          <p:cNvPr id="42" name="Text 37"/>
          <p:cNvSpPr txBox="1"/>
          <p:nvPr/>
        </p:nvSpPr>
        <p:spPr>
          <a:xfrm>
            <a:off x="10665562" y="3444950"/>
            <a:ext cx="914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~5% FLOPs</a:t>
            </a:r>
            <a:endParaRPr lang="en-US" sz="1200" dirty="0"/>
          </a:p>
        </p:txBody>
      </p:sp>
      <p:sp>
        <p:nvSpPr>
          <p:cNvPr id="43" name="Shape 38"/>
          <p:cNvSpPr/>
          <p:nvPr/>
        </p:nvSpPr>
        <p:spPr>
          <a:xfrm>
            <a:off x="7362749" y="3711955"/>
            <a:ext cx="4095598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Shape 39"/>
          <p:cNvSpPr/>
          <p:nvPr/>
        </p:nvSpPr>
        <p:spPr>
          <a:xfrm>
            <a:off x="7362749" y="3711955"/>
            <a:ext cx="209398" cy="75895"/>
          </a:xfrm>
          <a:prstGeom prst="roundRect">
            <a:avLst>
              <a:gd name="adj" fmla="val 1204822"/>
            </a:avLst>
          </a:prstGeom>
          <a:solidFill>
            <a:srgbClr val="EF44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Shape 40"/>
          <p:cNvSpPr/>
          <p:nvPr/>
        </p:nvSpPr>
        <p:spPr>
          <a:xfrm>
            <a:off x="7200900" y="4216704"/>
            <a:ext cx="4419295" cy="1524305"/>
          </a:xfrm>
          <a:prstGeom prst="roundRect">
            <a:avLst>
              <a:gd name="adj" fmla="val 2999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41"/>
          <p:cNvSpPr/>
          <p:nvPr/>
        </p:nvSpPr>
        <p:spPr>
          <a:xfrm>
            <a:off x="7200900" y="4216704"/>
            <a:ext cx="38405" cy="1524305"/>
          </a:xfrm>
          <a:prstGeom prst="rect">
            <a:avLst/>
          </a:prstGeom>
          <a:solidFill>
            <a:srgbClr val="FBBF2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42"/>
          <p:cNvSpPr txBox="1"/>
          <p:nvPr/>
        </p:nvSpPr>
        <p:spPr>
          <a:xfrm>
            <a:off x="7391095" y="4368494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병목 분석 시 주의점</a:t>
            </a:r>
            <a:endParaRPr lang="en-US" sz="1200" dirty="0"/>
          </a:p>
        </p:txBody>
      </p:sp>
      <p:pic>
        <p:nvPicPr>
          <p:cNvPr id="48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91095" y="4742484"/>
            <a:ext cx="95098" cy="95098"/>
          </a:xfrm>
          <a:prstGeom prst="rect">
            <a:avLst/>
          </a:prstGeom>
        </p:spPr>
      </p:pic>
      <p:sp>
        <p:nvSpPr>
          <p:cNvPr id="49" name="Text 43"/>
          <p:cNvSpPr txBox="1"/>
          <p:nvPr/>
        </p:nvSpPr>
        <p:spPr>
          <a:xfrm>
            <a:off x="7601407" y="4673904"/>
            <a:ext cx="28529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연산량(FLOPs)과 실행 시간은 항상 비례하지 않음</a:t>
            </a:r>
            <a:endParaRPr lang="en-US" sz="1000" dirty="0"/>
          </a:p>
        </p:txBody>
      </p:sp>
      <p:pic>
        <p:nvPicPr>
          <p:cNvPr id="50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91095" y="5047893"/>
            <a:ext cx="95098" cy="95098"/>
          </a:xfrm>
          <a:prstGeom prst="rect">
            <a:avLst/>
          </a:prstGeom>
        </p:spPr>
      </p:pic>
      <p:sp>
        <p:nvSpPr>
          <p:cNvPr id="51" name="Text 44"/>
          <p:cNvSpPr txBox="1"/>
          <p:nvPr/>
        </p:nvSpPr>
        <p:spPr>
          <a:xfrm>
            <a:off x="7601407" y="4978399"/>
            <a:ext cx="22914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접근 패턴이 실제 성능에 큰 영향</a:t>
            </a:r>
            <a:endParaRPr lang="en-US" sz="1000" dirty="0"/>
          </a:p>
        </p:txBody>
      </p:sp>
      <p:pic>
        <p:nvPicPr>
          <p:cNvPr id="52" name="Image 5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91095" y="5352389"/>
            <a:ext cx="95098" cy="95098"/>
          </a:xfrm>
          <a:prstGeom prst="rect">
            <a:avLst/>
          </a:prstGeom>
        </p:spPr>
      </p:pic>
      <p:sp>
        <p:nvSpPr>
          <p:cNvPr id="53" name="Text 45"/>
          <p:cNvSpPr txBox="1"/>
          <p:nvPr/>
        </p:nvSpPr>
        <p:spPr>
          <a:xfrm>
            <a:off x="7601407" y="5282894"/>
            <a:ext cx="2539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특성에 따라 최적 연산 패턴이 다름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18703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Model FLOPs Utilization 방식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13716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 방법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717243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46494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MFU는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1239012" y="1646494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달성한 FLOPs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2488082" y="1646494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를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2628900" y="1646494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이론상 최대 FLOPs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3877056" y="1646494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 나눈 비율</a:t>
            </a:r>
            <a:endParaRPr lang="en-US" sz="120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60143"/>
            <a:ext cx="95098" cy="95098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780898" y="1989394"/>
            <a:ext cx="3924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이론 성능 대비 얼마나 효율적으로 사용하는지 측정</a:t>
            </a:r>
            <a:endParaRPr lang="en-US" sz="1200" dirty="0"/>
          </a:p>
        </p:txBody>
      </p:sp>
      <p:sp>
        <p:nvSpPr>
          <p:cNvPr id="15" name="Shape 11"/>
          <p:cNvSpPr/>
          <p:nvPr/>
        </p:nvSpPr>
        <p:spPr>
          <a:xfrm>
            <a:off x="571500" y="2360641"/>
            <a:ext cx="7067398" cy="800100"/>
          </a:xfrm>
          <a:prstGeom prst="rect">
            <a:avLst/>
          </a:prstGeom>
          <a:solidFill>
            <a:srgbClr val="F7F7F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2"/>
          <p:cNvSpPr/>
          <p:nvPr/>
        </p:nvSpPr>
        <p:spPr>
          <a:xfrm>
            <a:off x="571500" y="2360641"/>
            <a:ext cx="38405" cy="800100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3"/>
          <p:cNvSpPr txBox="1"/>
          <p:nvPr/>
        </p:nvSpPr>
        <p:spPr>
          <a:xfrm>
            <a:off x="3631082" y="2474941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 공식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1696212" y="2789494"/>
            <a:ext cx="49871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= (모델 FLOPs / 배치 크기) / (GPU 피크 FLOPs × 경과 시간)</a:t>
            </a:r>
            <a:endParaRPr lang="en-US" sz="1300" dirty="0"/>
          </a:p>
        </p:txBody>
      </p:sp>
      <p:sp>
        <p:nvSpPr>
          <p:cNvPr id="19" name="Text 15"/>
          <p:cNvSpPr txBox="1"/>
          <p:nvPr/>
        </p:nvSpPr>
        <p:spPr>
          <a:xfrm>
            <a:off x="571500" y="3442140"/>
            <a:ext cx="771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 단계: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800100" y="3746635"/>
            <a:ext cx="3096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모델의 총 FLOPs 계산 (forward + backward)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800100" y="4013640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훈련 또는 추론 시간 측정</a:t>
            </a:r>
            <a:endParaRPr lang="en-US" sz="1200" dirty="0"/>
          </a:p>
        </p:txBody>
      </p:sp>
      <p:sp>
        <p:nvSpPr>
          <p:cNvPr id="22" name="Text 18"/>
          <p:cNvSpPr txBox="1"/>
          <p:nvPr/>
        </p:nvSpPr>
        <p:spPr>
          <a:xfrm>
            <a:off x="800100" y="4279730"/>
            <a:ext cx="20199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이론적 최대 FLOPs 파악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800100" y="4546735"/>
            <a:ext cx="27624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공식 적용하여 MFU 계산 (보통 %로 표현)</a:t>
            </a:r>
            <a:endParaRPr lang="en-US" sz="1200" dirty="0"/>
          </a:p>
        </p:txBody>
      </p:sp>
      <p:sp>
        <p:nvSpPr>
          <p:cNvPr id="24" name="Shape 20"/>
          <p:cNvSpPr/>
          <p:nvPr/>
        </p:nvSpPr>
        <p:spPr>
          <a:xfrm>
            <a:off x="7937906" y="1009498"/>
            <a:ext cx="3685946" cy="3086100"/>
          </a:xfrm>
          <a:prstGeom prst="roundRect">
            <a:avLst>
              <a:gd name="adj" fmla="val 549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Text 21"/>
          <p:cNvSpPr txBox="1"/>
          <p:nvPr/>
        </p:nvSpPr>
        <p:spPr>
          <a:xfrm>
            <a:off x="8089697" y="1171346"/>
            <a:ext cx="11768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계산 예시</a:t>
            </a:r>
            <a:endParaRPr lang="en-US" sz="1300" dirty="0"/>
          </a:p>
        </p:txBody>
      </p:sp>
      <p:sp>
        <p:nvSpPr>
          <p:cNvPr id="26" name="Text 22"/>
          <p:cNvSpPr txBox="1"/>
          <p:nvPr/>
        </p:nvSpPr>
        <p:spPr>
          <a:xfrm>
            <a:off x="8089697" y="1543507"/>
            <a:ext cx="24057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GPT-2 모델(1.5B 파라미터)의 MFU 계산:</a:t>
            </a:r>
            <a:endParaRPr lang="en-US" sz="1000" dirty="0"/>
          </a:p>
        </p:txBody>
      </p:sp>
      <p:sp>
        <p:nvSpPr>
          <p:cNvPr id="27" name="Shape 23"/>
          <p:cNvSpPr/>
          <p:nvPr/>
        </p:nvSpPr>
        <p:spPr>
          <a:xfrm>
            <a:off x="8089697" y="1848002"/>
            <a:ext cx="3381451" cy="1828800"/>
          </a:xfrm>
          <a:prstGeom prst="roundRect">
            <a:avLst>
              <a:gd name="adj" fmla="val 1042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4"/>
          <p:cNvSpPr txBox="1"/>
          <p:nvPr/>
        </p:nvSpPr>
        <p:spPr>
          <a:xfrm>
            <a:off x="8203997" y="1962302"/>
            <a:ext cx="19577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FLOPs: 3.6 × 1014 FLOPs</a:t>
            </a:r>
            <a:endParaRPr lang="en-US" sz="1000" dirty="0"/>
          </a:p>
        </p:txBody>
      </p:sp>
      <p:sp>
        <p:nvSpPr>
          <p:cNvPr id="29" name="Text 25"/>
          <p:cNvSpPr txBox="1"/>
          <p:nvPr/>
        </p:nvSpPr>
        <p:spPr>
          <a:xfrm>
            <a:off x="8203997" y="2190902"/>
            <a:ext cx="8531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배치 크기: 32</a:t>
            </a:r>
            <a:endParaRPr lang="en-US" sz="1000" dirty="0"/>
          </a:p>
        </p:txBody>
      </p:sp>
      <p:sp>
        <p:nvSpPr>
          <p:cNvPr id="30" name="Text 26"/>
          <p:cNvSpPr txBox="1"/>
          <p:nvPr/>
        </p:nvSpPr>
        <p:spPr>
          <a:xfrm>
            <a:off x="8203997" y="2419502"/>
            <a:ext cx="19485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GPU: A100 (312 TFLOPs FP16)</a:t>
            </a:r>
            <a:endParaRPr lang="en-US" sz="1000" dirty="0"/>
          </a:p>
        </p:txBody>
      </p:sp>
      <p:sp>
        <p:nvSpPr>
          <p:cNvPr id="31" name="Text 27"/>
          <p:cNvSpPr txBox="1"/>
          <p:nvPr/>
        </p:nvSpPr>
        <p:spPr>
          <a:xfrm>
            <a:off x="8203997" y="2648102"/>
            <a:ext cx="1491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훈련 시간: 1초당 35 샘플</a:t>
            </a:r>
            <a:endParaRPr lang="en-US" sz="1000" dirty="0"/>
          </a:p>
        </p:txBody>
      </p:sp>
      <p:sp>
        <p:nvSpPr>
          <p:cNvPr id="32" name="Text 28"/>
          <p:cNvSpPr txBox="1"/>
          <p:nvPr/>
        </p:nvSpPr>
        <p:spPr>
          <a:xfrm>
            <a:off x="8203997" y="2876702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계산:</a:t>
            </a:r>
            <a:endParaRPr lang="en-US" sz="1000" dirty="0"/>
          </a:p>
        </p:txBody>
      </p:sp>
      <p:sp>
        <p:nvSpPr>
          <p:cNvPr id="33" name="Text 29"/>
          <p:cNvSpPr txBox="1"/>
          <p:nvPr/>
        </p:nvSpPr>
        <p:spPr>
          <a:xfrm>
            <a:off x="8318297" y="3105302"/>
            <a:ext cx="2634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= (3.6×1014 / 32) / (312×1012 × (1/35))</a:t>
            </a:r>
            <a:endParaRPr lang="en-US" sz="1000" dirty="0"/>
          </a:p>
        </p:txBody>
      </p:sp>
      <p:sp>
        <p:nvSpPr>
          <p:cNvPr id="34" name="Text 30"/>
          <p:cNvSpPr txBox="1"/>
          <p:nvPr/>
        </p:nvSpPr>
        <p:spPr>
          <a:xfrm>
            <a:off x="9413748" y="3372307"/>
            <a:ext cx="8339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= 37%</a:t>
            </a:r>
            <a:endParaRPr lang="en-US" sz="1000" dirty="0"/>
          </a:p>
        </p:txBody>
      </p:sp>
      <p:sp>
        <p:nvSpPr>
          <p:cNvPr id="35" name="Text 31"/>
          <p:cNvSpPr txBox="1"/>
          <p:nvPr/>
        </p:nvSpPr>
        <p:spPr>
          <a:xfrm>
            <a:off x="8089697" y="3781044"/>
            <a:ext cx="32104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※ 동일 모델이라도 하드웨어, 배치 크기, 최적화에 따라 MFU 변동</a:t>
            </a:r>
            <a:endParaRPr lang="en-US" sz="900" dirty="0"/>
          </a:p>
        </p:txBody>
      </p:sp>
      <p:sp>
        <p:nvSpPr>
          <p:cNvPr id="36" name="Shape 32"/>
          <p:cNvSpPr/>
          <p:nvPr/>
        </p:nvSpPr>
        <p:spPr>
          <a:xfrm>
            <a:off x="7937906" y="4324198"/>
            <a:ext cx="3685946" cy="2361895"/>
          </a:xfrm>
          <a:prstGeom prst="roundRect">
            <a:avLst>
              <a:gd name="adj" fmla="val 937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3"/>
          <p:cNvSpPr txBox="1"/>
          <p:nvPr/>
        </p:nvSpPr>
        <p:spPr>
          <a:xfrm>
            <a:off x="8089697" y="4486046"/>
            <a:ext cx="13962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일반적 MFU 수치</a:t>
            </a:r>
            <a:endParaRPr lang="en-US" sz="1300" dirty="0"/>
          </a:p>
        </p:txBody>
      </p:sp>
      <p:sp>
        <p:nvSpPr>
          <p:cNvPr id="38" name="Text 34"/>
          <p:cNvSpPr txBox="1"/>
          <p:nvPr/>
        </p:nvSpPr>
        <p:spPr>
          <a:xfrm>
            <a:off x="8089697" y="4914900"/>
            <a:ext cx="424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CNN:</a:t>
            </a:r>
            <a:endParaRPr lang="en-US" sz="1000" dirty="0"/>
          </a:p>
        </p:txBody>
      </p:sp>
      <p:sp>
        <p:nvSpPr>
          <p:cNvPr id="39" name="Shape 35"/>
          <p:cNvSpPr/>
          <p:nvPr/>
        </p:nvSpPr>
        <p:spPr>
          <a:xfrm>
            <a:off x="8719718" y="4953305"/>
            <a:ext cx="2333549" cy="114300"/>
          </a:xfrm>
          <a:prstGeom prst="roundRect">
            <a:avLst>
              <a:gd name="adj" fmla="val 800000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6"/>
          <p:cNvSpPr/>
          <p:nvPr/>
        </p:nvSpPr>
        <p:spPr>
          <a:xfrm>
            <a:off x="8719718" y="4953305"/>
            <a:ext cx="1752905" cy="114300"/>
          </a:xfrm>
          <a:prstGeom prst="roundRect">
            <a:avLst>
              <a:gd name="adj" fmla="val 800000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Text 37"/>
          <p:cNvSpPr txBox="1"/>
          <p:nvPr/>
        </p:nvSpPr>
        <p:spPr>
          <a:xfrm>
            <a:off x="11196828" y="4819802"/>
            <a:ext cx="376733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60-80%</a:t>
            </a:r>
            <a:endParaRPr lang="en-US" sz="800" dirty="0"/>
          </a:p>
        </p:txBody>
      </p:sp>
      <p:sp>
        <p:nvSpPr>
          <p:cNvPr id="42" name="Text 38"/>
          <p:cNvSpPr txBox="1"/>
          <p:nvPr/>
        </p:nvSpPr>
        <p:spPr>
          <a:xfrm>
            <a:off x="8089697" y="5372100"/>
            <a:ext cx="424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RNN:</a:t>
            </a:r>
            <a:endParaRPr lang="en-US" sz="1000" dirty="0"/>
          </a:p>
        </p:txBody>
      </p:sp>
      <p:sp>
        <p:nvSpPr>
          <p:cNvPr id="43" name="Shape 39"/>
          <p:cNvSpPr/>
          <p:nvPr/>
        </p:nvSpPr>
        <p:spPr>
          <a:xfrm>
            <a:off x="8719718" y="5410505"/>
            <a:ext cx="2333549" cy="114300"/>
          </a:xfrm>
          <a:prstGeom prst="roundRect">
            <a:avLst>
              <a:gd name="adj" fmla="val 800000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Shape 40"/>
          <p:cNvSpPr/>
          <p:nvPr/>
        </p:nvSpPr>
        <p:spPr>
          <a:xfrm>
            <a:off x="8719718" y="5410505"/>
            <a:ext cx="1285646" cy="114300"/>
          </a:xfrm>
          <a:prstGeom prst="roundRect">
            <a:avLst>
              <a:gd name="adj" fmla="val 800000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Text 41"/>
          <p:cNvSpPr txBox="1"/>
          <p:nvPr/>
        </p:nvSpPr>
        <p:spPr>
          <a:xfrm>
            <a:off x="11196828" y="5277002"/>
            <a:ext cx="376733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40-60%</a:t>
            </a:r>
            <a:endParaRPr lang="en-US" sz="800" dirty="0"/>
          </a:p>
        </p:txBody>
      </p:sp>
      <p:sp>
        <p:nvSpPr>
          <p:cNvPr id="46" name="Text 42"/>
          <p:cNvSpPr txBox="1"/>
          <p:nvPr/>
        </p:nvSpPr>
        <p:spPr>
          <a:xfrm>
            <a:off x="8089697" y="5829300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Transformer:</a:t>
            </a:r>
            <a:endParaRPr lang="en-US" sz="1000" dirty="0"/>
          </a:p>
        </p:txBody>
      </p:sp>
      <p:sp>
        <p:nvSpPr>
          <p:cNvPr id="47" name="Shape 43"/>
          <p:cNvSpPr/>
          <p:nvPr/>
        </p:nvSpPr>
        <p:spPr>
          <a:xfrm>
            <a:off x="8889797" y="5867705"/>
            <a:ext cx="2190902" cy="114300"/>
          </a:xfrm>
          <a:prstGeom prst="roundRect">
            <a:avLst>
              <a:gd name="adj" fmla="val 800000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44"/>
          <p:cNvSpPr/>
          <p:nvPr/>
        </p:nvSpPr>
        <p:spPr>
          <a:xfrm>
            <a:off x="8889797" y="5867705"/>
            <a:ext cx="990295" cy="114300"/>
          </a:xfrm>
          <a:prstGeom prst="roundRect">
            <a:avLst>
              <a:gd name="adj" fmla="val 800000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9" name="Text 45"/>
          <p:cNvSpPr txBox="1"/>
          <p:nvPr/>
        </p:nvSpPr>
        <p:spPr>
          <a:xfrm>
            <a:off x="11196828" y="5734202"/>
            <a:ext cx="376733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30-50%</a:t>
            </a:r>
            <a:endParaRPr lang="en-US" sz="800" dirty="0"/>
          </a:p>
        </p:txBody>
      </p:sp>
      <p:sp>
        <p:nvSpPr>
          <p:cNvPr id="50" name="Text 46"/>
          <p:cNvSpPr txBox="1"/>
          <p:nvPr/>
        </p:nvSpPr>
        <p:spPr>
          <a:xfrm>
            <a:off x="8089697" y="6219749"/>
            <a:ext cx="3419856" cy="3145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※ 메모리 병목, 커뮤니케이션 오버헤드 등으로 100%에 도달하기 어려움</a:t>
            </a:r>
            <a:endParaRPr lang="en-US" sz="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71063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MFU의 하드웨어 독립적 역할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549530"/>
            <a:ext cx="20098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독립성의 가치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76224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2005475"/>
            <a:ext cx="25722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MFU는 특정 하드웨어에 종속되지 않은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3232404" y="200547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일관된 성능 지표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4299509" y="2005475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제공</a:t>
            </a:r>
            <a:endParaRPr lang="en-US" sz="12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419124"/>
            <a:ext cx="95098" cy="95098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780898" y="2348375"/>
            <a:ext cx="6143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하드웨어의 이론적 최대 성능 대비 실제 활용률을 측정하므로 다양한 플랫폼 간 공정한 비교 가능</a:t>
            </a:r>
            <a:endParaRPr lang="en-US" sz="12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762024"/>
            <a:ext cx="95098" cy="95098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780898" y="2691275"/>
            <a:ext cx="2809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Utilization, Memory Usage와 달리</a:t>
            </a:r>
            <a:endParaRPr lang="en-US" sz="1200" dirty="0"/>
          </a:p>
        </p:txBody>
      </p:sp>
      <p:sp>
        <p:nvSpPr>
          <p:cNvPr id="15" name="Text 10"/>
          <p:cNvSpPr txBox="1"/>
          <p:nvPr/>
        </p:nvSpPr>
        <p:spPr>
          <a:xfrm>
            <a:off x="3473806" y="2691275"/>
            <a:ext cx="20674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세대와 아키텍처 변화</a:t>
            </a:r>
            <a:endParaRPr lang="en-US" sz="1200" dirty="0"/>
          </a:p>
        </p:txBody>
      </p:sp>
      <p:sp>
        <p:nvSpPr>
          <p:cNvPr id="16" name="Text 11"/>
          <p:cNvSpPr txBox="1"/>
          <p:nvPr/>
        </p:nvSpPr>
        <p:spPr>
          <a:xfrm>
            <a:off x="5425135" y="2691275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 영향 받지 않음</a:t>
            </a:r>
            <a:endParaRPr lang="en-US" sz="1200" dirty="0"/>
          </a:p>
        </p:txBody>
      </p:sp>
      <p:sp>
        <p:nvSpPr>
          <p:cNvPr id="17" name="Text 12"/>
          <p:cNvSpPr txBox="1"/>
          <p:nvPr/>
        </p:nvSpPr>
        <p:spPr>
          <a:xfrm>
            <a:off x="571500" y="3514101"/>
            <a:ext cx="20766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하드웨어별 MFU 해석법</a:t>
            </a:r>
            <a:endParaRPr lang="en-US" sz="1500" dirty="0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039881"/>
            <a:ext cx="95098" cy="95098"/>
          </a:xfrm>
          <a:prstGeom prst="rect">
            <a:avLst/>
          </a:prstGeom>
        </p:spPr>
      </p:pic>
      <p:sp>
        <p:nvSpPr>
          <p:cNvPr id="19" name="Text 13"/>
          <p:cNvSpPr txBox="1"/>
          <p:nvPr/>
        </p:nvSpPr>
        <p:spPr>
          <a:xfrm>
            <a:off x="780898" y="3970046"/>
            <a:ext cx="4668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GPU: SM 코어 수, 코어 클럭, FP32/16/8 성능 특성을 고려한 MFU 계산</a:t>
            </a:r>
            <a:endParaRPr lang="en-US" sz="12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382781"/>
            <a:ext cx="95098" cy="95098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780898" y="4312946"/>
            <a:ext cx="5220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TPU: 행렬 연산에 최적화된 특성을 반영하여 systolic array 성능 대비 MFU 측정</a:t>
            </a:r>
            <a:endParaRPr lang="en-US" sz="12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725681"/>
            <a:ext cx="95098" cy="95098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780898" y="4655846"/>
            <a:ext cx="4334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NPU: 추론 특화된 Edge AI 환경에서 연산 효율성 정확히 측정 가능</a:t>
            </a:r>
            <a:endParaRPr lang="en-US" sz="1200" dirty="0"/>
          </a:p>
        </p:txBody>
      </p:sp>
      <p:sp>
        <p:nvSpPr>
          <p:cNvPr id="24" name="Shape 16"/>
          <p:cNvSpPr/>
          <p:nvPr/>
        </p:nvSpPr>
        <p:spPr>
          <a:xfrm>
            <a:off x="7802444" y="1503943"/>
            <a:ext cx="3685946" cy="4457700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Text 17"/>
          <p:cNvSpPr txBox="1"/>
          <p:nvPr/>
        </p:nvSpPr>
        <p:spPr>
          <a:xfrm>
            <a:off x="7964293" y="1675850"/>
            <a:ext cx="17099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하드웨어별 MFU 비교</a:t>
            </a:r>
            <a:endParaRPr lang="en-US" sz="1300" dirty="0"/>
          </a:p>
        </p:txBody>
      </p:sp>
      <p:sp>
        <p:nvSpPr>
          <p:cNvPr id="26" name="Shape 18"/>
          <p:cNvSpPr/>
          <p:nvPr/>
        </p:nvSpPr>
        <p:spPr>
          <a:xfrm>
            <a:off x="7968865" y="2051668"/>
            <a:ext cx="1000354" cy="390449"/>
          </a:xfrm>
          <a:prstGeom prst="rect">
            <a:avLst/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Text 19"/>
          <p:cNvSpPr txBox="1"/>
          <p:nvPr/>
        </p:nvSpPr>
        <p:spPr>
          <a:xfrm>
            <a:off x="8087737" y="2133050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</a:t>
            </a:r>
            <a:endParaRPr lang="en-US" sz="1200" dirty="0"/>
          </a:p>
        </p:txBody>
      </p:sp>
      <p:sp>
        <p:nvSpPr>
          <p:cNvPr id="28" name="Shape 20"/>
          <p:cNvSpPr/>
          <p:nvPr/>
        </p:nvSpPr>
        <p:spPr>
          <a:xfrm>
            <a:off x="8968304" y="2051668"/>
            <a:ext cx="1009498" cy="390449"/>
          </a:xfrm>
          <a:prstGeom prst="rect">
            <a:avLst/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1"/>
          <p:cNvSpPr txBox="1"/>
          <p:nvPr/>
        </p:nvSpPr>
        <p:spPr>
          <a:xfrm>
            <a:off x="9087176" y="213305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장점</a:t>
            </a:r>
            <a:endParaRPr lang="en-US" sz="1200" dirty="0"/>
          </a:p>
        </p:txBody>
      </p:sp>
      <p:sp>
        <p:nvSpPr>
          <p:cNvPr id="30" name="Shape 22"/>
          <p:cNvSpPr/>
          <p:nvPr/>
        </p:nvSpPr>
        <p:spPr>
          <a:xfrm>
            <a:off x="9974144" y="2051668"/>
            <a:ext cx="1352398" cy="390449"/>
          </a:xfrm>
          <a:prstGeom prst="rect">
            <a:avLst/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3"/>
          <p:cNvSpPr txBox="1"/>
          <p:nvPr/>
        </p:nvSpPr>
        <p:spPr>
          <a:xfrm>
            <a:off x="10093931" y="2133050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고려사항</a:t>
            </a:r>
            <a:endParaRPr lang="en-US" sz="1200" dirty="0"/>
          </a:p>
        </p:txBody>
      </p:sp>
      <p:sp>
        <p:nvSpPr>
          <p:cNvPr id="32" name="Shape 24"/>
          <p:cNvSpPr/>
          <p:nvPr/>
        </p:nvSpPr>
        <p:spPr>
          <a:xfrm>
            <a:off x="7968865" y="2442117"/>
            <a:ext cx="3353105" cy="619049"/>
          </a:xfrm>
          <a:prstGeom prst="rect">
            <a:avLst/>
          </a:prstGeom>
          <a:solidFill>
            <a:srgbClr val="F0F8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25"/>
          <p:cNvSpPr/>
          <p:nvPr/>
        </p:nvSpPr>
        <p:spPr>
          <a:xfrm>
            <a:off x="7968865" y="2442117"/>
            <a:ext cx="1000354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6"/>
          <p:cNvSpPr txBox="1"/>
          <p:nvPr/>
        </p:nvSpPr>
        <p:spPr>
          <a:xfrm>
            <a:off x="8087737" y="2523499"/>
            <a:ext cx="6007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A100</a:t>
            </a:r>
            <a:endParaRPr lang="en-US" sz="1200" dirty="0"/>
          </a:p>
        </p:txBody>
      </p:sp>
      <p:sp>
        <p:nvSpPr>
          <p:cNvPr id="35" name="Shape 27"/>
          <p:cNvSpPr/>
          <p:nvPr/>
        </p:nvSpPr>
        <p:spPr>
          <a:xfrm>
            <a:off x="8968304" y="2442117"/>
            <a:ext cx="10094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8"/>
          <p:cNvSpPr txBox="1"/>
          <p:nvPr/>
        </p:nvSpPr>
        <p:spPr>
          <a:xfrm>
            <a:off x="9087176" y="2637799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고성능 학습</a:t>
            </a:r>
            <a:endParaRPr lang="en-US" sz="1200" dirty="0"/>
          </a:p>
        </p:txBody>
      </p:sp>
      <p:sp>
        <p:nvSpPr>
          <p:cNvPr id="37" name="Shape 29"/>
          <p:cNvSpPr/>
          <p:nvPr/>
        </p:nvSpPr>
        <p:spPr>
          <a:xfrm>
            <a:off x="9974144" y="2442117"/>
            <a:ext cx="13523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0"/>
          <p:cNvSpPr txBox="1"/>
          <p:nvPr/>
        </p:nvSpPr>
        <p:spPr>
          <a:xfrm>
            <a:off x="10093931" y="2523499"/>
            <a:ext cx="11530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 Core 활용도</a:t>
            </a:r>
            <a:endParaRPr lang="en-US" sz="1200" dirty="0"/>
          </a:p>
        </p:txBody>
      </p:sp>
      <p:sp>
        <p:nvSpPr>
          <p:cNvPr id="39" name="Shape 31"/>
          <p:cNvSpPr/>
          <p:nvPr/>
        </p:nvSpPr>
        <p:spPr>
          <a:xfrm>
            <a:off x="7968865" y="3061166"/>
            <a:ext cx="1000354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2"/>
          <p:cNvSpPr txBox="1"/>
          <p:nvPr/>
        </p:nvSpPr>
        <p:spPr>
          <a:xfrm>
            <a:off x="8087737" y="3142547"/>
            <a:ext cx="5907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Jetson Orin</a:t>
            </a:r>
            <a:endParaRPr lang="en-US" sz="1200" dirty="0"/>
          </a:p>
        </p:txBody>
      </p:sp>
      <p:sp>
        <p:nvSpPr>
          <p:cNvPr id="41" name="Shape 33"/>
          <p:cNvSpPr/>
          <p:nvPr/>
        </p:nvSpPr>
        <p:spPr>
          <a:xfrm>
            <a:off x="8968304" y="3061166"/>
            <a:ext cx="10094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4"/>
          <p:cNvSpPr txBox="1"/>
          <p:nvPr/>
        </p:nvSpPr>
        <p:spPr>
          <a:xfrm>
            <a:off x="9087176" y="3256847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저전력 추론</a:t>
            </a:r>
            <a:endParaRPr lang="en-US" sz="1200" dirty="0"/>
          </a:p>
        </p:txBody>
      </p:sp>
      <p:sp>
        <p:nvSpPr>
          <p:cNvPr id="43" name="Shape 35"/>
          <p:cNvSpPr/>
          <p:nvPr/>
        </p:nvSpPr>
        <p:spPr>
          <a:xfrm>
            <a:off x="9974144" y="3061166"/>
            <a:ext cx="13523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Text 36"/>
          <p:cNvSpPr txBox="1"/>
          <p:nvPr/>
        </p:nvSpPr>
        <p:spPr>
          <a:xfrm>
            <a:off x="10093931" y="3256847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전력효율 반영</a:t>
            </a:r>
            <a:endParaRPr lang="en-US" sz="1200" dirty="0"/>
          </a:p>
        </p:txBody>
      </p:sp>
      <p:sp>
        <p:nvSpPr>
          <p:cNvPr id="45" name="Shape 37"/>
          <p:cNvSpPr/>
          <p:nvPr/>
        </p:nvSpPr>
        <p:spPr>
          <a:xfrm>
            <a:off x="7968865" y="3680215"/>
            <a:ext cx="1000354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8"/>
          <p:cNvSpPr txBox="1"/>
          <p:nvPr/>
        </p:nvSpPr>
        <p:spPr>
          <a:xfrm>
            <a:off x="8087737" y="3875896"/>
            <a:ext cx="6199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TPU v4</a:t>
            </a:r>
            <a:endParaRPr lang="en-US" sz="1200" dirty="0"/>
          </a:p>
        </p:txBody>
      </p:sp>
      <p:sp>
        <p:nvSpPr>
          <p:cNvPr id="47" name="Shape 39"/>
          <p:cNvSpPr/>
          <p:nvPr/>
        </p:nvSpPr>
        <p:spPr>
          <a:xfrm>
            <a:off x="8968304" y="3680215"/>
            <a:ext cx="10094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Text 40"/>
          <p:cNvSpPr txBox="1"/>
          <p:nvPr/>
        </p:nvSpPr>
        <p:spPr>
          <a:xfrm>
            <a:off x="9087176" y="3761596"/>
            <a:ext cx="8668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행렬연산 최적화</a:t>
            </a:r>
            <a:endParaRPr lang="en-US" sz="1200" dirty="0"/>
          </a:p>
        </p:txBody>
      </p:sp>
      <p:sp>
        <p:nvSpPr>
          <p:cNvPr id="49" name="Shape 41"/>
          <p:cNvSpPr/>
          <p:nvPr/>
        </p:nvSpPr>
        <p:spPr>
          <a:xfrm>
            <a:off x="9974144" y="3680215"/>
            <a:ext cx="13523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Text 42"/>
          <p:cNvSpPr txBox="1"/>
          <p:nvPr/>
        </p:nvSpPr>
        <p:spPr>
          <a:xfrm>
            <a:off x="10093931" y="3875896"/>
            <a:ext cx="1028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bfloat16 특화</a:t>
            </a:r>
            <a:endParaRPr lang="en-US" sz="1200" dirty="0"/>
          </a:p>
        </p:txBody>
      </p:sp>
      <p:sp>
        <p:nvSpPr>
          <p:cNvPr id="51" name="Shape 43"/>
          <p:cNvSpPr/>
          <p:nvPr/>
        </p:nvSpPr>
        <p:spPr>
          <a:xfrm>
            <a:off x="7968865" y="4299263"/>
            <a:ext cx="1000354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Text 44"/>
          <p:cNvSpPr txBox="1"/>
          <p:nvPr/>
        </p:nvSpPr>
        <p:spPr>
          <a:xfrm>
            <a:off x="8087737" y="4494945"/>
            <a:ext cx="762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국산 NPU</a:t>
            </a:r>
            <a:endParaRPr lang="en-US" sz="1200" dirty="0"/>
          </a:p>
        </p:txBody>
      </p:sp>
      <p:sp>
        <p:nvSpPr>
          <p:cNvPr id="53" name="Shape 45"/>
          <p:cNvSpPr/>
          <p:nvPr/>
        </p:nvSpPr>
        <p:spPr>
          <a:xfrm>
            <a:off x="8968304" y="4299263"/>
            <a:ext cx="10094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Text 46"/>
          <p:cNvSpPr txBox="1"/>
          <p:nvPr/>
        </p:nvSpPr>
        <p:spPr>
          <a:xfrm>
            <a:off x="9087176" y="4380645"/>
            <a:ext cx="8668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특화 워크로드</a:t>
            </a:r>
            <a:endParaRPr lang="en-US" sz="1200" dirty="0"/>
          </a:p>
        </p:txBody>
      </p:sp>
      <p:sp>
        <p:nvSpPr>
          <p:cNvPr id="55" name="Shape 47"/>
          <p:cNvSpPr/>
          <p:nvPr/>
        </p:nvSpPr>
        <p:spPr>
          <a:xfrm>
            <a:off x="9974144" y="4299263"/>
            <a:ext cx="1352398" cy="6190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Text 48"/>
          <p:cNvSpPr txBox="1"/>
          <p:nvPr/>
        </p:nvSpPr>
        <p:spPr>
          <a:xfrm>
            <a:off x="10093931" y="4494945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INT8 추론 효율</a:t>
            </a:r>
            <a:endParaRPr lang="en-US" sz="1200" dirty="0"/>
          </a:p>
        </p:txBody>
      </p:sp>
      <p:sp>
        <p:nvSpPr>
          <p:cNvPr id="57" name="Text 49"/>
          <p:cNvSpPr txBox="1"/>
          <p:nvPr/>
        </p:nvSpPr>
        <p:spPr>
          <a:xfrm>
            <a:off x="7964293" y="5152399"/>
            <a:ext cx="762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이점</a:t>
            </a:r>
            <a:endParaRPr lang="en-US" sz="1200" dirty="0"/>
          </a:p>
        </p:txBody>
      </p:sp>
      <p:sp>
        <p:nvSpPr>
          <p:cNvPr id="58" name="Shape 50"/>
          <p:cNvSpPr/>
          <p:nvPr/>
        </p:nvSpPr>
        <p:spPr>
          <a:xfrm>
            <a:off x="8001784" y="5495299"/>
            <a:ext cx="886054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9" name="Text 51"/>
          <p:cNvSpPr txBox="1"/>
          <p:nvPr/>
        </p:nvSpPr>
        <p:spPr>
          <a:xfrm>
            <a:off x="8116084" y="5532789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공정한 비교</a:t>
            </a:r>
            <a:endParaRPr lang="en-US" sz="1000" dirty="0"/>
          </a:p>
        </p:txBody>
      </p:sp>
      <p:sp>
        <p:nvSpPr>
          <p:cNvPr id="60" name="Shape 52"/>
          <p:cNvSpPr/>
          <p:nvPr/>
        </p:nvSpPr>
        <p:spPr>
          <a:xfrm>
            <a:off x="8957332" y="5495299"/>
            <a:ext cx="1133856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1" name="Text 53"/>
          <p:cNvSpPr txBox="1"/>
          <p:nvPr/>
        </p:nvSpPr>
        <p:spPr>
          <a:xfrm>
            <a:off x="9071632" y="5532789"/>
            <a:ext cx="10049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독립적</a:t>
            </a:r>
            <a:endParaRPr lang="en-US" sz="1000" dirty="0"/>
          </a:p>
        </p:txBody>
      </p:sp>
      <p:sp>
        <p:nvSpPr>
          <p:cNvPr id="62" name="Shape 54"/>
          <p:cNvSpPr/>
          <p:nvPr/>
        </p:nvSpPr>
        <p:spPr>
          <a:xfrm>
            <a:off x="10158853" y="5495299"/>
            <a:ext cx="886054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3" name="Text 55"/>
          <p:cNvSpPr txBox="1"/>
          <p:nvPr/>
        </p:nvSpPr>
        <p:spPr>
          <a:xfrm>
            <a:off x="10273153" y="5532789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지표</a:t>
            </a:r>
            <a:endParaRPr lang="en-US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23423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활용 예시: LLM, CNN 등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28291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대형 언어 모델(LLM)에서의 MFU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717243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53267"/>
            <a:ext cx="5486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GPT 계열 모델은 대형화로 MFU 중요성 증대 (175B 파라미터 모델 기준 MFU ~30%)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60143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1996167"/>
            <a:ext cx="4096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Transformer 모델의 어텐션 메커니즘이 병목 현상의 주요 원인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403043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339067"/>
            <a:ext cx="5515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HBM 메모리 대역폭이 MFU에 미치는 영향이 크고, A100 GPU에서는 55% MFU 달성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3107707"/>
            <a:ext cx="22384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CNN 모델 MFU 활용 사례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633487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3570425"/>
            <a:ext cx="5106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ResNet, EfficientNet 등 모델의 CONV 연산 효율성 측정 (평균 MFU 60-70%)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976387"/>
            <a:ext cx="95098" cy="95098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780898" y="3913325"/>
            <a:ext cx="39054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배치 크기에 따른 MFU 변화 분석으로 최적의 추론 설정 도출</a:t>
            </a:r>
            <a:endParaRPr lang="en-US" sz="12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319287"/>
            <a:ext cx="95098" cy="95098"/>
          </a:xfrm>
          <a:prstGeom prst="rect">
            <a:avLst/>
          </a:prstGeom>
        </p:spPr>
      </p:pic>
      <p:sp>
        <p:nvSpPr>
          <p:cNvPr id="19" name="Text 11"/>
          <p:cNvSpPr txBox="1"/>
          <p:nvPr/>
        </p:nvSpPr>
        <p:spPr>
          <a:xfrm>
            <a:off x="780898" y="4256225"/>
            <a:ext cx="5115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Jetson 시리즈에서 모바일 CNN 최적화에 MFU 지표 활용 (원본 대비 3배 향상)</a:t>
            </a:r>
            <a:endParaRPr lang="en-US" sz="1200" dirty="0"/>
          </a:p>
        </p:txBody>
      </p:sp>
      <p:sp>
        <p:nvSpPr>
          <p:cNvPr id="20" name="Shape 12"/>
          <p:cNvSpPr/>
          <p:nvPr/>
        </p:nvSpPr>
        <p:spPr>
          <a:xfrm>
            <a:off x="7660200" y="799526"/>
            <a:ext cx="3685946" cy="2762402"/>
          </a:xfrm>
          <a:prstGeom prst="roundRect">
            <a:avLst>
              <a:gd name="adj" fmla="val 685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3"/>
          <p:cNvSpPr txBox="1"/>
          <p:nvPr/>
        </p:nvSpPr>
        <p:spPr>
          <a:xfrm>
            <a:off x="7822049" y="971433"/>
            <a:ext cx="17574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모델별 MFU 비교</a:t>
            </a:r>
            <a:endParaRPr lang="en-US" sz="130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4"/>
          <a:srcRect l="-5" r="-5"/>
          <a:stretch/>
        </p:blipFill>
        <p:spPr>
          <a:xfrm>
            <a:off x="7822049" y="1418574"/>
            <a:ext cx="3353105" cy="1714500"/>
          </a:xfrm>
          <a:prstGeom prst="rect">
            <a:avLst/>
          </a:prstGeom>
        </p:spPr>
      </p:pic>
      <p:sp>
        <p:nvSpPr>
          <p:cNvPr id="23" name="Text 14"/>
          <p:cNvSpPr txBox="1"/>
          <p:nvPr/>
        </p:nvSpPr>
        <p:spPr>
          <a:xfrm>
            <a:off x="8880924" y="3209884"/>
            <a:ext cx="13478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*A100 GPU 기준 측정</a:t>
            </a:r>
            <a:endParaRPr lang="en-US" sz="1000" dirty="0"/>
          </a:p>
        </p:txBody>
      </p:sp>
      <p:sp>
        <p:nvSpPr>
          <p:cNvPr id="24" name="Shape 15"/>
          <p:cNvSpPr/>
          <p:nvPr/>
        </p:nvSpPr>
        <p:spPr>
          <a:xfrm>
            <a:off x="7660200" y="3762046"/>
            <a:ext cx="3685946" cy="2762402"/>
          </a:xfrm>
          <a:prstGeom prst="roundRect">
            <a:avLst>
              <a:gd name="adj" fmla="val 685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Text 16"/>
          <p:cNvSpPr txBox="1"/>
          <p:nvPr/>
        </p:nvSpPr>
        <p:spPr>
          <a:xfrm>
            <a:off x="7822049" y="3933039"/>
            <a:ext cx="12335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활용 사례</a:t>
            </a:r>
            <a:endParaRPr lang="en-US" sz="1300" dirty="0"/>
          </a:p>
        </p:txBody>
      </p:sp>
      <p:sp>
        <p:nvSpPr>
          <p:cNvPr id="26" name="Text 17"/>
          <p:cNvSpPr txBox="1"/>
          <p:nvPr/>
        </p:nvSpPr>
        <p:spPr>
          <a:xfrm>
            <a:off x="7822049" y="4189985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자율주행 컴퓨터 비전</a:t>
            </a:r>
            <a:endParaRPr lang="en-US" sz="1000" dirty="0"/>
          </a:p>
        </p:txBody>
      </p:sp>
      <p:sp>
        <p:nvSpPr>
          <p:cNvPr id="27" name="Text 18"/>
          <p:cNvSpPr txBox="1"/>
          <p:nvPr/>
        </p:nvSpPr>
        <p:spPr>
          <a:xfrm>
            <a:off x="7822049" y="4456990"/>
            <a:ext cx="34052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추론 환경에서 MFU 기반 최적화로 30% 지연시간 감소</a:t>
            </a:r>
            <a:endParaRPr lang="en-US" sz="1000" dirty="0"/>
          </a:p>
        </p:txBody>
      </p:sp>
      <p:sp>
        <p:nvSpPr>
          <p:cNvPr id="28" name="Text 19"/>
          <p:cNvSpPr txBox="1"/>
          <p:nvPr/>
        </p:nvSpPr>
        <p:spPr>
          <a:xfrm>
            <a:off x="7822049" y="4952595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의료 영상 분석</a:t>
            </a:r>
            <a:endParaRPr lang="en-US" sz="1000" dirty="0"/>
          </a:p>
        </p:txBody>
      </p:sp>
      <p:sp>
        <p:nvSpPr>
          <p:cNvPr id="29" name="Text 20"/>
          <p:cNvSpPr txBox="1"/>
          <p:nvPr/>
        </p:nvSpPr>
        <p:spPr>
          <a:xfrm>
            <a:off x="7822049" y="5218685"/>
            <a:ext cx="336773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3D CNN 모델의 MFU 분석으로 메모리 효율성 개선 및 처리속도 2배 향상</a:t>
            </a:r>
            <a:endParaRPr lang="en-US" sz="1000" dirty="0"/>
          </a:p>
        </p:txBody>
      </p:sp>
      <p:sp>
        <p:nvSpPr>
          <p:cNvPr id="30" name="Text 21"/>
          <p:cNvSpPr txBox="1"/>
          <p:nvPr/>
        </p:nvSpPr>
        <p:spPr>
          <a:xfrm>
            <a:off x="7822049" y="5714290"/>
            <a:ext cx="10049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음성인식</a:t>
            </a:r>
            <a:endParaRPr lang="en-US" sz="1000" dirty="0"/>
          </a:p>
        </p:txBody>
      </p:sp>
      <p:sp>
        <p:nvSpPr>
          <p:cNvPr id="31" name="Text 22"/>
          <p:cNvSpPr txBox="1"/>
          <p:nvPr/>
        </p:nvSpPr>
        <p:spPr>
          <a:xfrm>
            <a:off x="7822049" y="5981295"/>
            <a:ext cx="325343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RNN-T 모델 MFU 최적화로 모바일 디바이스 배터리 효율 40% 개선</a:t>
            </a:r>
            <a:endParaRPr lang="en-US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4816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비슷한 지표와 비교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176595"/>
            <a:ext cx="10972800" cy="1923898"/>
          </a:xfrm>
          <a:prstGeom prst="roundRect">
            <a:avLst>
              <a:gd name="adj" fmla="val 18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809244" y="1366791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요약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843193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076249" y="1811423"/>
            <a:ext cx="6315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MFU는 하드웨어의 이론적 성능 대비 모델이 실제 활용하는 연산 비율을 측정하는 가장 정확한 지표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224498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076249" y="2192728"/>
            <a:ext cx="4772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Utilization과 달리 모델의 실제 연산 효율성을 직접적으로 평가 가능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604888"/>
            <a:ext cx="152705" cy="15270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076249" y="2574033"/>
            <a:ext cx="3829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하드웨어에 독립적인 성능 비교 및 최적화 방향 설정에 유용</a:t>
            </a:r>
            <a:endParaRPr lang="en-US" sz="1200" dirty="0"/>
          </a:p>
        </p:txBody>
      </p:sp>
      <p:sp>
        <p:nvSpPr>
          <p:cNvPr id="14" name="Text 9"/>
          <p:cNvSpPr txBox="1"/>
          <p:nvPr/>
        </p:nvSpPr>
        <p:spPr>
          <a:xfrm>
            <a:off x="609905" y="3543469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지표 비교</a:t>
            </a:r>
            <a:endParaRPr lang="en-US" sz="15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85B3154-ECE0-18A3-A104-E91AF8821D7A}"/>
              </a:ext>
            </a:extLst>
          </p:cNvPr>
          <p:cNvGrpSpPr/>
          <p:nvPr/>
        </p:nvGrpSpPr>
        <p:grpSpPr>
          <a:xfrm>
            <a:off x="609905" y="3933917"/>
            <a:ext cx="10972800" cy="2453335"/>
            <a:chOff x="609905" y="3933918"/>
            <a:chExt cx="10972800" cy="2085746"/>
          </a:xfrm>
        </p:grpSpPr>
        <p:sp>
          <p:nvSpPr>
            <p:cNvPr id="15" name="Shape 10"/>
            <p:cNvSpPr/>
            <p:nvPr/>
          </p:nvSpPr>
          <p:spPr>
            <a:xfrm>
              <a:off x="609905" y="3933918"/>
              <a:ext cx="2743200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6" name="Shape 11"/>
            <p:cNvSpPr/>
            <p:nvPr/>
          </p:nvSpPr>
          <p:spPr>
            <a:xfrm>
              <a:off x="609905" y="4391118"/>
              <a:ext cx="2743200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Shape 12"/>
            <p:cNvSpPr/>
            <p:nvPr/>
          </p:nvSpPr>
          <p:spPr>
            <a:xfrm>
              <a:off x="3353105" y="3933918"/>
              <a:ext cx="2743200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Shape 13"/>
            <p:cNvSpPr/>
            <p:nvPr/>
          </p:nvSpPr>
          <p:spPr>
            <a:xfrm>
              <a:off x="3353105" y="4391118"/>
              <a:ext cx="2743200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Shape 14"/>
            <p:cNvSpPr/>
            <p:nvPr/>
          </p:nvSpPr>
          <p:spPr>
            <a:xfrm>
              <a:off x="6096305" y="3933918"/>
              <a:ext cx="2743200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Shape 15"/>
            <p:cNvSpPr/>
            <p:nvPr/>
          </p:nvSpPr>
          <p:spPr>
            <a:xfrm>
              <a:off x="6096305" y="4391118"/>
              <a:ext cx="2743200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Shape 16"/>
            <p:cNvSpPr/>
            <p:nvPr/>
          </p:nvSpPr>
          <p:spPr>
            <a:xfrm>
              <a:off x="8839505" y="3933918"/>
              <a:ext cx="2743200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Shape 17"/>
            <p:cNvSpPr/>
            <p:nvPr/>
          </p:nvSpPr>
          <p:spPr>
            <a:xfrm>
              <a:off x="8839505" y="4391118"/>
              <a:ext cx="2743200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Text 18"/>
            <p:cNvSpPr txBox="1"/>
            <p:nvPr/>
          </p:nvSpPr>
          <p:spPr>
            <a:xfrm>
              <a:off x="752551" y="4048218"/>
              <a:ext cx="400507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지표</a:t>
              </a:r>
              <a:endParaRPr lang="en-US" sz="1200" dirty="0"/>
            </a:p>
          </p:txBody>
        </p:sp>
        <p:sp>
          <p:nvSpPr>
            <p:cNvPr id="24" name="Text 19"/>
            <p:cNvSpPr txBox="1"/>
            <p:nvPr/>
          </p:nvSpPr>
          <p:spPr>
            <a:xfrm>
              <a:off x="3495751" y="4048218"/>
              <a:ext cx="724205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측정 방식</a:t>
              </a:r>
              <a:endParaRPr lang="en-US" sz="1200" dirty="0"/>
            </a:p>
          </p:txBody>
        </p:sp>
        <p:sp>
          <p:nvSpPr>
            <p:cNvPr id="25" name="Text 20"/>
            <p:cNvSpPr txBox="1"/>
            <p:nvPr/>
          </p:nvSpPr>
          <p:spPr>
            <a:xfrm>
              <a:off x="6238951" y="4048218"/>
              <a:ext cx="400507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장점</a:t>
              </a:r>
              <a:endParaRPr lang="en-US" sz="1200" dirty="0"/>
            </a:p>
          </p:txBody>
        </p:sp>
        <p:sp>
          <p:nvSpPr>
            <p:cNvPr id="26" name="Text 21"/>
            <p:cNvSpPr txBox="1"/>
            <p:nvPr/>
          </p:nvSpPr>
          <p:spPr>
            <a:xfrm>
              <a:off x="8982151" y="4048218"/>
              <a:ext cx="400507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단점</a:t>
              </a:r>
              <a:endParaRPr lang="en-US" sz="1200" dirty="0"/>
            </a:p>
          </p:txBody>
        </p:sp>
        <p:sp>
          <p:nvSpPr>
            <p:cNvPr id="27" name="Shape 22"/>
            <p:cNvSpPr/>
            <p:nvPr/>
          </p:nvSpPr>
          <p:spPr>
            <a:xfrm>
              <a:off x="609905" y="4410320"/>
              <a:ext cx="10972800" cy="428854"/>
            </a:xfrm>
            <a:prstGeom prst="rect">
              <a:avLst/>
            </a:prstGeom>
            <a:solidFill>
              <a:srgbClr val="76B900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Shape 23"/>
            <p:cNvSpPr/>
            <p:nvPr/>
          </p:nvSpPr>
          <p:spPr>
            <a:xfrm>
              <a:off x="609905" y="4830030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Shape 24"/>
            <p:cNvSpPr/>
            <p:nvPr/>
          </p:nvSpPr>
          <p:spPr>
            <a:xfrm>
              <a:off x="3353105" y="4830030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Shape 25"/>
            <p:cNvSpPr/>
            <p:nvPr/>
          </p:nvSpPr>
          <p:spPr>
            <a:xfrm>
              <a:off x="6096305" y="4830030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Shape 26"/>
            <p:cNvSpPr/>
            <p:nvPr/>
          </p:nvSpPr>
          <p:spPr>
            <a:xfrm>
              <a:off x="8839505" y="4830030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Shape 27"/>
            <p:cNvSpPr/>
            <p:nvPr/>
          </p:nvSpPr>
          <p:spPr>
            <a:xfrm>
              <a:off x="609905" y="5257969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Shape 28"/>
            <p:cNvSpPr/>
            <p:nvPr/>
          </p:nvSpPr>
          <p:spPr>
            <a:xfrm>
              <a:off x="3353105" y="5257969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Shape 29"/>
            <p:cNvSpPr/>
            <p:nvPr/>
          </p:nvSpPr>
          <p:spPr>
            <a:xfrm>
              <a:off x="6096305" y="5257969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Shape 30"/>
            <p:cNvSpPr/>
            <p:nvPr/>
          </p:nvSpPr>
          <p:spPr>
            <a:xfrm>
              <a:off x="8839505" y="5257969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Shape 31"/>
            <p:cNvSpPr/>
            <p:nvPr/>
          </p:nvSpPr>
          <p:spPr>
            <a:xfrm>
              <a:off x="609905" y="5686823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Shape 32"/>
            <p:cNvSpPr/>
            <p:nvPr/>
          </p:nvSpPr>
          <p:spPr>
            <a:xfrm>
              <a:off x="3353105" y="5686823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Shape 33"/>
            <p:cNvSpPr/>
            <p:nvPr/>
          </p:nvSpPr>
          <p:spPr>
            <a:xfrm>
              <a:off x="6096305" y="5686823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Shape 34"/>
            <p:cNvSpPr/>
            <p:nvPr/>
          </p:nvSpPr>
          <p:spPr>
            <a:xfrm>
              <a:off x="8839505" y="5686823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Text 35"/>
            <p:cNvSpPr txBox="1"/>
            <p:nvPr/>
          </p:nvSpPr>
          <p:spPr>
            <a:xfrm>
              <a:off x="752551" y="4505418"/>
              <a:ext cx="448056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MFU</a:t>
              </a:r>
              <a:endParaRPr lang="en-US" sz="1200" dirty="0"/>
            </a:p>
          </p:txBody>
        </p:sp>
        <p:sp>
          <p:nvSpPr>
            <p:cNvPr id="41" name="Text 36"/>
            <p:cNvSpPr txBox="1"/>
            <p:nvPr/>
          </p:nvSpPr>
          <p:spPr>
            <a:xfrm>
              <a:off x="3495751" y="4505418"/>
              <a:ext cx="2296058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유효 FLOPS / 이론적 최대 FLOPS</a:t>
              </a:r>
              <a:endParaRPr lang="en-US" sz="1200" dirty="0"/>
            </a:p>
          </p:txBody>
        </p:sp>
        <p:sp>
          <p:nvSpPr>
            <p:cNvPr id="42" name="Text 37"/>
            <p:cNvSpPr txBox="1"/>
            <p:nvPr/>
          </p:nvSpPr>
          <p:spPr>
            <a:xfrm>
              <a:off x="6238951" y="4505418"/>
              <a:ext cx="2296058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하드웨어 독립적, 정확한 성능 측정</a:t>
              </a:r>
              <a:endParaRPr lang="en-US" sz="1200" dirty="0"/>
            </a:p>
          </p:txBody>
        </p:sp>
        <p:sp>
          <p:nvSpPr>
            <p:cNvPr id="43" name="Text 38"/>
            <p:cNvSpPr txBox="1"/>
            <p:nvPr/>
          </p:nvSpPr>
          <p:spPr>
            <a:xfrm>
              <a:off x="8982151" y="4505418"/>
              <a:ext cx="1000354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계산이 복잡함</a:t>
              </a:r>
              <a:endParaRPr lang="en-US" sz="1200" dirty="0"/>
            </a:p>
          </p:txBody>
        </p:sp>
        <p:sp>
          <p:nvSpPr>
            <p:cNvPr id="44" name="Text 39"/>
            <p:cNvSpPr txBox="1"/>
            <p:nvPr/>
          </p:nvSpPr>
          <p:spPr>
            <a:xfrm>
              <a:off x="752551" y="4933357"/>
              <a:ext cx="1267358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GPU Utilization</a:t>
              </a:r>
              <a:endParaRPr lang="en-US" sz="1200" dirty="0"/>
            </a:p>
          </p:txBody>
        </p:sp>
        <p:sp>
          <p:nvSpPr>
            <p:cNvPr id="45" name="Text 40"/>
            <p:cNvSpPr txBox="1"/>
            <p:nvPr/>
          </p:nvSpPr>
          <p:spPr>
            <a:xfrm>
              <a:off x="3495751" y="4933357"/>
              <a:ext cx="1181405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GPU 사용률 (%)</a:t>
              </a:r>
              <a:endParaRPr lang="en-US" sz="1200" dirty="0"/>
            </a:p>
          </p:txBody>
        </p:sp>
        <p:sp>
          <p:nvSpPr>
            <p:cNvPr id="46" name="Text 41"/>
            <p:cNvSpPr txBox="1"/>
            <p:nvPr/>
          </p:nvSpPr>
          <p:spPr>
            <a:xfrm>
              <a:off x="6238951" y="4933357"/>
              <a:ext cx="1143000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모니터링 용이함</a:t>
              </a:r>
              <a:endParaRPr lang="en-US" sz="1200" dirty="0"/>
            </a:p>
          </p:txBody>
        </p:sp>
        <p:sp>
          <p:nvSpPr>
            <p:cNvPr id="47" name="Text 42"/>
            <p:cNvSpPr txBox="1"/>
            <p:nvPr/>
          </p:nvSpPr>
          <p:spPr>
            <a:xfrm>
              <a:off x="8982151" y="4933357"/>
              <a:ext cx="1972361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실제 연산 효율과 상관성 낮음</a:t>
              </a:r>
              <a:endParaRPr lang="en-US" sz="1200" dirty="0"/>
            </a:p>
          </p:txBody>
        </p:sp>
        <p:sp>
          <p:nvSpPr>
            <p:cNvPr id="48" name="Text 43"/>
            <p:cNvSpPr txBox="1"/>
            <p:nvPr/>
          </p:nvSpPr>
          <p:spPr>
            <a:xfrm>
              <a:off x="752551" y="5362211"/>
              <a:ext cx="1019556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Throughput</a:t>
              </a:r>
              <a:endParaRPr lang="en-US" sz="1200" dirty="0"/>
            </a:p>
          </p:txBody>
        </p:sp>
        <p:sp>
          <p:nvSpPr>
            <p:cNvPr id="49" name="Text 44"/>
            <p:cNvSpPr txBox="1"/>
            <p:nvPr/>
          </p:nvSpPr>
          <p:spPr>
            <a:xfrm>
              <a:off x="3495751" y="5362211"/>
              <a:ext cx="1324051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단위 시간당 처리량</a:t>
              </a:r>
              <a:endParaRPr lang="en-US" sz="1200" dirty="0"/>
            </a:p>
          </p:txBody>
        </p:sp>
        <p:sp>
          <p:nvSpPr>
            <p:cNvPr id="50" name="Text 45"/>
            <p:cNvSpPr txBox="1"/>
            <p:nvPr/>
          </p:nvSpPr>
          <p:spPr>
            <a:xfrm>
              <a:off x="6238951" y="5362211"/>
              <a:ext cx="1191463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실용적 성능 지표</a:t>
              </a:r>
              <a:endParaRPr lang="en-US" sz="1200" dirty="0"/>
            </a:p>
          </p:txBody>
        </p:sp>
        <p:sp>
          <p:nvSpPr>
            <p:cNvPr id="51" name="Text 46"/>
            <p:cNvSpPr txBox="1"/>
            <p:nvPr/>
          </p:nvSpPr>
          <p:spPr>
            <a:xfrm>
              <a:off x="8982151" y="5362211"/>
              <a:ext cx="1143000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하드웨어 의존적</a:t>
              </a:r>
              <a:endParaRPr lang="en-US" sz="1200" dirty="0"/>
            </a:p>
          </p:txBody>
        </p:sp>
        <p:sp>
          <p:nvSpPr>
            <p:cNvPr id="52" name="Text 47"/>
            <p:cNvSpPr txBox="1"/>
            <p:nvPr/>
          </p:nvSpPr>
          <p:spPr>
            <a:xfrm>
              <a:off x="752551" y="5791064"/>
              <a:ext cx="7050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Latency</a:t>
              </a:r>
              <a:endParaRPr lang="en-US" sz="1200" dirty="0"/>
            </a:p>
          </p:txBody>
        </p:sp>
        <p:sp>
          <p:nvSpPr>
            <p:cNvPr id="53" name="Text 48"/>
            <p:cNvSpPr txBox="1"/>
            <p:nvPr/>
          </p:nvSpPr>
          <p:spPr>
            <a:xfrm>
              <a:off x="3495751" y="5791064"/>
              <a:ext cx="10479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응답 소요 시간</a:t>
              </a:r>
              <a:endParaRPr lang="en-US" sz="1200" dirty="0"/>
            </a:p>
          </p:txBody>
        </p:sp>
        <p:sp>
          <p:nvSpPr>
            <p:cNvPr id="54" name="Text 49"/>
            <p:cNvSpPr txBox="1"/>
            <p:nvPr/>
          </p:nvSpPr>
          <p:spPr>
            <a:xfrm>
              <a:off x="6238951" y="5791064"/>
              <a:ext cx="15051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사용자 경험 직접 반영</a:t>
              </a:r>
              <a:endParaRPr lang="en-US" sz="1200" dirty="0"/>
            </a:p>
          </p:txBody>
        </p:sp>
        <p:sp>
          <p:nvSpPr>
            <p:cNvPr id="55" name="Text 50"/>
            <p:cNvSpPr txBox="1"/>
            <p:nvPr/>
          </p:nvSpPr>
          <p:spPr>
            <a:xfrm>
              <a:off x="8982151" y="5791064"/>
              <a:ext cx="15051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배치 처리 성능 미반영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74812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MFU 측정 도구 사용법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429207"/>
            <a:ext cx="3829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PyTorch Profiler를 활용한 MFU 측정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1772107"/>
            <a:ext cx="3277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사용률 모니터링 및 FLOPs 계산 방법 익히기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115007"/>
            <a:ext cx="2563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 결과 분석 및 해석 능력 배양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562149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과정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299100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01020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64059" y="3020913"/>
            <a:ext cx="3477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로드 및 FLOPs 계산 (calflops 라이브러리 사용)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39059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40979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64059" y="3420506"/>
            <a:ext cx="2229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 설정 및 초기화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379110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381030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64059" y="3821013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성능 측정 및 데이터 수집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19069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20989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64059" y="4220606"/>
            <a:ext cx="1733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 및 결과 시각화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571500" y="4677156"/>
            <a:ext cx="362826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예시 : colab 1-3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7" name="Shape 25"/>
          <p:cNvSpPr/>
          <p:nvPr/>
        </p:nvSpPr>
        <p:spPr>
          <a:xfrm>
            <a:off x="7168896" y="1009498"/>
            <a:ext cx="4457700" cy="2533802"/>
          </a:xfrm>
          <a:prstGeom prst="roundRect">
            <a:avLst>
              <a:gd name="adj" fmla="val 108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369150" y="1218895"/>
            <a:ext cx="20153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 사용법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7369150" y="1628546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8"/>
          <p:cNvSpPr txBox="1"/>
          <p:nvPr/>
        </p:nvSpPr>
        <p:spPr>
          <a:xfrm>
            <a:off x="7492594" y="1752905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프로파일링 실행</a:t>
            </a:r>
            <a:endParaRPr lang="en-US" sz="1200" dirty="0"/>
          </a:p>
        </p:txBody>
      </p:sp>
      <p:pic>
        <p:nvPicPr>
          <p:cNvPr id="31" name="Image 0" descr="preencoded.png"/>
          <p:cNvPicPr>
            <a:picLocks noChangeAspect="1"/>
          </p:cNvPicPr>
          <p:nvPr/>
        </p:nvPicPr>
        <p:blipFill>
          <a:blip r:embed="rId3"/>
          <a:srcRect t="-43" b="-43"/>
          <a:stretch/>
        </p:blipFill>
        <p:spPr>
          <a:xfrm>
            <a:off x="7492594" y="2057400"/>
            <a:ext cx="133502" cy="152705"/>
          </a:xfrm>
          <a:prstGeom prst="rect">
            <a:avLst/>
          </a:prstGeom>
        </p:spPr>
      </p:pic>
      <p:sp>
        <p:nvSpPr>
          <p:cNvPr id="32" name="Text 29"/>
          <p:cNvSpPr txBox="1"/>
          <p:nvPr/>
        </p:nvSpPr>
        <p:spPr>
          <a:xfrm>
            <a:off x="7702906" y="2048256"/>
            <a:ext cx="487741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prof.key_averages().table(sort_by="cuda_time_total")</a:t>
            </a:r>
            <a:endParaRPr lang="en-US" sz="1200" dirty="0"/>
          </a:p>
        </p:txBody>
      </p:sp>
      <p:sp>
        <p:nvSpPr>
          <p:cNvPr id="33" name="Shape 30"/>
          <p:cNvSpPr/>
          <p:nvPr/>
        </p:nvSpPr>
        <p:spPr>
          <a:xfrm>
            <a:off x="7369150" y="2486254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1"/>
          <p:cNvSpPr txBox="1"/>
          <p:nvPr/>
        </p:nvSpPr>
        <p:spPr>
          <a:xfrm>
            <a:off x="7492594" y="260969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시각화</a:t>
            </a:r>
            <a:endParaRPr lang="en-US" sz="1200" dirty="0"/>
          </a:p>
        </p:txBody>
      </p:sp>
      <p:pic>
        <p:nvPicPr>
          <p:cNvPr id="35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92594" y="2915107"/>
            <a:ext cx="152705" cy="152705"/>
          </a:xfrm>
          <a:prstGeom prst="rect">
            <a:avLst/>
          </a:prstGeom>
        </p:spPr>
      </p:pic>
      <p:sp>
        <p:nvSpPr>
          <p:cNvPr id="36" name="Text 32"/>
          <p:cNvSpPr txBox="1"/>
          <p:nvPr/>
        </p:nvSpPr>
        <p:spPr>
          <a:xfrm>
            <a:off x="7721194" y="2905049"/>
            <a:ext cx="35917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prof.export_chrome_trace("trace.json")</a:t>
            </a:r>
            <a:endParaRPr lang="en-US" sz="1200" dirty="0"/>
          </a:p>
        </p:txBody>
      </p:sp>
      <p:sp>
        <p:nvSpPr>
          <p:cNvPr id="37" name="Text 33"/>
          <p:cNvSpPr txBox="1"/>
          <p:nvPr/>
        </p:nvSpPr>
        <p:spPr>
          <a:xfrm>
            <a:off x="7168896" y="3781044"/>
            <a:ext cx="8723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공식</a:t>
            </a:r>
            <a:endParaRPr lang="en-US" sz="1300" dirty="0"/>
          </a:p>
        </p:txBody>
      </p:sp>
      <p:sp>
        <p:nvSpPr>
          <p:cNvPr id="38" name="Shape 34"/>
          <p:cNvSpPr/>
          <p:nvPr/>
        </p:nvSpPr>
        <p:spPr>
          <a:xfrm>
            <a:off x="7168896" y="4153205"/>
            <a:ext cx="4457700" cy="1429207"/>
          </a:xfrm>
          <a:prstGeom prst="roundRect">
            <a:avLst>
              <a:gd name="adj" fmla="val 3412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Text 35"/>
          <p:cNvSpPr txBox="1"/>
          <p:nvPr/>
        </p:nvSpPr>
        <p:spPr>
          <a:xfrm>
            <a:off x="8288122" y="4315054"/>
            <a:ext cx="2334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Model FLOPs Utilization (MFU)</a:t>
            </a:r>
            <a:endParaRPr lang="en-US" sz="1200" dirty="0"/>
          </a:p>
        </p:txBody>
      </p:sp>
      <p:sp>
        <p:nvSpPr>
          <p:cNvPr id="40" name="Text 36"/>
          <p:cNvSpPr txBox="1"/>
          <p:nvPr/>
        </p:nvSpPr>
        <p:spPr>
          <a:xfrm>
            <a:off x="8440826" y="4629607"/>
            <a:ext cx="6620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=</a:t>
            </a:r>
            <a:endParaRPr lang="en-US" sz="1300" dirty="0"/>
          </a:p>
        </p:txBody>
      </p:sp>
      <p:sp>
        <p:nvSpPr>
          <p:cNvPr id="41" name="Shape 37"/>
          <p:cNvSpPr/>
          <p:nvPr/>
        </p:nvSpPr>
        <p:spPr>
          <a:xfrm>
            <a:off x="8964778" y="4877410"/>
            <a:ext cx="1390802" cy="9144"/>
          </a:xfrm>
          <a:prstGeom prst="rect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8"/>
          <p:cNvSpPr txBox="1"/>
          <p:nvPr/>
        </p:nvSpPr>
        <p:spPr>
          <a:xfrm>
            <a:off x="8964778" y="4629607"/>
            <a:ext cx="15197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측정된 FLOPs/sec</a:t>
            </a:r>
            <a:endParaRPr lang="en-US" sz="1300" dirty="0"/>
          </a:p>
        </p:txBody>
      </p:sp>
      <p:sp>
        <p:nvSpPr>
          <p:cNvPr id="43" name="Text 39"/>
          <p:cNvSpPr txBox="1"/>
          <p:nvPr/>
        </p:nvSpPr>
        <p:spPr>
          <a:xfrm>
            <a:off x="8715146" y="4943246"/>
            <a:ext cx="14621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이론적 최대 FLOPs/sec</a:t>
            </a:r>
            <a:endParaRPr lang="en-US" sz="1000" dirty="0"/>
          </a:p>
        </p:txBody>
      </p:sp>
      <p:sp>
        <p:nvSpPr>
          <p:cNvPr id="44" name="Text 40"/>
          <p:cNvSpPr txBox="1"/>
          <p:nvPr/>
        </p:nvSpPr>
        <p:spPr>
          <a:xfrm>
            <a:off x="7759598" y="5229454"/>
            <a:ext cx="33768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측정된 FLOPs = 모델 FLOPs × 배치크기 / 초당처리시간</a:t>
            </a:r>
            <a:endParaRPr lang="en-US" sz="1000" dirty="0"/>
          </a:p>
        </p:txBody>
      </p:sp>
      <p:sp>
        <p:nvSpPr>
          <p:cNvPr id="45" name="Shape 41"/>
          <p:cNvSpPr/>
          <p:nvPr/>
        </p:nvSpPr>
        <p:spPr>
          <a:xfrm>
            <a:off x="575336" y="4993974"/>
            <a:ext cx="5329808" cy="1417799"/>
          </a:xfrm>
          <a:prstGeom prst="roundRect">
            <a:avLst>
              <a:gd name="adj" fmla="val 140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Text 42"/>
          <p:cNvSpPr txBox="1"/>
          <p:nvPr/>
        </p:nvSpPr>
        <p:spPr>
          <a:xfrm>
            <a:off x="775590" y="5203371"/>
            <a:ext cx="19385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주의사항</a:t>
            </a:r>
            <a:endParaRPr lang="en-US" sz="1300" dirty="0"/>
          </a:p>
        </p:txBody>
      </p:sp>
      <p:sp>
        <p:nvSpPr>
          <p:cNvPr id="47" name="Text 43"/>
          <p:cNvSpPr txBox="1"/>
          <p:nvPr/>
        </p:nvSpPr>
        <p:spPr>
          <a:xfrm>
            <a:off x="813993" y="5515661"/>
            <a:ext cx="4971509" cy="117883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할당된 GPU 종류에 따라 peak_flops 값을 수정해야 합니다 (T4/P100/</a:t>
            </a:r>
            <a:r>
              <a:rPr lang="en-US" sz="105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K80).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장시간 높은 GPU 사용 시 Colab 세션이 중단될 수 있습니다.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메모리 부족 시 배치 크기를 줄여 실험하세요.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"Runtime &gt; Factory reset runtime"으로 깨끗한 환경에서 테스트하세요.</a:t>
            </a: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521573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결과 예시 - Google Colab T4 GPU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3"/>
          <p:cNvSpPr txBox="1"/>
          <p:nvPr/>
        </p:nvSpPr>
        <p:spPr>
          <a:xfrm>
            <a:off x="673223" y="5258473"/>
            <a:ext cx="36722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i="1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실행 환경</a:t>
            </a:r>
            <a:r>
              <a:rPr lang="en-US" altLang="ko-KR" sz="1000" i="1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Google Colab T4 GPU, PyTorch 2.0, </a:t>
            </a:r>
            <a:r>
              <a:rPr lang="ko-KR" altLang="en-US" sz="1000" i="1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배치 크기</a:t>
            </a:r>
            <a:r>
              <a:rPr lang="en-US" altLang="ko-KR" sz="1000" i="1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32</a:t>
            </a:r>
            <a:endParaRPr lang="en-US" altLang="ko-KR" sz="1000" i="1" dirty="0">
              <a:solidFill>
                <a:srgbClr val="4B556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</p:txBody>
      </p:sp>
      <p:sp>
        <p:nvSpPr>
          <p:cNvPr id="2" name="Text 12">
            <a:extLst>
              <a:ext uri="{FF2B5EF4-FFF2-40B4-BE49-F238E27FC236}">
                <a16:creationId xmlns:a16="http://schemas.microsoft.com/office/drawing/2014/main" id="{9364859C-DC30-DB4E-E59F-B645C6B81BFF}"/>
              </a:ext>
            </a:extLst>
          </p:cNvPr>
          <p:cNvSpPr txBox="1"/>
          <p:nvPr/>
        </p:nvSpPr>
        <p:spPr>
          <a:xfrm>
            <a:off x="6825760" y="156931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분석</a:t>
            </a:r>
            <a:endParaRPr lang="en-US" sz="1500" dirty="0"/>
          </a:p>
        </p:txBody>
      </p:sp>
      <p:sp>
        <p:nvSpPr>
          <p:cNvPr id="3" name="Shape 13">
            <a:extLst>
              <a:ext uri="{FF2B5EF4-FFF2-40B4-BE49-F238E27FC236}">
                <a16:creationId xmlns:a16="http://schemas.microsoft.com/office/drawing/2014/main" id="{49BEEFF0-A062-3573-0349-EF1B00410B27}"/>
              </a:ext>
            </a:extLst>
          </p:cNvPr>
          <p:cNvSpPr/>
          <p:nvPr/>
        </p:nvSpPr>
        <p:spPr>
          <a:xfrm>
            <a:off x="6825760" y="1998167"/>
            <a:ext cx="4381805" cy="638251"/>
          </a:xfrm>
          <a:prstGeom prst="roundRect">
            <a:avLst>
              <a:gd name="adj" fmla="val 12830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4">
            <a:extLst>
              <a:ext uri="{FF2B5EF4-FFF2-40B4-BE49-F238E27FC236}">
                <a16:creationId xmlns:a16="http://schemas.microsoft.com/office/drawing/2014/main" id="{22A334BA-BCB9-DF69-D2E4-9EEF37AF5983}"/>
              </a:ext>
            </a:extLst>
          </p:cNvPr>
          <p:cNvSpPr txBox="1"/>
          <p:nvPr/>
        </p:nvSpPr>
        <p:spPr>
          <a:xfrm>
            <a:off x="6920857" y="2093265"/>
            <a:ext cx="10716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 MFU 측정값</a:t>
            </a:r>
            <a:endParaRPr lang="en-US" sz="1000" dirty="0"/>
          </a:p>
        </p:txBody>
      </p:sp>
      <p:sp>
        <p:nvSpPr>
          <p:cNvPr id="33" name="Text 15">
            <a:extLst>
              <a:ext uri="{FF2B5EF4-FFF2-40B4-BE49-F238E27FC236}">
                <a16:creationId xmlns:a16="http://schemas.microsoft.com/office/drawing/2014/main" id="{1A64EDDE-88C9-7E27-9419-46685DF01D0F}"/>
              </a:ext>
            </a:extLst>
          </p:cNvPr>
          <p:cNvSpPr txBox="1"/>
          <p:nvPr/>
        </p:nvSpPr>
        <p:spPr>
          <a:xfrm>
            <a:off x="6920857" y="2283460"/>
            <a:ext cx="6620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38.7%</a:t>
            </a:r>
            <a:endParaRPr lang="en-US" sz="1300" dirty="0"/>
          </a:p>
        </p:txBody>
      </p:sp>
      <p:sp>
        <p:nvSpPr>
          <p:cNvPr id="34" name="Text 16">
            <a:extLst>
              <a:ext uri="{FF2B5EF4-FFF2-40B4-BE49-F238E27FC236}">
                <a16:creationId xmlns:a16="http://schemas.microsoft.com/office/drawing/2014/main" id="{BC4DBB82-AE0C-9B83-EDF2-1D4F9D31ED17}"/>
              </a:ext>
            </a:extLst>
          </p:cNvPr>
          <p:cNvSpPr txBox="1"/>
          <p:nvPr/>
        </p:nvSpPr>
        <p:spPr>
          <a:xfrm>
            <a:off x="9013004" y="2093265"/>
            <a:ext cx="11768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FLOPs 활용률</a:t>
            </a:r>
            <a:endParaRPr lang="en-US" sz="1000" dirty="0"/>
          </a:p>
        </p:txBody>
      </p:sp>
      <p:sp>
        <p:nvSpPr>
          <p:cNvPr id="35" name="Text 17">
            <a:extLst>
              <a:ext uri="{FF2B5EF4-FFF2-40B4-BE49-F238E27FC236}">
                <a16:creationId xmlns:a16="http://schemas.microsoft.com/office/drawing/2014/main" id="{973905CF-5655-5AA5-37DD-686954094CFC}"/>
              </a:ext>
            </a:extLst>
          </p:cNvPr>
          <p:cNvSpPr txBox="1"/>
          <p:nvPr/>
        </p:nvSpPr>
        <p:spPr>
          <a:xfrm>
            <a:off x="9013004" y="2283460"/>
            <a:ext cx="10716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6.8 TFLOPs</a:t>
            </a:r>
            <a:endParaRPr lang="en-US" sz="1300" dirty="0"/>
          </a:p>
        </p:txBody>
      </p:sp>
      <p:sp>
        <p:nvSpPr>
          <p:cNvPr id="36" name="Shape 18">
            <a:extLst>
              <a:ext uri="{FF2B5EF4-FFF2-40B4-BE49-F238E27FC236}">
                <a16:creationId xmlns:a16="http://schemas.microsoft.com/office/drawing/2014/main" id="{1096267B-266C-9D85-8DFE-5537EF6C1F83}"/>
              </a:ext>
            </a:extLst>
          </p:cNvPr>
          <p:cNvSpPr/>
          <p:nvPr/>
        </p:nvSpPr>
        <p:spPr>
          <a:xfrm>
            <a:off x="6825760" y="2731516"/>
            <a:ext cx="4381805" cy="638251"/>
          </a:xfrm>
          <a:prstGeom prst="roundRect">
            <a:avLst>
              <a:gd name="adj" fmla="val 12830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19">
            <a:extLst>
              <a:ext uri="{FF2B5EF4-FFF2-40B4-BE49-F238E27FC236}">
                <a16:creationId xmlns:a16="http://schemas.microsoft.com/office/drawing/2014/main" id="{0D77F1A5-7593-73B7-C8BB-A973454C0E68}"/>
              </a:ext>
            </a:extLst>
          </p:cNvPr>
          <p:cNvSpPr txBox="1"/>
          <p:nvPr/>
        </p:nvSpPr>
        <p:spPr>
          <a:xfrm>
            <a:off x="6920857" y="2826614"/>
            <a:ext cx="8430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Throughput</a:t>
            </a:r>
            <a:endParaRPr lang="en-US" sz="1000" dirty="0"/>
          </a:p>
        </p:txBody>
      </p:sp>
      <p:sp>
        <p:nvSpPr>
          <p:cNvPr id="38" name="Text 20">
            <a:extLst>
              <a:ext uri="{FF2B5EF4-FFF2-40B4-BE49-F238E27FC236}">
                <a16:creationId xmlns:a16="http://schemas.microsoft.com/office/drawing/2014/main" id="{F6C1422D-7E82-0C75-D2E5-D2040A385FDC}"/>
              </a:ext>
            </a:extLst>
          </p:cNvPr>
          <p:cNvSpPr txBox="1"/>
          <p:nvPr/>
        </p:nvSpPr>
        <p:spPr>
          <a:xfrm>
            <a:off x="6920857" y="3016809"/>
            <a:ext cx="1338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156 samples/s</a:t>
            </a:r>
            <a:endParaRPr lang="en-US" sz="1300" dirty="0"/>
          </a:p>
        </p:txBody>
      </p:sp>
      <p:sp>
        <p:nvSpPr>
          <p:cNvPr id="39" name="Text 21">
            <a:extLst>
              <a:ext uri="{FF2B5EF4-FFF2-40B4-BE49-F238E27FC236}">
                <a16:creationId xmlns:a16="http://schemas.microsoft.com/office/drawing/2014/main" id="{4BD928F3-02F5-05C6-4CCD-A849583BEACD}"/>
              </a:ext>
            </a:extLst>
          </p:cNvPr>
          <p:cNvSpPr txBox="1"/>
          <p:nvPr/>
        </p:nvSpPr>
        <p:spPr>
          <a:xfrm>
            <a:off x="9013004" y="2826614"/>
            <a:ext cx="5961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Latency</a:t>
            </a:r>
            <a:endParaRPr lang="en-US" sz="1000" dirty="0"/>
          </a:p>
        </p:txBody>
      </p:sp>
      <p:sp>
        <p:nvSpPr>
          <p:cNvPr id="40" name="Text 22">
            <a:extLst>
              <a:ext uri="{FF2B5EF4-FFF2-40B4-BE49-F238E27FC236}">
                <a16:creationId xmlns:a16="http://schemas.microsoft.com/office/drawing/2014/main" id="{1DDC80A1-4285-1CE1-70D8-8BFC66FFBD54}"/>
              </a:ext>
            </a:extLst>
          </p:cNvPr>
          <p:cNvSpPr txBox="1"/>
          <p:nvPr/>
        </p:nvSpPr>
        <p:spPr>
          <a:xfrm>
            <a:off x="9013004" y="3016809"/>
            <a:ext cx="6336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 ms</a:t>
            </a:r>
            <a:endParaRPr lang="en-US" sz="1300" dirty="0"/>
          </a:p>
        </p:txBody>
      </p:sp>
      <p:sp>
        <p:nvSpPr>
          <p:cNvPr id="41" name="Text 23">
            <a:extLst>
              <a:ext uri="{FF2B5EF4-FFF2-40B4-BE49-F238E27FC236}">
                <a16:creationId xmlns:a16="http://schemas.microsoft.com/office/drawing/2014/main" id="{DE20DAC5-EBC6-F056-CBB6-D935911FB949}"/>
              </a:ext>
            </a:extLst>
          </p:cNvPr>
          <p:cNvSpPr txBox="1"/>
          <p:nvPr/>
        </p:nvSpPr>
        <p:spPr>
          <a:xfrm>
            <a:off x="6825760" y="3598367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관찰</a:t>
            </a:r>
            <a:endParaRPr lang="en-US" sz="1200" dirty="0"/>
          </a:p>
        </p:txBody>
      </p:sp>
      <p:sp>
        <p:nvSpPr>
          <p:cNvPr id="42" name="Text 24">
            <a:extLst>
              <a:ext uri="{FF2B5EF4-FFF2-40B4-BE49-F238E27FC236}">
                <a16:creationId xmlns:a16="http://schemas.microsoft.com/office/drawing/2014/main" id="{722AFC8E-F372-5C65-C34B-FF46FB8AAB54}"/>
              </a:ext>
            </a:extLst>
          </p:cNvPr>
          <p:cNvSpPr txBox="1"/>
          <p:nvPr/>
        </p:nvSpPr>
        <p:spPr>
          <a:xfrm>
            <a:off x="6863250" y="3941267"/>
            <a:ext cx="3620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Transformer 레이어에서 가장 높은 MFU(57%)를 달성</a:t>
            </a:r>
            <a:endParaRPr lang="en-US" sz="1200" dirty="0"/>
          </a:p>
        </p:txBody>
      </p:sp>
      <p:sp>
        <p:nvSpPr>
          <p:cNvPr id="43" name="Text 25">
            <a:extLst>
              <a:ext uri="{FF2B5EF4-FFF2-40B4-BE49-F238E27FC236}">
                <a16:creationId xmlns:a16="http://schemas.microsoft.com/office/drawing/2014/main" id="{19234C7C-0896-B9AB-1C21-C02E9B6358EE}"/>
              </a:ext>
            </a:extLst>
          </p:cNvPr>
          <p:cNvSpPr txBox="1"/>
          <p:nvPr/>
        </p:nvSpPr>
        <p:spPr>
          <a:xfrm>
            <a:off x="6863250" y="4284167"/>
            <a:ext cx="3277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Attention 계산 부분에서 메모리 병목 현상 식별됨</a:t>
            </a:r>
            <a:endParaRPr lang="en-US" sz="1200" dirty="0"/>
          </a:p>
        </p:txBody>
      </p:sp>
      <p:sp>
        <p:nvSpPr>
          <p:cNvPr id="44" name="Text 26">
            <a:extLst>
              <a:ext uri="{FF2B5EF4-FFF2-40B4-BE49-F238E27FC236}">
                <a16:creationId xmlns:a16="http://schemas.microsoft.com/office/drawing/2014/main" id="{5B2E3F1D-EE16-EF58-5989-46FFB0A4E4AB}"/>
              </a:ext>
            </a:extLst>
          </p:cNvPr>
          <p:cNvSpPr txBox="1"/>
          <p:nvPr/>
        </p:nvSpPr>
        <p:spPr>
          <a:xfrm>
            <a:off x="6863250" y="4627067"/>
            <a:ext cx="4077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LayerNorm과 Softmax 연산에서 낮은 MFU 관측 (최대 17%)</a:t>
            </a:r>
            <a:endParaRPr lang="en-US" sz="1200" dirty="0"/>
          </a:p>
        </p:txBody>
      </p:sp>
      <p:sp>
        <p:nvSpPr>
          <p:cNvPr id="45" name="Text 27">
            <a:extLst>
              <a:ext uri="{FF2B5EF4-FFF2-40B4-BE49-F238E27FC236}">
                <a16:creationId xmlns:a16="http://schemas.microsoft.com/office/drawing/2014/main" id="{72B01968-DBDE-C9DD-A245-E441B945605E}"/>
              </a:ext>
            </a:extLst>
          </p:cNvPr>
          <p:cNvSpPr txBox="1"/>
          <p:nvPr/>
        </p:nvSpPr>
        <p:spPr>
          <a:xfrm>
            <a:off x="6863250" y="4969967"/>
            <a:ext cx="42108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JIT와 Fusion 적용 시 평균 MFU를 45%까지 향상 가능</a:t>
            </a:r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FBDE6-6996-605E-6A8A-0BB15B5B9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0" y="1707845"/>
            <a:ext cx="5035127" cy="335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138623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퀴즈/요약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047902"/>
            <a:ext cx="10972800" cy="437998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609905" y="1466698"/>
            <a:ext cx="10972800" cy="19202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 txBox="1"/>
          <p:nvPr/>
        </p:nvSpPr>
        <p:spPr>
          <a:xfrm>
            <a:off x="752551" y="1143000"/>
            <a:ext cx="36676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Q1. MFU(Model FLOPs Utilization)의 주요 장점은?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752551" y="1705356"/>
            <a:ext cx="190195" cy="190195"/>
          </a:xfrm>
          <a:prstGeom prst="ellipse">
            <a:avLst/>
          </a:prstGeom>
          <a:noFill/>
          <a:ln w="25400">
            <a:solidFill>
              <a:srgbClr val="76B90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752551" y="2048256"/>
            <a:ext cx="190195" cy="190195"/>
          </a:xfrm>
          <a:prstGeom prst="ellipse">
            <a:avLst/>
          </a:prstGeom>
          <a:noFill/>
          <a:ln w="25400">
            <a:solidFill>
              <a:srgbClr val="76B90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9"/>
          <p:cNvSpPr/>
          <p:nvPr/>
        </p:nvSpPr>
        <p:spPr>
          <a:xfrm>
            <a:off x="752551" y="2391156"/>
            <a:ext cx="190195" cy="190195"/>
          </a:xfrm>
          <a:prstGeom prst="ellipse">
            <a:avLst/>
          </a:prstGeom>
          <a:noFill/>
          <a:ln w="25400">
            <a:solidFill>
              <a:srgbClr val="76B90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Shape 10"/>
          <p:cNvSpPr/>
          <p:nvPr/>
        </p:nvSpPr>
        <p:spPr>
          <a:xfrm>
            <a:off x="752551" y="2734056"/>
            <a:ext cx="190195" cy="190195"/>
          </a:xfrm>
          <a:prstGeom prst="ellipse">
            <a:avLst/>
          </a:prstGeom>
          <a:noFill/>
          <a:ln w="25400">
            <a:solidFill>
              <a:srgbClr val="76B90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 txBox="1"/>
          <p:nvPr/>
        </p:nvSpPr>
        <p:spPr>
          <a:xfrm>
            <a:off x="808330" y="1709014"/>
            <a:ext cx="17739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</a:t>
            </a:r>
            <a:endParaRPr lang="en-US" sz="900" dirty="0"/>
          </a:p>
        </p:txBody>
      </p:sp>
      <p:sp>
        <p:nvSpPr>
          <p:cNvPr id="14" name="Text 12"/>
          <p:cNvSpPr txBox="1"/>
          <p:nvPr/>
        </p:nvSpPr>
        <p:spPr>
          <a:xfrm>
            <a:off x="1057046" y="1686154"/>
            <a:ext cx="2934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메모리 사용량을 정확히 측정할 수 있다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806501" y="2051914"/>
            <a:ext cx="17739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</a:t>
            </a:r>
            <a:endParaRPr lang="en-US" sz="900" dirty="0"/>
          </a:p>
        </p:txBody>
      </p:sp>
      <p:sp>
        <p:nvSpPr>
          <p:cNvPr id="16" name="Text 14"/>
          <p:cNvSpPr txBox="1"/>
          <p:nvPr/>
        </p:nvSpPr>
        <p:spPr>
          <a:xfrm>
            <a:off x="1057046" y="2029054"/>
            <a:ext cx="26773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독립적인 성능 비교가 가능하다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807415" y="2394814"/>
            <a:ext cx="17739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</a:t>
            </a:r>
            <a:endParaRPr lang="en-US" sz="900" dirty="0"/>
          </a:p>
        </p:txBody>
      </p:sp>
      <p:sp>
        <p:nvSpPr>
          <p:cNvPr id="18" name="Text 16"/>
          <p:cNvSpPr txBox="1"/>
          <p:nvPr/>
        </p:nvSpPr>
        <p:spPr>
          <a:xfrm>
            <a:off x="1057046" y="2371954"/>
            <a:ext cx="22101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크기를 줄이는데 효과적이다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803758" y="2737714"/>
            <a:ext cx="18745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</a:t>
            </a:r>
            <a:endParaRPr lang="en-US" sz="900" dirty="0"/>
          </a:p>
        </p:txBody>
      </p:sp>
      <p:sp>
        <p:nvSpPr>
          <p:cNvPr id="20" name="Text 18"/>
          <p:cNvSpPr txBox="1"/>
          <p:nvPr/>
        </p:nvSpPr>
        <p:spPr>
          <a:xfrm>
            <a:off x="1057046" y="2714854"/>
            <a:ext cx="23527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배치 사이즈를 자동으로 최적화한다</a:t>
            </a:r>
            <a:endParaRPr lang="en-US" sz="1200" dirty="0"/>
          </a:p>
        </p:txBody>
      </p:sp>
      <p:pic>
        <p:nvPicPr>
          <p:cNvPr id="2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66851" y="3219602"/>
            <a:ext cx="152705" cy="152705"/>
          </a:xfrm>
          <a:prstGeom prst="rect">
            <a:avLst/>
          </a:prstGeom>
        </p:spPr>
      </p:pic>
      <p:sp>
        <p:nvSpPr>
          <p:cNvPr id="23" name="Text 20"/>
          <p:cNvSpPr txBox="1"/>
          <p:nvPr/>
        </p:nvSpPr>
        <p:spPr>
          <a:xfrm>
            <a:off x="1095451" y="3172054"/>
            <a:ext cx="600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정답: B</a:t>
            </a:r>
            <a:endParaRPr lang="en-US" sz="1200" dirty="0"/>
          </a:p>
        </p:txBody>
      </p:sp>
      <p:sp>
        <p:nvSpPr>
          <p:cNvPr id="24" name="Text 21"/>
          <p:cNvSpPr txBox="1"/>
          <p:nvPr/>
        </p:nvSpPr>
        <p:spPr>
          <a:xfrm>
            <a:off x="1571854" y="3172054"/>
            <a:ext cx="7763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MFU는 하드웨어의 이론적 최대 성능 대비 실제 활용되는 비율을 측정하여 하드웨어에 독립적인 성능 평가가 가능합니다.</a:t>
            </a:r>
            <a:endParaRPr lang="en-US" sz="1200" dirty="0"/>
          </a:p>
        </p:txBody>
      </p:sp>
      <p:sp>
        <p:nvSpPr>
          <p:cNvPr id="25" name="Shape 22"/>
          <p:cNvSpPr/>
          <p:nvPr/>
        </p:nvSpPr>
        <p:spPr>
          <a:xfrm>
            <a:off x="609905" y="4094650"/>
            <a:ext cx="10972800" cy="2229307"/>
          </a:xfrm>
          <a:prstGeom prst="roundRect">
            <a:avLst>
              <a:gd name="adj" fmla="val 140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 23"/>
          <p:cNvSpPr txBox="1"/>
          <p:nvPr/>
        </p:nvSpPr>
        <p:spPr>
          <a:xfrm>
            <a:off x="809244" y="4284845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개념 정리</a:t>
            </a:r>
            <a:endParaRPr lang="en-US" sz="1500" dirty="0"/>
          </a:p>
        </p:txBody>
      </p:sp>
      <p:pic>
        <p:nvPicPr>
          <p:cNvPr id="27" name="Image 1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809244" y="4761248"/>
            <a:ext cx="114300" cy="152705"/>
          </a:xfrm>
          <a:prstGeom prst="rect">
            <a:avLst/>
          </a:prstGeom>
        </p:spPr>
      </p:pic>
      <p:sp>
        <p:nvSpPr>
          <p:cNvPr id="28" name="Text 24"/>
          <p:cNvSpPr txBox="1"/>
          <p:nvPr/>
        </p:nvSpPr>
        <p:spPr>
          <a:xfrm>
            <a:off x="1037844" y="4675294"/>
            <a:ext cx="829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정의:</a:t>
            </a:r>
            <a:endParaRPr lang="en-US" sz="1200" dirty="0"/>
          </a:p>
        </p:txBody>
      </p:sp>
      <p:sp>
        <p:nvSpPr>
          <p:cNvPr id="29" name="Text 25"/>
          <p:cNvSpPr txBox="1"/>
          <p:nvPr/>
        </p:nvSpPr>
        <p:spPr>
          <a:xfrm>
            <a:off x="1744675" y="4675294"/>
            <a:ext cx="7392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모델이 실제로 활용하는 FLOPs를 하드웨어의 이론적 최대 FLOPs로 나눈 값으로, 모델의 연산 효율성을 측정합니다.</a:t>
            </a:r>
            <a:endParaRPr lang="en-US" sz="1200" dirty="0"/>
          </a:p>
        </p:txBody>
      </p:sp>
      <p:pic>
        <p:nvPicPr>
          <p:cNvPr id="30" name="Image 2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809244" y="5123350"/>
            <a:ext cx="114300" cy="152705"/>
          </a:xfrm>
          <a:prstGeom prst="rect">
            <a:avLst/>
          </a:prstGeom>
        </p:spPr>
      </p:pic>
      <p:sp>
        <p:nvSpPr>
          <p:cNvPr id="31" name="Text 26"/>
          <p:cNvSpPr txBox="1"/>
          <p:nvPr/>
        </p:nvSpPr>
        <p:spPr>
          <a:xfrm>
            <a:off x="1037844" y="5037396"/>
            <a:ext cx="12765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 vs MACs:</a:t>
            </a:r>
            <a:endParaRPr lang="en-US" sz="1200" dirty="0"/>
          </a:p>
        </p:txBody>
      </p:sp>
      <p:sp>
        <p:nvSpPr>
          <p:cNvPr id="32" name="Text 27"/>
          <p:cNvSpPr txBox="1"/>
          <p:nvPr/>
        </p:nvSpPr>
        <p:spPr>
          <a:xfrm>
            <a:off x="2199132" y="5037396"/>
            <a:ext cx="69915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FLOPs는 부동소수점 연산, MACs는 곱셈-누적 연산을 의미하며 일반적으로 1 MAC = 2 FLOPs로 계산합니다.</a:t>
            </a:r>
            <a:endParaRPr lang="en-US" sz="1200" dirty="0"/>
          </a:p>
        </p:txBody>
      </p:sp>
      <p:pic>
        <p:nvPicPr>
          <p:cNvPr id="33" name="Image 3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809244" y="5484538"/>
            <a:ext cx="114300" cy="152705"/>
          </a:xfrm>
          <a:prstGeom prst="rect">
            <a:avLst/>
          </a:prstGeom>
        </p:spPr>
      </p:pic>
      <p:sp>
        <p:nvSpPr>
          <p:cNvPr id="34" name="Text 28"/>
          <p:cNvSpPr txBox="1"/>
          <p:nvPr/>
        </p:nvSpPr>
        <p:spPr>
          <a:xfrm>
            <a:off x="1037844" y="539949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독립성:</a:t>
            </a:r>
            <a:endParaRPr lang="en-US" sz="1200" dirty="0"/>
          </a:p>
        </p:txBody>
      </p:sp>
      <p:sp>
        <p:nvSpPr>
          <p:cNvPr id="35" name="Text 29"/>
          <p:cNvSpPr txBox="1"/>
          <p:nvPr/>
        </p:nvSpPr>
        <p:spPr>
          <a:xfrm>
            <a:off x="2112264" y="5399499"/>
            <a:ext cx="64200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MFU는 다양한 하드웨어 환경에서도 일관된 성능 지표를 제공하여 객관적인 성능 비교가 가능합니다.</a:t>
            </a:r>
            <a:endParaRPr lang="en-US" sz="1200" dirty="0"/>
          </a:p>
        </p:txBody>
      </p:sp>
      <p:pic>
        <p:nvPicPr>
          <p:cNvPr id="36" name="Image 4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809244" y="5846640"/>
            <a:ext cx="114300" cy="152705"/>
          </a:xfrm>
          <a:prstGeom prst="rect">
            <a:avLst/>
          </a:prstGeom>
        </p:spPr>
      </p:pic>
      <p:sp>
        <p:nvSpPr>
          <p:cNvPr id="37" name="Text 30"/>
          <p:cNvSpPr txBox="1"/>
          <p:nvPr/>
        </p:nvSpPr>
        <p:spPr>
          <a:xfrm>
            <a:off x="1037844" y="5761601"/>
            <a:ext cx="962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계산식: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1884578" y="5761601"/>
            <a:ext cx="4610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= (모델 FLOPs × 배치 크기) ÷ (GPU 피크 FLOPs × 소요 시간)</a:t>
            </a:r>
            <a:endParaRPr lang="en-US" sz="1200" dirty="0"/>
          </a:p>
        </p:txBody>
      </p:sp>
      <p:sp>
        <p:nvSpPr>
          <p:cNvPr id="21" name="Shape 19"/>
          <p:cNvSpPr/>
          <p:nvPr/>
        </p:nvSpPr>
        <p:spPr>
          <a:xfrm>
            <a:off x="752551" y="3095244"/>
            <a:ext cx="10687507" cy="381305"/>
          </a:xfrm>
          <a:prstGeom prst="roundRect">
            <a:avLst>
              <a:gd name="adj" fmla="val 23981"/>
            </a:avLst>
          </a:prstGeom>
          <a:solidFill>
            <a:srgbClr val="76B90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" name="Shape 19">
            <a:extLst>
              <a:ext uri="{FF2B5EF4-FFF2-40B4-BE49-F238E27FC236}">
                <a16:creationId xmlns:a16="http://schemas.microsoft.com/office/drawing/2014/main" id="{19EF00FA-DCE9-D415-7089-6247382D0679}"/>
              </a:ext>
            </a:extLst>
          </p:cNvPr>
          <p:cNvSpPr/>
          <p:nvPr/>
        </p:nvSpPr>
        <p:spPr>
          <a:xfrm>
            <a:off x="752551" y="3105301"/>
            <a:ext cx="10687507" cy="381305"/>
          </a:xfrm>
          <a:prstGeom prst="roundRect">
            <a:avLst>
              <a:gd name="adj" fmla="val 23981"/>
            </a:avLst>
          </a:prstGeom>
          <a:solidFill>
            <a:schemeClr val="bg1">
              <a:lumMod val="85000"/>
            </a:schemeClr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14792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마무리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257874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790956" y="1247816"/>
            <a:ext cx="33915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1: MFU 개념 및 기초 분석 요약</a:t>
            </a:r>
            <a:endParaRPr lang="en-US" sz="1500" dirty="0"/>
          </a:p>
        </p:txBody>
      </p:sp>
      <p:sp>
        <p:nvSpPr>
          <p:cNvPr id="8" name="Text 6"/>
          <p:cNvSpPr txBox="1"/>
          <p:nvPr/>
        </p:nvSpPr>
        <p:spPr>
          <a:xfrm>
            <a:off x="790956" y="1639179"/>
            <a:ext cx="6134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7415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이번 섹션에서는 MFU의 정의부터 실제 활용까지 딥러닝 모델 성능 분석의 기초를 다루었습니다.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609905" y="2057974"/>
            <a:ext cx="10972800" cy="2400300"/>
          </a:xfrm>
          <a:prstGeom prst="roundRect">
            <a:avLst>
              <a:gd name="adj" fmla="val 120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 txBox="1"/>
          <p:nvPr/>
        </p:nvSpPr>
        <p:spPr>
          <a:xfrm>
            <a:off x="809244" y="2248170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학습 내용</a:t>
            </a:r>
            <a:endParaRPr lang="en-US" sz="15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762977"/>
            <a:ext cx="152705" cy="152705"/>
          </a:xfrm>
          <a:prstGeom prst="rect">
            <a:avLst/>
          </a:prstGeom>
        </p:spPr>
      </p:pic>
      <p:sp>
        <p:nvSpPr>
          <p:cNvPr id="12" name="Text 9"/>
          <p:cNvSpPr txBox="1"/>
          <p:nvPr/>
        </p:nvSpPr>
        <p:spPr>
          <a:xfrm>
            <a:off x="1076249" y="2677023"/>
            <a:ext cx="1515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MFU의 정의와 중요성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076249" y="2677023"/>
            <a:ext cx="50484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모델이 활용 가능한 이론적 최대 FLOPs 대비 실제로 활용하는 FLOPs의 비율</a:t>
            </a:r>
            <a:endParaRPr lang="en-US" sz="12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3353679"/>
            <a:ext cx="152705" cy="152705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1076249" y="3267726"/>
            <a:ext cx="1733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Utilization과 비교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076249" y="3267726"/>
            <a:ext cx="490575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GPU 사용률은 실제 연산 효율을 정확히 반영하지 못하는 한계</a:t>
            </a:r>
            <a:endParaRPr lang="en-US" sz="12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3943467"/>
            <a:ext cx="152705" cy="152705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1076249" y="3896885"/>
            <a:ext cx="1724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FLOPs, MACs, 파라미터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2684678" y="3896885"/>
            <a:ext cx="3086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모델 연산량과 복잡도를 평가하는 주요 지표들</a:t>
            </a:r>
            <a:endParaRPr lang="en-US" sz="120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2200" y="2762977"/>
            <a:ext cx="152705" cy="152705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6439205" y="2719753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연산 흐름</a:t>
            </a:r>
            <a:endParaRPr lang="en-US" sz="1200" dirty="0"/>
          </a:p>
        </p:txBody>
      </p:sp>
      <p:sp>
        <p:nvSpPr>
          <p:cNvPr id="22" name="Text 16"/>
          <p:cNvSpPr txBox="1"/>
          <p:nvPr/>
        </p:nvSpPr>
        <p:spPr>
          <a:xfrm>
            <a:off x="7365492" y="2719753"/>
            <a:ext cx="3400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입력부터 출력까지 각 레이어에서의 연산 과정 이해</a:t>
            </a:r>
            <a:endParaRPr lang="en-US" sz="1200" dirty="0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2200" y="3162570"/>
            <a:ext cx="152705" cy="152705"/>
          </a:xfrm>
          <a:prstGeom prst="rect">
            <a:avLst/>
          </a:prstGeom>
        </p:spPr>
      </p:pic>
      <p:sp>
        <p:nvSpPr>
          <p:cNvPr id="24" name="Text 17"/>
          <p:cNvSpPr txBox="1"/>
          <p:nvPr/>
        </p:nvSpPr>
        <p:spPr>
          <a:xfrm>
            <a:off x="6439205" y="3119346"/>
            <a:ext cx="1467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독립적 평가</a:t>
            </a:r>
            <a:endParaRPr lang="en-US" sz="1200" dirty="0"/>
          </a:p>
        </p:txBody>
      </p:sp>
      <p:sp>
        <p:nvSpPr>
          <p:cNvPr id="25" name="Text 18"/>
          <p:cNvSpPr txBox="1"/>
          <p:nvPr/>
        </p:nvSpPr>
        <p:spPr>
          <a:xfrm>
            <a:off x="7786116" y="3119346"/>
            <a:ext cx="3124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다양한 환경에서도 일관된 모델 성능 평가 가능</a:t>
            </a:r>
            <a:endParaRPr lang="en-US" sz="1200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72200" y="3563077"/>
            <a:ext cx="152705" cy="152705"/>
          </a:xfrm>
          <a:prstGeom prst="rect">
            <a:avLst/>
          </a:prstGeom>
        </p:spPr>
      </p:pic>
      <p:sp>
        <p:nvSpPr>
          <p:cNvPr id="27" name="Text 19"/>
          <p:cNvSpPr txBox="1"/>
          <p:nvPr/>
        </p:nvSpPr>
        <p:spPr>
          <a:xfrm>
            <a:off x="6439205" y="3519853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활용 사례</a:t>
            </a:r>
            <a:endParaRPr lang="en-US" sz="1200" dirty="0"/>
          </a:p>
        </p:txBody>
      </p:sp>
      <p:sp>
        <p:nvSpPr>
          <p:cNvPr id="28" name="Text 20"/>
          <p:cNvSpPr txBox="1"/>
          <p:nvPr/>
        </p:nvSpPr>
        <p:spPr>
          <a:xfrm>
            <a:off x="7365492" y="3519853"/>
            <a:ext cx="3896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LLM, CNN 등 다양한 모델 아키텍처에서의 MFU 활용 방법</a:t>
            </a:r>
            <a:endParaRPr lang="en-US" sz="1200" dirty="0"/>
          </a:p>
        </p:txBody>
      </p:sp>
      <p:sp>
        <p:nvSpPr>
          <p:cNvPr id="29" name="Shape 21"/>
          <p:cNvSpPr/>
          <p:nvPr/>
        </p:nvSpPr>
        <p:spPr>
          <a:xfrm>
            <a:off x="609905" y="4762770"/>
            <a:ext cx="10972800" cy="838505"/>
          </a:xfrm>
          <a:prstGeom prst="roundRect">
            <a:avLst>
              <a:gd name="adj" fmla="val 9914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2"/>
          <p:cNvSpPr txBox="1"/>
          <p:nvPr/>
        </p:nvSpPr>
        <p:spPr>
          <a:xfrm>
            <a:off x="761695" y="4915474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다음 섹션 준비</a:t>
            </a:r>
            <a:endParaRPr lang="en-US" sz="1200" dirty="0"/>
          </a:p>
        </p:txBody>
      </p:sp>
      <p:sp>
        <p:nvSpPr>
          <p:cNvPr id="31" name="Text 23"/>
          <p:cNvSpPr txBox="1"/>
          <p:nvPr/>
        </p:nvSpPr>
        <p:spPr>
          <a:xfrm>
            <a:off x="761695" y="5219970"/>
            <a:ext cx="73344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다음 섹션에서는 성능 분석 및 병목 진단을 통해 실제 모델의 MFU를 측정하고 개선 지점을 찾는 방법을 학습합니다.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5780837" y="381305"/>
            <a:ext cx="89611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2700" dirty="0"/>
          </a:p>
        </p:txBody>
      </p:sp>
      <p:sp>
        <p:nvSpPr>
          <p:cNvPr id="5" name="Shape 3"/>
          <p:cNvSpPr/>
          <p:nvPr/>
        </p:nvSpPr>
        <p:spPr>
          <a:xfrm>
            <a:off x="761695" y="1296824"/>
            <a:ext cx="10668305" cy="19202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4"/>
          <p:cNvSpPr/>
          <p:nvPr/>
        </p:nvSpPr>
        <p:spPr>
          <a:xfrm>
            <a:off x="761695" y="4010610"/>
            <a:ext cx="10668305" cy="19202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Shape 6"/>
          <p:cNvSpPr/>
          <p:nvPr/>
        </p:nvSpPr>
        <p:spPr>
          <a:xfrm>
            <a:off x="761695" y="1506222"/>
            <a:ext cx="5124298" cy="2171700"/>
          </a:xfrm>
          <a:prstGeom prst="roundRect">
            <a:avLst>
              <a:gd name="adj" fmla="val 1477"/>
            </a:avLst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7"/>
          <p:cNvSpPr/>
          <p:nvPr/>
        </p:nvSpPr>
        <p:spPr>
          <a:xfrm>
            <a:off x="6309360" y="1506222"/>
            <a:ext cx="5124298" cy="2171700"/>
          </a:xfrm>
          <a:prstGeom prst="roundRect">
            <a:avLst>
              <a:gd name="adj" fmla="val 1477"/>
            </a:avLst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 txBox="1"/>
          <p:nvPr/>
        </p:nvSpPr>
        <p:spPr>
          <a:xfrm>
            <a:off x="961949" y="1706475"/>
            <a:ext cx="255300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 MFU 개념 및 기초 분석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761695" y="4220007"/>
            <a:ext cx="5124298" cy="2171700"/>
          </a:xfrm>
          <a:prstGeom prst="roundRect">
            <a:avLst>
              <a:gd name="adj" fmla="val 1477"/>
            </a:avLst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1"/>
          <p:cNvSpPr/>
          <p:nvPr/>
        </p:nvSpPr>
        <p:spPr>
          <a:xfrm>
            <a:off x="6309360" y="4220007"/>
            <a:ext cx="5124298" cy="2171700"/>
          </a:xfrm>
          <a:prstGeom prst="roundRect">
            <a:avLst>
              <a:gd name="adj" fmla="val 1477"/>
            </a:avLst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2"/>
          <p:cNvSpPr txBox="1"/>
          <p:nvPr/>
        </p:nvSpPr>
        <p:spPr>
          <a:xfrm>
            <a:off x="6509614" y="1706475"/>
            <a:ext cx="240070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 </a:t>
            </a:r>
            <a:r>
              <a:rPr lang="en-US" sz="1600" b="1" dirty="0" err="1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</a:t>
            </a:r>
            <a:r>
              <a:rPr lang="en-US" sz="16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및 병목 진단</a:t>
            </a:r>
            <a:endParaRPr lang="en-US" sz="1600" dirty="0"/>
          </a:p>
        </p:txBody>
      </p:sp>
      <p:sp>
        <p:nvSpPr>
          <p:cNvPr id="17" name="Text 13"/>
          <p:cNvSpPr txBox="1"/>
          <p:nvPr/>
        </p:nvSpPr>
        <p:spPr>
          <a:xfrm>
            <a:off x="6509614" y="4420261"/>
            <a:ext cx="240070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 </a:t>
            </a:r>
            <a:r>
              <a:rPr lang="en-US" sz="1600" b="1" dirty="0" err="1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실전</a:t>
            </a:r>
            <a:r>
              <a:rPr lang="en-US" sz="16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프로젝트 및 개선</a:t>
            </a:r>
            <a:endParaRPr lang="en-US" sz="1600" dirty="0"/>
          </a:p>
        </p:txBody>
      </p:sp>
      <p:sp>
        <p:nvSpPr>
          <p:cNvPr id="22" name="Text 18"/>
          <p:cNvSpPr txBox="1"/>
          <p:nvPr/>
        </p:nvSpPr>
        <p:spPr>
          <a:xfrm>
            <a:off x="1190549" y="2180740"/>
            <a:ext cx="1410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정의 및 필요성</a:t>
            </a:r>
            <a:endParaRPr lang="en-US" sz="1200" dirty="0"/>
          </a:p>
        </p:txBody>
      </p:sp>
      <p:sp>
        <p:nvSpPr>
          <p:cNvPr id="23" name="Text 19"/>
          <p:cNvSpPr txBox="1"/>
          <p:nvPr/>
        </p:nvSpPr>
        <p:spPr>
          <a:xfrm>
            <a:off x="1190549" y="2446830"/>
            <a:ext cx="1943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FLOPs/MACs/파라미터 이해</a:t>
            </a:r>
            <a:endParaRPr lang="en-US" sz="1200" dirty="0"/>
          </a:p>
        </p:txBody>
      </p:sp>
      <p:sp>
        <p:nvSpPr>
          <p:cNvPr id="24" name="Text 20"/>
          <p:cNvSpPr txBox="1"/>
          <p:nvPr/>
        </p:nvSpPr>
        <p:spPr>
          <a:xfrm>
            <a:off x="1190549" y="2713835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연산 흐름 분석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1190549" y="3034925"/>
            <a:ext cx="1914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실습: MFU 측정 도구 사용법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961948" y="4420261"/>
            <a:ext cx="2238451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 </a:t>
            </a:r>
            <a:r>
              <a:rPr lang="en-US" sz="1600" b="1" dirty="0" err="1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</a:t>
            </a:r>
            <a:r>
              <a:rPr lang="en-US" sz="16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및 경량화 전략</a:t>
            </a:r>
            <a:endParaRPr lang="en-US" sz="1600" dirty="0"/>
          </a:p>
        </p:txBody>
      </p:sp>
      <p:sp>
        <p:nvSpPr>
          <p:cNvPr id="28" name="Text 23"/>
          <p:cNvSpPr txBox="1"/>
          <p:nvPr/>
        </p:nvSpPr>
        <p:spPr>
          <a:xfrm>
            <a:off x="6738214" y="2180740"/>
            <a:ext cx="14100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측정 지표 실습</a:t>
            </a:r>
            <a:endParaRPr lang="en-US" sz="1200" dirty="0"/>
          </a:p>
        </p:txBody>
      </p:sp>
      <p:sp>
        <p:nvSpPr>
          <p:cNvPr id="29" name="Text 24"/>
          <p:cNvSpPr txBox="1"/>
          <p:nvPr/>
        </p:nvSpPr>
        <p:spPr>
          <a:xfrm>
            <a:off x="6738214" y="2446830"/>
            <a:ext cx="1457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 FLOPs 추정</a:t>
            </a:r>
            <a:endParaRPr lang="en-US" sz="1200" dirty="0"/>
          </a:p>
        </p:txBody>
      </p:sp>
      <p:sp>
        <p:nvSpPr>
          <p:cNvPr id="30" name="Text 25"/>
          <p:cNvSpPr txBox="1"/>
          <p:nvPr/>
        </p:nvSpPr>
        <p:spPr>
          <a:xfrm>
            <a:off x="6738214" y="2713835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병목 구간 시각화</a:t>
            </a:r>
            <a:endParaRPr lang="en-US" sz="1200" dirty="0"/>
          </a:p>
        </p:txBody>
      </p:sp>
      <p:sp>
        <p:nvSpPr>
          <p:cNvPr id="31" name="Text 26"/>
          <p:cNvSpPr txBox="1"/>
          <p:nvPr/>
        </p:nvSpPr>
        <p:spPr>
          <a:xfrm>
            <a:off x="6738214" y="2980840"/>
            <a:ext cx="1828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실습: 프로파일링 도구 활용</a:t>
            </a:r>
            <a:endParaRPr lang="en-US" sz="1200" dirty="0"/>
          </a:p>
        </p:txBody>
      </p:sp>
      <p:sp>
        <p:nvSpPr>
          <p:cNvPr id="34" name="Text 27"/>
          <p:cNvSpPr txBox="1"/>
          <p:nvPr/>
        </p:nvSpPr>
        <p:spPr>
          <a:xfrm>
            <a:off x="1190549" y="4873161"/>
            <a:ext cx="2009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 &amp; Scheduling</a:t>
            </a:r>
            <a:endParaRPr lang="en-US" sz="1200" dirty="0"/>
          </a:p>
        </p:txBody>
      </p:sp>
      <p:sp>
        <p:nvSpPr>
          <p:cNvPr id="35" name="Text 28"/>
          <p:cNvSpPr txBox="1"/>
          <p:nvPr/>
        </p:nvSpPr>
        <p:spPr>
          <a:xfrm>
            <a:off x="1190549" y="5139252"/>
            <a:ext cx="2486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Quantization/Pruning/Distillation</a:t>
            </a:r>
            <a:endParaRPr lang="en-US" sz="1200" dirty="0"/>
          </a:p>
        </p:txBody>
      </p:sp>
      <p:sp>
        <p:nvSpPr>
          <p:cNvPr id="36" name="Text 29"/>
          <p:cNvSpPr txBox="1"/>
          <p:nvPr/>
        </p:nvSpPr>
        <p:spPr>
          <a:xfrm>
            <a:off x="1190549" y="5406256"/>
            <a:ext cx="1724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ONNX/TensorRT 최적화</a:t>
            </a:r>
            <a:endParaRPr lang="en-US" sz="1200" dirty="0"/>
          </a:p>
        </p:txBody>
      </p:sp>
      <p:sp>
        <p:nvSpPr>
          <p:cNvPr id="37" name="Text 30"/>
          <p:cNvSpPr txBox="1"/>
          <p:nvPr/>
        </p:nvSpPr>
        <p:spPr>
          <a:xfrm>
            <a:off x="1190549" y="5673261"/>
            <a:ext cx="1114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실습: TVM 적용</a:t>
            </a:r>
            <a:endParaRPr lang="en-US" sz="1200" dirty="0"/>
          </a:p>
        </p:txBody>
      </p:sp>
      <p:sp>
        <p:nvSpPr>
          <p:cNvPr id="39" name="Text 31"/>
          <p:cNvSpPr txBox="1"/>
          <p:nvPr/>
        </p:nvSpPr>
        <p:spPr>
          <a:xfrm>
            <a:off x="6738214" y="4873161"/>
            <a:ext cx="1686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 프로젝트 수행</a:t>
            </a:r>
            <a:endParaRPr lang="en-US" sz="1200" dirty="0"/>
          </a:p>
        </p:txBody>
      </p:sp>
      <p:sp>
        <p:nvSpPr>
          <p:cNvPr id="40" name="Text 32"/>
          <p:cNvSpPr txBox="1"/>
          <p:nvPr/>
        </p:nvSpPr>
        <p:spPr>
          <a:xfrm>
            <a:off x="6738214" y="5139252"/>
            <a:ext cx="16194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 진단 및 최적화</a:t>
            </a:r>
            <a:endParaRPr lang="en-US" sz="1200" dirty="0"/>
          </a:p>
        </p:txBody>
      </p:sp>
      <p:sp>
        <p:nvSpPr>
          <p:cNvPr id="41" name="Text 33"/>
          <p:cNvSpPr txBox="1"/>
          <p:nvPr/>
        </p:nvSpPr>
        <p:spPr>
          <a:xfrm>
            <a:off x="6738214" y="5406256"/>
            <a:ext cx="14292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개선 전/후 비교 분석</a:t>
            </a:r>
            <a:endParaRPr lang="en-US" sz="1200" dirty="0"/>
          </a:p>
        </p:txBody>
      </p:sp>
      <p:sp>
        <p:nvSpPr>
          <p:cNvPr id="42" name="Text 34"/>
          <p:cNvSpPr txBox="1"/>
          <p:nvPr/>
        </p:nvSpPr>
        <p:spPr>
          <a:xfrm>
            <a:off x="6738214" y="5673261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결과 공유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alphaModFix amt="10000"/>
          </a:blip>
          <a:srcRect/>
          <a:stretch/>
        </p:blipFill>
        <p:spPr>
          <a:xfrm>
            <a:off x="8382305" y="3047695"/>
            <a:ext cx="3810305" cy="3810305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5715000" y="1162202"/>
            <a:ext cx="761695" cy="761695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 txBox="1"/>
          <p:nvPr/>
        </p:nvSpPr>
        <p:spPr>
          <a:xfrm>
            <a:off x="5869533" y="1218895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섹션</a:t>
            </a:r>
            <a:endParaRPr lang="en-US" sz="1300" dirty="0"/>
          </a:p>
        </p:txBody>
      </p:sp>
      <p:sp>
        <p:nvSpPr>
          <p:cNvPr id="9" name="Text 6"/>
          <p:cNvSpPr txBox="1"/>
          <p:nvPr/>
        </p:nvSpPr>
        <p:spPr>
          <a:xfrm>
            <a:off x="5919368" y="1438351"/>
            <a:ext cx="35295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2100" dirty="0"/>
          </a:p>
        </p:txBody>
      </p:sp>
      <p:sp>
        <p:nvSpPr>
          <p:cNvPr id="10" name="Text 7"/>
          <p:cNvSpPr txBox="1"/>
          <p:nvPr/>
        </p:nvSpPr>
        <p:spPr>
          <a:xfrm>
            <a:off x="4484218" y="2095805"/>
            <a:ext cx="348660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분석 및 병목 진단</a:t>
            </a:r>
            <a:endParaRPr lang="en-US" sz="2700" dirty="0"/>
          </a:p>
        </p:txBody>
      </p:sp>
      <p:sp>
        <p:nvSpPr>
          <p:cNvPr id="11" name="Shape 8"/>
          <p:cNvSpPr/>
          <p:nvPr/>
        </p:nvSpPr>
        <p:spPr>
          <a:xfrm>
            <a:off x="5639105" y="2723998"/>
            <a:ext cx="914400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 txBox="1"/>
          <p:nvPr/>
        </p:nvSpPr>
        <p:spPr>
          <a:xfrm>
            <a:off x="4673498" y="3057754"/>
            <a:ext cx="29910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및 FLOPs 통한 병목 지점 파악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4630522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1174" y="3905402"/>
            <a:ext cx="228600" cy="2286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4573372" y="44384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지표</a:t>
            </a:r>
            <a:endParaRPr lang="en-US" sz="1200" dirty="0"/>
          </a:p>
        </p:txBody>
      </p:sp>
      <p:sp>
        <p:nvSpPr>
          <p:cNvPr id="16" name="Shape 12"/>
          <p:cNvSpPr/>
          <p:nvPr/>
        </p:nvSpPr>
        <p:spPr>
          <a:xfrm>
            <a:off x="5849874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40526" y="3905402"/>
            <a:ext cx="228600" cy="228600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5792724" y="44384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진단</a:t>
            </a:r>
            <a:endParaRPr lang="en-US" sz="1200" dirty="0"/>
          </a:p>
        </p:txBody>
      </p:sp>
      <p:sp>
        <p:nvSpPr>
          <p:cNvPr id="19" name="Shape 14"/>
          <p:cNvSpPr/>
          <p:nvPr/>
        </p:nvSpPr>
        <p:spPr>
          <a:xfrm>
            <a:off x="7069227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259879" y="3905402"/>
            <a:ext cx="228600" cy="228600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7012077" y="44384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도구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8245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분석의 주요 지표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571500" y="1200607"/>
            <a:ext cx="7067398" cy="1657807"/>
          </a:xfrm>
          <a:prstGeom prst="roundRect">
            <a:avLst>
              <a:gd name="adj" fmla="val 1902"/>
            </a:avLst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3349" y="1429207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1076249" y="1352398"/>
            <a:ext cx="19915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Throughput (처리량)</a:t>
            </a:r>
            <a:endParaRPr lang="en-US" sz="1500" dirty="0"/>
          </a:p>
        </p:txBody>
      </p:sp>
      <p:sp>
        <p:nvSpPr>
          <p:cNvPr id="9" name="Text 6"/>
          <p:cNvSpPr txBox="1"/>
          <p:nvPr/>
        </p:nvSpPr>
        <p:spPr>
          <a:xfrm>
            <a:off x="1076249" y="1705356"/>
            <a:ext cx="3124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단위 시간당 처리할 수 있는 연산량 또는 샘플 수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76249" y="2060281"/>
            <a:ext cx="95098" cy="95098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285646" y="2009851"/>
            <a:ext cx="3219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측정 단위: samples/sec, ops/sec, images/sec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76249" y="2403181"/>
            <a:ext cx="95098" cy="95098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285646" y="2352751"/>
            <a:ext cx="2115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배치 처리 최적화와 관련성 높음</a:t>
            </a:r>
            <a:endParaRPr lang="en-US" sz="1200" dirty="0"/>
          </a:p>
        </p:txBody>
      </p:sp>
      <p:sp>
        <p:nvSpPr>
          <p:cNvPr id="14" name="Shape 9"/>
          <p:cNvSpPr/>
          <p:nvPr/>
        </p:nvSpPr>
        <p:spPr>
          <a:xfrm>
            <a:off x="571500" y="3010205"/>
            <a:ext cx="7067398" cy="1657807"/>
          </a:xfrm>
          <a:prstGeom prst="roundRect">
            <a:avLst>
              <a:gd name="adj" fmla="val 1902"/>
            </a:avLst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5"/>
          <a:srcRect l="-133" r="-133"/>
          <a:stretch/>
        </p:blipFill>
        <p:spPr>
          <a:xfrm>
            <a:off x="733349" y="3238805"/>
            <a:ext cx="171907" cy="228600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1019556" y="3161995"/>
            <a:ext cx="17812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Latency (지연시간)</a:t>
            </a:r>
            <a:endParaRPr lang="en-US" sz="1500" dirty="0"/>
          </a:p>
        </p:txBody>
      </p:sp>
      <p:sp>
        <p:nvSpPr>
          <p:cNvPr id="17" name="Text 11"/>
          <p:cNvSpPr txBox="1"/>
          <p:nvPr/>
        </p:nvSpPr>
        <p:spPr>
          <a:xfrm>
            <a:off x="1019556" y="3514954"/>
            <a:ext cx="20674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입력부터 출력까지 걸리는 시간</a:t>
            </a:r>
            <a:endParaRPr lang="en-US" sz="12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19556" y="3869879"/>
            <a:ext cx="95098" cy="95098"/>
          </a:xfrm>
          <a:prstGeom prst="rect">
            <a:avLst/>
          </a:prstGeom>
        </p:spPr>
      </p:pic>
      <p:sp>
        <p:nvSpPr>
          <p:cNvPr id="19" name="Text 12"/>
          <p:cNvSpPr txBox="1"/>
          <p:nvPr/>
        </p:nvSpPr>
        <p:spPr>
          <a:xfrm>
            <a:off x="1228954" y="3819449"/>
            <a:ext cx="2600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측정 단위: ms(밀리초), μs(마이크로초)</a:t>
            </a:r>
            <a:endParaRPr lang="en-US" sz="12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19556" y="4212779"/>
            <a:ext cx="95098" cy="95098"/>
          </a:xfrm>
          <a:prstGeom prst="rect">
            <a:avLst/>
          </a:prstGeom>
        </p:spPr>
      </p:pic>
      <p:sp>
        <p:nvSpPr>
          <p:cNvPr id="21" name="Text 13"/>
          <p:cNvSpPr txBox="1"/>
          <p:nvPr/>
        </p:nvSpPr>
        <p:spPr>
          <a:xfrm>
            <a:off x="1228954" y="4162349"/>
            <a:ext cx="2391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추론이 필요한 환경에서 중요</a:t>
            </a:r>
            <a:endParaRPr lang="en-US" sz="1200" dirty="0"/>
          </a:p>
        </p:txBody>
      </p:sp>
      <p:sp>
        <p:nvSpPr>
          <p:cNvPr id="22" name="Shape 14"/>
          <p:cNvSpPr/>
          <p:nvPr/>
        </p:nvSpPr>
        <p:spPr>
          <a:xfrm>
            <a:off x="571500" y="4819802"/>
            <a:ext cx="7067398" cy="1657807"/>
          </a:xfrm>
          <a:prstGeom prst="roundRect">
            <a:avLst>
              <a:gd name="adj" fmla="val 1902"/>
            </a:avLst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6"/>
          <a:srcRect l="-57" r="-57"/>
          <a:stretch/>
        </p:blipFill>
        <p:spPr>
          <a:xfrm>
            <a:off x="733349" y="5048402"/>
            <a:ext cx="200254" cy="228600"/>
          </a:xfrm>
          <a:prstGeom prst="rect">
            <a:avLst/>
          </a:prstGeom>
        </p:spPr>
      </p:pic>
      <p:sp>
        <p:nvSpPr>
          <p:cNvPr id="24" name="Text 15"/>
          <p:cNvSpPr txBox="1"/>
          <p:nvPr/>
        </p:nvSpPr>
        <p:spPr>
          <a:xfrm>
            <a:off x="1047902" y="4972507"/>
            <a:ext cx="26581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Power Efficiency (전력 효율)</a:t>
            </a:r>
            <a:endParaRPr lang="en-US" sz="1500" dirty="0"/>
          </a:p>
        </p:txBody>
      </p:sp>
      <p:sp>
        <p:nvSpPr>
          <p:cNvPr id="25" name="Text 16"/>
          <p:cNvSpPr txBox="1"/>
          <p:nvPr/>
        </p:nvSpPr>
        <p:spPr>
          <a:xfrm>
            <a:off x="1047902" y="5324551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대비 소비 전력 비율</a:t>
            </a:r>
            <a:endParaRPr lang="en-US" sz="1200" dirty="0"/>
          </a:p>
        </p:txBody>
      </p:sp>
      <p:pic>
        <p:nvPicPr>
          <p:cNvPr id="26" name="Image 7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7902" y="5679476"/>
            <a:ext cx="95098" cy="95098"/>
          </a:xfrm>
          <a:prstGeom prst="rect">
            <a:avLst/>
          </a:prstGeom>
        </p:spPr>
      </p:pic>
      <p:sp>
        <p:nvSpPr>
          <p:cNvPr id="27" name="Text 17"/>
          <p:cNvSpPr txBox="1"/>
          <p:nvPr/>
        </p:nvSpPr>
        <p:spPr>
          <a:xfrm>
            <a:off x="1257300" y="5629046"/>
            <a:ext cx="2829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측정 단위: FLOPs/Watt, inferences/Watt</a:t>
            </a:r>
            <a:endParaRPr lang="en-US" sz="1200" dirty="0"/>
          </a:p>
        </p:txBody>
      </p:sp>
      <p:pic>
        <p:nvPicPr>
          <p:cNvPr id="28" name="Image 8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7902" y="6022376"/>
            <a:ext cx="95098" cy="95098"/>
          </a:xfrm>
          <a:prstGeom prst="rect">
            <a:avLst/>
          </a:prstGeom>
        </p:spPr>
      </p:pic>
      <p:sp>
        <p:nvSpPr>
          <p:cNvPr id="29" name="Text 18"/>
          <p:cNvSpPr txBox="1"/>
          <p:nvPr/>
        </p:nvSpPr>
        <p:spPr>
          <a:xfrm>
            <a:off x="1257300" y="5971946"/>
            <a:ext cx="2915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임베디드/모바일 환경, 대규모 서버에서 중요</a:t>
            </a:r>
            <a:endParaRPr lang="en-US" sz="1200" dirty="0"/>
          </a:p>
        </p:txBody>
      </p:sp>
      <p:sp>
        <p:nvSpPr>
          <p:cNvPr id="30" name="Shape 19"/>
          <p:cNvSpPr/>
          <p:nvPr/>
        </p:nvSpPr>
        <p:spPr>
          <a:xfrm>
            <a:off x="7937906" y="1009498"/>
            <a:ext cx="3685946" cy="3581705"/>
          </a:xfrm>
          <a:prstGeom prst="roundRect">
            <a:avLst>
              <a:gd name="adj" fmla="val 54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0"/>
          <p:cNvSpPr txBox="1"/>
          <p:nvPr/>
        </p:nvSpPr>
        <p:spPr>
          <a:xfrm>
            <a:off x="8099755" y="1181405"/>
            <a:ext cx="10149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지표 간 관계</a:t>
            </a:r>
            <a:endParaRPr lang="en-US" sz="1300" dirty="0"/>
          </a:p>
        </p:txBody>
      </p:sp>
      <p:sp>
        <p:nvSpPr>
          <p:cNvPr id="32" name="Text 21"/>
          <p:cNvSpPr txBox="1"/>
          <p:nvPr/>
        </p:nvSpPr>
        <p:spPr>
          <a:xfrm>
            <a:off x="8099755" y="1591056"/>
            <a:ext cx="972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Throughput</a:t>
            </a:r>
            <a:endParaRPr lang="en-US" sz="1200" dirty="0"/>
          </a:p>
        </p:txBody>
      </p:sp>
      <p:sp>
        <p:nvSpPr>
          <p:cNvPr id="33" name="Text 22"/>
          <p:cNvSpPr txBox="1"/>
          <p:nvPr/>
        </p:nvSpPr>
        <p:spPr>
          <a:xfrm>
            <a:off x="10902391" y="1591056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Latency</a:t>
            </a:r>
            <a:endParaRPr lang="en-US" sz="1200" dirty="0"/>
          </a:p>
        </p:txBody>
      </p:sp>
      <p:sp>
        <p:nvSpPr>
          <p:cNvPr id="34" name="Shape 23"/>
          <p:cNvSpPr/>
          <p:nvPr/>
        </p:nvSpPr>
        <p:spPr>
          <a:xfrm>
            <a:off x="8099755" y="1857146"/>
            <a:ext cx="3362249" cy="152705"/>
          </a:xfrm>
          <a:prstGeom prst="roundRect">
            <a:avLst>
              <a:gd name="adj" fmla="val 59880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4"/>
          <p:cNvSpPr/>
          <p:nvPr/>
        </p:nvSpPr>
        <p:spPr>
          <a:xfrm>
            <a:off x="8099755" y="1857146"/>
            <a:ext cx="2190902" cy="152705"/>
          </a:xfrm>
          <a:prstGeom prst="roundRect">
            <a:avLst>
              <a:gd name="adj" fmla="val 598802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5"/>
          <p:cNvSpPr/>
          <p:nvPr/>
        </p:nvSpPr>
        <p:spPr>
          <a:xfrm>
            <a:off x="10282428" y="1857146"/>
            <a:ext cx="1181405" cy="152705"/>
          </a:xfrm>
          <a:prstGeom prst="roundRect">
            <a:avLst>
              <a:gd name="adj" fmla="val 598802"/>
            </a:avLst>
          </a:prstGeom>
          <a:solidFill>
            <a:srgbClr val="EF44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26"/>
          <p:cNvSpPr txBox="1"/>
          <p:nvPr/>
        </p:nvSpPr>
        <p:spPr>
          <a:xfrm>
            <a:off x="8099755" y="2162556"/>
            <a:ext cx="27678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배치 크기 증가 → Throughput ↑, Latency ↑</a:t>
            </a:r>
            <a:endParaRPr lang="en-US" sz="1000" dirty="0"/>
          </a:p>
        </p:txBody>
      </p:sp>
      <p:sp>
        <p:nvSpPr>
          <p:cNvPr id="38" name="Text 27"/>
          <p:cNvSpPr txBox="1"/>
          <p:nvPr/>
        </p:nvSpPr>
        <p:spPr>
          <a:xfrm>
            <a:off x="8099755" y="2590495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지표별 최적화 목표</a:t>
            </a:r>
            <a:endParaRPr lang="en-US" sz="1300" dirty="0"/>
          </a:p>
        </p:txBody>
      </p:sp>
      <p:sp>
        <p:nvSpPr>
          <p:cNvPr id="39" name="Shape 28"/>
          <p:cNvSpPr/>
          <p:nvPr/>
        </p:nvSpPr>
        <p:spPr>
          <a:xfrm>
            <a:off x="8099755" y="2962656"/>
            <a:ext cx="3362249" cy="437998"/>
          </a:xfrm>
          <a:prstGeom prst="roundRect">
            <a:avLst>
              <a:gd name="adj" fmla="val 18154"/>
            </a:avLst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8223199" y="3105302"/>
            <a:ext cx="152705" cy="152705"/>
          </a:xfrm>
          <a:prstGeom prst="rect">
            <a:avLst/>
          </a:prstGeom>
        </p:spPr>
      </p:pic>
      <p:sp>
        <p:nvSpPr>
          <p:cNvPr id="41" name="Text 29"/>
          <p:cNvSpPr txBox="1"/>
          <p:nvPr/>
        </p:nvSpPr>
        <p:spPr>
          <a:xfrm>
            <a:off x="8451799" y="3086100"/>
            <a:ext cx="22247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클라우드 서비스: Throughput 최적화</a:t>
            </a:r>
            <a:endParaRPr lang="en-US" sz="1000" dirty="0"/>
          </a:p>
        </p:txBody>
      </p:sp>
      <p:sp>
        <p:nvSpPr>
          <p:cNvPr id="42" name="Shape 30"/>
          <p:cNvSpPr/>
          <p:nvPr/>
        </p:nvSpPr>
        <p:spPr>
          <a:xfrm>
            <a:off x="8099755" y="3476549"/>
            <a:ext cx="3362249" cy="437998"/>
          </a:xfrm>
          <a:prstGeom prst="roundRect">
            <a:avLst>
              <a:gd name="adj" fmla="val 18154"/>
            </a:avLst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3" name="Image 10" descr="preencoded.png"/>
          <p:cNvPicPr>
            <a:picLocks noChangeAspect="1"/>
          </p:cNvPicPr>
          <p:nvPr/>
        </p:nvPicPr>
        <p:blipFill>
          <a:blip r:embed="rId8"/>
          <a:srcRect t="-100" b="-100"/>
          <a:stretch/>
        </p:blipFill>
        <p:spPr>
          <a:xfrm>
            <a:off x="8223199" y="3619195"/>
            <a:ext cx="114300" cy="152705"/>
          </a:xfrm>
          <a:prstGeom prst="rect">
            <a:avLst/>
          </a:prstGeom>
        </p:spPr>
      </p:pic>
      <p:sp>
        <p:nvSpPr>
          <p:cNvPr id="44" name="Text 31"/>
          <p:cNvSpPr txBox="1"/>
          <p:nvPr/>
        </p:nvSpPr>
        <p:spPr>
          <a:xfrm>
            <a:off x="8413394" y="3600907"/>
            <a:ext cx="22914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모바일/엣지: Latency와 Power 최적화</a:t>
            </a:r>
            <a:endParaRPr lang="en-US" sz="1000" dirty="0"/>
          </a:p>
        </p:txBody>
      </p:sp>
      <p:sp>
        <p:nvSpPr>
          <p:cNvPr id="45" name="Shape 32"/>
          <p:cNvSpPr/>
          <p:nvPr/>
        </p:nvSpPr>
        <p:spPr>
          <a:xfrm>
            <a:off x="8099755" y="3991356"/>
            <a:ext cx="3362249" cy="437998"/>
          </a:xfrm>
          <a:prstGeom prst="roundRect">
            <a:avLst>
              <a:gd name="adj" fmla="val 18154"/>
            </a:avLst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46" name="Image 11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8223199" y="4134002"/>
            <a:ext cx="152705" cy="152705"/>
          </a:xfrm>
          <a:prstGeom prst="rect">
            <a:avLst/>
          </a:prstGeom>
        </p:spPr>
      </p:pic>
      <p:sp>
        <p:nvSpPr>
          <p:cNvPr id="47" name="Text 33"/>
          <p:cNvSpPr txBox="1"/>
          <p:nvPr/>
        </p:nvSpPr>
        <p:spPr>
          <a:xfrm>
            <a:off x="8451799" y="4114800"/>
            <a:ext cx="18434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시스템: Latency 최우선</a:t>
            </a:r>
            <a:endParaRPr lang="en-US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30063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층별 FLOPs 분석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26389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레이어별 FLOPs 추정의 중요성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687332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19402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모델이 아닌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1881867" y="1619402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개별 레이어 수준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2948972" y="1619402"/>
            <a:ext cx="25722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에서의 분석으로 정확한 병목 구간 식별</a:t>
            </a:r>
            <a:endParaRPr lang="en-US" sz="12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30232"/>
            <a:ext cx="95098" cy="95098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780898" y="1962302"/>
            <a:ext cx="4668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연산량이 많은 레이어를 우선적으로 최적화하여 효율적인 성능 개선 가능</a:t>
            </a:r>
            <a:endParaRPr lang="en-US" sz="12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73132"/>
            <a:ext cx="95098" cy="95098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780898" y="2305202"/>
            <a:ext cx="3639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아키텍처 설계 단계에서 효율적인 모델 구조 결정에 기여</a:t>
            </a:r>
            <a:endParaRPr lang="en-US" sz="1200" dirty="0"/>
          </a:p>
        </p:txBody>
      </p:sp>
      <p:sp>
        <p:nvSpPr>
          <p:cNvPr id="15" name="Text 10"/>
          <p:cNvSpPr txBox="1"/>
          <p:nvPr/>
        </p:nvSpPr>
        <p:spPr>
          <a:xfrm>
            <a:off x="571500" y="3314896"/>
            <a:ext cx="22860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레이어별 FLOPs 추정 방법</a:t>
            </a:r>
            <a:endParaRPr lang="en-US" sz="15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840676"/>
            <a:ext cx="95098" cy="95098"/>
          </a:xfrm>
          <a:prstGeom prst="rect">
            <a:avLst/>
          </a:prstGeom>
        </p:spPr>
      </p:pic>
      <p:sp>
        <p:nvSpPr>
          <p:cNvPr id="17" name="Text 11"/>
          <p:cNvSpPr txBox="1"/>
          <p:nvPr/>
        </p:nvSpPr>
        <p:spPr>
          <a:xfrm>
            <a:off x="780898" y="3743749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합성곱 레이어(Conv)</a:t>
            </a:r>
            <a:endParaRPr lang="en-US" sz="1200" dirty="0"/>
          </a:p>
        </p:txBody>
      </p:sp>
      <p:sp>
        <p:nvSpPr>
          <p:cNvPr id="18" name="Text 12"/>
          <p:cNvSpPr txBox="1"/>
          <p:nvPr/>
        </p:nvSpPr>
        <p:spPr>
          <a:xfrm>
            <a:off x="780898" y="3743749"/>
            <a:ext cx="68680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FLOPs = 2 × 출력 높이 × 출력 너비 × 출력 채널 × 커널 높이 × 커널 너비 × 입력 채널</a:t>
            </a:r>
            <a:endParaRPr lang="en-US" sz="12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412176"/>
            <a:ext cx="95098" cy="95098"/>
          </a:xfrm>
          <a:prstGeom prst="rect">
            <a:avLst/>
          </a:prstGeom>
        </p:spPr>
      </p:pic>
      <p:sp>
        <p:nvSpPr>
          <p:cNvPr id="20" name="Text 13"/>
          <p:cNvSpPr txBox="1"/>
          <p:nvPr/>
        </p:nvSpPr>
        <p:spPr>
          <a:xfrm>
            <a:off x="780898" y="4345160"/>
            <a:ext cx="1448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완전연결 레이어(FC)</a:t>
            </a:r>
            <a:endParaRPr lang="en-US" sz="1200" dirty="0"/>
          </a:p>
        </p:txBody>
      </p:sp>
      <p:sp>
        <p:nvSpPr>
          <p:cNvPr id="21" name="Text 14"/>
          <p:cNvSpPr txBox="1"/>
          <p:nvPr/>
        </p:nvSpPr>
        <p:spPr>
          <a:xfrm>
            <a:off x="2106778" y="4345160"/>
            <a:ext cx="2943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FLOPs = 2 × 입력 뉴런 수 × 출력 뉴런 수</a:t>
            </a:r>
            <a:endParaRPr lang="en-US" sz="12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755076"/>
            <a:ext cx="95098" cy="95098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780898" y="4688060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Transformer 블록</a:t>
            </a:r>
            <a:endParaRPr lang="en-US" sz="1200" dirty="0"/>
          </a:p>
        </p:txBody>
      </p:sp>
      <p:sp>
        <p:nvSpPr>
          <p:cNvPr id="24" name="Text 16"/>
          <p:cNvSpPr txBox="1"/>
          <p:nvPr/>
        </p:nvSpPr>
        <p:spPr>
          <a:xfrm>
            <a:off x="2033626" y="4688060"/>
            <a:ext cx="5553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Self-Attention (4 × d_model × seq_len²) + FFN (8 × d_model² × seq_len)</a:t>
            </a:r>
            <a:endParaRPr lang="en-US" sz="1200" dirty="0"/>
          </a:p>
        </p:txBody>
      </p:sp>
      <p:sp>
        <p:nvSpPr>
          <p:cNvPr id="25" name="Shape 17"/>
          <p:cNvSpPr/>
          <p:nvPr/>
        </p:nvSpPr>
        <p:spPr>
          <a:xfrm>
            <a:off x="7937906" y="1442991"/>
            <a:ext cx="3685946" cy="3715207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 18"/>
          <p:cNvSpPr txBox="1"/>
          <p:nvPr/>
        </p:nvSpPr>
        <p:spPr>
          <a:xfrm>
            <a:off x="8099755" y="1614898"/>
            <a:ext cx="19101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레이어별 MFU 분석 도구</a:t>
            </a:r>
            <a:endParaRPr lang="en-US" sz="13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2024549"/>
            <a:ext cx="152705" cy="152705"/>
          </a:xfrm>
          <a:prstGeom prst="rect">
            <a:avLst/>
          </a:prstGeom>
        </p:spPr>
      </p:pic>
      <p:sp>
        <p:nvSpPr>
          <p:cNvPr id="28" name="Text 19"/>
          <p:cNvSpPr txBox="1"/>
          <p:nvPr/>
        </p:nvSpPr>
        <p:spPr>
          <a:xfrm>
            <a:off x="8328355" y="1986144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</a:t>
            </a:r>
            <a:endParaRPr lang="en-US" sz="1200" dirty="0"/>
          </a:p>
        </p:txBody>
      </p:sp>
      <p:sp>
        <p:nvSpPr>
          <p:cNvPr id="29" name="Text 20"/>
          <p:cNvSpPr txBox="1"/>
          <p:nvPr/>
        </p:nvSpPr>
        <p:spPr>
          <a:xfrm>
            <a:off x="8099755" y="2290639"/>
            <a:ext cx="25392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연산자별 실행 시간과 메모리 사용량 추적</a:t>
            </a:r>
            <a:endParaRPr lang="en-US" sz="1000" dirty="0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8099755" y="2671944"/>
            <a:ext cx="171907" cy="152705"/>
          </a:xfrm>
          <a:prstGeom prst="rect">
            <a:avLst/>
          </a:prstGeom>
        </p:spPr>
      </p:pic>
      <p:sp>
        <p:nvSpPr>
          <p:cNvPr id="31" name="Text 21"/>
          <p:cNvSpPr txBox="1"/>
          <p:nvPr/>
        </p:nvSpPr>
        <p:spPr>
          <a:xfrm>
            <a:off x="8346643" y="2633539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Netron</a:t>
            </a:r>
            <a:endParaRPr lang="en-US" sz="1200" dirty="0"/>
          </a:p>
        </p:txBody>
      </p:sp>
      <p:sp>
        <p:nvSpPr>
          <p:cNvPr id="32" name="Text 22"/>
          <p:cNvSpPr txBox="1"/>
          <p:nvPr/>
        </p:nvSpPr>
        <p:spPr>
          <a:xfrm>
            <a:off x="8099755" y="2938949"/>
            <a:ext cx="22914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구조 시각화 및 레이어별 분석 지원</a:t>
            </a:r>
            <a:endParaRPr lang="en-US" sz="1000" dirty="0"/>
          </a:p>
        </p:txBody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109355" y="3399838"/>
            <a:ext cx="152705" cy="152705"/>
          </a:xfrm>
          <a:prstGeom prst="rect">
            <a:avLst/>
          </a:prstGeom>
        </p:spPr>
      </p:pic>
      <p:sp>
        <p:nvSpPr>
          <p:cNvPr id="34" name="Text 23"/>
          <p:cNvSpPr txBox="1"/>
          <p:nvPr/>
        </p:nvSpPr>
        <p:spPr>
          <a:xfrm>
            <a:off x="8346643" y="3363359"/>
            <a:ext cx="1305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</a:t>
            </a:r>
            <a:endParaRPr lang="en-US" sz="1200" dirty="0"/>
          </a:p>
        </p:txBody>
      </p:sp>
      <p:sp>
        <p:nvSpPr>
          <p:cNvPr id="35" name="Text 24"/>
          <p:cNvSpPr txBox="1"/>
          <p:nvPr/>
        </p:nvSpPr>
        <p:spPr>
          <a:xfrm>
            <a:off x="8099755" y="3704843"/>
            <a:ext cx="2691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GPU 커널 성능 분석 및 병목 지점 식별</a:t>
            </a:r>
            <a:endParaRPr lang="en-US" sz="1000" dirty="0"/>
          </a:p>
        </p:txBody>
      </p:sp>
      <p:sp>
        <p:nvSpPr>
          <p:cNvPr id="36" name="Shape 25"/>
          <p:cNvSpPr/>
          <p:nvPr/>
        </p:nvSpPr>
        <p:spPr>
          <a:xfrm>
            <a:off x="8099755" y="3967649"/>
            <a:ext cx="3362249" cy="1028700"/>
          </a:xfrm>
          <a:prstGeom prst="roundRect">
            <a:avLst>
              <a:gd name="adj" fmla="val 3292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26"/>
          <p:cNvSpPr txBox="1"/>
          <p:nvPr/>
        </p:nvSpPr>
        <p:spPr>
          <a:xfrm>
            <a:off x="8214055" y="4081949"/>
            <a:ext cx="9573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💡 핵심 포인트</a:t>
            </a:r>
            <a:endParaRPr lang="en-US" sz="1000" dirty="0"/>
          </a:p>
        </p:txBody>
      </p:sp>
      <p:sp>
        <p:nvSpPr>
          <p:cNvPr id="38" name="Text 27"/>
          <p:cNvSpPr txBox="1"/>
          <p:nvPr/>
        </p:nvSpPr>
        <p:spPr>
          <a:xfrm>
            <a:off x="8214055" y="4310549"/>
            <a:ext cx="3148279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층별 FLOPs 분석은 전체 모델의 효율성을 개선하는 첫 단계입니다. 레이어별 연산량 파악으로 최적화 우선순위를 결정할 수 있습니다.</a:t>
            </a:r>
            <a:endParaRPr lang="en-US" sz="1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609905" y="323698"/>
            <a:ext cx="3643884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Layer별 FLOPs 추정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83233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612086"/>
            <a:ext cx="3934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모델의 각 레이어별 연산량(FLOPs) 분석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1954986"/>
            <a:ext cx="2791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온라인 Netron을 활용한 모델 구조 시각화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297886"/>
            <a:ext cx="2391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가능한 레이어 우선순위 결정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887267"/>
            <a:ext cx="23820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단계별 실습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31612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335323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329666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모델을 ONNX 형식으로 변환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715713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73491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729259"/>
            <a:ext cx="3591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생성된 ONNX 파일을 구글 드라이브에 저장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411622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4135423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4129766"/>
            <a:ext cx="2895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온라인 Netron(netron.app)에서 파일 열기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515813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53501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529359"/>
            <a:ext cx="29059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Python 라이브러리로 레이어별 연산량 계산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571500" y="5244590"/>
            <a:ext cx="345186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변환 :  colab 1-4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32" name="Shape 30"/>
          <p:cNvSpPr/>
          <p:nvPr/>
        </p:nvSpPr>
        <p:spPr>
          <a:xfrm>
            <a:off x="7168896" y="1712626"/>
            <a:ext cx="4457700" cy="2952598"/>
          </a:xfrm>
          <a:prstGeom prst="roundRect">
            <a:avLst>
              <a:gd name="adj" fmla="val 79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Text 31"/>
          <p:cNvSpPr txBox="1"/>
          <p:nvPr/>
        </p:nvSpPr>
        <p:spPr>
          <a:xfrm>
            <a:off x="7369150" y="1922938"/>
            <a:ext cx="18342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활용 팁</a:t>
            </a:r>
            <a:endParaRPr lang="en-US" sz="1300" dirty="0"/>
          </a:p>
        </p:txBody>
      </p:sp>
      <p:sp>
        <p:nvSpPr>
          <p:cNvPr id="34" name="Text 32"/>
          <p:cNvSpPr txBox="1"/>
          <p:nvPr/>
        </p:nvSpPr>
        <p:spPr>
          <a:xfrm>
            <a:off x="7407554" y="2294185"/>
            <a:ext cx="412028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온라인 Netron: netron.app에 접속하여 드라이브에서 다운로드한 ONNX 파일 업로드</a:t>
            </a:r>
            <a:endParaRPr lang="en-US" sz="1000" dirty="0"/>
          </a:p>
        </p:txBody>
      </p:sp>
      <p:sp>
        <p:nvSpPr>
          <p:cNvPr id="35" name="Text 33"/>
          <p:cNvSpPr txBox="1"/>
          <p:nvPr/>
        </p:nvSpPr>
        <p:spPr>
          <a:xfrm>
            <a:off x="7407554" y="2788875"/>
            <a:ext cx="412028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 라이브러리: torchinfo, calflops 등의 라이브러리도 사용 가능 (pip install로 설치)</a:t>
            </a:r>
            <a:endParaRPr lang="en-US" sz="1000" dirty="0"/>
          </a:p>
        </p:txBody>
      </p:sp>
      <p:sp>
        <p:nvSpPr>
          <p:cNvPr id="36" name="Text 34"/>
          <p:cNvSpPr txBox="1"/>
          <p:nvPr/>
        </p:nvSpPr>
        <p:spPr>
          <a:xfrm>
            <a:off x="7407554" y="3284480"/>
            <a:ext cx="4120286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저장: plt.savefig('/content/drive/MyDrive/flops_analysis.png')로 결과 저장 가능</a:t>
            </a:r>
            <a:endParaRPr lang="en-US" sz="1000" dirty="0"/>
          </a:p>
        </p:txBody>
      </p:sp>
      <p:sp>
        <p:nvSpPr>
          <p:cNvPr id="37" name="Text 35"/>
          <p:cNvSpPr txBox="1"/>
          <p:nvPr/>
        </p:nvSpPr>
        <p:spPr>
          <a:xfrm>
            <a:off x="7407554" y="3970280"/>
            <a:ext cx="412028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주의사항: 대용량 ONNX 파일은 Colab 메모리 부족 문제 발생 가능 (Runtime → 런타임 유형 변경 → 고용량 RAM)</a:t>
            </a:r>
            <a:endParaRPr lang="en-US" sz="1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1674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병목의 정의 및 원인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40994"/>
            <a:ext cx="37719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병목(Performance Bottleneck)이란?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533823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469847"/>
            <a:ext cx="4248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시스템 또는 딥러닝 모델에서 전체 성능을 제한하는 구간이나 요소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876723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1812747"/>
            <a:ext cx="2477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분석에서 가장 중요한 진단 대상</a:t>
            </a:r>
            <a:endParaRPr lang="en-US" sz="1200" dirty="0"/>
          </a:p>
        </p:txBody>
      </p:sp>
      <p:sp>
        <p:nvSpPr>
          <p:cNvPr id="11" name="Text 7"/>
          <p:cNvSpPr txBox="1"/>
          <p:nvPr/>
        </p:nvSpPr>
        <p:spPr>
          <a:xfrm>
            <a:off x="571500" y="2222399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병목 현상의 종류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571500" y="2651252"/>
            <a:ext cx="7067398" cy="113189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571500" y="2651252"/>
            <a:ext cx="45719" cy="1131895"/>
          </a:xfrm>
          <a:prstGeom prst="rect">
            <a:avLst/>
          </a:prstGeom>
          <a:solidFill>
            <a:srgbClr val="FF6B6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0"/>
          <p:cNvSpPr txBox="1"/>
          <p:nvPr/>
        </p:nvSpPr>
        <p:spPr>
          <a:xfrm>
            <a:off x="724205" y="2774696"/>
            <a:ext cx="29297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 계산 병목 (Compute Bottleneck)</a:t>
            </a:r>
            <a:endParaRPr lang="en-US" sz="13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205" y="3160876"/>
            <a:ext cx="95098" cy="95098"/>
          </a:xfrm>
          <a:prstGeom prst="rect">
            <a:avLst/>
          </a:prstGeom>
        </p:spPr>
      </p:pic>
      <p:sp>
        <p:nvSpPr>
          <p:cNvPr id="16" name="Text 11"/>
          <p:cNvSpPr txBox="1"/>
          <p:nvPr/>
        </p:nvSpPr>
        <p:spPr>
          <a:xfrm>
            <a:off x="933602" y="3108452"/>
            <a:ext cx="42199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유닛(GPU CUDA 코어, Tensor 코어 등)의 처리 한계로 발생</a:t>
            </a:r>
            <a:endParaRPr lang="en-US" sz="12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205" y="3503776"/>
            <a:ext cx="95098" cy="95098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933602" y="3451352"/>
            <a:ext cx="3124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 행렬 연산, 커널 실행 오버헤드가 주 원인</a:t>
            </a:r>
            <a:endParaRPr lang="en-US" sz="1200" dirty="0"/>
          </a:p>
        </p:txBody>
      </p:sp>
      <p:sp>
        <p:nvSpPr>
          <p:cNvPr id="19" name="Shape 13"/>
          <p:cNvSpPr/>
          <p:nvPr/>
        </p:nvSpPr>
        <p:spPr>
          <a:xfrm>
            <a:off x="571500" y="4043251"/>
            <a:ext cx="7067398" cy="113189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4"/>
          <p:cNvSpPr/>
          <p:nvPr/>
        </p:nvSpPr>
        <p:spPr>
          <a:xfrm>
            <a:off x="571500" y="4043251"/>
            <a:ext cx="45719" cy="1105642"/>
          </a:xfrm>
          <a:prstGeom prst="rect">
            <a:avLst/>
          </a:prstGeom>
          <a:solidFill>
            <a:srgbClr val="4ECDC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5"/>
          <p:cNvSpPr txBox="1"/>
          <p:nvPr/>
        </p:nvSpPr>
        <p:spPr>
          <a:xfrm>
            <a:off x="724205" y="4167609"/>
            <a:ext cx="30056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 메모리 병목 (Memory Bottleneck)</a:t>
            </a:r>
            <a:endParaRPr lang="en-US" sz="1300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205" y="4547015"/>
            <a:ext cx="95098" cy="95098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933602" y="4486905"/>
            <a:ext cx="3686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대역폭 한계, 캐시 미스(cache miss) 등으로 발생</a:t>
            </a:r>
            <a:endParaRPr lang="en-US" sz="1200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205" y="4889915"/>
            <a:ext cx="95098" cy="95098"/>
          </a:xfrm>
          <a:prstGeom prst="rect">
            <a:avLst/>
          </a:prstGeom>
        </p:spPr>
      </p:pic>
      <p:sp>
        <p:nvSpPr>
          <p:cNvPr id="25" name="Text 17"/>
          <p:cNvSpPr txBox="1"/>
          <p:nvPr/>
        </p:nvSpPr>
        <p:spPr>
          <a:xfrm>
            <a:off x="933602" y="4829805"/>
            <a:ext cx="2857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크고 복잡한 모델에서 특히 심각하게 나타남</a:t>
            </a:r>
            <a:endParaRPr lang="en-US" sz="1200" dirty="0"/>
          </a:p>
        </p:txBody>
      </p:sp>
      <p:sp>
        <p:nvSpPr>
          <p:cNvPr id="26" name="Shape 18"/>
          <p:cNvSpPr/>
          <p:nvPr/>
        </p:nvSpPr>
        <p:spPr>
          <a:xfrm>
            <a:off x="571500" y="5436163"/>
            <a:ext cx="7067398" cy="1105642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Shape 19"/>
          <p:cNvSpPr/>
          <p:nvPr/>
        </p:nvSpPr>
        <p:spPr>
          <a:xfrm>
            <a:off x="571500" y="5436163"/>
            <a:ext cx="45719" cy="1105642"/>
          </a:xfrm>
          <a:prstGeom prst="rect">
            <a:avLst/>
          </a:prstGeom>
          <a:solidFill>
            <a:srgbClr val="FFD16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0"/>
          <p:cNvSpPr txBox="1"/>
          <p:nvPr/>
        </p:nvSpPr>
        <p:spPr>
          <a:xfrm>
            <a:off x="724205" y="5559607"/>
            <a:ext cx="27011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 데이터 병목 (Data Bottleneck)</a:t>
            </a:r>
            <a:endParaRPr lang="en-US" sz="1300" dirty="0"/>
          </a:p>
        </p:txBody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205" y="5939928"/>
            <a:ext cx="95098" cy="95098"/>
          </a:xfrm>
          <a:prstGeom prst="rect">
            <a:avLst/>
          </a:prstGeom>
        </p:spPr>
      </p:pic>
      <p:sp>
        <p:nvSpPr>
          <p:cNvPr id="30" name="Text 21"/>
          <p:cNvSpPr txBox="1"/>
          <p:nvPr/>
        </p:nvSpPr>
        <p:spPr>
          <a:xfrm>
            <a:off x="933602" y="5879817"/>
            <a:ext cx="3124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로딩, 전처리, 전송 과정의 지연으로 발생</a:t>
            </a:r>
            <a:endParaRPr lang="en-US" sz="1200" dirty="0"/>
          </a:p>
        </p:txBody>
      </p:sp>
      <p:pic>
        <p:nvPicPr>
          <p:cNvPr id="31" name="Image 7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24205" y="6282828"/>
            <a:ext cx="95098" cy="95098"/>
          </a:xfrm>
          <a:prstGeom prst="rect">
            <a:avLst/>
          </a:prstGeom>
        </p:spPr>
      </p:pic>
      <p:sp>
        <p:nvSpPr>
          <p:cNvPr id="32" name="Text 22"/>
          <p:cNvSpPr txBox="1"/>
          <p:nvPr/>
        </p:nvSpPr>
        <p:spPr>
          <a:xfrm>
            <a:off x="933602" y="6222717"/>
            <a:ext cx="3172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CPU-GPU 간 데이터 전송, 디스크 I/O가 주 원인</a:t>
            </a:r>
            <a:endParaRPr lang="en-US" sz="1200" dirty="0"/>
          </a:p>
        </p:txBody>
      </p:sp>
      <p:sp>
        <p:nvSpPr>
          <p:cNvPr id="33" name="Shape 23"/>
          <p:cNvSpPr/>
          <p:nvPr/>
        </p:nvSpPr>
        <p:spPr>
          <a:xfrm>
            <a:off x="7937906" y="1009498"/>
            <a:ext cx="3685946" cy="3791102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4"/>
          <p:cNvSpPr txBox="1"/>
          <p:nvPr/>
        </p:nvSpPr>
        <p:spPr>
          <a:xfrm>
            <a:off x="8099755" y="1181405"/>
            <a:ext cx="11768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식별 단서</a:t>
            </a:r>
            <a:endParaRPr lang="en-US" sz="1300" dirty="0"/>
          </a:p>
        </p:txBody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1591056"/>
            <a:ext cx="152705" cy="152705"/>
          </a:xfrm>
          <a:prstGeom prst="rect">
            <a:avLst/>
          </a:prstGeom>
        </p:spPr>
      </p:pic>
      <p:sp>
        <p:nvSpPr>
          <p:cNvPr id="36" name="Text 25"/>
          <p:cNvSpPr txBox="1"/>
          <p:nvPr/>
        </p:nvSpPr>
        <p:spPr>
          <a:xfrm>
            <a:off x="8328355" y="1552651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 병목 징후</a:t>
            </a:r>
            <a:endParaRPr lang="en-US" sz="1200" dirty="0"/>
          </a:p>
        </p:txBody>
      </p:sp>
      <p:sp>
        <p:nvSpPr>
          <p:cNvPr id="37" name="Text 26"/>
          <p:cNvSpPr txBox="1"/>
          <p:nvPr/>
        </p:nvSpPr>
        <p:spPr>
          <a:xfrm>
            <a:off x="8328355" y="1857146"/>
            <a:ext cx="15005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사용률 높음(90%+)</a:t>
            </a:r>
            <a:endParaRPr lang="en-US" sz="1000" dirty="0"/>
          </a:p>
        </p:txBody>
      </p:sp>
      <p:sp>
        <p:nvSpPr>
          <p:cNvPr id="38" name="Text 27"/>
          <p:cNvSpPr txBox="1"/>
          <p:nvPr/>
        </p:nvSpPr>
        <p:spPr>
          <a:xfrm>
            <a:off x="8328355" y="2048256"/>
            <a:ext cx="9765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SM 활용률 높음</a:t>
            </a:r>
            <a:endParaRPr lang="en-US" sz="1000" dirty="0"/>
          </a:p>
        </p:txBody>
      </p:sp>
      <p:sp>
        <p:nvSpPr>
          <p:cNvPr id="39" name="Text 28"/>
          <p:cNvSpPr txBox="1"/>
          <p:nvPr/>
        </p:nvSpPr>
        <p:spPr>
          <a:xfrm>
            <a:off x="8328355" y="2238451"/>
            <a:ext cx="14438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집약적 레이어 문제</a:t>
            </a:r>
            <a:endParaRPr lang="en-US" sz="1000" dirty="0"/>
          </a:p>
        </p:txBody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8099755" y="2619756"/>
            <a:ext cx="171907" cy="152705"/>
          </a:xfrm>
          <a:prstGeom prst="rect">
            <a:avLst/>
          </a:prstGeom>
        </p:spPr>
      </p:pic>
      <p:sp>
        <p:nvSpPr>
          <p:cNvPr id="41" name="Text 29"/>
          <p:cNvSpPr txBox="1"/>
          <p:nvPr/>
        </p:nvSpPr>
        <p:spPr>
          <a:xfrm>
            <a:off x="8346643" y="2581351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병목 징후</a:t>
            </a:r>
            <a:endParaRPr lang="en-US" sz="1200" dirty="0"/>
          </a:p>
        </p:txBody>
      </p:sp>
      <p:sp>
        <p:nvSpPr>
          <p:cNvPr id="42" name="Text 30"/>
          <p:cNvSpPr txBox="1"/>
          <p:nvPr/>
        </p:nvSpPr>
        <p:spPr>
          <a:xfrm>
            <a:off x="8328355" y="2885846"/>
            <a:ext cx="11576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처리량 높음</a:t>
            </a:r>
            <a:endParaRPr lang="en-US" sz="1000" dirty="0"/>
          </a:p>
        </p:txBody>
      </p:sp>
      <p:sp>
        <p:nvSpPr>
          <p:cNvPr id="43" name="Text 31"/>
          <p:cNvSpPr txBox="1"/>
          <p:nvPr/>
        </p:nvSpPr>
        <p:spPr>
          <a:xfrm>
            <a:off x="8328355" y="3076956"/>
            <a:ext cx="11576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대역폭 포화</a:t>
            </a:r>
            <a:endParaRPr lang="en-US" sz="1000" dirty="0"/>
          </a:p>
        </p:txBody>
      </p:sp>
      <p:sp>
        <p:nvSpPr>
          <p:cNvPr id="44" name="Text 32"/>
          <p:cNvSpPr txBox="1"/>
          <p:nvPr/>
        </p:nvSpPr>
        <p:spPr>
          <a:xfrm>
            <a:off x="8328355" y="3267151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캐시 히트율 낮음</a:t>
            </a:r>
            <a:endParaRPr lang="en-US" sz="1000" dirty="0"/>
          </a:p>
        </p:txBody>
      </p:sp>
      <p:pic>
        <p:nvPicPr>
          <p:cNvPr id="45" name="Image 10" descr="preencoded.png"/>
          <p:cNvPicPr>
            <a:picLocks noChangeAspect="1"/>
          </p:cNvPicPr>
          <p:nvPr/>
        </p:nvPicPr>
        <p:blipFill>
          <a:blip r:embed="rId6"/>
          <a:srcRect t="-43" b="-43"/>
          <a:stretch/>
        </p:blipFill>
        <p:spPr>
          <a:xfrm>
            <a:off x="8099755" y="3648456"/>
            <a:ext cx="133502" cy="152705"/>
          </a:xfrm>
          <a:prstGeom prst="rect">
            <a:avLst/>
          </a:prstGeom>
        </p:spPr>
      </p:pic>
      <p:sp>
        <p:nvSpPr>
          <p:cNvPr id="46" name="Text 33"/>
          <p:cNvSpPr txBox="1"/>
          <p:nvPr/>
        </p:nvSpPr>
        <p:spPr>
          <a:xfrm>
            <a:off x="8309153" y="3610051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병목 징후</a:t>
            </a:r>
            <a:endParaRPr lang="en-US" sz="1200" dirty="0"/>
          </a:p>
        </p:txBody>
      </p:sp>
      <p:sp>
        <p:nvSpPr>
          <p:cNvPr id="47" name="Text 34"/>
          <p:cNvSpPr txBox="1"/>
          <p:nvPr/>
        </p:nvSpPr>
        <p:spPr>
          <a:xfrm>
            <a:off x="8328355" y="3914546"/>
            <a:ext cx="10625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사용률 낮음</a:t>
            </a:r>
            <a:endParaRPr lang="en-US" sz="1000" dirty="0"/>
          </a:p>
        </p:txBody>
      </p:sp>
      <p:sp>
        <p:nvSpPr>
          <p:cNvPr id="48" name="Text 35"/>
          <p:cNvSpPr txBox="1"/>
          <p:nvPr/>
        </p:nvSpPr>
        <p:spPr>
          <a:xfrm>
            <a:off x="8328355" y="4105656"/>
            <a:ext cx="9390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 병목 현상</a:t>
            </a:r>
            <a:endParaRPr lang="en-US" sz="1000" dirty="0"/>
          </a:p>
        </p:txBody>
      </p:sp>
      <p:sp>
        <p:nvSpPr>
          <p:cNvPr id="49" name="Text 36"/>
          <p:cNvSpPr txBox="1"/>
          <p:nvPr/>
        </p:nvSpPr>
        <p:spPr>
          <a:xfrm>
            <a:off x="8328355" y="4295851"/>
            <a:ext cx="1528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디스크/네트워크 I/O 지연</a:t>
            </a:r>
            <a:endParaRPr lang="en-US" sz="1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8245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구간 자동 진단법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400521"/>
            <a:ext cx="26389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 기반 병목 자동 진단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927215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870014"/>
            <a:ext cx="5438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현상 자동 탐지의 필요성: 수동 진단의 한계와 복잡한 모델의 성능 최적화 어려움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270115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212914"/>
            <a:ext cx="5382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 데이터 기반 병목 진단: 계산 시간, 메모리 점유, 대역폭 사용률 자동 분석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613015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555814"/>
            <a:ext cx="45537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임계값 기반 병목 탐지: 특정 성능 지표가 임계값을 초과할 때 자동 알림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3599691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자동 진단 방법론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125471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4069184"/>
            <a:ext cx="5486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상대적 실행 시간 분석: 각 레이어의 실행 시간을 전체 대비 비율로 측정하여 병목 확인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468371"/>
            <a:ext cx="95098" cy="95098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780898" y="4412084"/>
            <a:ext cx="5220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효율성 분석: CUDA 코어, 텐서 코어, 메모리 계층 간 효율성 불균형 탐지</a:t>
            </a:r>
            <a:endParaRPr lang="en-US" sz="12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811271"/>
            <a:ext cx="95098" cy="95098"/>
          </a:xfrm>
          <a:prstGeom prst="rect">
            <a:avLst/>
          </a:prstGeom>
        </p:spPr>
      </p:pic>
      <p:sp>
        <p:nvSpPr>
          <p:cNvPr id="19" name="Text 11"/>
          <p:cNvSpPr txBox="1"/>
          <p:nvPr/>
        </p:nvSpPr>
        <p:spPr>
          <a:xfrm>
            <a:off x="780898" y="4754984"/>
            <a:ext cx="5115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중첩 패턴 분석: 병렬 처리 가능함에도 순차적으로 실행되는 구간 자동 식별</a:t>
            </a:r>
            <a:endParaRPr lang="en-US" sz="1200" dirty="0"/>
          </a:p>
        </p:txBody>
      </p:sp>
      <p:sp>
        <p:nvSpPr>
          <p:cNvPr id="20" name="Shape 12"/>
          <p:cNvSpPr/>
          <p:nvPr/>
        </p:nvSpPr>
        <p:spPr>
          <a:xfrm>
            <a:off x="7747253" y="1257301"/>
            <a:ext cx="3685946" cy="4172407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3"/>
          <p:cNvSpPr txBox="1"/>
          <p:nvPr/>
        </p:nvSpPr>
        <p:spPr>
          <a:xfrm>
            <a:off x="7909102" y="1429208"/>
            <a:ext cx="1538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자동 진단 도구</a:t>
            </a:r>
            <a:endParaRPr lang="en-US" sz="1300" dirty="0"/>
          </a:p>
        </p:txBody>
      </p:sp>
      <p:sp>
        <p:nvSpPr>
          <p:cNvPr id="22" name="Shape 14"/>
          <p:cNvSpPr/>
          <p:nvPr/>
        </p:nvSpPr>
        <p:spPr>
          <a:xfrm>
            <a:off x="7909102" y="1800454"/>
            <a:ext cx="3362249" cy="87599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5"/>
          <p:cNvSpPr/>
          <p:nvPr/>
        </p:nvSpPr>
        <p:spPr>
          <a:xfrm>
            <a:off x="7909102" y="1800454"/>
            <a:ext cx="28346" cy="87599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6"/>
          <p:cNvSpPr txBox="1"/>
          <p:nvPr/>
        </p:nvSpPr>
        <p:spPr>
          <a:xfrm>
            <a:off x="8080095" y="1895552"/>
            <a:ext cx="1334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</a:t>
            </a:r>
            <a:endParaRPr lang="en-US" sz="1200" dirty="0"/>
          </a:p>
        </p:txBody>
      </p:sp>
      <p:sp>
        <p:nvSpPr>
          <p:cNvPr id="25" name="Text 17"/>
          <p:cNvSpPr txBox="1"/>
          <p:nvPr/>
        </p:nvSpPr>
        <p:spPr>
          <a:xfrm>
            <a:off x="8080095" y="2162557"/>
            <a:ext cx="16056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커널별 성능 지표 자동 수집</a:t>
            </a:r>
            <a:endParaRPr lang="en-US" sz="1000" dirty="0"/>
          </a:p>
        </p:txBody>
      </p:sp>
      <p:sp>
        <p:nvSpPr>
          <p:cNvPr id="26" name="Text 18"/>
          <p:cNvSpPr txBox="1"/>
          <p:nvPr/>
        </p:nvSpPr>
        <p:spPr>
          <a:xfrm>
            <a:off x="8080095" y="2391157"/>
            <a:ext cx="1319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제안 자동 생성</a:t>
            </a:r>
            <a:endParaRPr lang="en-US" sz="1000" dirty="0"/>
          </a:p>
        </p:txBody>
      </p:sp>
      <p:sp>
        <p:nvSpPr>
          <p:cNvPr id="27" name="Shape 19"/>
          <p:cNvSpPr/>
          <p:nvPr/>
        </p:nvSpPr>
        <p:spPr>
          <a:xfrm>
            <a:off x="7909102" y="2829154"/>
            <a:ext cx="3362249" cy="87599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Shape 20"/>
          <p:cNvSpPr/>
          <p:nvPr/>
        </p:nvSpPr>
        <p:spPr>
          <a:xfrm>
            <a:off x="7909102" y="2829154"/>
            <a:ext cx="28346" cy="87599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1"/>
          <p:cNvSpPr txBox="1"/>
          <p:nvPr/>
        </p:nvSpPr>
        <p:spPr>
          <a:xfrm>
            <a:off x="8080095" y="2924252"/>
            <a:ext cx="1334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</a:t>
            </a:r>
            <a:endParaRPr lang="en-US" sz="1200" dirty="0"/>
          </a:p>
        </p:txBody>
      </p:sp>
      <p:sp>
        <p:nvSpPr>
          <p:cNvPr id="30" name="Text 22"/>
          <p:cNvSpPr txBox="1"/>
          <p:nvPr/>
        </p:nvSpPr>
        <p:spPr>
          <a:xfrm>
            <a:off x="8080095" y="3191257"/>
            <a:ext cx="1567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연산자별 병목 지점 시각화</a:t>
            </a:r>
            <a:endParaRPr lang="en-US" sz="1000" dirty="0"/>
          </a:p>
        </p:txBody>
      </p:sp>
      <p:sp>
        <p:nvSpPr>
          <p:cNvPr id="31" name="Text 23"/>
          <p:cNvSpPr txBox="1"/>
          <p:nvPr/>
        </p:nvSpPr>
        <p:spPr>
          <a:xfrm>
            <a:off x="8080095" y="3419857"/>
            <a:ext cx="14438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트레이스 기반 자동 분석</a:t>
            </a:r>
            <a:endParaRPr lang="en-US" sz="1000" dirty="0"/>
          </a:p>
        </p:txBody>
      </p:sp>
      <p:sp>
        <p:nvSpPr>
          <p:cNvPr id="32" name="Shape 24"/>
          <p:cNvSpPr/>
          <p:nvPr/>
        </p:nvSpPr>
        <p:spPr>
          <a:xfrm>
            <a:off x="7909102" y="3857854"/>
            <a:ext cx="3362249" cy="875995"/>
          </a:xfrm>
          <a:prstGeom prst="rect">
            <a:avLst/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25"/>
          <p:cNvSpPr/>
          <p:nvPr/>
        </p:nvSpPr>
        <p:spPr>
          <a:xfrm>
            <a:off x="7909102" y="3857854"/>
            <a:ext cx="28346" cy="87599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6"/>
          <p:cNvSpPr txBox="1"/>
          <p:nvPr/>
        </p:nvSpPr>
        <p:spPr>
          <a:xfrm>
            <a:off x="8080095" y="3952952"/>
            <a:ext cx="1591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TensorFlow Profiler</a:t>
            </a:r>
            <a:endParaRPr lang="en-US" sz="1200" dirty="0"/>
          </a:p>
        </p:txBody>
      </p:sp>
      <p:sp>
        <p:nvSpPr>
          <p:cNvPr id="35" name="Text 27"/>
          <p:cNvSpPr txBox="1"/>
          <p:nvPr/>
        </p:nvSpPr>
        <p:spPr>
          <a:xfrm>
            <a:off x="8080095" y="4219957"/>
            <a:ext cx="14438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오버헤드 자동 탐지</a:t>
            </a:r>
            <a:endParaRPr lang="en-US" sz="1000" dirty="0"/>
          </a:p>
        </p:txBody>
      </p:sp>
      <p:sp>
        <p:nvSpPr>
          <p:cNvPr id="36" name="Text 28"/>
          <p:cNvSpPr txBox="1"/>
          <p:nvPr/>
        </p:nvSpPr>
        <p:spPr>
          <a:xfrm>
            <a:off x="8080095" y="4448557"/>
            <a:ext cx="1319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병목 자동 식별</a:t>
            </a:r>
            <a:endParaRPr lang="en-US" sz="1000" dirty="0"/>
          </a:p>
        </p:txBody>
      </p:sp>
      <p:sp>
        <p:nvSpPr>
          <p:cNvPr id="37" name="Text 29"/>
          <p:cNvSpPr txBox="1"/>
          <p:nvPr/>
        </p:nvSpPr>
        <p:spPr>
          <a:xfrm>
            <a:off x="7948421" y="4886554"/>
            <a:ext cx="338693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>
              <a:buNone/>
            </a:pPr>
            <a:r>
              <a:rPr lang="en-US" sz="1000" i="1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 진단 도구는 초기 분석에 유용하나, 최종 최적화는 전문가의 해석 필요</a:t>
            </a:r>
            <a:endParaRPr lang="en-US" sz="1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28213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Compute/Profiler 소개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807995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434388"/>
            <a:ext cx="19431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Compute란?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961082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890333"/>
            <a:ext cx="55915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NVIDIA의 인터랙티브 커널 프로파일링 도구로 CUDA 애플리케이션 성능 최적화에 사용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03982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233233"/>
            <a:ext cx="46387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하드웨어 성능 카운터에 접근하여 다양한 메트릭 수집 및 분석 가능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646882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576133"/>
            <a:ext cx="3591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커맨드 라인(CLI) 및 그래픽 인터페이스(GUI) 모두 지원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3439599"/>
            <a:ext cx="10771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기본 사용법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965379"/>
            <a:ext cx="95098" cy="95098"/>
          </a:xfrm>
          <a:prstGeom prst="rect">
            <a:avLst/>
          </a:prstGeom>
        </p:spPr>
      </p:pic>
      <p:sp>
        <p:nvSpPr>
          <p:cNvPr id="15" name="Shape 9"/>
          <p:cNvSpPr/>
          <p:nvPr/>
        </p:nvSpPr>
        <p:spPr>
          <a:xfrm>
            <a:off x="780898" y="3886740"/>
            <a:ext cx="3591763" cy="238659"/>
          </a:xfrm>
          <a:prstGeom prst="roundRect">
            <a:avLst>
              <a:gd name="adj" fmla="val 56770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0"/>
          <p:cNvSpPr txBox="1"/>
          <p:nvPr/>
        </p:nvSpPr>
        <p:spPr>
          <a:xfrm>
            <a:off x="857707" y="3904827"/>
            <a:ext cx="6098134" cy="17553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ncu --metrics sm__warps_launched your_application</a:t>
            </a:r>
            <a:endParaRPr lang="en-US" sz="1200" dirty="0"/>
          </a:p>
        </p:txBody>
      </p:sp>
      <p:sp>
        <p:nvSpPr>
          <p:cNvPr id="17" name="Text 11"/>
          <p:cNvSpPr txBox="1"/>
          <p:nvPr/>
        </p:nvSpPr>
        <p:spPr>
          <a:xfrm>
            <a:off x="4486961" y="3890465"/>
            <a:ext cx="1467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형식으로 명령어 실행</a:t>
            </a:r>
            <a:endParaRPr lang="en-US" sz="120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337539"/>
            <a:ext cx="95098" cy="95098"/>
          </a:xfrm>
          <a:prstGeom prst="rect">
            <a:avLst/>
          </a:prstGeom>
        </p:spPr>
      </p:pic>
      <p:sp>
        <p:nvSpPr>
          <p:cNvPr id="19" name="Text 12"/>
          <p:cNvSpPr txBox="1"/>
          <p:nvPr/>
        </p:nvSpPr>
        <p:spPr>
          <a:xfrm>
            <a:off x="780898" y="4266791"/>
            <a:ext cx="5172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GUI: 프로젝트 생성 → 타겟 애플리케이션 선택 → 세션 설정 → 프로파일링 실행</a:t>
            </a:r>
            <a:endParaRPr lang="en-US" sz="12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680439"/>
            <a:ext cx="95098" cy="95098"/>
          </a:xfrm>
          <a:prstGeom prst="rect">
            <a:avLst/>
          </a:prstGeom>
        </p:spPr>
      </p:pic>
      <p:sp>
        <p:nvSpPr>
          <p:cNvPr id="21" name="Text 13"/>
          <p:cNvSpPr txBox="1"/>
          <p:nvPr/>
        </p:nvSpPr>
        <p:spPr>
          <a:xfrm>
            <a:off x="780898" y="4609691"/>
            <a:ext cx="4096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분석: 로드맵 섹션과 세부 분석 섹션을 통해 병목 지점 파악</a:t>
            </a:r>
            <a:endParaRPr lang="en-US" sz="1200" dirty="0"/>
          </a:p>
        </p:txBody>
      </p:sp>
      <p:sp>
        <p:nvSpPr>
          <p:cNvPr id="22" name="Shape 14"/>
          <p:cNvSpPr/>
          <p:nvPr/>
        </p:nvSpPr>
        <p:spPr>
          <a:xfrm>
            <a:off x="7648347" y="1684086"/>
            <a:ext cx="3685946" cy="3467405"/>
          </a:xfrm>
          <a:prstGeom prst="roundRect">
            <a:avLst>
              <a:gd name="adj" fmla="val 43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5"/>
          <p:cNvSpPr txBox="1"/>
          <p:nvPr/>
        </p:nvSpPr>
        <p:spPr>
          <a:xfrm>
            <a:off x="7810196" y="1855993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기능</a:t>
            </a:r>
            <a:endParaRPr lang="en-US" sz="1300" dirty="0"/>
          </a:p>
        </p:txBody>
      </p:sp>
      <p:sp>
        <p:nvSpPr>
          <p:cNvPr id="24" name="Shape 16"/>
          <p:cNvSpPr/>
          <p:nvPr/>
        </p:nvSpPr>
        <p:spPr>
          <a:xfrm>
            <a:off x="7810196" y="2227239"/>
            <a:ext cx="3362249" cy="381305"/>
          </a:xfrm>
          <a:prstGeom prst="roundRect">
            <a:avLst>
              <a:gd name="adj" fmla="val 23981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86091" y="2341539"/>
            <a:ext cx="152705" cy="152705"/>
          </a:xfrm>
          <a:prstGeom prst="rect">
            <a:avLst/>
          </a:prstGeom>
        </p:spPr>
      </p:pic>
      <p:sp>
        <p:nvSpPr>
          <p:cNvPr id="26" name="Text 17"/>
          <p:cNvSpPr txBox="1"/>
          <p:nvPr/>
        </p:nvSpPr>
        <p:spPr>
          <a:xfrm>
            <a:off x="8113299" y="2303134"/>
            <a:ext cx="1791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커널별 성능 메트릭 시각화</a:t>
            </a:r>
            <a:endParaRPr lang="en-US" sz="1200" dirty="0"/>
          </a:p>
        </p:txBody>
      </p:sp>
      <p:sp>
        <p:nvSpPr>
          <p:cNvPr id="27" name="Shape 18"/>
          <p:cNvSpPr/>
          <p:nvPr/>
        </p:nvSpPr>
        <p:spPr>
          <a:xfrm>
            <a:off x="7810196" y="2703642"/>
            <a:ext cx="3362249" cy="381305"/>
          </a:xfrm>
          <a:prstGeom prst="roundRect">
            <a:avLst>
              <a:gd name="adj" fmla="val 23981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86091" y="2817942"/>
            <a:ext cx="152705" cy="152705"/>
          </a:xfrm>
          <a:prstGeom prst="rect">
            <a:avLst/>
          </a:prstGeom>
        </p:spPr>
      </p:pic>
      <p:sp>
        <p:nvSpPr>
          <p:cNvPr id="29" name="Text 19"/>
          <p:cNvSpPr txBox="1"/>
          <p:nvPr/>
        </p:nvSpPr>
        <p:spPr>
          <a:xfrm>
            <a:off x="8113299" y="2779537"/>
            <a:ext cx="2171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SM, Memory, Cache 사용 분석</a:t>
            </a:r>
            <a:endParaRPr lang="en-US" sz="1200" dirty="0"/>
          </a:p>
        </p:txBody>
      </p:sp>
      <p:sp>
        <p:nvSpPr>
          <p:cNvPr id="30" name="Shape 20"/>
          <p:cNvSpPr/>
          <p:nvPr/>
        </p:nvSpPr>
        <p:spPr>
          <a:xfrm>
            <a:off x="7810196" y="3180044"/>
            <a:ext cx="3362249" cy="381305"/>
          </a:xfrm>
          <a:prstGeom prst="roundRect">
            <a:avLst>
              <a:gd name="adj" fmla="val 23981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6"/>
          <a:srcRect t="-43" b="-43"/>
          <a:stretch/>
        </p:blipFill>
        <p:spPr>
          <a:xfrm>
            <a:off x="7886091" y="3294344"/>
            <a:ext cx="133502" cy="152705"/>
          </a:xfrm>
          <a:prstGeom prst="rect">
            <a:avLst/>
          </a:prstGeom>
        </p:spPr>
      </p:pic>
      <p:sp>
        <p:nvSpPr>
          <p:cNvPr id="32" name="Text 21"/>
          <p:cNvSpPr txBox="1"/>
          <p:nvPr/>
        </p:nvSpPr>
        <p:spPr>
          <a:xfrm>
            <a:off x="8094097" y="3255939"/>
            <a:ext cx="2105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Warp 실행 및 분기 효율성 측정</a:t>
            </a:r>
            <a:endParaRPr lang="en-US" sz="1200" dirty="0"/>
          </a:p>
        </p:txBody>
      </p:sp>
      <p:sp>
        <p:nvSpPr>
          <p:cNvPr id="33" name="Shape 22"/>
          <p:cNvSpPr/>
          <p:nvPr/>
        </p:nvSpPr>
        <p:spPr>
          <a:xfrm>
            <a:off x="7810196" y="3655532"/>
            <a:ext cx="3362249" cy="381305"/>
          </a:xfrm>
          <a:prstGeom prst="roundRect">
            <a:avLst>
              <a:gd name="adj" fmla="val 23981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4" name="Image 9" descr="preencoded.png"/>
          <p:cNvPicPr>
            <a:picLocks noChangeAspect="1"/>
          </p:cNvPicPr>
          <p:nvPr/>
        </p:nvPicPr>
        <p:blipFill>
          <a:blip r:embed="rId7"/>
          <a:srcRect l="-33" r="-33"/>
          <a:stretch/>
        </p:blipFill>
        <p:spPr>
          <a:xfrm>
            <a:off x="7886091" y="3769832"/>
            <a:ext cx="171907" cy="152705"/>
          </a:xfrm>
          <a:prstGeom prst="rect">
            <a:avLst/>
          </a:prstGeom>
        </p:spPr>
      </p:pic>
      <p:sp>
        <p:nvSpPr>
          <p:cNvPr id="35" name="Text 23"/>
          <p:cNvSpPr txBox="1"/>
          <p:nvPr/>
        </p:nvSpPr>
        <p:spPr>
          <a:xfrm>
            <a:off x="8131587" y="3732342"/>
            <a:ext cx="1791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대역폭 사용률 진단</a:t>
            </a:r>
            <a:endParaRPr lang="en-US" sz="1200" dirty="0"/>
          </a:p>
        </p:txBody>
      </p:sp>
      <p:sp>
        <p:nvSpPr>
          <p:cNvPr id="36" name="Text 24"/>
          <p:cNvSpPr txBox="1"/>
          <p:nvPr/>
        </p:nvSpPr>
        <p:spPr>
          <a:xfrm>
            <a:off x="7810196" y="4275495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지원 CUDA 버전</a:t>
            </a:r>
            <a:endParaRPr lang="en-US" sz="1300" dirty="0"/>
          </a:p>
        </p:txBody>
      </p:sp>
      <p:sp>
        <p:nvSpPr>
          <p:cNvPr id="37" name="Shape 25"/>
          <p:cNvSpPr/>
          <p:nvPr/>
        </p:nvSpPr>
        <p:spPr>
          <a:xfrm>
            <a:off x="7847687" y="4684232"/>
            <a:ext cx="952805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26"/>
          <p:cNvSpPr txBox="1"/>
          <p:nvPr/>
        </p:nvSpPr>
        <p:spPr>
          <a:xfrm>
            <a:off x="7961987" y="4722637"/>
            <a:ext cx="824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CUDA 10.0+</a:t>
            </a:r>
            <a:endParaRPr lang="en-US" sz="1000" dirty="0"/>
          </a:p>
        </p:txBody>
      </p:sp>
      <p:sp>
        <p:nvSpPr>
          <p:cNvPr id="39" name="Shape 27"/>
          <p:cNvSpPr/>
          <p:nvPr/>
        </p:nvSpPr>
        <p:spPr>
          <a:xfrm>
            <a:off x="8873643" y="4684232"/>
            <a:ext cx="952805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28"/>
          <p:cNvSpPr txBox="1"/>
          <p:nvPr/>
        </p:nvSpPr>
        <p:spPr>
          <a:xfrm>
            <a:off x="8987943" y="4722637"/>
            <a:ext cx="824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CUDA 11.0+</a:t>
            </a:r>
            <a:endParaRPr lang="en-US" sz="1000" dirty="0"/>
          </a:p>
        </p:txBody>
      </p:sp>
      <p:sp>
        <p:nvSpPr>
          <p:cNvPr id="41" name="Shape 29"/>
          <p:cNvSpPr/>
          <p:nvPr/>
        </p:nvSpPr>
        <p:spPr>
          <a:xfrm>
            <a:off x="9898686" y="4684232"/>
            <a:ext cx="952805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0"/>
          <p:cNvSpPr txBox="1"/>
          <p:nvPr/>
        </p:nvSpPr>
        <p:spPr>
          <a:xfrm>
            <a:off x="10012986" y="4722637"/>
            <a:ext cx="824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CUDA 12.0+</a:t>
            </a:r>
            <a:endParaRPr lang="en-US" sz="1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567989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프로파일링 도구 활용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429207"/>
            <a:ext cx="2857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PyTorch Profiler 활용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1772107"/>
            <a:ext cx="2981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추론 및 학습 과정의 성능 병목 구간 식별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115007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연산자별 실행 시간과 메모리 사용량 분석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745028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단계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173881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19308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194200"/>
            <a:ext cx="2971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 라이브러리 설치 및 임포트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57347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59267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593793"/>
            <a:ext cx="31345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 컨텍스트 매니저로 코드 블록 감싸기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3973981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399318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3994300"/>
            <a:ext cx="25722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 결과 시각화 및 트레이스 분석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37357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39277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393893"/>
            <a:ext cx="3267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연산자별 성능 병목 구간 식별 및 최적화 전략 수립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615882" y="5301738"/>
            <a:ext cx="577802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예시 :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7" name="Shape 25"/>
          <p:cNvSpPr/>
          <p:nvPr/>
        </p:nvSpPr>
        <p:spPr>
          <a:xfrm>
            <a:off x="7040203" y="855670"/>
            <a:ext cx="4457700" cy="3600907"/>
          </a:xfrm>
          <a:prstGeom prst="roundRect">
            <a:avLst>
              <a:gd name="adj" fmla="val 53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240457" y="1065067"/>
            <a:ext cx="16532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프로파일링 지표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7240457" y="1474718"/>
            <a:ext cx="4058107" cy="1276502"/>
          </a:xfrm>
          <a:prstGeom prst="roundRect">
            <a:avLst>
              <a:gd name="adj" fmla="val 213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8"/>
          <p:cNvSpPr txBox="1"/>
          <p:nvPr/>
        </p:nvSpPr>
        <p:spPr>
          <a:xfrm>
            <a:off x="7363901" y="1599077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 관련 지표</a:t>
            </a:r>
            <a:endParaRPr lang="en-US" sz="1200" dirty="0"/>
          </a:p>
        </p:txBody>
      </p:sp>
      <p:sp>
        <p:nvSpPr>
          <p:cNvPr id="31" name="Text 29"/>
          <p:cNvSpPr txBox="1"/>
          <p:nvPr/>
        </p:nvSpPr>
        <p:spPr>
          <a:xfrm>
            <a:off x="7555010" y="1865167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cuda_time_total - GPU 연산 시간</a:t>
            </a:r>
            <a:endParaRPr lang="en-US" sz="1000" dirty="0"/>
          </a:p>
        </p:txBody>
      </p:sp>
      <p:sp>
        <p:nvSpPr>
          <p:cNvPr id="32" name="Text 30"/>
          <p:cNvSpPr txBox="1"/>
          <p:nvPr/>
        </p:nvSpPr>
        <p:spPr>
          <a:xfrm>
            <a:off x="7555010" y="2056277"/>
            <a:ext cx="2005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cpu_time_total - CPU 연산 시간</a:t>
            </a:r>
            <a:endParaRPr lang="en-US" sz="1000" dirty="0"/>
          </a:p>
        </p:txBody>
      </p:sp>
      <p:sp>
        <p:nvSpPr>
          <p:cNvPr id="33" name="Text 31"/>
          <p:cNvSpPr txBox="1"/>
          <p:nvPr/>
        </p:nvSpPr>
        <p:spPr>
          <a:xfrm>
            <a:off x="7555010" y="2246472"/>
            <a:ext cx="23865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self_cuda_time - 순수 CUDA 커널 시간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7555010" y="2436667"/>
            <a:ext cx="2424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cuda_time_total_str - 시간 문자열 형식</a:t>
            </a:r>
            <a:endParaRPr lang="en-US" sz="1000" dirty="0"/>
          </a:p>
        </p:txBody>
      </p:sp>
      <p:sp>
        <p:nvSpPr>
          <p:cNvPr id="35" name="Shape 33"/>
          <p:cNvSpPr/>
          <p:nvPr/>
        </p:nvSpPr>
        <p:spPr>
          <a:xfrm>
            <a:off x="7240457" y="2865521"/>
            <a:ext cx="4058107" cy="1276502"/>
          </a:xfrm>
          <a:prstGeom prst="roundRect">
            <a:avLst>
              <a:gd name="adj" fmla="val 213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 34"/>
          <p:cNvSpPr txBox="1"/>
          <p:nvPr/>
        </p:nvSpPr>
        <p:spPr>
          <a:xfrm>
            <a:off x="7363901" y="298987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관련 지표</a:t>
            </a:r>
            <a:endParaRPr lang="en-US" sz="1200" dirty="0"/>
          </a:p>
        </p:txBody>
      </p:sp>
      <p:sp>
        <p:nvSpPr>
          <p:cNvPr id="37" name="Text 35"/>
          <p:cNvSpPr txBox="1"/>
          <p:nvPr/>
        </p:nvSpPr>
        <p:spPr>
          <a:xfrm>
            <a:off x="7555010" y="3255970"/>
            <a:ext cx="30248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self_cuda_memory_usage - CUDA 메모리 사용량</a:t>
            </a:r>
            <a:endParaRPr lang="en-US" sz="1000" dirty="0"/>
          </a:p>
        </p:txBody>
      </p:sp>
      <p:sp>
        <p:nvSpPr>
          <p:cNvPr id="38" name="Text 36"/>
          <p:cNvSpPr txBox="1"/>
          <p:nvPr/>
        </p:nvSpPr>
        <p:spPr>
          <a:xfrm>
            <a:off x="7555010" y="3447079"/>
            <a:ext cx="2615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cuda_memory_usage - 누적 CUDA 메모리</a:t>
            </a:r>
            <a:endParaRPr lang="en-US" sz="1000" dirty="0"/>
          </a:p>
        </p:txBody>
      </p:sp>
      <p:sp>
        <p:nvSpPr>
          <p:cNvPr id="39" name="Text 37"/>
          <p:cNvSpPr txBox="1"/>
          <p:nvPr/>
        </p:nvSpPr>
        <p:spPr>
          <a:xfrm>
            <a:off x="7555010" y="3637274"/>
            <a:ext cx="28629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self_cpu_memory_usage - CPU 메모리 사용량</a:t>
            </a:r>
            <a:endParaRPr lang="en-US" sz="1000" dirty="0"/>
          </a:p>
        </p:txBody>
      </p:sp>
      <p:sp>
        <p:nvSpPr>
          <p:cNvPr id="40" name="Text 38"/>
          <p:cNvSpPr txBox="1"/>
          <p:nvPr/>
        </p:nvSpPr>
        <p:spPr>
          <a:xfrm>
            <a:off x="7555010" y="3827470"/>
            <a:ext cx="24533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cpu_memory_usage - 누적 CPU 메모리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7040203" y="4694321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포인트</a:t>
            </a:r>
            <a:endParaRPr lang="en-US" sz="1300" dirty="0"/>
          </a:p>
        </p:txBody>
      </p:sp>
      <p:sp>
        <p:nvSpPr>
          <p:cNvPr id="42" name="Text 40"/>
          <p:cNvSpPr txBox="1"/>
          <p:nvPr/>
        </p:nvSpPr>
        <p:spPr>
          <a:xfrm>
            <a:off x="7078608" y="5065567"/>
            <a:ext cx="22530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 많은 시간을 소비하는 연산자 식별</a:t>
            </a:r>
            <a:endParaRPr lang="en-US" sz="1000" dirty="0"/>
          </a:p>
        </p:txBody>
      </p:sp>
      <p:sp>
        <p:nvSpPr>
          <p:cNvPr id="43" name="Text 41"/>
          <p:cNvSpPr txBox="1"/>
          <p:nvPr/>
        </p:nvSpPr>
        <p:spPr>
          <a:xfrm>
            <a:off x="7078608" y="5332572"/>
            <a:ext cx="1967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사용량이 많은 레이어 확인</a:t>
            </a:r>
            <a:endParaRPr lang="en-US" sz="1000" dirty="0"/>
          </a:p>
        </p:txBody>
      </p:sp>
      <p:sp>
        <p:nvSpPr>
          <p:cNvPr id="44" name="Text 42"/>
          <p:cNvSpPr txBox="1"/>
          <p:nvPr/>
        </p:nvSpPr>
        <p:spPr>
          <a:xfrm>
            <a:off x="7078608" y="5599577"/>
            <a:ext cx="18242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CPU-GPU 간 동기화 지연 분석</a:t>
            </a:r>
            <a:endParaRPr lang="en-US" sz="1000" dirty="0"/>
          </a:p>
        </p:txBody>
      </p:sp>
      <p:sp>
        <p:nvSpPr>
          <p:cNvPr id="45" name="Text 43"/>
          <p:cNvSpPr txBox="1"/>
          <p:nvPr/>
        </p:nvSpPr>
        <p:spPr>
          <a:xfrm>
            <a:off x="7078608" y="5865667"/>
            <a:ext cx="28154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결과를 Chrome 브라우저 trace 뷰어에서 시각화</a:t>
            </a:r>
            <a:endParaRPr lang="en-US" sz="1000" dirty="0"/>
          </a:p>
        </p:txBody>
      </p:sp>
      <p:sp>
        <p:nvSpPr>
          <p:cNvPr id="46" name="Text 44"/>
          <p:cNvSpPr txBox="1"/>
          <p:nvPr/>
        </p:nvSpPr>
        <p:spPr>
          <a:xfrm>
            <a:off x="7078608" y="6132672"/>
            <a:ext cx="3814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Colab에서는 TensorBoard 프로파일러 시각화도 활용 가능합니다.</a:t>
            </a:r>
            <a:endParaRPr lang="en-US" sz="1000" dirty="0"/>
          </a:p>
        </p:txBody>
      </p:sp>
      <p:sp>
        <p:nvSpPr>
          <p:cNvPr id="47" name="Text 45"/>
          <p:cNvSpPr txBox="1"/>
          <p:nvPr/>
        </p:nvSpPr>
        <p:spPr>
          <a:xfrm>
            <a:off x="7078608" y="6399677"/>
            <a:ext cx="3834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 시 세션 타임아웃에 주의하세요. 정기적으로 저장하세요.</a:t>
            </a:r>
            <a:endParaRPr lang="en-US" sz="1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645383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결과 예시 - Google Colab PyTorch Profiler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EE4C2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571500" y="1131412"/>
            <a:ext cx="6219749" cy="5000854"/>
          </a:xfrm>
          <a:prstGeom prst="roundRect">
            <a:avLst>
              <a:gd name="adj" fmla="val 209"/>
            </a:avLst>
          </a:prstGeom>
          <a:noFill/>
          <a:ln w="12700">
            <a:solidFill>
              <a:srgbClr val="E0E0E0"/>
            </a:solidFill>
            <a:prstDash val="solid"/>
          </a:ln>
          <a:effectLst>
            <a:outerShdw blurRad="635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580644" y="1141470"/>
            <a:ext cx="6200546" cy="4981651"/>
          </a:xfrm>
          <a:prstGeom prst="roundRect">
            <a:avLst>
              <a:gd name="adj" fmla="val 211"/>
            </a:avLst>
          </a:prstGeom>
          <a:solidFill>
            <a:srgbClr val="F8F9FA"/>
          </a:solidFill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666598" y="1226509"/>
            <a:ext cx="6029554" cy="390449"/>
          </a:xfrm>
          <a:prstGeom prst="roundRect">
            <a:avLst>
              <a:gd name="adj" fmla="val 22848"/>
            </a:avLst>
          </a:prstGeom>
          <a:solidFill>
            <a:srgbClr val="F1F1F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Shape 7"/>
          <p:cNvSpPr/>
          <p:nvPr/>
        </p:nvSpPr>
        <p:spPr>
          <a:xfrm>
            <a:off x="666598" y="1607814"/>
            <a:ext cx="6029554" cy="9144"/>
          </a:xfrm>
          <a:prstGeom prst="rect">
            <a:avLst/>
          </a:prstGeom>
          <a:solidFill>
            <a:srgbClr val="DDDDD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rcRect t="-43" b="-43"/>
          <a:stretch/>
        </p:blipFill>
        <p:spPr>
          <a:xfrm>
            <a:off x="780898" y="1340809"/>
            <a:ext cx="133502" cy="152705"/>
          </a:xfrm>
          <a:prstGeom prst="rect">
            <a:avLst/>
          </a:prstGeom>
        </p:spPr>
      </p:pic>
      <p:sp>
        <p:nvSpPr>
          <p:cNvPr id="11" name="Text 8"/>
          <p:cNvSpPr txBox="1"/>
          <p:nvPr/>
        </p:nvSpPr>
        <p:spPr>
          <a:xfrm>
            <a:off x="990295" y="1303319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5407762" y="1331665"/>
            <a:ext cx="125730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T4 GPU</a:t>
            </a:r>
            <a:endParaRPr lang="en-US" sz="900" dirty="0"/>
          </a:p>
        </p:txBody>
      </p:sp>
      <p:sp>
        <p:nvSpPr>
          <p:cNvPr id="13" name="Text 10"/>
          <p:cNvSpPr txBox="1"/>
          <p:nvPr/>
        </p:nvSpPr>
        <p:spPr>
          <a:xfrm>
            <a:off x="743407" y="1693768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연산별 실행 시간</a:t>
            </a:r>
            <a:endParaRPr lang="en-US" sz="1000" dirty="0"/>
          </a:p>
        </p:txBody>
      </p:sp>
      <p:sp>
        <p:nvSpPr>
          <p:cNvPr id="14" name="Shape 11"/>
          <p:cNvSpPr/>
          <p:nvPr/>
        </p:nvSpPr>
        <p:spPr>
          <a:xfrm>
            <a:off x="743407" y="2036668"/>
            <a:ext cx="5876849" cy="2381098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2"/>
          <p:cNvSpPr/>
          <p:nvPr/>
        </p:nvSpPr>
        <p:spPr>
          <a:xfrm>
            <a:off x="1218895" y="2608168"/>
            <a:ext cx="381305" cy="1809598"/>
          </a:xfrm>
          <a:prstGeom prst="roundRect">
            <a:avLst>
              <a:gd name="adj" fmla="val 23981"/>
            </a:avLst>
          </a:prstGeom>
          <a:solidFill>
            <a:srgbClr val="EE4C2C">
              <a:alpha val="7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3"/>
          <p:cNvSpPr txBox="1"/>
          <p:nvPr/>
        </p:nvSpPr>
        <p:spPr>
          <a:xfrm>
            <a:off x="1291133" y="2417058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85%</a:t>
            </a:r>
            <a:endParaRPr lang="en-US" sz="900" dirty="0"/>
          </a:p>
        </p:txBody>
      </p:sp>
      <p:sp>
        <p:nvSpPr>
          <p:cNvPr id="17" name="Text 14"/>
          <p:cNvSpPr txBox="1"/>
          <p:nvPr/>
        </p:nvSpPr>
        <p:spPr>
          <a:xfrm>
            <a:off x="835484" y="4420735"/>
            <a:ext cx="7818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aten::conv2d</a:t>
            </a:r>
            <a:endParaRPr lang="en-US" sz="900" dirty="0"/>
          </a:p>
        </p:txBody>
      </p:sp>
      <p:sp>
        <p:nvSpPr>
          <p:cNvPr id="18" name="Shape 15"/>
          <p:cNvSpPr/>
          <p:nvPr/>
        </p:nvSpPr>
        <p:spPr>
          <a:xfrm>
            <a:off x="1886407" y="3084570"/>
            <a:ext cx="381305" cy="1333195"/>
          </a:xfrm>
          <a:prstGeom prst="roundRect">
            <a:avLst>
              <a:gd name="adj" fmla="val 23981"/>
            </a:avLst>
          </a:prstGeom>
          <a:solidFill>
            <a:srgbClr val="EE4C2C">
              <a:alpha val="7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6"/>
          <p:cNvSpPr txBox="1"/>
          <p:nvPr/>
        </p:nvSpPr>
        <p:spPr>
          <a:xfrm>
            <a:off x="1957730" y="2893460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62%</a:t>
            </a:r>
            <a:endParaRPr lang="en-US" sz="900" dirty="0"/>
          </a:p>
        </p:txBody>
      </p:sp>
      <p:sp>
        <p:nvSpPr>
          <p:cNvPr id="20" name="Text 17"/>
          <p:cNvSpPr txBox="1"/>
          <p:nvPr/>
        </p:nvSpPr>
        <p:spPr>
          <a:xfrm>
            <a:off x="1633575" y="4562192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aten::matmul</a:t>
            </a:r>
            <a:endParaRPr lang="en-US" sz="900" dirty="0"/>
          </a:p>
        </p:txBody>
      </p:sp>
      <p:sp>
        <p:nvSpPr>
          <p:cNvPr id="21" name="Shape 18"/>
          <p:cNvSpPr/>
          <p:nvPr/>
        </p:nvSpPr>
        <p:spPr>
          <a:xfrm>
            <a:off x="2553005" y="3703619"/>
            <a:ext cx="381305" cy="714146"/>
          </a:xfrm>
          <a:prstGeom prst="roundRect">
            <a:avLst>
              <a:gd name="adj" fmla="val 23981"/>
            </a:avLst>
          </a:prstGeom>
          <a:solidFill>
            <a:srgbClr val="EE4C2C">
              <a:alpha val="7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19"/>
          <p:cNvSpPr txBox="1"/>
          <p:nvPr/>
        </p:nvSpPr>
        <p:spPr>
          <a:xfrm>
            <a:off x="2624328" y="3512509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33%</a:t>
            </a:r>
            <a:endParaRPr lang="en-US" sz="900" dirty="0"/>
          </a:p>
        </p:txBody>
      </p:sp>
      <p:sp>
        <p:nvSpPr>
          <p:cNvPr id="23" name="Text 20"/>
          <p:cNvSpPr txBox="1"/>
          <p:nvPr/>
        </p:nvSpPr>
        <p:spPr>
          <a:xfrm>
            <a:off x="2383473" y="4431482"/>
            <a:ext cx="6007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aten::relu</a:t>
            </a:r>
            <a:endParaRPr lang="en-US" sz="900" dirty="0"/>
          </a:p>
        </p:txBody>
      </p:sp>
      <p:sp>
        <p:nvSpPr>
          <p:cNvPr id="24" name="Shape 21"/>
          <p:cNvSpPr/>
          <p:nvPr/>
        </p:nvSpPr>
        <p:spPr>
          <a:xfrm>
            <a:off x="3219602" y="3988912"/>
            <a:ext cx="381305" cy="428854"/>
          </a:xfrm>
          <a:prstGeom prst="roundRect">
            <a:avLst>
              <a:gd name="adj" fmla="val 23981"/>
            </a:avLst>
          </a:prstGeom>
          <a:solidFill>
            <a:srgbClr val="EE4C2C">
              <a:alpha val="7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Text 22"/>
          <p:cNvSpPr txBox="1"/>
          <p:nvPr/>
        </p:nvSpPr>
        <p:spPr>
          <a:xfrm>
            <a:off x="3290926" y="3798716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20%</a:t>
            </a:r>
            <a:endParaRPr lang="en-US" sz="900" dirty="0"/>
          </a:p>
        </p:txBody>
      </p:sp>
      <p:sp>
        <p:nvSpPr>
          <p:cNvPr id="26" name="Text 23"/>
          <p:cNvSpPr txBox="1"/>
          <p:nvPr/>
        </p:nvSpPr>
        <p:spPr>
          <a:xfrm>
            <a:off x="2921537" y="4551633"/>
            <a:ext cx="10579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aten::max_pool2d</a:t>
            </a:r>
            <a:endParaRPr lang="en-US" sz="900" dirty="0"/>
          </a:p>
        </p:txBody>
      </p:sp>
      <p:sp>
        <p:nvSpPr>
          <p:cNvPr id="27" name="Shape 24"/>
          <p:cNvSpPr/>
          <p:nvPr/>
        </p:nvSpPr>
        <p:spPr>
          <a:xfrm>
            <a:off x="3886200" y="3322314"/>
            <a:ext cx="381305" cy="1095451"/>
          </a:xfrm>
          <a:prstGeom prst="roundRect">
            <a:avLst>
              <a:gd name="adj" fmla="val 23981"/>
            </a:avLst>
          </a:prstGeom>
          <a:solidFill>
            <a:srgbClr val="EE4C2C">
              <a:alpha val="7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5"/>
          <p:cNvSpPr txBox="1"/>
          <p:nvPr/>
        </p:nvSpPr>
        <p:spPr>
          <a:xfrm>
            <a:off x="3957523" y="3132119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51%</a:t>
            </a:r>
            <a:endParaRPr lang="en-US" sz="900" dirty="0"/>
          </a:p>
        </p:txBody>
      </p:sp>
      <p:sp>
        <p:nvSpPr>
          <p:cNvPr id="29" name="Text 26"/>
          <p:cNvSpPr txBox="1"/>
          <p:nvPr/>
        </p:nvSpPr>
        <p:spPr>
          <a:xfrm>
            <a:off x="3587650" y="4394824"/>
            <a:ext cx="10479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aten::batch_norm</a:t>
            </a:r>
            <a:endParaRPr lang="en-US" sz="900" dirty="0"/>
          </a:p>
        </p:txBody>
      </p:sp>
      <p:sp>
        <p:nvSpPr>
          <p:cNvPr id="30" name="Shape 27"/>
          <p:cNvSpPr/>
          <p:nvPr/>
        </p:nvSpPr>
        <p:spPr>
          <a:xfrm>
            <a:off x="4552798" y="3846265"/>
            <a:ext cx="381305" cy="571500"/>
          </a:xfrm>
          <a:prstGeom prst="roundRect">
            <a:avLst>
              <a:gd name="adj" fmla="val 23981"/>
            </a:avLst>
          </a:prstGeom>
          <a:solidFill>
            <a:srgbClr val="EE4C2C">
              <a:alpha val="7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8"/>
          <p:cNvSpPr txBox="1"/>
          <p:nvPr/>
        </p:nvSpPr>
        <p:spPr>
          <a:xfrm>
            <a:off x="4625035" y="3656070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27%</a:t>
            </a:r>
            <a:endParaRPr lang="en-US" sz="900" dirty="0"/>
          </a:p>
        </p:txBody>
      </p:sp>
      <p:sp>
        <p:nvSpPr>
          <p:cNvPr id="32" name="Text 29"/>
          <p:cNvSpPr txBox="1"/>
          <p:nvPr/>
        </p:nvSpPr>
        <p:spPr>
          <a:xfrm>
            <a:off x="4471873" y="4546383"/>
            <a:ext cx="5431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연산</a:t>
            </a:r>
            <a:endParaRPr lang="en-US" sz="900" dirty="0"/>
          </a:p>
        </p:txBody>
      </p:sp>
      <p:sp>
        <p:nvSpPr>
          <p:cNvPr id="33" name="Text 30"/>
          <p:cNvSpPr txBox="1"/>
          <p:nvPr/>
        </p:nvSpPr>
        <p:spPr>
          <a:xfrm>
            <a:off x="3014777" y="4713116"/>
            <a:ext cx="1420063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연산별 실행 시간 점유율(%)</a:t>
            </a:r>
            <a:endParaRPr lang="en-US" sz="900" dirty="0"/>
          </a:p>
        </p:txBody>
      </p:sp>
      <p:sp>
        <p:nvSpPr>
          <p:cNvPr id="34" name="Text 31"/>
          <p:cNvSpPr txBox="1"/>
          <p:nvPr/>
        </p:nvSpPr>
        <p:spPr>
          <a:xfrm>
            <a:off x="743407" y="5027670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타임라인 뷰</a:t>
            </a:r>
            <a:endParaRPr lang="en-US" sz="1000" dirty="0"/>
          </a:p>
        </p:txBody>
      </p:sp>
      <p:sp>
        <p:nvSpPr>
          <p:cNvPr id="35" name="Shape 32"/>
          <p:cNvSpPr/>
          <p:nvPr/>
        </p:nvSpPr>
        <p:spPr>
          <a:xfrm>
            <a:off x="743407" y="5293760"/>
            <a:ext cx="5876849" cy="228600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3"/>
          <p:cNvSpPr/>
          <p:nvPr/>
        </p:nvSpPr>
        <p:spPr>
          <a:xfrm>
            <a:off x="1410005" y="5332165"/>
            <a:ext cx="1762049" cy="152705"/>
          </a:xfrm>
          <a:prstGeom prst="roundRect">
            <a:avLst>
              <a:gd name="adj" fmla="val 112275"/>
            </a:avLst>
          </a:prstGeom>
          <a:solidFill>
            <a:srgbClr val="5470C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4"/>
          <p:cNvSpPr/>
          <p:nvPr/>
        </p:nvSpPr>
        <p:spPr>
          <a:xfrm>
            <a:off x="2838298" y="5332165"/>
            <a:ext cx="886054" cy="152705"/>
          </a:xfrm>
          <a:prstGeom prst="roundRect">
            <a:avLst>
              <a:gd name="adj" fmla="val 112275"/>
            </a:avLst>
          </a:prstGeom>
          <a:solidFill>
            <a:srgbClr val="5470C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Shape 35"/>
          <p:cNvSpPr/>
          <p:nvPr/>
        </p:nvSpPr>
        <p:spPr>
          <a:xfrm>
            <a:off x="4076395" y="5332165"/>
            <a:ext cx="1181405" cy="152705"/>
          </a:xfrm>
          <a:prstGeom prst="roundRect">
            <a:avLst>
              <a:gd name="adj" fmla="val 112275"/>
            </a:avLst>
          </a:prstGeom>
          <a:solidFill>
            <a:srgbClr val="5470C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6"/>
          <p:cNvSpPr/>
          <p:nvPr/>
        </p:nvSpPr>
        <p:spPr>
          <a:xfrm>
            <a:off x="743407" y="5541563"/>
            <a:ext cx="5876849" cy="228600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7"/>
          <p:cNvSpPr/>
          <p:nvPr/>
        </p:nvSpPr>
        <p:spPr>
          <a:xfrm>
            <a:off x="1886407" y="5579968"/>
            <a:ext cx="3524098" cy="152705"/>
          </a:xfrm>
          <a:prstGeom prst="roundRect">
            <a:avLst>
              <a:gd name="adj" fmla="val 112275"/>
            </a:avLst>
          </a:prstGeom>
          <a:solidFill>
            <a:srgbClr val="EE4C2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8"/>
          <p:cNvSpPr/>
          <p:nvPr/>
        </p:nvSpPr>
        <p:spPr>
          <a:xfrm>
            <a:off x="4267505" y="5579968"/>
            <a:ext cx="1476756" cy="152705"/>
          </a:xfrm>
          <a:prstGeom prst="roundRect">
            <a:avLst>
              <a:gd name="adj" fmla="val 112275"/>
            </a:avLst>
          </a:prstGeom>
          <a:solidFill>
            <a:srgbClr val="EE4C2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39"/>
          <p:cNvSpPr/>
          <p:nvPr/>
        </p:nvSpPr>
        <p:spPr>
          <a:xfrm>
            <a:off x="743407" y="5789365"/>
            <a:ext cx="5876849" cy="228600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Shape 40"/>
          <p:cNvSpPr/>
          <p:nvPr/>
        </p:nvSpPr>
        <p:spPr>
          <a:xfrm>
            <a:off x="1695298" y="5827770"/>
            <a:ext cx="2352751" cy="152705"/>
          </a:xfrm>
          <a:prstGeom prst="roundRect">
            <a:avLst>
              <a:gd name="adj" fmla="val 112275"/>
            </a:avLst>
          </a:prstGeom>
          <a:solidFill>
            <a:srgbClr val="91CC7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Shape 41"/>
          <p:cNvSpPr/>
          <p:nvPr/>
        </p:nvSpPr>
        <p:spPr>
          <a:xfrm>
            <a:off x="3409798" y="5827770"/>
            <a:ext cx="1762049" cy="152705"/>
          </a:xfrm>
          <a:prstGeom prst="roundRect">
            <a:avLst>
              <a:gd name="adj" fmla="val 112275"/>
            </a:avLst>
          </a:prstGeom>
          <a:solidFill>
            <a:srgbClr val="91CC7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43"/>
          <p:cNvSpPr/>
          <p:nvPr/>
        </p:nvSpPr>
        <p:spPr>
          <a:xfrm>
            <a:off x="914400" y="2041696"/>
            <a:ext cx="1676095" cy="295351"/>
          </a:xfrm>
          <a:prstGeom prst="roundRect">
            <a:avLst>
              <a:gd name="adj" fmla="val 39948"/>
            </a:avLst>
          </a:prstGeom>
          <a:solidFill>
            <a:srgbClr val="EE4C2C">
              <a:alpha val="10000"/>
            </a:srgbClr>
          </a:solidFill>
          <a:ln w="12700">
            <a:solidFill>
              <a:srgbClr val="EE4C2C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Text 44"/>
          <p:cNvSpPr txBox="1"/>
          <p:nvPr/>
        </p:nvSpPr>
        <p:spPr>
          <a:xfrm>
            <a:off x="1025623" y="2084216"/>
            <a:ext cx="1567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병목: aten::conv2d</a:t>
            </a:r>
            <a:endParaRPr lang="en-US" sz="1000" dirty="0"/>
          </a:p>
        </p:txBody>
      </p:sp>
      <p:sp>
        <p:nvSpPr>
          <p:cNvPr id="49" name="Shape 46"/>
          <p:cNvSpPr/>
          <p:nvPr/>
        </p:nvSpPr>
        <p:spPr>
          <a:xfrm>
            <a:off x="3847136" y="2810792"/>
            <a:ext cx="1723644" cy="295351"/>
          </a:xfrm>
          <a:prstGeom prst="roundRect">
            <a:avLst>
              <a:gd name="adj" fmla="val 39948"/>
            </a:avLst>
          </a:prstGeom>
          <a:solidFill>
            <a:srgbClr val="EE4C2C">
              <a:alpha val="10000"/>
            </a:srgbClr>
          </a:solidFill>
          <a:ln w="12700">
            <a:solidFill>
              <a:srgbClr val="EE4C2C">
                <a:alpha val="30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Text 47"/>
          <p:cNvSpPr txBox="1"/>
          <p:nvPr/>
        </p:nvSpPr>
        <p:spPr>
          <a:xfrm>
            <a:off x="3951377" y="2858341"/>
            <a:ext cx="1614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대상: batch_norm</a:t>
            </a:r>
            <a:endParaRPr lang="en-US" sz="1000" dirty="0"/>
          </a:p>
        </p:txBody>
      </p:sp>
      <p:sp>
        <p:nvSpPr>
          <p:cNvPr id="51" name="Text 48"/>
          <p:cNvSpPr txBox="1"/>
          <p:nvPr/>
        </p:nvSpPr>
        <p:spPr>
          <a:xfrm>
            <a:off x="571500" y="6284970"/>
            <a:ext cx="46149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실행 환경: Google Colab T4 GPU, PyTorch 2.1, ResNet50 모델, 배치 크기: 32</a:t>
            </a:r>
            <a:endParaRPr lang="en-US" sz="1000" dirty="0"/>
          </a:p>
        </p:txBody>
      </p:sp>
      <p:sp>
        <p:nvSpPr>
          <p:cNvPr id="52" name="Text 49"/>
          <p:cNvSpPr txBox="1"/>
          <p:nvPr/>
        </p:nvSpPr>
        <p:spPr>
          <a:xfrm>
            <a:off x="7245706" y="1122268"/>
            <a:ext cx="18288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EE4C2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 결과 분석</a:t>
            </a:r>
            <a:endParaRPr lang="en-US" sz="1500" dirty="0"/>
          </a:p>
        </p:txBody>
      </p:sp>
      <p:sp>
        <p:nvSpPr>
          <p:cNvPr id="53" name="Shape 50"/>
          <p:cNvSpPr/>
          <p:nvPr/>
        </p:nvSpPr>
        <p:spPr>
          <a:xfrm>
            <a:off x="7245706" y="1551121"/>
            <a:ext cx="4381805" cy="638251"/>
          </a:xfrm>
          <a:prstGeom prst="roundRect">
            <a:avLst>
              <a:gd name="adj" fmla="val 12830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51"/>
          <p:cNvSpPr txBox="1"/>
          <p:nvPr/>
        </p:nvSpPr>
        <p:spPr>
          <a:xfrm>
            <a:off x="7340803" y="1646219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활용률</a:t>
            </a:r>
            <a:endParaRPr lang="en-US" sz="1000" dirty="0"/>
          </a:p>
        </p:txBody>
      </p:sp>
      <p:sp>
        <p:nvSpPr>
          <p:cNvPr id="55" name="Text 52"/>
          <p:cNvSpPr txBox="1"/>
          <p:nvPr/>
        </p:nvSpPr>
        <p:spPr>
          <a:xfrm>
            <a:off x="7340803" y="1836414"/>
            <a:ext cx="6620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E4C2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58.3%</a:t>
            </a:r>
            <a:endParaRPr lang="en-US" sz="1300" dirty="0"/>
          </a:p>
        </p:txBody>
      </p:sp>
      <p:sp>
        <p:nvSpPr>
          <p:cNvPr id="56" name="Text 53"/>
          <p:cNvSpPr txBox="1"/>
          <p:nvPr/>
        </p:nvSpPr>
        <p:spPr>
          <a:xfrm>
            <a:off x="9432950" y="1646219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사용</a:t>
            </a:r>
            <a:endParaRPr lang="en-US" sz="1000" dirty="0"/>
          </a:p>
        </p:txBody>
      </p:sp>
      <p:sp>
        <p:nvSpPr>
          <p:cNvPr id="57" name="Text 54"/>
          <p:cNvSpPr txBox="1"/>
          <p:nvPr/>
        </p:nvSpPr>
        <p:spPr>
          <a:xfrm>
            <a:off x="9432950" y="1836414"/>
            <a:ext cx="6812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E4C2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4.8 GB</a:t>
            </a:r>
            <a:endParaRPr lang="en-US" sz="1300" dirty="0"/>
          </a:p>
        </p:txBody>
      </p:sp>
      <p:sp>
        <p:nvSpPr>
          <p:cNvPr id="58" name="Shape 55"/>
          <p:cNvSpPr/>
          <p:nvPr/>
        </p:nvSpPr>
        <p:spPr>
          <a:xfrm>
            <a:off x="7245706" y="2284470"/>
            <a:ext cx="4381805" cy="638251"/>
          </a:xfrm>
          <a:prstGeom prst="roundRect">
            <a:avLst>
              <a:gd name="adj" fmla="val 12830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9" name="Text 56"/>
          <p:cNvSpPr txBox="1"/>
          <p:nvPr/>
        </p:nvSpPr>
        <p:spPr>
          <a:xfrm>
            <a:off x="7340803" y="2379568"/>
            <a:ext cx="9390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계산 시간</a:t>
            </a:r>
            <a:endParaRPr lang="en-US" sz="1000" dirty="0"/>
          </a:p>
        </p:txBody>
      </p:sp>
      <p:sp>
        <p:nvSpPr>
          <p:cNvPr id="60" name="Text 57"/>
          <p:cNvSpPr txBox="1"/>
          <p:nvPr/>
        </p:nvSpPr>
        <p:spPr>
          <a:xfrm>
            <a:off x="7340803" y="2569763"/>
            <a:ext cx="7388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E4C2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235 ms</a:t>
            </a:r>
            <a:endParaRPr lang="en-US" sz="1300" dirty="0"/>
          </a:p>
        </p:txBody>
      </p:sp>
      <p:sp>
        <p:nvSpPr>
          <p:cNvPr id="61" name="Text 58"/>
          <p:cNvSpPr txBox="1"/>
          <p:nvPr/>
        </p:nvSpPr>
        <p:spPr>
          <a:xfrm>
            <a:off x="9432950" y="2379568"/>
            <a:ext cx="1377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CPU-GPU 데이터 전송</a:t>
            </a:r>
            <a:endParaRPr lang="en-US" sz="1000" dirty="0"/>
          </a:p>
        </p:txBody>
      </p:sp>
      <p:sp>
        <p:nvSpPr>
          <p:cNvPr id="62" name="Text 59"/>
          <p:cNvSpPr txBox="1"/>
          <p:nvPr/>
        </p:nvSpPr>
        <p:spPr>
          <a:xfrm>
            <a:off x="9432950" y="2569763"/>
            <a:ext cx="6336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E4C2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 ms</a:t>
            </a:r>
            <a:endParaRPr lang="en-US" sz="1300" dirty="0"/>
          </a:p>
        </p:txBody>
      </p:sp>
      <p:sp>
        <p:nvSpPr>
          <p:cNvPr id="63" name="Text 60"/>
          <p:cNvSpPr txBox="1"/>
          <p:nvPr/>
        </p:nvSpPr>
        <p:spPr>
          <a:xfrm>
            <a:off x="7245706" y="3151321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관찰 및 해석</a:t>
            </a:r>
            <a:endParaRPr lang="en-US" sz="1200" dirty="0"/>
          </a:p>
        </p:txBody>
      </p:sp>
      <p:sp>
        <p:nvSpPr>
          <p:cNvPr id="64" name="Text 61"/>
          <p:cNvSpPr txBox="1"/>
          <p:nvPr/>
        </p:nvSpPr>
        <p:spPr>
          <a:xfrm>
            <a:off x="7283196" y="3494221"/>
            <a:ext cx="4457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T4 GPU에서 aten::conv2d 연산이 전체 연산 시간의 85%를 차지하는 주요 병목</a:t>
            </a:r>
            <a:endParaRPr lang="en-US" sz="1200" dirty="0"/>
          </a:p>
        </p:txBody>
      </p:sp>
      <p:sp>
        <p:nvSpPr>
          <p:cNvPr id="65" name="Text 62"/>
          <p:cNvSpPr txBox="1"/>
          <p:nvPr/>
        </p:nvSpPr>
        <p:spPr>
          <a:xfrm>
            <a:off x="7283196" y="4065721"/>
            <a:ext cx="4457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사용량이 최대 4.8GB로, T4 GPU(16GB) 용량 대비 여유있음 - 배치 크기 증가 가능</a:t>
            </a:r>
            <a:endParaRPr lang="en-US" sz="1200" dirty="0"/>
          </a:p>
        </p:txBody>
      </p:sp>
      <p:sp>
        <p:nvSpPr>
          <p:cNvPr id="66" name="Text 63"/>
          <p:cNvSpPr txBox="1"/>
          <p:nvPr/>
        </p:nvSpPr>
        <p:spPr>
          <a:xfrm>
            <a:off x="7283196" y="4637221"/>
            <a:ext cx="4457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GPU-CPU 동기화 지연 현상 발생 - torch.cuda.synchronize() 호출 최적화 필요</a:t>
            </a:r>
            <a:endParaRPr lang="en-US" sz="1200" dirty="0"/>
          </a:p>
        </p:txBody>
      </p:sp>
      <p:sp>
        <p:nvSpPr>
          <p:cNvPr id="67" name="Text 64"/>
          <p:cNvSpPr txBox="1"/>
          <p:nvPr/>
        </p:nvSpPr>
        <p:spPr>
          <a:xfrm>
            <a:off x="7283196" y="5208721"/>
            <a:ext cx="4457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torch.jit.trace를 적용한 모델이 일반 모델보다 약 27% 빠른 처리 속도 기록</a:t>
            </a:r>
            <a:endParaRPr lang="en-US" sz="1200" dirty="0"/>
          </a:p>
        </p:txBody>
      </p:sp>
      <p:sp>
        <p:nvSpPr>
          <p:cNvPr id="68" name="Text 65"/>
          <p:cNvSpPr txBox="1"/>
          <p:nvPr/>
        </p:nvSpPr>
        <p:spPr>
          <a:xfrm>
            <a:off x="7283196" y="5780221"/>
            <a:ext cx="4457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aten::batch_norm과 aten::relu의 Fusion 적용 시 최대 15% 성능 향상 가능성 확인</a:t>
            </a:r>
            <a:endParaRPr lang="en-US" sz="1200" dirty="0"/>
          </a:p>
        </p:txBody>
      </p:sp>
      <p:sp>
        <p:nvSpPr>
          <p:cNvPr id="71" name="Text 68"/>
          <p:cNvSpPr txBox="1"/>
          <p:nvPr/>
        </p:nvSpPr>
        <p:spPr>
          <a:xfrm>
            <a:off x="780898" y="5332165"/>
            <a:ext cx="314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</a:t>
            </a:r>
            <a:endParaRPr lang="en-US" sz="900" dirty="0"/>
          </a:p>
        </p:txBody>
      </p:sp>
      <p:sp>
        <p:nvSpPr>
          <p:cNvPr id="72" name="Text 69"/>
          <p:cNvSpPr txBox="1"/>
          <p:nvPr/>
        </p:nvSpPr>
        <p:spPr>
          <a:xfrm>
            <a:off x="780898" y="5579968"/>
            <a:ext cx="32461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</a:t>
            </a:r>
            <a:endParaRPr lang="en-US" sz="900" dirty="0"/>
          </a:p>
        </p:txBody>
      </p:sp>
      <p:sp>
        <p:nvSpPr>
          <p:cNvPr id="73" name="Text 70"/>
          <p:cNvSpPr txBox="1"/>
          <p:nvPr/>
        </p:nvSpPr>
        <p:spPr>
          <a:xfrm>
            <a:off x="780898" y="5827770"/>
            <a:ext cx="3529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Mem</a:t>
            </a:r>
            <a:endParaRPr lang="en-US" sz="9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144383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Q&amp;A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393207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자주 묻는 질문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822060"/>
            <a:ext cx="6143854" cy="418795"/>
          </a:xfrm>
          <a:prstGeom prst="rect">
            <a:avLst/>
          </a:prstGeom>
          <a:solidFill>
            <a:srgbClr val="E8F0F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571500" y="1822060"/>
            <a:ext cx="38405" cy="41879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2551" y="1964707"/>
            <a:ext cx="152705" cy="152705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981151" y="1917158"/>
            <a:ext cx="5658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GPU 할당이 안되거나 "No GPU/TPU found" 오류가 발생합니다.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905256" y="2316751"/>
            <a:ext cx="578175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'런타임' → '런타임 유형 변경' → '하드웨어 가속기'에서 GPU를 선택하세요. 무료 GPU 할당량이 소진되었을 수 있으니 몇 시간 후에 다시 시도해보세요.</a:t>
            </a:r>
            <a:endParaRPr lang="en-US" sz="1200" dirty="0"/>
          </a:p>
        </p:txBody>
      </p:sp>
      <p:sp>
        <p:nvSpPr>
          <p:cNvPr id="12" name="Shape 9"/>
          <p:cNvSpPr/>
          <p:nvPr/>
        </p:nvSpPr>
        <p:spPr>
          <a:xfrm>
            <a:off x="571500" y="2945858"/>
            <a:ext cx="6143854" cy="418795"/>
          </a:xfrm>
          <a:prstGeom prst="rect">
            <a:avLst/>
          </a:prstGeom>
          <a:solidFill>
            <a:srgbClr val="E8F0F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571500" y="2945858"/>
            <a:ext cx="38405" cy="41879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2551" y="3088504"/>
            <a:ext cx="152705" cy="152705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981151" y="3040955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세션이 자주 끊어져서 작업이 중단됩니다.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905256" y="3440548"/>
            <a:ext cx="57150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무료 버전은 90분 동안 활동이 없거나 12시간 이상 사용 시 자동으로 세션이 종료됩니다. 중요 작업은 주기적으로 저장하고, 브라우저 탭을 계속 열어두세요.</a:t>
            </a:r>
            <a:endParaRPr lang="en-US" sz="1200" dirty="0"/>
          </a:p>
        </p:txBody>
      </p:sp>
      <p:sp>
        <p:nvSpPr>
          <p:cNvPr id="17" name="Shape 13"/>
          <p:cNvSpPr/>
          <p:nvPr/>
        </p:nvSpPr>
        <p:spPr>
          <a:xfrm>
            <a:off x="571500" y="4069655"/>
            <a:ext cx="6143854" cy="418795"/>
          </a:xfrm>
          <a:prstGeom prst="rect">
            <a:avLst/>
          </a:prstGeom>
          <a:solidFill>
            <a:srgbClr val="E8F0F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4"/>
          <p:cNvSpPr/>
          <p:nvPr/>
        </p:nvSpPr>
        <p:spPr>
          <a:xfrm>
            <a:off x="571500" y="4069655"/>
            <a:ext cx="38405" cy="41879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2551" y="4212302"/>
            <a:ext cx="152705" cy="15270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981151" y="4164753"/>
            <a:ext cx="2514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TensorRT 패키지 설치가 실패합니다.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905256" y="4565260"/>
            <a:ext cx="4200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TensorRT 사용을 위해 다음 설치 명령을 사용하세요:</a:t>
            </a:r>
            <a:endParaRPr lang="en-US" sz="1200" dirty="0"/>
          </a:p>
        </p:txBody>
      </p:sp>
      <p:sp>
        <p:nvSpPr>
          <p:cNvPr id="22" name="Shape 17"/>
          <p:cNvSpPr/>
          <p:nvPr/>
        </p:nvSpPr>
        <p:spPr>
          <a:xfrm>
            <a:off x="905256" y="4869755"/>
            <a:ext cx="5667451" cy="64739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905256" y="4869755"/>
            <a:ext cx="38405" cy="64739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9"/>
          <p:cNvSpPr txBox="1"/>
          <p:nvPr/>
        </p:nvSpPr>
        <p:spPr>
          <a:xfrm>
            <a:off x="1057046" y="5003258"/>
            <a:ext cx="2408530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!pip install nvidia-pyindex</a:t>
            </a:r>
            <a:endParaRPr lang="en-US" sz="1000" dirty="0"/>
          </a:p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!pip install nvidia-tensorrt</a:t>
            </a:r>
            <a:endParaRPr lang="en-US" sz="1000" dirty="0"/>
          </a:p>
        </p:txBody>
      </p:sp>
      <p:sp>
        <p:nvSpPr>
          <p:cNvPr id="25" name="Text 20"/>
          <p:cNvSpPr txBox="1"/>
          <p:nvPr/>
        </p:nvSpPr>
        <p:spPr>
          <a:xfrm>
            <a:off x="905256" y="5509835"/>
            <a:ext cx="3753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문제가 계속되면 PyTorch 버전과의 호환성을 확인하세요.</a:t>
            </a:r>
            <a:endParaRPr lang="en-US" sz="1200" dirty="0"/>
          </a:p>
        </p:txBody>
      </p:sp>
      <p:sp>
        <p:nvSpPr>
          <p:cNvPr id="34" name="Text 28"/>
          <p:cNvSpPr txBox="1"/>
          <p:nvPr/>
        </p:nvSpPr>
        <p:spPr>
          <a:xfrm>
            <a:off x="7168896" y="1393207"/>
            <a:ext cx="16669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실습 노하우</a:t>
            </a:r>
            <a:endParaRPr lang="en-US" sz="1500" dirty="0"/>
          </a:p>
        </p:txBody>
      </p:sp>
      <p:sp>
        <p:nvSpPr>
          <p:cNvPr id="35" name="Shape 29"/>
          <p:cNvSpPr/>
          <p:nvPr/>
        </p:nvSpPr>
        <p:spPr>
          <a:xfrm>
            <a:off x="7168896" y="1822060"/>
            <a:ext cx="4457700" cy="4562856"/>
          </a:xfrm>
          <a:prstGeom prst="roundRect">
            <a:avLst>
              <a:gd name="adj" fmla="val 35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6" name="Image 4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7369150" y="2059804"/>
            <a:ext cx="114300" cy="152705"/>
          </a:xfrm>
          <a:prstGeom prst="rect">
            <a:avLst/>
          </a:prstGeom>
        </p:spPr>
      </p:pic>
      <p:sp>
        <p:nvSpPr>
          <p:cNvPr id="37" name="Text 30"/>
          <p:cNvSpPr txBox="1"/>
          <p:nvPr/>
        </p:nvSpPr>
        <p:spPr>
          <a:xfrm>
            <a:off x="7597750" y="202139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작업 데이터 저장</a:t>
            </a:r>
            <a:endParaRPr lang="en-US" sz="1200" dirty="0"/>
          </a:p>
        </p:txBody>
      </p:sp>
      <p:sp>
        <p:nvSpPr>
          <p:cNvPr id="38" name="Text 31"/>
          <p:cNvSpPr txBox="1"/>
          <p:nvPr/>
        </p:nvSpPr>
        <p:spPr>
          <a:xfrm>
            <a:off x="7369150" y="2326809"/>
            <a:ext cx="411022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Drive를 마운트하여 작업 결과를 지속적으로 저장하세요. 세션이 종료되어도 데이터가 보존됩니다.</a:t>
            </a:r>
            <a:endParaRPr lang="en-US" sz="1000" dirty="0"/>
          </a:p>
        </p:txBody>
      </p:sp>
      <p:sp>
        <p:nvSpPr>
          <p:cNvPr id="39" name="Shape 32"/>
          <p:cNvSpPr/>
          <p:nvPr/>
        </p:nvSpPr>
        <p:spPr>
          <a:xfrm>
            <a:off x="7369150" y="2784009"/>
            <a:ext cx="4058107" cy="647395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3"/>
          <p:cNvSpPr/>
          <p:nvPr/>
        </p:nvSpPr>
        <p:spPr>
          <a:xfrm>
            <a:off x="7369150" y="2784009"/>
            <a:ext cx="38405" cy="64739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Text 34"/>
          <p:cNvSpPr txBox="1"/>
          <p:nvPr/>
        </p:nvSpPr>
        <p:spPr>
          <a:xfrm>
            <a:off x="7521854" y="2916597"/>
            <a:ext cx="2579522" cy="3621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from google.colab import drive</a:t>
            </a:r>
            <a:endParaRPr lang="en-US" sz="1000" dirty="0"/>
          </a:p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drive.mount('/content/drive')</a:t>
            </a:r>
            <a:endParaRPr lang="en-US" sz="1000" dirty="0"/>
          </a:p>
        </p:txBody>
      </p:sp>
      <p:pic>
        <p:nvPicPr>
          <p:cNvPr id="42" name="Image 5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7369150" y="3675241"/>
            <a:ext cx="114300" cy="152705"/>
          </a:xfrm>
          <a:prstGeom prst="rect">
            <a:avLst/>
          </a:prstGeom>
        </p:spPr>
      </p:pic>
      <p:sp>
        <p:nvSpPr>
          <p:cNvPr id="43" name="Text 35"/>
          <p:cNvSpPr txBox="1"/>
          <p:nvPr/>
        </p:nvSpPr>
        <p:spPr>
          <a:xfrm>
            <a:off x="7597750" y="3636836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사용 모니터링</a:t>
            </a:r>
            <a:endParaRPr lang="en-US" sz="1200" dirty="0"/>
          </a:p>
        </p:txBody>
      </p:sp>
      <p:sp>
        <p:nvSpPr>
          <p:cNvPr id="44" name="Text 36"/>
          <p:cNvSpPr txBox="1"/>
          <p:nvPr/>
        </p:nvSpPr>
        <p:spPr>
          <a:xfrm>
            <a:off x="7369150" y="3942246"/>
            <a:ext cx="412943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%matplotlib inline 매직 명령어와 함께 GPU 사용률을 실시간으로 확인하세요.</a:t>
            </a:r>
            <a:endParaRPr lang="en-US" sz="1000" dirty="0"/>
          </a:p>
        </p:txBody>
      </p:sp>
      <p:sp>
        <p:nvSpPr>
          <p:cNvPr id="45" name="Shape 37"/>
          <p:cNvSpPr/>
          <p:nvPr/>
        </p:nvSpPr>
        <p:spPr>
          <a:xfrm>
            <a:off x="7369150" y="4399446"/>
            <a:ext cx="4058107" cy="847649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38"/>
          <p:cNvSpPr/>
          <p:nvPr/>
        </p:nvSpPr>
        <p:spPr>
          <a:xfrm>
            <a:off x="7369150" y="4399446"/>
            <a:ext cx="38405" cy="847649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39"/>
          <p:cNvSpPr txBox="1"/>
          <p:nvPr/>
        </p:nvSpPr>
        <p:spPr>
          <a:xfrm>
            <a:off x="7521854" y="4532948"/>
            <a:ext cx="2084832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!pip install gputil</a:t>
            </a:r>
            <a:endParaRPr lang="en-US" sz="1000" dirty="0"/>
          </a:p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GPUtil</a:t>
            </a:r>
            <a:endParaRPr lang="en-US" sz="1000" dirty="0"/>
          </a:p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GPUtil.showUtilization()</a:t>
            </a:r>
            <a:endParaRPr lang="en-US" sz="1000" dirty="0"/>
          </a:p>
        </p:txBody>
      </p:sp>
      <p:pic>
        <p:nvPicPr>
          <p:cNvPr id="48" name="Image 6" descr="preencoded.png"/>
          <p:cNvPicPr>
            <a:picLocks noChangeAspect="1"/>
          </p:cNvPicPr>
          <p:nvPr/>
        </p:nvPicPr>
        <p:blipFill>
          <a:blip r:embed="rId4"/>
          <a:srcRect t="-100" b="-100"/>
          <a:stretch/>
        </p:blipFill>
        <p:spPr>
          <a:xfrm>
            <a:off x="7369150" y="5591247"/>
            <a:ext cx="114300" cy="152705"/>
          </a:xfrm>
          <a:prstGeom prst="rect">
            <a:avLst/>
          </a:prstGeom>
        </p:spPr>
      </p:pic>
      <p:sp>
        <p:nvSpPr>
          <p:cNvPr id="49" name="Text 40"/>
          <p:cNvSpPr txBox="1"/>
          <p:nvPr/>
        </p:nvSpPr>
        <p:spPr>
          <a:xfrm>
            <a:off x="7597750" y="5553757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세션 연결 유지</a:t>
            </a:r>
            <a:endParaRPr lang="en-US" sz="1200" dirty="0"/>
          </a:p>
        </p:txBody>
      </p:sp>
      <p:sp>
        <p:nvSpPr>
          <p:cNvPr id="50" name="Text 41"/>
          <p:cNvSpPr txBox="1"/>
          <p:nvPr/>
        </p:nvSpPr>
        <p:spPr>
          <a:xfrm>
            <a:off x="7369150" y="5858252"/>
            <a:ext cx="40910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JavaScript 스크립트를 사용해 주기적으로 페이지 클릭을 자동화하여 세션 연결을 유지할 수 있습니다.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4816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커리큘럼 소개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교육 과정 개요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717243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19402"/>
            <a:ext cx="4829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MFU(Model FLOPs Utilization)의 개념부터 성능 최적화까지 체계적 이해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60143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1962302"/>
            <a:ext cx="3115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이론과 실습을 </a:t>
            </a:r>
            <a:r>
              <a:rPr lang="en-US" sz="120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병행하는 집중 과정 (8시간</a:t>
            </a: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403043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305202"/>
            <a:ext cx="3991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Jetson, TensorRT 등 산업 표준 도구 활용 능력 습득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2919955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학습 목표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445735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3348808"/>
            <a:ext cx="3952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모델의 성능 분석 방법론 이해 및 병목 현상 진단 능력 습득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788635"/>
            <a:ext cx="95098" cy="95098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780898" y="3691708"/>
            <a:ext cx="4295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Fusion, Quantization, Pruning 등 최적화 기법 적용 능력</a:t>
            </a:r>
            <a:endParaRPr lang="en-US" sz="12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131535"/>
            <a:ext cx="95098" cy="95098"/>
          </a:xfrm>
          <a:prstGeom prst="rect">
            <a:avLst/>
          </a:prstGeom>
        </p:spPr>
      </p:pic>
      <p:sp>
        <p:nvSpPr>
          <p:cNvPr id="19" name="Text 11"/>
          <p:cNvSpPr txBox="1"/>
          <p:nvPr/>
        </p:nvSpPr>
        <p:spPr>
          <a:xfrm>
            <a:off x="780898" y="4034608"/>
            <a:ext cx="34390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실전 프로젝트를 통한 MFU 개선 경험 및 노하우 습득</a:t>
            </a:r>
            <a:endParaRPr lang="en-US" sz="1200" dirty="0"/>
          </a:p>
        </p:txBody>
      </p:sp>
      <p:sp>
        <p:nvSpPr>
          <p:cNvPr id="20" name="Shape 12"/>
          <p:cNvSpPr/>
          <p:nvPr/>
        </p:nvSpPr>
        <p:spPr>
          <a:xfrm>
            <a:off x="7937906" y="1009498"/>
            <a:ext cx="3685946" cy="2762402"/>
          </a:xfrm>
          <a:prstGeom prst="roundRect">
            <a:avLst>
              <a:gd name="adj" fmla="val 6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3"/>
          <p:cNvSpPr txBox="1"/>
          <p:nvPr/>
        </p:nvSpPr>
        <p:spPr>
          <a:xfrm>
            <a:off x="8099755" y="1181405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교육 구성</a:t>
            </a:r>
            <a:endParaRPr lang="en-US" sz="130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4"/>
          <a:srcRect l="-33" r="-33"/>
          <a:stretch/>
        </p:blipFill>
        <p:spPr>
          <a:xfrm>
            <a:off x="8099755" y="1591056"/>
            <a:ext cx="171907" cy="152705"/>
          </a:xfrm>
          <a:prstGeom prst="rect">
            <a:avLst/>
          </a:prstGeom>
        </p:spPr>
      </p:pic>
      <p:sp>
        <p:nvSpPr>
          <p:cNvPr id="23" name="Text 14"/>
          <p:cNvSpPr txBox="1"/>
          <p:nvPr/>
        </p:nvSpPr>
        <p:spPr>
          <a:xfrm>
            <a:off x="8346643" y="1552651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이론</a:t>
            </a:r>
            <a:endParaRPr lang="en-US" sz="1200" dirty="0"/>
          </a:p>
        </p:txBody>
      </p:sp>
      <p:sp>
        <p:nvSpPr>
          <p:cNvPr id="25" name="Shape 16"/>
          <p:cNvSpPr/>
          <p:nvPr/>
        </p:nvSpPr>
        <p:spPr>
          <a:xfrm>
            <a:off x="8099755" y="1819656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17"/>
          <p:cNvSpPr/>
          <p:nvPr/>
        </p:nvSpPr>
        <p:spPr>
          <a:xfrm>
            <a:off x="8099755" y="1819656"/>
            <a:ext cx="1686154" cy="75895"/>
          </a:xfrm>
          <a:prstGeom prst="roundRect">
            <a:avLst>
              <a:gd name="adj" fmla="val 1204822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7" name="Image 7" descr="preencoded.png"/>
          <p:cNvPicPr>
            <a:picLocks noChangeAspect="1"/>
          </p:cNvPicPr>
          <p:nvPr/>
        </p:nvPicPr>
        <p:blipFill>
          <a:blip r:embed="rId5"/>
          <a:srcRect t="-180" b="-180"/>
          <a:stretch/>
        </p:blipFill>
        <p:spPr>
          <a:xfrm>
            <a:off x="8099755" y="2085746"/>
            <a:ext cx="190195" cy="152705"/>
          </a:xfrm>
          <a:prstGeom prst="rect">
            <a:avLst/>
          </a:prstGeom>
        </p:spPr>
      </p:pic>
      <p:sp>
        <p:nvSpPr>
          <p:cNvPr id="28" name="Text 18"/>
          <p:cNvSpPr txBox="1"/>
          <p:nvPr/>
        </p:nvSpPr>
        <p:spPr>
          <a:xfrm>
            <a:off x="8365846" y="2048256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</a:t>
            </a:r>
            <a:endParaRPr lang="en-US" sz="1200" dirty="0"/>
          </a:p>
        </p:txBody>
      </p:sp>
      <p:sp>
        <p:nvSpPr>
          <p:cNvPr id="30" name="Shape 20"/>
          <p:cNvSpPr/>
          <p:nvPr/>
        </p:nvSpPr>
        <p:spPr>
          <a:xfrm>
            <a:off x="8099755" y="2314346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1"/>
          <p:cNvSpPr/>
          <p:nvPr/>
        </p:nvSpPr>
        <p:spPr>
          <a:xfrm>
            <a:off x="8099755" y="2314346"/>
            <a:ext cx="1686154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22"/>
          <p:cNvSpPr txBox="1"/>
          <p:nvPr/>
        </p:nvSpPr>
        <p:spPr>
          <a:xfrm>
            <a:off x="8099755" y="2619756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필요 지식</a:t>
            </a:r>
            <a:endParaRPr lang="en-US" sz="1200" dirty="0"/>
          </a:p>
        </p:txBody>
      </p:sp>
      <p:sp>
        <p:nvSpPr>
          <p:cNvPr id="33" name="Shape 23"/>
          <p:cNvSpPr/>
          <p:nvPr/>
        </p:nvSpPr>
        <p:spPr>
          <a:xfrm>
            <a:off x="8137246" y="2962656"/>
            <a:ext cx="1790395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4"/>
          <p:cNvSpPr txBox="1"/>
          <p:nvPr/>
        </p:nvSpPr>
        <p:spPr>
          <a:xfrm>
            <a:off x="8251546" y="3000146"/>
            <a:ext cx="16623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PyTorch/TensorFlow 기본</a:t>
            </a:r>
            <a:endParaRPr lang="en-US" sz="1000" dirty="0"/>
          </a:p>
        </p:txBody>
      </p:sp>
      <p:sp>
        <p:nvSpPr>
          <p:cNvPr id="35" name="Shape 25"/>
          <p:cNvSpPr/>
          <p:nvPr/>
        </p:nvSpPr>
        <p:spPr>
          <a:xfrm>
            <a:off x="9995306" y="2962656"/>
            <a:ext cx="886054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6"/>
          <p:cNvSpPr txBox="1"/>
          <p:nvPr/>
        </p:nvSpPr>
        <p:spPr>
          <a:xfrm>
            <a:off x="10109606" y="3000146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딥러닝 기초</a:t>
            </a:r>
            <a:endParaRPr lang="en-US" sz="1000" dirty="0"/>
          </a:p>
        </p:txBody>
      </p:sp>
      <p:sp>
        <p:nvSpPr>
          <p:cNvPr id="37" name="Shape 27"/>
          <p:cNvSpPr/>
          <p:nvPr/>
        </p:nvSpPr>
        <p:spPr>
          <a:xfrm>
            <a:off x="8137246" y="3305556"/>
            <a:ext cx="676656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28"/>
          <p:cNvSpPr txBox="1"/>
          <p:nvPr/>
        </p:nvSpPr>
        <p:spPr>
          <a:xfrm>
            <a:off x="8251546" y="3343046"/>
            <a:ext cx="547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Python</a:t>
            </a:r>
            <a:endParaRPr lang="en-US"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8245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분석 사례 비교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244735"/>
            <a:ext cx="28675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모델 구조별 성능 분석 비교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6072" y="1678160"/>
            <a:ext cx="1990649" cy="428854"/>
          </a:xfrm>
          <a:prstGeom prst="rect">
            <a:avLst/>
          </a:prstGeom>
          <a:solidFill>
            <a:srgbClr val="F2F2F2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2563063" y="1678160"/>
            <a:ext cx="1772107" cy="428854"/>
          </a:xfrm>
          <a:prstGeom prst="rect">
            <a:avLst/>
          </a:prstGeom>
          <a:solidFill>
            <a:srgbClr val="F2F2F2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9" name="Shape 7"/>
          <p:cNvSpPr/>
          <p:nvPr/>
        </p:nvSpPr>
        <p:spPr>
          <a:xfrm>
            <a:off x="4329684" y="1678160"/>
            <a:ext cx="1772107" cy="428854"/>
          </a:xfrm>
          <a:prstGeom prst="rect">
            <a:avLst/>
          </a:prstGeom>
          <a:solidFill>
            <a:srgbClr val="F2F2F2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8"/>
          <p:cNvSpPr/>
          <p:nvPr/>
        </p:nvSpPr>
        <p:spPr>
          <a:xfrm>
            <a:off x="6096305" y="1678160"/>
            <a:ext cx="1772107" cy="428854"/>
          </a:xfrm>
          <a:prstGeom prst="rect">
            <a:avLst/>
          </a:prstGeom>
          <a:solidFill>
            <a:srgbClr val="F2F2F2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9"/>
          <p:cNvSpPr/>
          <p:nvPr/>
        </p:nvSpPr>
        <p:spPr>
          <a:xfrm>
            <a:off x="7862011" y="1678160"/>
            <a:ext cx="3762756" cy="428854"/>
          </a:xfrm>
          <a:prstGeom prst="rect">
            <a:avLst/>
          </a:prstGeom>
          <a:solidFill>
            <a:srgbClr val="F2F2F2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76656" y="1777830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유형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2663647" y="1777830"/>
            <a:ext cx="448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4429354" y="1777830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Throughput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6195974" y="1777830"/>
            <a:ext cx="695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Latency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7962595" y="1777830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병목 지점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6072" y="3392660"/>
            <a:ext cx="11039551" cy="428854"/>
          </a:xfrm>
          <a:prstGeom prst="rect">
            <a:avLst/>
          </a:prstGeom>
          <a:solidFill>
            <a:srgbClr val="FA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6"/>
          <p:cNvSpPr/>
          <p:nvPr/>
        </p:nvSpPr>
        <p:spPr>
          <a:xfrm>
            <a:off x="576072" y="2107014"/>
            <a:ext cx="1990649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7"/>
          <p:cNvSpPr/>
          <p:nvPr/>
        </p:nvSpPr>
        <p:spPr>
          <a:xfrm>
            <a:off x="2563063" y="2107014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8"/>
          <p:cNvSpPr/>
          <p:nvPr/>
        </p:nvSpPr>
        <p:spPr>
          <a:xfrm>
            <a:off x="4329684" y="2107014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9"/>
          <p:cNvSpPr/>
          <p:nvPr/>
        </p:nvSpPr>
        <p:spPr>
          <a:xfrm>
            <a:off x="6096305" y="2107014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20"/>
          <p:cNvSpPr/>
          <p:nvPr/>
        </p:nvSpPr>
        <p:spPr>
          <a:xfrm>
            <a:off x="7862011" y="2107014"/>
            <a:ext cx="3762756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21"/>
          <p:cNvSpPr/>
          <p:nvPr/>
        </p:nvSpPr>
        <p:spPr>
          <a:xfrm>
            <a:off x="576072" y="2963807"/>
            <a:ext cx="1990649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Shape 22"/>
          <p:cNvSpPr/>
          <p:nvPr/>
        </p:nvSpPr>
        <p:spPr>
          <a:xfrm>
            <a:off x="2563063" y="2963807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23"/>
          <p:cNvSpPr/>
          <p:nvPr/>
        </p:nvSpPr>
        <p:spPr>
          <a:xfrm>
            <a:off x="4329684" y="2963807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4"/>
          <p:cNvSpPr/>
          <p:nvPr/>
        </p:nvSpPr>
        <p:spPr>
          <a:xfrm>
            <a:off x="6096305" y="2963807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Shape 25"/>
          <p:cNvSpPr/>
          <p:nvPr/>
        </p:nvSpPr>
        <p:spPr>
          <a:xfrm>
            <a:off x="7862011" y="2963807"/>
            <a:ext cx="3762756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Shape 26"/>
          <p:cNvSpPr/>
          <p:nvPr/>
        </p:nvSpPr>
        <p:spPr>
          <a:xfrm>
            <a:off x="576072" y="3392660"/>
            <a:ext cx="1990649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7"/>
          <p:cNvSpPr/>
          <p:nvPr/>
        </p:nvSpPr>
        <p:spPr>
          <a:xfrm>
            <a:off x="2563063" y="3392660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8"/>
          <p:cNvSpPr/>
          <p:nvPr/>
        </p:nvSpPr>
        <p:spPr>
          <a:xfrm>
            <a:off x="4329684" y="3392660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9"/>
          <p:cNvSpPr/>
          <p:nvPr/>
        </p:nvSpPr>
        <p:spPr>
          <a:xfrm>
            <a:off x="6096305" y="3392660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30"/>
          <p:cNvSpPr/>
          <p:nvPr/>
        </p:nvSpPr>
        <p:spPr>
          <a:xfrm>
            <a:off x="7862011" y="3392660"/>
            <a:ext cx="3762756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Text 31"/>
          <p:cNvSpPr txBox="1"/>
          <p:nvPr/>
        </p:nvSpPr>
        <p:spPr>
          <a:xfrm>
            <a:off x="676656" y="2206684"/>
            <a:ext cx="1353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CNN (ResNet-50)</a:t>
            </a:r>
            <a:endParaRPr lang="en-US" sz="1200" dirty="0"/>
          </a:p>
        </p:txBody>
      </p:sp>
      <p:sp>
        <p:nvSpPr>
          <p:cNvPr id="34" name="Text 32"/>
          <p:cNvSpPr txBox="1"/>
          <p:nvPr/>
        </p:nvSpPr>
        <p:spPr>
          <a:xfrm>
            <a:off x="2663647" y="2206684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65-72%</a:t>
            </a:r>
            <a:endParaRPr lang="en-US" sz="1200" dirty="0"/>
          </a:p>
        </p:txBody>
      </p:sp>
      <p:sp>
        <p:nvSpPr>
          <p:cNvPr id="35" name="Text 33"/>
          <p:cNvSpPr txBox="1"/>
          <p:nvPr/>
        </p:nvSpPr>
        <p:spPr>
          <a:xfrm>
            <a:off x="4429354" y="2206684"/>
            <a:ext cx="943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1,500 img/s</a:t>
            </a:r>
            <a:endParaRPr lang="en-US" sz="1200" dirty="0"/>
          </a:p>
        </p:txBody>
      </p:sp>
      <p:sp>
        <p:nvSpPr>
          <p:cNvPr id="36" name="Text 34"/>
          <p:cNvSpPr txBox="1"/>
          <p:nvPr/>
        </p:nvSpPr>
        <p:spPr>
          <a:xfrm>
            <a:off x="6195974" y="2206684"/>
            <a:ext cx="553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4-8ms</a:t>
            </a:r>
            <a:endParaRPr lang="en-US" sz="1200" dirty="0"/>
          </a:p>
        </p:txBody>
      </p:sp>
      <p:sp>
        <p:nvSpPr>
          <p:cNvPr id="37" name="Text 35"/>
          <p:cNvSpPr txBox="1"/>
          <p:nvPr/>
        </p:nvSpPr>
        <p:spPr>
          <a:xfrm>
            <a:off x="7962595" y="2206684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Convolution 연산 및 메모리 대역폭</a:t>
            </a:r>
            <a:endParaRPr lang="en-US" sz="1200" dirty="0"/>
          </a:p>
        </p:txBody>
      </p:sp>
      <p:sp>
        <p:nvSpPr>
          <p:cNvPr id="38" name="Text 36"/>
          <p:cNvSpPr txBox="1"/>
          <p:nvPr/>
        </p:nvSpPr>
        <p:spPr>
          <a:xfrm>
            <a:off x="676656" y="3064391"/>
            <a:ext cx="1200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LLM (GPT 계열)</a:t>
            </a:r>
            <a:endParaRPr lang="en-US" sz="1200" dirty="0"/>
          </a:p>
        </p:txBody>
      </p:sp>
      <p:sp>
        <p:nvSpPr>
          <p:cNvPr id="39" name="Text 37"/>
          <p:cNvSpPr txBox="1"/>
          <p:nvPr/>
        </p:nvSpPr>
        <p:spPr>
          <a:xfrm>
            <a:off x="2663647" y="3064391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30-40%</a:t>
            </a:r>
            <a:endParaRPr lang="en-US" sz="1200" dirty="0"/>
          </a:p>
        </p:txBody>
      </p:sp>
      <p:sp>
        <p:nvSpPr>
          <p:cNvPr id="40" name="Text 38"/>
          <p:cNvSpPr txBox="1"/>
          <p:nvPr/>
        </p:nvSpPr>
        <p:spPr>
          <a:xfrm>
            <a:off x="4429354" y="3064391"/>
            <a:ext cx="914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20-50 tok/s</a:t>
            </a:r>
            <a:endParaRPr lang="en-US" sz="1200" dirty="0"/>
          </a:p>
        </p:txBody>
      </p:sp>
      <p:sp>
        <p:nvSpPr>
          <p:cNvPr id="41" name="Text 39"/>
          <p:cNvSpPr txBox="1"/>
          <p:nvPr/>
        </p:nvSpPr>
        <p:spPr>
          <a:xfrm>
            <a:off x="6195974" y="3064391"/>
            <a:ext cx="896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100-500ms</a:t>
            </a:r>
            <a:endParaRPr lang="en-US" sz="1200" dirty="0"/>
          </a:p>
        </p:txBody>
      </p:sp>
      <p:sp>
        <p:nvSpPr>
          <p:cNvPr id="42" name="Text 40"/>
          <p:cNvSpPr txBox="1"/>
          <p:nvPr/>
        </p:nvSpPr>
        <p:spPr>
          <a:xfrm>
            <a:off x="7962595" y="3064391"/>
            <a:ext cx="21625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KV 캐시 접근 및 Attention 계산</a:t>
            </a:r>
            <a:endParaRPr lang="en-US" sz="1200" dirty="0"/>
          </a:p>
        </p:txBody>
      </p:sp>
      <p:sp>
        <p:nvSpPr>
          <p:cNvPr id="43" name="Text 41"/>
          <p:cNvSpPr txBox="1"/>
          <p:nvPr/>
        </p:nvSpPr>
        <p:spPr>
          <a:xfrm>
            <a:off x="676656" y="3492330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RNN/LSTM</a:t>
            </a:r>
            <a:endParaRPr lang="en-US" sz="1200" dirty="0"/>
          </a:p>
        </p:txBody>
      </p:sp>
      <p:sp>
        <p:nvSpPr>
          <p:cNvPr id="44" name="Text 42"/>
          <p:cNvSpPr txBox="1"/>
          <p:nvPr/>
        </p:nvSpPr>
        <p:spPr>
          <a:xfrm>
            <a:off x="2663647" y="3492330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35-45%</a:t>
            </a:r>
            <a:endParaRPr lang="en-US" sz="1200" dirty="0"/>
          </a:p>
        </p:txBody>
      </p:sp>
      <p:sp>
        <p:nvSpPr>
          <p:cNvPr id="45" name="Text 43"/>
          <p:cNvSpPr txBox="1"/>
          <p:nvPr/>
        </p:nvSpPr>
        <p:spPr>
          <a:xfrm>
            <a:off x="4429354" y="3492330"/>
            <a:ext cx="800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500 seq/s</a:t>
            </a:r>
            <a:endParaRPr lang="en-US" sz="1200" dirty="0"/>
          </a:p>
        </p:txBody>
      </p:sp>
      <p:sp>
        <p:nvSpPr>
          <p:cNvPr id="46" name="Text 44"/>
          <p:cNvSpPr txBox="1"/>
          <p:nvPr/>
        </p:nvSpPr>
        <p:spPr>
          <a:xfrm>
            <a:off x="6195974" y="3492330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10-20ms</a:t>
            </a:r>
            <a:endParaRPr lang="en-US" sz="1200" dirty="0"/>
          </a:p>
        </p:txBody>
      </p:sp>
      <p:sp>
        <p:nvSpPr>
          <p:cNvPr id="47" name="Text 45"/>
          <p:cNvSpPr txBox="1"/>
          <p:nvPr/>
        </p:nvSpPr>
        <p:spPr>
          <a:xfrm>
            <a:off x="7962595" y="3492330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순차적 계산 및 GEMM 연산</a:t>
            </a:r>
            <a:endParaRPr lang="en-US" sz="1200" dirty="0"/>
          </a:p>
        </p:txBody>
      </p:sp>
      <p:sp>
        <p:nvSpPr>
          <p:cNvPr id="48" name="Shape 46"/>
          <p:cNvSpPr/>
          <p:nvPr/>
        </p:nvSpPr>
        <p:spPr>
          <a:xfrm>
            <a:off x="576072" y="2535868"/>
            <a:ext cx="11039551" cy="428854"/>
          </a:xfrm>
          <a:prstGeom prst="rect">
            <a:avLst/>
          </a:prstGeom>
          <a:solidFill>
            <a:srgbClr val="FAFA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9" name="Shape 47"/>
          <p:cNvSpPr/>
          <p:nvPr/>
        </p:nvSpPr>
        <p:spPr>
          <a:xfrm>
            <a:off x="576072" y="2535868"/>
            <a:ext cx="1990649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Shape 48"/>
          <p:cNvSpPr/>
          <p:nvPr/>
        </p:nvSpPr>
        <p:spPr>
          <a:xfrm>
            <a:off x="2563063" y="2535868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49"/>
          <p:cNvSpPr/>
          <p:nvPr/>
        </p:nvSpPr>
        <p:spPr>
          <a:xfrm>
            <a:off x="4329684" y="2535868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50"/>
          <p:cNvSpPr/>
          <p:nvPr/>
        </p:nvSpPr>
        <p:spPr>
          <a:xfrm>
            <a:off x="6096305" y="2535868"/>
            <a:ext cx="1772107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51"/>
          <p:cNvSpPr/>
          <p:nvPr/>
        </p:nvSpPr>
        <p:spPr>
          <a:xfrm>
            <a:off x="7862011" y="2535868"/>
            <a:ext cx="3762756" cy="4288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Text 52"/>
          <p:cNvSpPr txBox="1"/>
          <p:nvPr/>
        </p:nvSpPr>
        <p:spPr>
          <a:xfrm>
            <a:off x="676656" y="2635537"/>
            <a:ext cx="1571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Transformer (BERT)</a:t>
            </a:r>
            <a:endParaRPr lang="en-US" sz="1200" dirty="0"/>
          </a:p>
        </p:txBody>
      </p:sp>
      <p:sp>
        <p:nvSpPr>
          <p:cNvPr id="55" name="Text 53"/>
          <p:cNvSpPr txBox="1"/>
          <p:nvPr/>
        </p:nvSpPr>
        <p:spPr>
          <a:xfrm>
            <a:off x="2663647" y="2635537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45-55%</a:t>
            </a:r>
            <a:endParaRPr lang="en-US" sz="1200" dirty="0"/>
          </a:p>
        </p:txBody>
      </p:sp>
      <p:sp>
        <p:nvSpPr>
          <p:cNvPr id="56" name="Text 54"/>
          <p:cNvSpPr txBox="1"/>
          <p:nvPr/>
        </p:nvSpPr>
        <p:spPr>
          <a:xfrm>
            <a:off x="4429354" y="2635537"/>
            <a:ext cx="800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250 seq/s</a:t>
            </a:r>
            <a:endParaRPr lang="en-US" sz="1200" dirty="0"/>
          </a:p>
        </p:txBody>
      </p:sp>
      <p:sp>
        <p:nvSpPr>
          <p:cNvPr id="57" name="Text 55"/>
          <p:cNvSpPr txBox="1"/>
          <p:nvPr/>
        </p:nvSpPr>
        <p:spPr>
          <a:xfrm>
            <a:off x="6195974" y="2635537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15-25ms</a:t>
            </a:r>
            <a:endParaRPr lang="en-US" sz="1200" dirty="0"/>
          </a:p>
        </p:txBody>
      </p:sp>
      <p:sp>
        <p:nvSpPr>
          <p:cNvPr id="58" name="Text 56"/>
          <p:cNvSpPr txBox="1"/>
          <p:nvPr/>
        </p:nvSpPr>
        <p:spPr>
          <a:xfrm>
            <a:off x="7962595" y="2635537"/>
            <a:ext cx="2391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Attention 계산 및 메모리 접근 패턴</a:t>
            </a:r>
            <a:endParaRPr lang="en-US" sz="1200" dirty="0"/>
          </a:p>
        </p:txBody>
      </p:sp>
      <p:sp>
        <p:nvSpPr>
          <p:cNvPr id="59" name="Text 57"/>
          <p:cNvSpPr txBox="1"/>
          <p:nvPr/>
        </p:nvSpPr>
        <p:spPr>
          <a:xfrm>
            <a:off x="571500" y="4500744"/>
            <a:ext cx="10771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시사점</a:t>
            </a:r>
            <a:endParaRPr lang="en-US" sz="1500" dirty="0"/>
          </a:p>
        </p:txBody>
      </p:sp>
      <p:pic>
        <p:nvPicPr>
          <p:cNvPr id="60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026524"/>
            <a:ext cx="95098" cy="95098"/>
          </a:xfrm>
          <a:prstGeom prst="rect">
            <a:avLst/>
          </a:prstGeom>
        </p:spPr>
      </p:pic>
      <p:sp>
        <p:nvSpPr>
          <p:cNvPr id="61" name="Text 58"/>
          <p:cNvSpPr txBox="1"/>
          <p:nvPr/>
        </p:nvSpPr>
        <p:spPr>
          <a:xfrm>
            <a:off x="780898" y="4963463"/>
            <a:ext cx="914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구조별 특성:</a:t>
            </a:r>
            <a:endParaRPr lang="en-US" sz="1200" dirty="0"/>
          </a:p>
        </p:txBody>
      </p:sp>
      <p:sp>
        <p:nvSpPr>
          <p:cNvPr id="62" name="Text 59"/>
          <p:cNvSpPr txBox="1"/>
          <p:nvPr/>
        </p:nvSpPr>
        <p:spPr>
          <a:xfrm>
            <a:off x="1574597" y="4963463"/>
            <a:ext cx="4715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CNN은 MFU가 가장 높으나, 병렬화가 잘된 Convolution 연산 특성 덕분</a:t>
            </a:r>
            <a:endParaRPr lang="en-US" sz="1200" dirty="0"/>
          </a:p>
        </p:txBody>
      </p:sp>
      <p:pic>
        <p:nvPicPr>
          <p:cNvPr id="63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369424"/>
            <a:ext cx="95098" cy="95098"/>
          </a:xfrm>
          <a:prstGeom prst="rect">
            <a:avLst/>
          </a:prstGeom>
        </p:spPr>
      </p:pic>
      <p:sp>
        <p:nvSpPr>
          <p:cNvPr id="64" name="Text 60"/>
          <p:cNvSpPr txBox="1"/>
          <p:nvPr/>
        </p:nvSpPr>
        <p:spPr>
          <a:xfrm>
            <a:off x="780898" y="5306363"/>
            <a:ext cx="1420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Transformer 특징:</a:t>
            </a:r>
            <a:endParaRPr lang="en-US" sz="1200" dirty="0"/>
          </a:p>
        </p:txBody>
      </p:sp>
      <p:sp>
        <p:nvSpPr>
          <p:cNvPr id="65" name="Text 61"/>
          <p:cNvSpPr txBox="1"/>
          <p:nvPr/>
        </p:nvSpPr>
        <p:spPr>
          <a:xfrm>
            <a:off x="780898" y="5649263"/>
            <a:ext cx="13149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LLM의 낮은 MFU:</a:t>
            </a:r>
            <a:endParaRPr lang="en-US" sz="1200" dirty="0"/>
          </a:p>
        </p:txBody>
      </p:sp>
      <p:sp>
        <p:nvSpPr>
          <p:cNvPr id="66" name="Text 62"/>
          <p:cNvSpPr txBox="1"/>
          <p:nvPr/>
        </p:nvSpPr>
        <p:spPr>
          <a:xfrm>
            <a:off x="2083003" y="5306363"/>
            <a:ext cx="4381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Self-Attention 계산 시 메모리 접근 패턴이 불규칙하여 최적화 필요</a:t>
            </a:r>
            <a:endParaRPr lang="en-US" sz="1200" dirty="0"/>
          </a:p>
        </p:txBody>
      </p:sp>
      <p:pic>
        <p:nvPicPr>
          <p:cNvPr id="67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712324"/>
            <a:ext cx="95098" cy="95098"/>
          </a:xfrm>
          <a:prstGeom prst="rect">
            <a:avLst/>
          </a:prstGeom>
        </p:spPr>
      </p:pic>
      <p:sp>
        <p:nvSpPr>
          <p:cNvPr id="68" name="Text 63"/>
          <p:cNvSpPr txBox="1"/>
          <p:nvPr/>
        </p:nvSpPr>
        <p:spPr>
          <a:xfrm>
            <a:off x="780898" y="5992163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하드웨어별 차이:</a:t>
            </a:r>
            <a:endParaRPr lang="en-US" sz="1200" dirty="0"/>
          </a:p>
        </p:txBody>
      </p:sp>
      <p:sp>
        <p:nvSpPr>
          <p:cNvPr id="69" name="Text 64"/>
          <p:cNvSpPr txBox="1"/>
          <p:nvPr/>
        </p:nvSpPr>
        <p:spPr>
          <a:xfrm>
            <a:off x="1976018" y="5649263"/>
            <a:ext cx="4010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크기 증가에 따른 메모리 제약과 정규화 연산의 병목 현상</a:t>
            </a:r>
            <a:endParaRPr lang="en-US" sz="1200" dirty="0"/>
          </a:p>
        </p:txBody>
      </p:sp>
      <p:pic>
        <p:nvPicPr>
          <p:cNvPr id="70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6055224"/>
            <a:ext cx="95098" cy="95098"/>
          </a:xfrm>
          <a:prstGeom prst="rect">
            <a:avLst/>
          </a:prstGeom>
        </p:spPr>
      </p:pic>
      <p:sp>
        <p:nvSpPr>
          <p:cNvPr id="71" name="Text 65"/>
          <p:cNvSpPr txBox="1"/>
          <p:nvPr/>
        </p:nvSpPr>
        <p:spPr>
          <a:xfrm>
            <a:off x="1855318" y="5992163"/>
            <a:ext cx="4362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아키텍처에 따라 같은 모델도 MFU 차이 발생 (A100 vs V100)</a:t>
            </a:r>
            <a:endParaRPr lang="en-US" sz="1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04403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다양한 모델 비교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244193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673046"/>
            <a:ext cx="43534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다양한 CNN 및 LLM 모델의 MFU 측정 및 비교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2015946"/>
            <a:ext cx="3525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GPU 환경에서 모델 아키텍처별 성능 차이 분석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358846"/>
            <a:ext cx="4114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Profiler로 모델별 MFU, Throughput, Latency 측정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805988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진행 방법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234841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25404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255160"/>
            <a:ext cx="2429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제공된 Colab 노트북 링크 클릭 또는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3349448" y="3299118"/>
            <a:ext cx="26773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model_comparison_colab.ipynb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5403292" y="325516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열기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571500" y="363443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5"/>
          <p:cNvSpPr txBox="1"/>
          <p:nvPr/>
        </p:nvSpPr>
        <p:spPr>
          <a:xfrm>
            <a:off x="660197" y="365363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8" name="Text 16"/>
          <p:cNvSpPr txBox="1"/>
          <p:nvPr/>
        </p:nvSpPr>
        <p:spPr>
          <a:xfrm>
            <a:off x="981151" y="3654753"/>
            <a:ext cx="3810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런타임 → GPU로 설정 ('런타임 유형 변경' → 'GPU' 선택)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571500" y="4034941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8"/>
          <p:cNvSpPr txBox="1"/>
          <p:nvPr/>
        </p:nvSpPr>
        <p:spPr>
          <a:xfrm>
            <a:off x="660197" y="405414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981151" y="4055260"/>
            <a:ext cx="3267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필요 라이브러리 설치 및 다양한 모델 로드 셀 실행</a:t>
            </a:r>
            <a:endParaRPr lang="en-US" sz="1200" dirty="0"/>
          </a:p>
        </p:txBody>
      </p:sp>
      <p:sp>
        <p:nvSpPr>
          <p:cNvPr id="22" name="Shape 20"/>
          <p:cNvSpPr/>
          <p:nvPr/>
        </p:nvSpPr>
        <p:spPr>
          <a:xfrm>
            <a:off x="571500" y="443453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21"/>
          <p:cNvSpPr txBox="1"/>
          <p:nvPr/>
        </p:nvSpPr>
        <p:spPr>
          <a:xfrm>
            <a:off x="660197" y="445373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4" name="Text 22"/>
          <p:cNvSpPr txBox="1"/>
          <p:nvPr/>
        </p:nvSpPr>
        <p:spPr>
          <a:xfrm>
            <a:off x="981151" y="4461626"/>
            <a:ext cx="3267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모델별 성능 측정 코드 실행 및 결과 시각화하기</a:t>
            </a:r>
            <a:endParaRPr lang="en-US" sz="1200" dirty="0"/>
          </a:p>
        </p:txBody>
      </p:sp>
      <p:sp>
        <p:nvSpPr>
          <p:cNvPr id="25" name="Text 23"/>
          <p:cNvSpPr txBox="1"/>
          <p:nvPr/>
        </p:nvSpPr>
        <p:spPr>
          <a:xfrm>
            <a:off x="535839" y="5244693"/>
            <a:ext cx="434808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예시 (Google Colab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용) :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9" name="Shape 27"/>
          <p:cNvSpPr/>
          <p:nvPr/>
        </p:nvSpPr>
        <p:spPr>
          <a:xfrm>
            <a:off x="7168896" y="1253337"/>
            <a:ext cx="4457700" cy="4705502"/>
          </a:xfrm>
          <a:prstGeom prst="roundRect">
            <a:avLst>
              <a:gd name="adj" fmla="val 35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8"/>
          <p:cNvSpPr txBox="1"/>
          <p:nvPr/>
        </p:nvSpPr>
        <p:spPr>
          <a:xfrm>
            <a:off x="7369150" y="1462734"/>
            <a:ext cx="26151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테스트할 모델</a:t>
            </a:r>
            <a:endParaRPr lang="en-US" sz="1300" dirty="0"/>
          </a:p>
        </p:txBody>
      </p:sp>
      <p:sp>
        <p:nvSpPr>
          <p:cNvPr id="31" name="Shape 29"/>
          <p:cNvSpPr/>
          <p:nvPr/>
        </p:nvSpPr>
        <p:spPr>
          <a:xfrm>
            <a:off x="7369150" y="1872385"/>
            <a:ext cx="4058107" cy="1371600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30"/>
          <p:cNvSpPr/>
          <p:nvPr/>
        </p:nvSpPr>
        <p:spPr>
          <a:xfrm>
            <a:off x="7369150" y="1872385"/>
            <a:ext cx="38405" cy="1371600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Text 31"/>
          <p:cNvSpPr txBox="1"/>
          <p:nvPr/>
        </p:nvSpPr>
        <p:spPr>
          <a:xfrm>
            <a:off x="7502652" y="1967483"/>
            <a:ext cx="2886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가벼운 CNN 모델 (Colab T4 GPU에 적합)</a:t>
            </a:r>
            <a:endParaRPr lang="en-US" sz="1200" dirty="0"/>
          </a:p>
        </p:txBody>
      </p:sp>
      <p:sp>
        <p:nvSpPr>
          <p:cNvPr id="34" name="Text 32"/>
          <p:cNvSpPr txBox="1"/>
          <p:nvPr/>
        </p:nvSpPr>
        <p:spPr>
          <a:xfrm>
            <a:off x="7654442" y="2234488"/>
            <a:ext cx="1162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ResNet-18/34</a:t>
            </a:r>
            <a:endParaRPr lang="en-US" sz="1200" dirty="0"/>
          </a:p>
        </p:txBody>
      </p:sp>
      <p:sp>
        <p:nvSpPr>
          <p:cNvPr id="35" name="Text 33"/>
          <p:cNvSpPr txBox="1"/>
          <p:nvPr/>
        </p:nvSpPr>
        <p:spPr>
          <a:xfrm>
            <a:off x="7654442" y="2463088"/>
            <a:ext cx="1114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MobileNetV2</a:t>
            </a:r>
            <a:endParaRPr lang="en-US" sz="1200" dirty="0"/>
          </a:p>
        </p:txBody>
      </p:sp>
      <p:sp>
        <p:nvSpPr>
          <p:cNvPr id="36" name="Text 34"/>
          <p:cNvSpPr txBox="1"/>
          <p:nvPr/>
        </p:nvSpPr>
        <p:spPr>
          <a:xfrm>
            <a:off x="7654442" y="2691688"/>
            <a:ext cx="962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ShuffleNet</a:t>
            </a:r>
            <a:endParaRPr lang="en-US" sz="1200" dirty="0"/>
          </a:p>
        </p:txBody>
      </p:sp>
      <p:sp>
        <p:nvSpPr>
          <p:cNvPr id="37" name="Text 35"/>
          <p:cNvSpPr txBox="1"/>
          <p:nvPr/>
        </p:nvSpPr>
        <p:spPr>
          <a:xfrm>
            <a:off x="7654442" y="2920288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EfficientNet-B0</a:t>
            </a:r>
            <a:endParaRPr lang="en-US" sz="1200" dirty="0"/>
          </a:p>
        </p:txBody>
      </p:sp>
      <p:sp>
        <p:nvSpPr>
          <p:cNvPr id="38" name="Shape 36"/>
          <p:cNvSpPr/>
          <p:nvPr/>
        </p:nvSpPr>
        <p:spPr>
          <a:xfrm>
            <a:off x="7369150" y="3334341"/>
            <a:ext cx="4058107" cy="1371600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7"/>
          <p:cNvSpPr/>
          <p:nvPr/>
        </p:nvSpPr>
        <p:spPr>
          <a:xfrm>
            <a:off x="7369150" y="3334341"/>
            <a:ext cx="38405" cy="1371600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8"/>
          <p:cNvSpPr txBox="1"/>
          <p:nvPr/>
        </p:nvSpPr>
        <p:spPr>
          <a:xfrm>
            <a:off x="7502652" y="3429439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중형 Transformer 모델</a:t>
            </a:r>
            <a:endParaRPr lang="en-US" sz="1200" dirty="0"/>
          </a:p>
        </p:txBody>
      </p:sp>
      <p:sp>
        <p:nvSpPr>
          <p:cNvPr id="41" name="Text 39"/>
          <p:cNvSpPr txBox="1"/>
          <p:nvPr/>
        </p:nvSpPr>
        <p:spPr>
          <a:xfrm>
            <a:off x="7654442" y="3695529"/>
            <a:ext cx="9720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BERT-base</a:t>
            </a:r>
            <a:endParaRPr lang="en-US" sz="1200" dirty="0"/>
          </a:p>
        </p:txBody>
      </p:sp>
      <p:sp>
        <p:nvSpPr>
          <p:cNvPr id="42" name="Text 40"/>
          <p:cNvSpPr txBox="1"/>
          <p:nvPr/>
        </p:nvSpPr>
        <p:spPr>
          <a:xfrm>
            <a:off x="7654442" y="3924129"/>
            <a:ext cx="943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DistilBERT</a:t>
            </a:r>
            <a:endParaRPr lang="en-US" sz="1200" dirty="0"/>
          </a:p>
        </p:txBody>
      </p:sp>
      <p:sp>
        <p:nvSpPr>
          <p:cNvPr id="43" name="Text 41"/>
          <p:cNvSpPr txBox="1"/>
          <p:nvPr/>
        </p:nvSpPr>
        <p:spPr>
          <a:xfrm>
            <a:off x="7654442" y="4152729"/>
            <a:ext cx="10671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GPT-2 small</a:t>
            </a:r>
            <a:endParaRPr lang="en-US" sz="1200" dirty="0"/>
          </a:p>
        </p:txBody>
      </p:sp>
      <p:sp>
        <p:nvSpPr>
          <p:cNvPr id="44" name="Text 42"/>
          <p:cNvSpPr txBox="1"/>
          <p:nvPr/>
        </p:nvSpPr>
        <p:spPr>
          <a:xfrm>
            <a:off x="7654442" y="4381329"/>
            <a:ext cx="829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T5-small</a:t>
            </a:r>
            <a:endParaRPr lang="en-US" sz="1200" dirty="0"/>
          </a:p>
        </p:txBody>
      </p:sp>
      <p:sp>
        <p:nvSpPr>
          <p:cNvPr id="45" name="Shape 43"/>
          <p:cNvSpPr/>
          <p:nvPr/>
        </p:nvSpPr>
        <p:spPr>
          <a:xfrm>
            <a:off x="7369150" y="4795382"/>
            <a:ext cx="4058107" cy="914400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44"/>
          <p:cNvSpPr/>
          <p:nvPr/>
        </p:nvSpPr>
        <p:spPr>
          <a:xfrm>
            <a:off x="7369150" y="4795382"/>
            <a:ext cx="38405" cy="914400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45"/>
          <p:cNvSpPr txBox="1"/>
          <p:nvPr/>
        </p:nvSpPr>
        <p:spPr>
          <a:xfrm>
            <a:off x="7502652" y="4890480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맞춤형 모델</a:t>
            </a:r>
            <a:endParaRPr lang="en-US" sz="1200" dirty="0"/>
          </a:p>
        </p:txBody>
      </p:sp>
      <p:sp>
        <p:nvSpPr>
          <p:cNvPr id="48" name="Text 46"/>
          <p:cNvSpPr txBox="1"/>
          <p:nvPr/>
        </p:nvSpPr>
        <p:spPr>
          <a:xfrm>
            <a:off x="7654442" y="5157485"/>
            <a:ext cx="2848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직접 정의한 CNN (Colab 메모리 한계 내)</a:t>
            </a:r>
            <a:endParaRPr lang="en-US" sz="1200" dirty="0"/>
          </a:p>
        </p:txBody>
      </p:sp>
      <p:sp>
        <p:nvSpPr>
          <p:cNvPr id="49" name="Text 47"/>
          <p:cNvSpPr txBox="1"/>
          <p:nvPr/>
        </p:nvSpPr>
        <p:spPr>
          <a:xfrm>
            <a:off x="7654442" y="5386085"/>
            <a:ext cx="1867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양자화된 MobileNet 변형</a:t>
            </a:r>
            <a:endParaRPr lang="en-US" sz="12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55757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분석 툴 총정리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047902"/>
            <a:ext cx="10972800" cy="1923898"/>
          </a:xfrm>
          <a:prstGeom prst="roundRect">
            <a:avLst>
              <a:gd name="adj" fmla="val 18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809244" y="1238098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요약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714500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076249" y="1689503"/>
            <a:ext cx="60012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성능 분석 도구를 상황에 맞게 활용하면 모델의 성능 병목 지점을 효과적으로 파악 가능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095805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076249" y="2070808"/>
            <a:ext cx="6020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저수준(커널/하드웨어) 분석과 고수준(모델 구조/연산) 분석 도구를 함께 사용하는 것이 효과적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476195"/>
            <a:ext cx="152705" cy="15270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076249" y="2452113"/>
            <a:ext cx="4610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타겟 환경에서의 성능 분석 결과를 기반으로 최적화 전략 수립 필요</a:t>
            </a:r>
            <a:endParaRPr lang="en-US" sz="1200" dirty="0"/>
          </a:p>
        </p:txBody>
      </p:sp>
      <p:sp>
        <p:nvSpPr>
          <p:cNvPr id="14" name="Text 9"/>
          <p:cNvSpPr txBox="1"/>
          <p:nvPr/>
        </p:nvSpPr>
        <p:spPr>
          <a:xfrm>
            <a:off x="609905" y="3225121"/>
            <a:ext cx="21150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성능 분석 도구 비교</a:t>
            </a:r>
            <a:endParaRPr lang="en-US" sz="1500" dirty="0"/>
          </a:p>
        </p:txBody>
      </p:sp>
      <p:sp>
        <p:nvSpPr>
          <p:cNvPr id="15" name="Shape 10"/>
          <p:cNvSpPr/>
          <p:nvPr/>
        </p:nvSpPr>
        <p:spPr>
          <a:xfrm>
            <a:off x="609905" y="3615570"/>
            <a:ext cx="2200046" cy="360508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16" name="Shape 11"/>
          <p:cNvSpPr/>
          <p:nvPr/>
        </p:nvSpPr>
        <p:spPr>
          <a:xfrm>
            <a:off x="609905" y="3961548"/>
            <a:ext cx="2200046" cy="14531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17" name="Shape 12"/>
          <p:cNvSpPr/>
          <p:nvPr/>
        </p:nvSpPr>
        <p:spPr>
          <a:xfrm>
            <a:off x="2804465" y="3615570"/>
            <a:ext cx="3295498" cy="360508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18" name="Shape 13"/>
          <p:cNvSpPr/>
          <p:nvPr/>
        </p:nvSpPr>
        <p:spPr>
          <a:xfrm>
            <a:off x="2804465" y="3961548"/>
            <a:ext cx="3295498" cy="14531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19" name="Shape 14"/>
          <p:cNvSpPr/>
          <p:nvPr/>
        </p:nvSpPr>
        <p:spPr>
          <a:xfrm>
            <a:off x="6096305" y="3615570"/>
            <a:ext cx="2743200" cy="360508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20" name="Shape 15"/>
          <p:cNvSpPr/>
          <p:nvPr/>
        </p:nvSpPr>
        <p:spPr>
          <a:xfrm>
            <a:off x="6096305" y="3961548"/>
            <a:ext cx="2743200" cy="14531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21" name="Shape 16"/>
          <p:cNvSpPr/>
          <p:nvPr/>
        </p:nvSpPr>
        <p:spPr>
          <a:xfrm>
            <a:off x="8839505" y="3615570"/>
            <a:ext cx="2752344" cy="360508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22" name="Shape 17"/>
          <p:cNvSpPr/>
          <p:nvPr/>
        </p:nvSpPr>
        <p:spPr>
          <a:xfrm>
            <a:off x="8839505" y="3961548"/>
            <a:ext cx="2752344" cy="14531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23" name="Text 18"/>
          <p:cNvSpPr txBox="1"/>
          <p:nvPr/>
        </p:nvSpPr>
        <p:spPr>
          <a:xfrm>
            <a:off x="752551" y="3702064"/>
            <a:ext cx="724205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도구</a:t>
            </a:r>
            <a:endParaRPr lang="en-US" sz="1100" dirty="0"/>
          </a:p>
        </p:txBody>
      </p:sp>
      <p:sp>
        <p:nvSpPr>
          <p:cNvPr id="24" name="Text 19"/>
          <p:cNvSpPr txBox="1"/>
          <p:nvPr/>
        </p:nvSpPr>
        <p:spPr>
          <a:xfrm>
            <a:off x="2947111" y="3702064"/>
            <a:ext cx="724205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기능</a:t>
            </a:r>
            <a:endParaRPr lang="en-US" sz="1100" dirty="0"/>
          </a:p>
        </p:txBody>
      </p:sp>
      <p:sp>
        <p:nvSpPr>
          <p:cNvPr id="25" name="Text 20"/>
          <p:cNvSpPr txBox="1"/>
          <p:nvPr/>
        </p:nvSpPr>
        <p:spPr>
          <a:xfrm>
            <a:off x="6238951" y="3702064"/>
            <a:ext cx="400507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장점</a:t>
            </a:r>
            <a:endParaRPr lang="en-US" sz="1100" dirty="0"/>
          </a:p>
        </p:txBody>
      </p:sp>
      <p:sp>
        <p:nvSpPr>
          <p:cNvPr id="26" name="Text 21"/>
          <p:cNvSpPr txBox="1"/>
          <p:nvPr/>
        </p:nvSpPr>
        <p:spPr>
          <a:xfrm>
            <a:off x="8982151" y="3702064"/>
            <a:ext cx="400507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단점</a:t>
            </a:r>
            <a:endParaRPr lang="en-US" sz="1100" dirty="0"/>
          </a:p>
        </p:txBody>
      </p:sp>
      <p:sp>
        <p:nvSpPr>
          <p:cNvPr id="27" name="Shape 22"/>
          <p:cNvSpPr/>
          <p:nvPr/>
        </p:nvSpPr>
        <p:spPr>
          <a:xfrm>
            <a:off x="609905" y="3976078"/>
            <a:ext cx="10972800" cy="497516"/>
          </a:xfrm>
          <a:prstGeom prst="rect">
            <a:avLst/>
          </a:prstGeom>
          <a:solidFill>
            <a:srgbClr val="76B900">
              <a:alpha val="10000"/>
            </a:srgbClr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28" name="Shape 23"/>
          <p:cNvSpPr/>
          <p:nvPr/>
        </p:nvSpPr>
        <p:spPr>
          <a:xfrm>
            <a:off x="609905" y="4466675"/>
            <a:ext cx="2200046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29" name="Shape 24"/>
          <p:cNvSpPr/>
          <p:nvPr/>
        </p:nvSpPr>
        <p:spPr>
          <a:xfrm>
            <a:off x="2804465" y="4466675"/>
            <a:ext cx="3295498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0" name="Shape 25"/>
          <p:cNvSpPr/>
          <p:nvPr/>
        </p:nvSpPr>
        <p:spPr>
          <a:xfrm>
            <a:off x="6096305" y="4466675"/>
            <a:ext cx="2743200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1" name="Shape 26"/>
          <p:cNvSpPr/>
          <p:nvPr/>
        </p:nvSpPr>
        <p:spPr>
          <a:xfrm>
            <a:off x="8839505" y="4466675"/>
            <a:ext cx="2752344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2" name="Shape 27"/>
          <p:cNvSpPr/>
          <p:nvPr/>
        </p:nvSpPr>
        <p:spPr>
          <a:xfrm>
            <a:off x="609905" y="4963498"/>
            <a:ext cx="2200046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3" name="Shape 28"/>
          <p:cNvSpPr/>
          <p:nvPr/>
        </p:nvSpPr>
        <p:spPr>
          <a:xfrm>
            <a:off x="2804465" y="4963498"/>
            <a:ext cx="3295498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4" name="Shape 29"/>
          <p:cNvSpPr/>
          <p:nvPr/>
        </p:nvSpPr>
        <p:spPr>
          <a:xfrm>
            <a:off x="6096305" y="4963498"/>
            <a:ext cx="2743200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5" name="Shape 30"/>
          <p:cNvSpPr/>
          <p:nvPr/>
        </p:nvSpPr>
        <p:spPr>
          <a:xfrm>
            <a:off x="8839505" y="4963498"/>
            <a:ext cx="2752344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6" name="Shape 31"/>
          <p:cNvSpPr/>
          <p:nvPr/>
        </p:nvSpPr>
        <p:spPr>
          <a:xfrm>
            <a:off x="609905" y="5461014"/>
            <a:ext cx="2200046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7" name="Shape 32"/>
          <p:cNvSpPr/>
          <p:nvPr/>
        </p:nvSpPr>
        <p:spPr>
          <a:xfrm>
            <a:off x="2804465" y="5461014"/>
            <a:ext cx="3295498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8" name="Shape 33"/>
          <p:cNvSpPr/>
          <p:nvPr/>
        </p:nvSpPr>
        <p:spPr>
          <a:xfrm>
            <a:off x="6096305" y="5461014"/>
            <a:ext cx="2743200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39" name="Shape 34"/>
          <p:cNvSpPr/>
          <p:nvPr/>
        </p:nvSpPr>
        <p:spPr>
          <a:xfrm>
            <a:off x="8839505" y="5461014"/>
            <a:ext cx="2752344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40" name="Shape 35"/>
          <p:cNvSpPr/>
          <p:nvPr/>
        </p:nvSpPr>
        <p:spPr>
          <a:xfrm>
            <a:off x="609905" y="5958529"/>
            <a:ext cx="2200046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41" name="Shape 36"/>
          <p:cNvSpPr/>
          <p:nvPr/>
        </p:nvSpPr>
        <p:spPr>
          <a:xfrm>
            <a:off x="2804465" y="5958529"/>
            <a:ext cx="3295498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42" name="Shape 37"/>
          <p:cNvSpPr/>
          <p:nvPr/>
        </p:nvSpPr>
        <p:spPr>
          <a:xfrm>
            <a:off x="6096305" y="5958529"/>
            <a:ext cx="2743200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43" name="Shape 38"/>
          <p:cNvSpPr/>
          <p:nvPr/>
        </p:nvSpPr>
        <p:spPr>
          <a:xfrm>
            <a:off x="8839505" y="5958529"/>
            <a:ext cx="2752344" cy="6920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 sz="1600"/>
          </a:p>
        </p:txBody>
      </p:sp>
      <p:sp>
        <p:nvSpPr>
          <p:cNvPr id="44" name="Text 39"/>
          <p:cNvSpPr txBox="1"/>
          <p:nvPr/>
        </p:nvSpPr>
        <p:spPr>
          <a:xfrm>
            <a:off x="752551" y="4134536"/>
            <a:ext cx="1334110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</a:t>
            </a:r>
            <a:endParaRPr lang="en-US" sz="1100" dirty="0"/>
          </a:p>
        </p:txBody>
      </p:sp>
      <p:sp>
        <p:nvSpPr>
          <p:cNvPr id="45" name="Text 40"/>
          <p:cNvSpPr txBox="1"/>
          <p:nvPr/>
        </p:nvSpPr>
        <p:spPr>
          <a:xfrm>
            <a:off x="2947111" y="4048042"/>
            <a:ext cx="2971800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커널 수준 프로파일링, 메모리 사용량 분석, SM 활성도 측정</a:t>
            </a:r>
            <a:endParaRPr lang="en-US" sz="1100" dirty="0"/>
          </a:p>
        </p:txBody>
      </p:sp>
      <p:sp>
        <p:nvSpPr>
          <p:cNvPr id="46" name="Text 41"/>
          <p:cNvSpPr txBox="1"/>
          <p:nvPr/>
        </p:nvSpPr>
        <p:spPr>
          <a:xfrm>
            <a:off x="6238951" y="4048042"/>
            <a:ext cx="2533802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GPU 최적화를 위한 상세 정보 제공, 커널별 분석 가능</a:t>
            </a:r>
            <a:endParaRPr lang="en-US" sz="1100" dirty="0"/>
          </a:p>
        </p:txBody>
      </p:sp>
      <p:sp>
        <p:nvSpPr>
          <p:cNvPr id="47" name="Text 42"/>
          <p:cNvSpPr txBox="1"/>
          <p:nvPr/>
        </p:nvSpPr>
        <p:spPr>
          <a:xfrm>
            <a:off x="8982151" y="4048042"/>
            <a:ext cx="2572207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초기 학습 곡선이 가파름, NVIDIA GPU에만 제한됨</a:t>
            </a:r>
            <a:endParaRPr lang="en-US" sz="1100" dirty="0"/>
          </a:p>
        </p:txBody>
      </p:sp>
      <p:sp>
        <p:nvSpPr>
          <p:cNvPr id="48" name="Text 43"/>
          <p:cNvSpPr txBox="1"/>
          <p:nvPr/>
        </p:nvSpPr>
        <p:spPr>
          <a:xfrm>
            <a:off x="752551" y="4631360"/>
            <a:ext cx="638251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Netron</a:t>
            </a:r>
            <a:endParaRPr lang="en-US" sz="1100" dirty="0"/>
          </a:p>
        </p:txBody>
      </p:sp>
      <p:sp>
        <p:nvSpPr>
          <p:cNvPr id="49" name="Text 44"/>
          <p:cNvSpPr txBox="1"/>
          <p:nvPr/>
        </p:nvSpPr>
        <p:spPr>
          <a:xfrm>
            <a:off x="2947111" y="4631360"/>
            <a:ext cx="2943454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구조 시각화, 레이어별 입출력 형태 확인</a:t>
            </a:r>
            <a:endParaRPr lang="en-US" sz="1100" dirty="0"/>
          </a:p>
        </p:txBody>
      </p:sp>
      <p:sp>
        <p:nvSpPr>
          <p:cNvPr id="50" name="Text 45"/>
          <p:cNvSpPr txBox="1"/>
          <p:nvPr/>
        </p:nvSpPr>
        <p:spPr>
          <a:xfrm>
            <a:off x="6238951" y="4544865"/>
            <a:ext cx="2533802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직관적인 UI, 크로스 플랫폼, 다양한 모델 포맷 지원</a:t>
            </a:r>
            <a:endParaRPr lang="en-US" sz="1100" dirty="0"/>
          </a:p>
        </p:txBody>
      </p:sp>
      <p:sp>
        <p:nvSpPr>
          <p:cNvPr id="51" name="Text 46"/>
          <p:cNvSpPr txBox="1"/>
          <p:nvPr/>
        </p:nvSpPr>
        <p:spPr>
          <a:xfrm>
            <a:off x="8982151" y="4544865"/>
            <a:ext cx="2477110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런타임 성능 분석 불가, 정적 분석에만 적합</a:t>
            </a:r>
            <a:endParaRPr lang="en-US" sz="1100" dirty="0"/>
          </a:p>
        </p:txBody>
      </p:sp>
      <p:sp>
        <p:nvSpPr>
          <p:cNvPr id="52" name="Text 47"/>
          <p:cNvSpPr txBox="1"/>
          <p:nvPr/>
        </p:nvSpPr>
        <p:spPr>
          <a:xfrm>
            <a:off x="752551" y="5128876"/>
            <a:ext cx="1077163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TensorBoard</a:t>
            </a:r>
            <a:endParaRPr lang="en-US" sz="1100" dirty="0"/>
          </a:p>
        </p:txBody>
      </p:sp>
      <p:sp>
        <p:nvSpPr>
          <p:cNvPr id="53" name="Text 48"/>
          <p:cNvSpPr txBox="1"/>
          <p:nvPr/>
        </p:nvSpPr>
        <p:spPr>
          <a:xfrm>
            <a:off x="2947111" y="5128876"/>
            <a:ext cx="2943454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학습 과정 모니터링, 계산 그래프 시각화</a:t>
            </a:r>
            <a:endParaRPr lang="en-US" sz="1100" dirty="0"/>
          </a:p>
        </p:txBody>
      </p:sp>
      <p:sp>
        <p:nvSpPr>
          <p:cNvPr id="54" name="Text 49"/>
          <p:cNvSpPr txBox="1"/>
          <p:nvPr/>
        </p:nvSpPr>
        <p:spPr>
          <a:xfrm>
            <a:off x="6238951" y="5042381"/>
            <a:ext cx="2553005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TensorFlow 통합 용이, 실시간 모니터링 가능</a:t>
            </a:r>
            <a:endParaRPr lang="en-US" sz="1100" dirty="0"/>
          </a:p>
        </p:txBody>
      </p:sp>
      <p:sp>
        <p:nvSpPr>
          <p:cNvPr id="55" name="Text 50"/>
          <p:cNvSpPr txBox="1"/>
          <p:nvPr/>
        </p:nvSpPr>
        <p:spPr>
          <a:xfrm>
            <a:off x="8982151" y="5042381"/>
            <a:ext cx="2477110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레벨 분석 제한적, 커스텀 분석 어려움</a:t>
            </a:r>
            <a:endParaRPr lang="en-US" sz="1100" dirty="0"/>
          </a:p>
        </p:txBody>
      </p:sp>
      <p:sp>
        <p:nvSpPr>
          <p:cNvPr id="56" name="Text 51"/>
          <p:cNvSpPr txBox="1"/>
          <p:nvPr/>
        </p:nvSpPr>
        <p:spPr>
          <a:xfrm>
            <a:off x="752551" y="5626391"/>
            <a:ext cx="1334110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</a:t>
            </a:r>
            <a:endParaRPr lang="en-US" sz="1100" dirty="0"/>
          </a:p>
        </p:txBody>
      </p:sp>
      <p:sp>
        <p:nvSpPr>
          <p:cNvPr id="57" name="Text 52"/>
          <p:cNvSpPr txBox="1"/>
          <p:nvPr/>
        </p:nvSpPr>
        <p:spPr>
          <a:xfrm>
            <a:off x="2947111" y="5539897"/>
            <a:ext cx="3010205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연산자 수준 CPU/GPU 프로파일링, 메모리 사용량 추적</a:t>
            </a:r>
            <a:endParaRPr lang="en-US" sz="1100" dirty="0"/>
          </a:p>
        </p:txBody>
      </p:sp>
      <p:sp>
        <p:nvSpPr>
          <p:cNvPr id="58" name="Text 53"/>
          <p:cNvSpPr txBox="1"/>
          <p:nvPr/>
        </p:nvSpPr>
        <p:spPr>
          <a:xfrm>
            <a:off x="6238951" y="5539897"/>
            <a:ext cx="2486254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모델 최적화에 특화, 사용 간편</a:t>
            </a:r>
            <a:endParaRPr lang="en-US" sz="1100" dirty="0"/>
          </a:p>
        </p:txBody>
      </p:sp>
      <p:sp>
        <p:nvSpPr>
          <p:cNvPr id="59" name="Text 54"/>
          <p:cNvSpPr txBox="1"/>
          <p:nvPr/>
        </p:nvSpPr>
        <p:spPr>
          <a:xfrm>
            <a:off x="8982151" y="5626391"/>
            <a:ext cx="2438705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최적화 관련 상세 정보 부족</a:t>
            </a:r>
            <a:endParaRPr lang="en-US" sz="1100" dirty="0"/>
          </a:p>
        </p:txBody>
      </p:sp>
      <p:sp>
        <p:nvSpPr>
          <p:cNvPr id="60" name="Text 55"/>
          <p:cNvSpPr txBox="1"/>
          <p:nvPr/>
        </p:nvSpPr>
        <p:spPr>
          <a:xfrm>
            <a:off x="752551" y="6123907"/>
            <a:ext cx="1047902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자체 분석 도구</a:t>
            </a:r>
            <a:endParaRPr lang="en-US" sz="1100" dirty="0"/>
          </a:p>
        </p:txBody>
      </p:sp>
      <p:sp>
        <p:nvSpPr>
          <p:cNvPr id="61" name="Text 56"/>
          <p:cNvSpPr txBox="1"/>
          <p:nvPr/>
        </p:nvSpPr>
        <p:spPr>
          <a:xfrm>
            <a:off x="2947111" y="6123907"/>
            <a:ext cx="2839212" cy="1729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커스텀 MFU 측정, 타겟 하드웨어 성능 분석</a:t>
            </a:r>
            <a:endParaRPr lang="en-US" sz="1100" dirty="0"/>
          </a:p>
        </p:txBody>
      </p:sp>
      <p:sp>
        <p:nvSpPr>
          <p:cNvPr id="62" name="Text 57"/>
          <p:cNvSpPr txBox="1"/>
          <p:nvPr/>
        </p:nvSpPr>
        <p:spPr>
          <a:xfrm>
            <a:off x="6238951" y="6037413"/>
            <a:ext cx="2477110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특정 환경에 맞춤화된 분석 가능, 유연성 높음</a:t>
            </a:r>
            <a:endParaRPr lang="en-US" sz="1100" dirty="0"/>
          </a:p>
        </p:txBody>
      </p:sp>
      <p:sp>
        <p:nvSpPr>
          <p:cNvPr id="63" name="Text 58"/>
          <p:cNvSpPr txBox="1"/>
          <p:nvPr/>
        </p:nvSpPr>
        <p:spPr>
          <a:xfrm>
            <a:off x="8982151" y="6037413"/>
            <a:ext cx="2496312" cy="34597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개발/유지보수 비용 높음, 재사용성 제한적</a:t>
            </a:r>
            <a:endParaRPr lang="en-US" sz="11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14792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마무리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047902"/>
            <a:ext cx="10972800" cy="1800453"/>
          </a:xfrm>
          <a:prstGeom prst="roundRect">
            <a:avLst>
              <a:gd name="adj" fmla="val 18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809244" y="1238098"/>
            <a:ext cx="33339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2: 성능 분석 및 병목 진단 요약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714500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076249" y="1628546"/>
            <a:ext cx="6581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딥러닝 모델의 주요 성능 지표 (Throughput, Latency, Power Efficiency)를 이해하고 측정할 수 있음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095805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076249" y="2009851"/>
            <a:ext cx="5201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 FLOPs 분석을 통해 모델의 병목 구간을 식별하고 최적화 전략 수립 가능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476195"/>
            <a:ext cx="152705" cy="15270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076249" y="2391156"/>
            <a:ext cx="5401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Compute/Profiler 등 전문 도구를 활용하여 GPU 커널 성능 분석 방법 습득</a:t>
            </a:r>
            <a:endParaRPr lang="en-US" sz="1200" dirty="0"/>
          </a:p>
        </p:txBody>
      </p:sp>
      <p:sp>
        <p:nvSpPr>
          <p:cNvPr id="14" name="Shape 9"/>
          <p:cNvSpPr/>
          <p:nvPr/>
        </p:nvSpPr>
        <p:spPr>
          <a:xfrm>
            <a:off x="609905" y="3125897"/>
            <a:ext cx="5391302" cy="1657807"/>
          </a:xfrm>
          <a:prstGeom prst="roundRect">
            <a:avLst>
              <a:gd name="adj" fmla="val 2536"/>
            </a:avLst>
          </a:prstGeom>
          <a:solidFill>
            <a:srgbClr val="F8F8F8"/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0"/>
          <p:cNvSpPr/>
          <p:nvPr/>
        </p:nvSpPr>
        <p:spPr>
          <a:xfrm>
            <a:off x="6191402" y="3125897"/>
            <a:ext cx="5391302" cy="1657807"/>
          </a:xfrm>
          <a:prstGeom prst="roundRect">
            <a:avLst>
              <a:gd name="adj" fmla="val 2536"/>
            </a:avLst>
          </a:prstGeom>
          <a:solidFill>
            <a:srgbClr val="F8F8F8"/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09905" y="4973899"/>
            <a:ext cx="5391302" cy="1657807"/>
          </a:xfrm>
          <a:prstGeom prst="roundRect">
            <a:avLst>
              <a:gd name="adj" fmla="val 2536"/>
            </a:avLst>
          </a:prstGeom>
          <a:solidFill>
            <a:srgbClr val="F8F8F8"/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2"/>
          <p:cNvSpPr/>
          <p:nvPr/>
        </p:nvSpPr>
        <p:spPr>
          <a:xfrm>
            <a:off x="6191402" y="4973899"/>
            <a:ext cx="5391302" cy="1657807"/>
          </a:xfrm>
          <a:prstGeom prst="roundRect">
            <a:avLst>
              <a:gd name="adj" fmla="val 2536"/>
            </a:avLst>
          </a:prstGeom>
          <a:solidFill>
            <a:srgbClr val="F8F8F8"/>
          </a:solidFill>
          <a:ln/>
          <a:effectLst>
            <a:outerShdw blurRad="38100" dist="25400" dir="5400000" algn="bl" rotWithShape="0">
              <a:srgbClr val="000000">
                <a:alpha val="5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3"/>
          <p:cNvSpPr txBox="1"/>
          <p:nvPr/>
        </p:nvSpPr>
        <p:spPr>
          <a:xfrm>
            <a:off x="752551" y="3278602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분석 방법론</a:t>
            </a:r>
            <a:endParaRPr lang="en-US" sz="1300" dirty="0"/>
          </a:p>
        </p:txBody>
      </p:sp>
      <p:sp>
        <p:nvSpPr>
          <p:cNvPr id="19" name="Text 14"/>
          <p:cNvSpPr txBox="1"/>
          <p:nvPr/>
        </p:nvSpPr>
        <p:spPr>
          <a:xfrm>
            <a:off x="6334049" y="3278602"/>
            <a:ext cx="11768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도구 활용</a:t>
            </a:r>
            <a:endParaRPr lang="en-US" sz="1300" dirty="0"/>
          </a:p>
        </p:txBody>
      </p:sp>
      <p:sp>
        <p:nvSpPr>
          <p:cNvPr id="20" name="Text 15"/>
          <p:cNvSpPr txBox="1"/>
          <p:nvPr/>
        </p:nvSpPr>
        <p:spPr>
          <a:xfrm>
            <a:off x="752551" y="5126604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진단 프로세스</a:t>
            </a:r>
            <a:endParaRPr lang="en-US" sz="1300" dirty="0"/>
          </a:p>
        </p:txBody>
      </p:sp>
      <p:sp>
        <p:nvSpPr>
          <p:cNvPr id="21" name="Text 16"/>
          <p:cNvSpPr txBox="1"/>
          <p:nvPr/>
        </p:nvSpPr>
        <p:spPr>
          <a:xfrm>
            <a:off x="6334049" y="5126604"/>
            <a:ext cx="1538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실습을 통해 배운 점</a:t>
            </a:r>
            <a:endParaRPr lang="en-US" sz="1300" dirty="0"/>
          </a:p>
        </p:txBody>
      </p:sp>
      <p:sp>
        <p:nvSpPr>
          <p:cNvPr id="22" name="Text 17"/>
          <p:cNvSpPr txBox="1"/>
          <p:nvPr/>
        </p:nvSpPr>
        <p:spPr>
          <a:xfrm>
            <a:off x="942746" y="3611443"/>
            <a:ext cx="2981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 병목: 연산 효율성 저하, 병렬처리 비효율</a:t>
            </a:r>
            <a:endParaRPr lang="en-US" sz="1200" dirty="0"/>
          </a:p>
        </p:txBody>
      </p:sp>
      <p:sp>
        <p:nvSpPr>
          <p:cNvPr id="23" name="Text 18"/>
          <p:cNvSpPr txBox="1"/>
          <p:nvPr/>
        </p:nvSpPr>
        <p:spPr>
          <a:xfrm>
            <a:off x="942746" y="3878448"/>
            <a:ext cx="25246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병목: 대역폭 한계, 캐시 미스율</a:t>
            </a:r>
            <a:endParaRPr lang="en-US" sz="1200" dirty="0"/>
          </a:p>
        </p:txBody>
      </p:sp>
      <p:sp>
        <p:nvSpPr>
          <p:cNvPr id="24" name="Text 19"/>
          <p:cNvSpPr txBox="1"/>
          <p:nvPr/>
        </p:nvSpPr>
        <p:spPr>
          <a:xfrm>
            <a:off x="942746" y="4145453"/>
            <a:ext cx="2781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병목: I/O 병목, 데이터 전처리 지연</a:t>
            </a:r>
            <a:endParaRPr lang="en-US" sz="1200" dirty="0"/>
          </a:p>
        </p:txBody>
      </p:sp>
      <p:sp>
        <p:nvSpPr>
          <p:cNvPr id="25" name="Text 20"/>
          <p:cNvSpPr txBox="1"/>
          <p:nvPr/>
        </p:nvSpPr>
        <p:spPr>
          <a:xfrm>
            <a:off x="942746" y="4411543"/>
            <a:ext cx="25338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 도구를 활용한 체계적 분석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6524244" y="3611443"/>
            <a:ext cx="2610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Compute: 커널 수준 성능 분석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6524244" y="3878448"/>
            <a:ext cx="22677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Netron: 모델 시각화 및 구조 파악</a:t>
            </a:r>
            <a:endParaRPr lang="en-US" sz="1200" dirty="0"/>
          </a:p>
        </p:txBody>
      </p:sp>
      <p:sp>
        <p:nvSpPr>
          <p:cNvPr id="28" name="Text 23"/>
          <p:cNvSpPr txBox="1"/>
          <p:nvPr/>
        </p:nvSpPr>
        <p:spPr>
          <a:xfrm>
            <a:off x="6524244" y="4145453"/>
            <a:ext cx="3248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PyTorch/TF Profiler: 프레임워크 내장 분석 도구</a:t>
            </a:r>
            <a:endParaRPr lang="en-US" sz="1200" dirty="0"/>
          </a:p>
        </p:txBody>
      </p:sp>
      <p:sp>
        <p:nvSpPr>
          <p:cNvPr id="29" name="Text 24"/>
          <p:cNvSpPr txBox="1"/>
          <p:nvPr/>
        </p:nvSpPr>
        <p:spPr>
          <a:xfrm>
            <a:off x="6524244" y="4411543"/>
            <a:ext cx="25246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 FLOPs 계산 라이브러리 활용</a:t>
            </a:r>
            <a:endParaRPr lang="en-US" sz="1200" dirty="0"/>
          </a:p>
        </p:txBody>
      </p:sp>
      <p:sp>
        <p:nvSpPr>
          <p:cNvPr id="30" name="Text 25"/>
          <p:cNvSpPr txBox="1"/>
          <p:nvPr/>
        </p:nvSpPr>
        <p:spPr>
          <a:xfrm>
            <a:off x="942746" y="5459446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모델 성능 기준 측정 (베이스라인)</a:t>
            </a:r>
            <a:endParaRPr lang="en-US" sz="1200" dirty="0"/>
          </a:p>
        </p:txBody>
      </p:sp>
      <p:sp>
        <p:nvSpPr>
          <p:cNvPr id="31" name="Text 26"/>
          <p:cNvSpPr txBox="1"/>
          <p:nvPr/>
        </p:nvSpPr>
        <p:spPr>
          <a:xfrm>
            <a:off x="942746" y="5726451"/>
            <a:ext cx="22009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Layer별/연산별 성능 프로파일링</a:t>
            </a:r>
            <a:endParaRPr lang="en-US" sz="1200" dirty="0"/>
          </a:p>
        </p:txBody>
      </p:sp>
      <p:sp>
        <p:nvSpPr>
          <p:cNvPr id="32" name="Text 27"/>
          <p:cNvSpPr txBox="1"/>
          <p:nvPr/>
        </p:nvSpPr>
        <p:spPr>
          <a:xfrm>
            <a:off x="942746" y="5992541"/>
            <a:ext cx="1877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구간 식별 및 원인 분석</a:t>
            </a:r>
            <a:endParaRPr lang="en-US" sz="1200" dirty="0"/>
          </a:p>
        </p:txBody>
      </p:sp>
      <p:sp>
        <p:nvSpPr>
          <p:cNvPr id="33" name="Text 28"/>
          <p:cNvSpPr txBox="1"/>
          <p:nvPr/>
        </p:nvSpPr>
        <p:spPr>
          <a:xfrm>
            <a:off x="942746" y="6259546"/>
            <a:ext cx="1467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우선순위 결정</a:t>
            </a:r>
            <a:endParaRPr lang="en-US" sz="1200" dirty="0"/>
          </a:p>
        </p:txBody>
      </p:sp>
      <p:sp>
        <p:nvSpPr>
          <p:cNvPr id="34" name="Text 29"/>
          <p:cNvSpPr txBox="1"/>
          <p:nvPr/>
        </p:nvSpPr>
        <p:spPr>
          <a:xfrm>
            <a:off x="6524244" y="5459446"/>
            <a:ext cx="2391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프로파일링을 통한 병목 구간 시각화</a:t>
            </a:r>
            <a:endParaRPr lang="en-US" sz="1200" dirty="0"/>
          </a:p>
        </p:txBody>
      </p:sp>
      <p:sp>
        <p:nvSpPr>
          <p:cNvPr id="35" name="Text 30"/>
          <p:cNvSpPr txBox="1"/>
          <p:nvPr/>
        </p:nvSpPr>
        <p:spPr>
          <a:xfrm>
            <a:off x="6524244" y="5726451"/>
            <a:ext cx="22960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모델 구조별 성능 특성 비교</a:t>
            </a:r>
            <a:endParaRPr lang="en-US" sz="1200" dirty="0"/>
          </a:p>
        </p:txBody>
      </p:sp>
      <p:sp>
        <p:nvSpPr>
          <p:cNvPr id="36" name="Text 31"/>
          <p:cNvSpPr txBox="1"/>
          <p:nvPr/>
        </p:nvSpPr>
        <p:spPr>
          <a:xfrm>
            <a:off x="6524244" y="5992541"/>
            <a:ext cx="24387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종류에 따른 최적화 접근법 차이</a:t>
            </a:r>
            <a:endParaRPr lang="en-US" sz="1200" dirty="0"/>
          </a:p>
        </p:txBody>
      </p:sp>
      <p:sp>
        <p:nvSpPr>
          <p:cNvPr id="37" name="Text 32"/>
          <p:cNvSpPr txBox="1"/>
          <p:nvPr/>
        </p:nvSpPr>
        <p:spPr>
          <a:xfrm>
            <a:off x="6524244" y="6259546"/>
            <a:ext cx="1867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기반 최적화 방향 도출</a:t>
            </a:r>
            <a:endParaRPr lang="en-US" sz="1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alphaModFix amt="10000"/>
          </a:blip>
          <a:srcRect/>
          <a:stretch/>
        </p:blipFill>
        <p:spPr>
          <a:xfrm>
            <a:off x="8382305" y="3047695"/>
            <a:ext cx="3810305" cy="3810305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5715000" y="1162202"/>
            <a:ext cx="761695" cy="761695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 txBox="1"/>
          <p:nvPr/>
        </p:nvSpPr>
        <p:spPr>
          <a:xfrm>
            <a:off x="5869533" y="1265898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섹션</a:t>
            </a:r>
            <a:endParaRPr lang="en-US" sz="1300" dirty="0"/>
          </a:p>
        </p:txBody>
      </p:sp>
      <p:sp>
        <p:nvSpPr>
          <p:cNvPr id="9" name="Text 6"/>
          <p:cNvSpPr txBox="1"/>
          <p:nvPr/>
        </p:nvSpPr>
        <p:spPr>
          <a:xfrm>
            <a:off x="5919368" y="1485354"/>
            <a:ext cx="35295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2100" dirty="0"/>
          </a:p>
        </p:txBody>
      </p:sp>
      <p:sp>
        <p:nvSpPr>
          <p:cNvPr id="10" name="Text 7"/>
          <p:cNvSpPr txBox="1"/>
          <p:nvPr/>
        </p:nvSpPr>
        <p:spPr>
          <a:xfrm>
            <a:off x="4532681" y="2095805"/>
            <a:ext cx="339151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및 경량화 전략</a:t>
            </a:r>
            <a:endParaRPr lang="en-US" sz="2700" dirty="0"/>
          </a:p>
        </p:txBody>
      </p:sp>
      <p:sp>
        <p:nvSpPr>
          <p:cNvPr id="11" name="Shape 8"/>
          <p:cNvSpPr/>
          <p:nvPr/>
        </p:nvSpPr>
        <p:spPr>
          <a:xfrm>
            <a:off x="5639105" y="2723998"/>
            <a:ext cx="914400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 txBox="1"/>
          <p:nvPr/>
        </p:nvSpPr>
        <p:spPr>
          <a:xfrm>
            <a:off x="3276295" y="3057754"/>
            <a:ext cx="579181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Fusion, Quantization/Pruning/Distillation, ONNX 최적화 등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4297680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487875" y="3905402"/>
            <a:ext cx="228600" cy="2286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4230014" y="443849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경량화</a:t>
            </a:r>
            <a:endParaRPr lang="en-US" sz="1200" dirty="0"/>
          </a:p>
        </p:txBody>
      </p:sp>
      <p:sp>
        <p:nvSpPr>
          <p:cNvPr id="16" name="Shape 12"/>
          <p:cNvSpPr/>
          <p:nvPr/>
        </p:nvSpPr>
        <p:spPr>
          <a:xfrm>
            <a:off x="5650992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41187" y="3905402"/>
            <a:ext cx="228600" cy="228600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5584241" y="443849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추론 가속화</a:t>
            </a:r>
            <a:endParaRPr lang="en-US" sz="1200" dirty="0"/>
          </a:p>
        </p:txBody>
      </p:sp>
      <p:sp>
        <p:nvSpPr>
          <p:cNvPr id="19" name="Shape 14"/>
          <p:cNvSpPr/>
          <p:nvPr/>
        </p:nvSpPr>
        <p:spPr>
          <a:xfrm>
            <a:off x="7144207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335317" y="3905402"/>
            <a:ext cx="228600" cy="228600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6937553" y="4438498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최적화</a:t>
            </a:r>
            <a:endParaRPr lang="en-US" sz="1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62432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 기법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434388"/>
            <a:ext cx="25054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Fusion의 이론적 기초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961082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903879"/>
            <a:ext cx="448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정의: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1110996" y="1903879"/>
            <a:ext cx="5029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연속된 여러 레이어 연산을 단일 연산으로 통합하여 계산 효율성을 높이는 기법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03982"/>
            <a:ext cx="95098" cy="95098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780898" y="2246779"/>
            <a:ext cx="448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원리:</a:t>
            </a:r>
            <a:endParaRPr lang="en-US" sz="1200" dirty="0"/>
          </a:p>
        </p:txBody>
      </p:sp>
      <p:sp>
        <p:nvSpPr>
          <p:cNvPr id="12" name="Text 8"/>
          <p:cNvSpPr txBox="1"/>
          <p:nvPr/>
        </p:nvSpPr>
        <p:spPr>
          <a:xfrm>
            <a:off x="1110996" y="2246779"/>
            <a:ext cx="4591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중간 결과를 메모리에 저장/로드하는 과정을 생략하여 계산 과정 최적화</a:t>
            </a:r>
            <a:endParaRPr lang="en-US" sz="12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646882"/>
            <a:ext cx="95098" cy="95098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780898" y="2589679"/>
            <a:ext cx="448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응용:</a:t>
            </a:r>
            <a:endParaRPr lang="en-US" sz="1200" dirty="0"/>
          </a:p>
        </p:txBody>
      </p:sp>
      <p:sp>
        <p:nvSpPr>
          <p:cNvPr id="15" name="Text 10"/>
          <p:cNvSpPr txBox="1"/>
          <p:nvPr/>
        </p:nvSpPr>
        <p:spPr>
          <a:xfrm>
            <a:off x="1110996" y="2589679"/>
            <a:ext cx="5029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Conv+ReLU, Conv+BatchNorm, Linear+Activation 등의 패턴에 주로 적용</a:t>
            </a:r>
            <a:endParaRPr lang="en-US" sz="1200" dirty="0"/>
          </a:p>
        </p:txBody>
      </p:sp>
      <p:sp>
        <p:nvSpPr>
          <p:cNvPr id="16" name="Text 11"/>
          <p:cNvSpPr txBox="1"/>
          <p:nvPr/>
        </p:nvSpPr>
        <p:spPr>
          <a:xfrm>
            <a:off x="571500" y="3554745"/>
            <a:ext cx="23244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Fusion의 주요 장점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571500" y="3983598"/>
            <a:ext cx="3140963" cy="6099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3"/>
          <p:cNvSpPr/>
          <p:nvPr/>
        </p:nvSpPr>
        <p:spPr>
          <a:xfrm>
            <a:off x="571500" y="3983598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4"/>
          <p:cNvSpPr txBox="1"/>
          <p:nvPr/>
        </p:nvSpPr>
        <p:spPr>
          <a:xfrm>
            <a:off x="705002" y="4078696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접근 감소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705002" y="4307296"/>
            <a:ext cx="1614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중간 결과물 저장/로드 생략</a:t>
            </a:r>
            <a:endParaRPr lang="en-US" sz="1000" dirty="0"/>
          </a:p>
        </p:txBody>
      </p:sp>
      <p:sp>
        <p:nvSpPr>
          <p:cNvPr id="21" name="Shape 16"/>
          <p:cNvSpPr/>
          <p:nvPr/>
        </p:nvSpPr>
        <p:spPr>
          <a:xfrm>
            <a:off x="3846002" y="3983598"/>
            <a:ext cx="3140963" cy="6099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7"/>
          <p:cNvSpPr/>
          <p:nvPr/>
        </p:nvSpPr>
        <p:spPr>
          <a:xfrm>
            <a:off x="3846002" y="3983598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8"/>
          <p:cNvSpPr txBox="1"/>
          <p:nvPr/>
        </p:nvSpPr>
        <p:spPr>
          <a:xfrm>
            <a:off x="3979504" y="4078696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레이턴시 감소</a:t>
            </a:r>
            <a:endParaRPr lang="en-US" sz="1200" dirty="0"/>
          </a:p>
        </p:txBody>
      </p:sp>
      <p:sp>
        <p:nvSpPr>
          <p:cNvPr id="24" name="Text 19"/>
          <p:cNvSpPr txBox="1"/>
          <p:nvPr/>
        </p:nvSpPr>
        <p:spPr>
          <a:xfrm>
            <a:off x="3979504" y="4307296"/>
            <a:ext cx="16056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단일 커널 호출로 시간 절약</a:t>
            </a:r>
            <a:endParaRPr lang="en-US" sz="1000" dirty="0"/>
          </a:p>
        </p:txBody>
      </p:sp>
      <p:sp>
        <p:nvSpPr>
          <p:cNvPr id="25" name="Shape 20"/>
          <p:cNvSpPr/>
          <p:nvPr/>
        </p:nvSpPr>
        <p:spPr>
          <a:xfrm>
            <a:off x="571500" y="4764496"/>
            <a:ext cx="3140963" cy="6099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21"/>
          <p:cNvSpPr/>
          <p:nvPr/>
        </p:nvSpPr>
        <p:spPr>
          <a:xfrm>
            <a:off x="571500" y="4764496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22"/>
          <p:cNvSpPr txBox="1"/>
          <p:nvPr/>
        </p:nvSpPr>
        <p:spPr>
          <a:xfrm>
            <a:off x="705002" y="4859593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캐시 활용도 향상</a:t>
            </a:r>
            <a:endParaRPr lang="en-US" sz="1200" dirty="0"/>
          </a:p>
        </p:txBody>
      </p:sp>
      <p:sp>
        <p:nvSpPr>
          <p:cNvPr id="28" name="Text 23"/>
          <p:cNvSpPr txBox="1"/>
          <p:nvPr/>
        </p:nvSpPr>
        <p:spPr>
          <a:xfrm>
            <a:off x="705002" y="5088193"/>
            <a:ext cx="1567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연산간 데이터 지역성 증가</a:t>
            </a:r>
            <a:endParaRPr lang="en-US" sz="1000" dirty="0"/>
          </a:p>
        </p:txBody>
      </p:sp>
      <p:sp>
        <p:nvSpPr>
          <p:cNvPr id="29" name="Shape 24"/>
          <p:cNvSpPr/>
          <p:nvPr/>
        </p:nvSpPr>
        <p:spPr>
          <a:xfrm>
            <a:off x="3846002" y="4764496"/>
            <a:ext cx="3140963" cy="609905"/>
          </a:xfrm>
          <a:prstGeom prst="rect">
            <a:avLst/>
          </a:prstGeom>
          <a:solidFill>
            <a:srgbClr val="F7FAF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Shape 25"/>
          <p:cNvSpPr/>
          <p:nvPr/>
        </p:nvSpPr>
        <p:spPr>
          <a:xfrm>
            <a:off x="3846002" y="4764496"/>
            <a:ext cx="38405" cy="6099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6"/>
          <p:cNvSpPr txBox="1"/>
          <p:nvPr/>
        </p:nvSpPr>
        <p:spPr>
          <a:xfrm>
            <a:off x="3979504" y="4859593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전력 효율성 개선</a:t>
            </a:r>
            <a:endParaRPr lang="en-US" sz="1200" dirty="0"/>
          </a:p>
        </p:txBody>
      </p:sp>
      <p:sp>
        <p:nvSpPr>
          <p:cNvPr id="32" name="Text 27"/>
          <p:cNvSpPr txBox="1"/>
          <p:nvPr/>
        </p:nvSpPr>
        <p:spPr>
          <a:xfrm>
            <a:off x="3979504" y="5088193"/>
            <a:ext cx="18534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이동 감소로 에너지 절약</a:t>
            </a:r>
            <a:endParaRPr lang="en-US" sz="1000" dirty="0"/>
          </a:p>
        </p:txBody>
      </p:sp>
      <p:sp>
        <p:nvSpPr>
          <p:cNvPr id="33" name="Shape 28"/>
          <p:cNvSpPr/>
          <p:nvPr/>
        </p:nvSpPr>
        <p:spPr>
          <a:xfrm>
            <a:off x="7795667" y="1239789"/>
            <a:ext cx="3685946" cy="5048402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9"/>
          <p:cNvSpPr txBox="1"/>
          <p:nvPr/>
        </p:nvSpPr>
        <p:spPr>
          <a:xfrm>
            <a:off x="7957516" y="1411696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적용 사례</a:t>
            </a:r>
            <a:endParaRPr lang="en-US" sz="1300" dirty="0"/>
          </a:p>
        </p:txBody>
      </p:sp>
      <p:sp>
        <p:nvSpPr>
          <p:cNvPr id="35" name="Text 30"/>
          <p:cNvSpPr txBox="1"/>
          <p:nvPr/>
        </p:nvSpPr>
        <p:spPr>
          <a:xfrm>
            <a:off x="7957516" y="1782942"/>
            <a:ext cx="1405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TensorRT 자동 최적화</a:t>
            </a:r>
            <a:endParaRPr lang="en-US" sz="1000" dirty="0"/>
          </a:p>
        </p:txBody>
      </p:sp>
      <p:sp>
        <p:nvSpPr>
          <p:cNvPr id="36" name="Text 31"/>
          <p:cNvSpPr txBox="1"/>
          <p:nvPr/>
        </p:nvSpPr>
        <p:spPr>
          <a:xfrm>
            <a:off x="7957516" y="2011542"/>
            <a:ext cx="327263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TensorRT가 가능한 모든 패턴에 자동으로 Layer Fusion 적용</a:t>
            </a:r>
            <a:endParaRPr lang="en-US" sz="1000" dirty="0"/>
          </a:p>
        </p:txBody>
      </p:sp>
      <p:sp>
        <p:nvSpPr>
          <p:cNvPr id="37" name="Text 32"/>
          <p:cNvSpPr txBox="1"/>
          <p:nvPr/>
        </p:nvSpPr>
        <p:spPr>
          <a:xfrm>
            <a:off x="7957516" y="2507147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개선 지표</a:t>
            </a:r>
            <a:endParaRPr lang="en-US" sz="1000" dirty="0"/>
          </a:p>
        </p:txBody>
      </p:sp>
      <p:sp>
        <p:nvSpPr>
          <p:cNvPr id="38" name="Text 33"/>
          <p:cNvSpPr txBox="1"/>
          <p:nvPr/>
        </p:nvSpPr>
        <p:spPr>
          <a:xfrm>
            <a:off x="7957516" y="2735747"/>
            <a:ext cx="7388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ResNet-50</a:t>
            </a:r>
            <a:endParaRPr lang="en-US" sz="1000" dirty="0"/>
          </a:p>
        </p:txBody>
      </p:sp>
      <p:sp>
        <p:nvSpPr>
          <p:cNvPr id="39" name="Text 34"/>
          <p:cNvSpPr txBox="1"/>
          <p:nvPr/>
        </p:nvSpPr>
        <p:spPr>
          <a:xfrm>
            <a:off x="10386163" y="2735747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~35% 성능 향상</a:t>
            </a:r>
            <a:endParaRPr lang="en-US" sz="1000" dirty="0"/>
          </a:p>
        </p:txBody>
      </p:sp>
      <p:sp>
        <p:nvSpPr>
          <p:cNvPr id="40" name="Text 35"/>
          <p:cNvSpPr txBox="1"/>
          <p:nvPr/>
        </p:nvSpPr>
        <p:spPr>
          <a:xfrm>
            <a:off x="7957516" y="2964347"/>
            <a:ext cx="4334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BERT</a:t>
            </a:r>
            <a:endParaRPr lang="en-US" sz="1000" dirty="0"/>
          </a:p>
        </p:txBody>
      </p:sp>
      <p:sp>
        <p:nvSpPr>
          <p:cNvPr id="41" name="Text 36"/>
          <p:cNvSpPr txBox="1"/>
          <p:nvPr/>
        </p:nvSpPr>
        <p:spPr>
          <a:xfrm>
            <a:off x="10140189" y="2964347"/>
            <a:ext cx="12819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~25% 레이턴시 감소</a:t>
            </a:r>
            <a:endParaRPr lang="en-US" sz="1000" dirty="0"/>
          </a:p>
        </p:txBody>
      </p:sp>
      <p:sp>
        <p:nvSpPr>
          <p:cNvPr id="42" name="Text 37"/>
          <p:cNvSpPr txBox="1"/>
          <p:nvPr/>
        </p:nvSpPr>
        <p:spPr>
          <a:xfrm>
            <a:off x="7957516" y="3192947"/>
            <a:ext cx="7479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MobileNet</a:t>
            </a:r>
            <a:endParaRPr lang="en-US" sz="1000" dirty="0"/>
          </a:p>
        </p:txBody>
      </p:sp>
      <p:sp>
        <p:nvSpPr>
          <p:cNvPr id="43" name="Text 38"/>
          <p:cNvSpPr txBox="1"/>
          <p:nvPr/>
        </p:nvSpPr>
        <p:spPr>
          <a:xfrm>
            <a:off x="10263633" y="3192947"/>
            <a:ext cx="11576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~40% 메모리 감소</a:t>
            </a:r>
            <a:endParaRPr lang="en-US" sz="1000" dirty="0"/>
          </a:p>
        </p:txBody>
      </p:sp>
      <p:sp>
        <p:nvSpPr>
          <p:cNvPr id="44" name="Text 39"/>
          <p:cNvSpPr txBox="1"/>
          <p:nvPr/>
        </p:nvSpPr>
        <p:spPr>
          <a:xfrm>
            <a:off x="7957516" y="3497442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제한 사항</a:t>
            </a:r>
            <a:endParaRPr lang="en-US" sz="1000" dirty="0"/>
          </a:p>
        </p:txBody>
      </p:sp>
      <p:sp>
        <p:nvSpPr>
          <p:cNvPr id="45" name="Text 40"/>
          <p:cNvSpPr txBox="1"/>
          <p:nvPr/>
        </p:nvSpPr>
        <p:spPr>
          <a:xfrm>
            <a:off x="7957516" y="3726042"/>
            <a:ext cx="3348533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 패턴이나 사용자 정의 연산에는 적용이 어려울 수 있음</a:t>
            </a:r>
            <a:endParaRPr lang="en-US" sz="1000" dirty="0"/>
          </a:p>
        </p:txBody>
      </p:sp>
      <p:sp>
        <p:nvSpPr>
          <p:cNvPr id="46" name="Shape 41"/>
          <p:cNvSpPr/>
          <p:nvPr/>
        </p:nvSpPr>
        <p:spPr>
          <a:xfrm>
            <a:off x="7957516" y="4221647"/>
            <a:ext cx="3362249" cy="1904695"/>
          </a:xfrm>
          <a:prstGeom prst="roundRect">
            <a:avLst>
              <a:gd name="adj" fmla="val 1920"/>
            </a:avLst>
          </a:prstGeom>
          <a:solidFill>
            <a:srgbClr val="F9F9F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Shape 42"/>
          <p:cNvSpPr/>
          <p:nvPr/>
        </p:nvSpPr>
        <p:spPr>
          <a:xfrm>
            <a:off x="7300977" y="4888245"/>
            <a:ext cx="705002" cy="571500"/>
          </a:xfrm>
          <a:prstGeom prst="roundRect">
            <a:avLst>
              <a:gd name="adj" fmla="val 16000"/>
            </a:avLst>
          </a:prstGeom>
          <a:solidFill>
            <a:srgbClr val="EBF8FF"/>
          </a:solidFill>
          <a:ln w="25400">
            <a:solidFill>
              <a:srgbClr val="3182C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Text 43"/>
          <p:cNvSpPr txBox="1"/>
          <p:nvPr/>
        </p:nvSpPr>
        <p:spPr>
          <a:xfrm>
            <a:off x="7462826" y="5059237"/>
            <a:ext cx="495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Conv</a:t>
            </a:r>
            <a:endParaRPr lang="en-US" sz="1200" dirty="0"/>
          </a:p>
        </p:txBody>
      </p:sp>
      <p:sp>
        <p:nvSpPr>
          <p:cNvPr id="49" name="Text 44"/>
          <p:cNvSpPr txBox="1"/>
          <p:nvPr/>
        </p:nvSpPr>
        <p:spPr>
          <a:xfrm>
            <a:off x="8095591" y="5002545"/>
            <a:ext cx="400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→</a:t>
            </a:r>
            <a:endParaRPr lang="en-US" sz="1800" dirty="0"/>
          </a:p>
        </p:txBody>
      </p:sp>
      <p:sp>
        <p:nvSpPr>
          <p:cNvPr id="50" name="Shape 45"/>
          <p:cNvSpPr/>
          <p:nvPr/>
        </p:nvSpPr>
        <p:spPr>
          <a:xfrm>
            <a:off x="8419288" y="4888245"/>
            <a:ext cx="543154" cy="571500"/>
          </a:xfrm>
          <a:prstGeom prst="roundRect">
            <a:avLst>
              <a:gd name="adj" fmla="val 17721"/>
            </a:avLst>
          </a:prstGeom>
          <a:solidFill>
            <a:srgbClr val="EBF8FF"/>
          </a:solidFill>
          <a:ln w="25400">
            <a:solidFill>
              <a:srgbClr val="3182C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Text 46"/>
          <p:cNvSpPr txBox="1"/>
          <p:nvPr/>
        </p:nvSpPr>
        <p:spPr>
          <a:xfrm>
            <a:off x="8581137" y="5059237"/>
            <a:ext cx="3337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BN</a:t>
            </a:r>
            <a:endParaRPr lang="en-US" sz="1200" dirty="0"/>
          </a:p>
        </p:txBody>
      </p:sp>
      <p:sp>
        <p:nvSpPr>
          <p:cNvPr id="52" name="Text 47"/>
          <p:cNvSpPr txBox="1"/>
          <p:nvPr/>
        </p:nvSpPr>
        <p:spPr>
          <a:xfrm>
            <a:off x="9053882" y="5002545"/>
            <a:ext cx="400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→</a:t>
            </a:r>
            <a:endParaRPr lang="en-US" sz="1800" dirty="0"/>
          </a:p>
        </p:txBody>
      </p:sp>
      <p:sp>
        <p:nvSpPr>
          <p:cNvPr id="53" name="Shape 48"/>
          <p:cNvSpPr/>
          <p:nvPr/>
        </p:nvSpPr>
        <p:spPr>
          <a:xfrm>
            <a:off x="9377579" y="4888245"/>
            <a:ext cx="705002" cy="571500"/>
          </a:xfrm>
          <a:prstGeom prst="roundRect">
            <a:avLst>
              <a:gd name="adj" fmla="val 16000"/>
            </a:avLst>
          </a:prstGeom>
          <a:solidFill>
            <a:srgbClr val="EBF8FF"/>
          </a:solidFill>
          <a:ln w="25400">
            <a:solidFill>
              <a:srgbClr val="3182C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Text 49"/>
          <p:cNvSpPr txBox="1"/>
          <p:nvPr/>
        </p:nvSpPr>
        <p:spPr>
          <a:xfrm>
            <a:off x="9540343" y="5059237"/>
            <a:ext cx="495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ReLU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10176765" y="5002545"/>
            <a:ext cx="4005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8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⇒</a:t>
            </a:r>
            <a:endParaRPr lang="en-US" sz="1800" dirty="0"/>
          </a:p>
        </p:txBody>
      </p:sp>
      <p:sp>
        <p:nvSpPr>
          <p:cNvPr id="56" name="Shape 51"/>
          <p:cNvSpPr/>
          <p:nvPr/>
        </p:nvSpPr>
        <p:spPr>
          <a:xfrm>
            <a:off x="10500463" y="4888245"/>
            <a:ext cx="1476756" cy="571500"/>
          </a:xfrm>
          <a:prstGeom prst="roundRect">
            <a:avLst>
              <a:gd name="adj" fmla="val 16000"/>
            </a:avLst>
          </a:prstGeom>
          <a:solidFill>
            <a:srgbClr val="F0FFF4"/>
          </a:solidFill>
          <a:ln w="25400">
            <a:solidFill>
              <a:srgbClr val="76B90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Text 52"/>
          <p:cNvSpPr txBox="1"/>
          <p:nvPr/>
        </p:nvSpPr>
        <p:spPr>
          <a:xfrm>
            <a:off x="10663226" y="5059237"/>
            <a:ext cx="12673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Conv+BN+ReLU</a:t>
            </a:r>
            <a:endParaRPr lang="en-US" sz="12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44363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Layer Fusion 적용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49366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578219"/>
            <a:ext cx="53629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PyTorch JIT와 ONNX Runtime을 활용한 Layer Fusion 적용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1921119"/>
            <a:ext cx="2943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모델에서 연산량 및 성능 개선 효과 측정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264019"/>
            <a:ext cx="2448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Fusion 최적화 전/후 MFU 비교 분석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921132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진행 순서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34998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36918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74378" y="3370304"/>
            <a:ext cx="3029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모델 준비 및 JIT 스크립트 모드 변환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749578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76878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74378" y="3769897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모델을 ONNX 포맷으로 변환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415008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416928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74378" y="4170404"/>
            <a:ext cx="32964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Runtime과 PyTorch Profiler로 성능 측정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549678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56888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74378" y="4569997"/>
            <a:ext cx="2048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 및 최적화 효과 분석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475945" y="5423929"/>
            <a:ext cx="350212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예시 :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7" name="Shape 25"/>
          <p:cNvSpPr/>
          <p:nvPr/>
        </p:nvSpPr>
        <p:spPr>
          <a:xfrm>
            <a:off x="7162123" y="1009498"/>
            <a:ext cx="4457700" cy="2038198"/>
          </a:xfrm>
          <a:prstGeom prst="roundRect">
            <a:avLst>
              <a:gd name="adj" fmla="val 167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362377" y="1218895"/>
            <a:ext cx="3100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지원하는 Layer Fusion 대상</a:t>
            </a:r>
            <a:endParaRPr lang="en-US" sz="1300" dirty="0"/>
          </a:p>
        </p:txBody>
      </p:sp>
      <p:sp>
        <p:nvSpPr>
          <p:cNvPr id="29" name="Text 27"/>
          <p:cNvSpPr txBox="1"/>
          <p:nvPr/>
        </p:nvSpPr>
        <p:spPr>
          <a:xfrm>
            <a:off x="7400781" y="1628546"/>
            <a:ext cx="33960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JIT: Conv + BatchNorm + ReLU 패턴 자동 융합</a:t>
            </a:r>
            <a:endParaRPr lang="en-US" sz="1000" dirty="0"/>
          </a:p>
        </p:txBody>
      </p:sp>
      <p:sp>
        <p:nvSpPr>
          <p:cNvPr id="30" name="Text 28"/>
          <p:cNvSpPr txBox="1"/>
          <p:nvPr/>
        </p:nvSpPr>
        <p:spPr>
          <a:xfrm>
            <a:off x="7400781" y="1933956"/>
            <a:ext cx="29004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Runtime: 여러 연산자 패턴 최적화 및 융합</a:t>
            </a:r>
            <a:endParaRPr lang="en-US" sz="1000" dirty="0"/>
          </a:p>
        </p:txBody>
      </p:sp>
      <p:sp>
        <p:nvSpPr>
          <p:cNvPr id="31" name="Text 29"/>
          <p:cNvSpPr txBox="1"/>
          <p:nvPr/>
        </p:nvSpPr>
        <p:spPr>
          <a:xfrm>
            <a:off x="7400781" y="2238451"/>
            <a:ext cx="26435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torch.fx: 사용자 정의 패턴 융합 가능 (선택적)</a:t>
            </a:r>
            <a:endParaRPr lang="en-US" sz="1000" dirty="0"/>
          </a:p>
        </p:txBody>
      </p:sp>
      <p:sp>
        <p:nvSpPr>
          <p:cNvPr id="32" name="Text 30"/>
          <p:cNvSpPr txBox="1"/>
          <p:nvPr/>
        </p:nvSpPr>
        <p:spPr>
          <a:xfrm>
            <a:off x="7400781" y="2542946"/>
            <a:ext cx="25575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fuse_modules: 특정 모듈 명시적 융합 가능</a:t>
            </a:r>
            <a:endParaRPr lang="en-US" sz="1000" dirty="0"/>
          </a:p>
        </p:txBody>
      </p:sp>
      <p:sp>
        <p:nvSpPr>
          <p:cNvPr id="33" name="Shape 31"/>
          <p:cNvSpPr/>
          <p:nvPr/>
        </p:nvSpPr>
        <p:spPr>
          <a:xfrm>
            <a:off x="7162123" y="3276295"/>
            <a:ext cx="4457700" cy="2876702"/>
          </a:xfrm>
          <a:prstGeom prst="roundRect">
            <a:avLst>
              <a:gd name="adj" fmla="val 84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2"/>
          <p:cNvSpPr txBox="1"/>
          <p:nvPr/>
        </p:nvSpPr>
        <p:spPr>
          <a:xfrm>
            <a:off x="7362377" y="3486607"/>
            <a:ext cx="25959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GPU에서의 성능 개선 효과</a:t>
            </a:r>
            <a:endParaRPr lang="en-US" sz="1300" dirty="0"/>
          </a:p>
        </p:txBody>
      </p:sp>
      <p:sp>
        <p:nvSpPr>
          <p:cNvPr id="35" name="Text 33"/>
          <p:cNvSpPr txBox="1"/>
          <p:nvPr/>
        </p:nvSpPr>
        <p:spPr>
          <a:xfrm>
            <a:off x="7362377" y="3895344"/>
            <a:ext cx="11576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액세스 감소</a:t>
            </a:r>
            <a:endParaRPr lang="en-US" sz="1000" dirty="0"/>
          </a:p>
        </p:txBody>
      </p:sp>
      <p:sp>
        <p:nvSpPr>
          <p:cNvPr id="36" name="Shape 34"/>
          <p:cNvSpPr/>
          <p:nvPr/>
        </p:nvSpPr>
        <p:spPr>
          <a:xfrm>
            <a:off x="7362377" y="4162349"/>
            <a:ext cx="4058107" cy="152705"/>
          </a:xfrm>
          <a:prstGeom prst="roundRect">
            <a:avLst>
              <a:gd name="adj" fmla="val 59880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5"/>
          <p:cNvSpPr/>
          <p:nvPr/>
        </p:nvSpPr>
        <p:spPr>
          <a:xfrm>
            <a:off x="7362377" y="4162349"/>
            <a:ext cx="2029054" cy="152705"/>
          </a:xfrm>
          <a:prstGeom prst="roundRect">
            <a:avLst>
              <a:gd name="adj" fmla="val 598802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6"/>
          <p:cNvSpPr txBox="1"/>
          <p:nvPr/>
        </p:nvSpPr>
        <p:spPr>
          <a:xfrm>
            <a:off x="7362377" y="4343400"/>
            <a:ext cx="2578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0%</a:t>
            </a:r>
            <a:endParaRPr lang="en-US" sz="900" dirty="0"/>
          </a:p>
        </p:txBody>
      </p:sp>
      <p:sp>
        <p:nvSpPr>
          <p:cNvPr id="39" name="Text 37"/>
          <p:cNvSpPr txBox="1"/>
          <p:nvPr/>
        </p:nvSpPr>
        <p:spPr>
          <a:xfrm>
            <a:off x="10696279" y="4343400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50% 감소</a:t>
            </a:r>
            <a:endParaRPr lang="en-US" sz="900" dirty="0"/>
          </a:p>
        </p:txBody>
      </p:sp>
      <p:sp>
        <p:nvSpPr>
          <p:cNvPr id="40" name="Text 38"/>
          <p:cNvSpPr txBox="1"/>
          <p:nvPr/>
        </p:nvSpPr>
        <p:spPr>
          <a:xfrm>
            <a:off x="7362377" y="4619549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추론 시간 단축</a:t>
            </a:r>
            <a:endParaRPr lang="en-US" sz="1000" dirty="0"/>
          </a:p>
        </p:txBody>
      </p:sp>
      <p:sp>
        <p:nvSpPr>
          <p:cNvPr id="41" name="Shape 39"/>
          <p:cNvSpPr/>
          <p:nvPr/>
        </p:nvSpPr>
        <p:spPr>
          <a:xfrm>
            <a:off x="7362377" y="4886554"/>
            <a:ext cx="4058107" cy="152705"/>
          </a:xfrm>
          <a:prstGeom prst="roundRect">
            <a:avLst>
              <a:gd name="adj" fmla="val 59880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40"/>
          <p:cNvSpPr/>
          <p:nvPr/>
        </p:nvSpPr>
        <p:spPr>
          <a:xfrm>
            <a:off x="7362377" y="4886554"/>
            <a:ext cx="1218895" cy="152705"/>
          </a:xfrm>
          <a:prstGeom prst="roundRect">
            <a:avLst>
              <a:gd name="adj" fmla="val 59880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Text 41"/>
          <p:cNvSpPr txBox="1"/>
          <p:nvPr/>
        </p:nvSpPr>
        <p:spPr>
          <a:xfrm>
            <a:off x="7362377" y="5067605"/>
            <a:ext cx="2578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0%</a:t>
            </a:r>
            <a:endParaRPr lang="en-US" sz="900" dirty="0"/>
          </a:p>
        </p:txBody>
      </p:sp>
      <p:sp>
        <p:nvSpPr>
          <p:cNvPr id="44" name="Text 42"/>
          <p:cNvSpPr txBox="1"/>
          <p:nvPr/>
        </p:nvSpPr>
        <p:spPr>
          <a:xfrm>
            <a:off x="10696279" y="5067605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30% 개선</a:t>
            </a:r>
            <a:endParaRPr lang="en-US" sz="900" dirty="0"/>
          </a:p>
        </p:txBody>
      </p:sp>
      <p:sp>
        <p:nvSpPr>
          <p:cNvPr id="45" name="Text 43"/>
          <p:cNvSpPr txBox="1"/>
          <p:nvPr/>
        </p:nvSpPr>
        <p:spPr>
          <a:xfrm>
            <a:off x="7362377" y="5343754"/>
            <a:ext cx="672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</a:t>
            </a:r>
            <a:endParaRPr lang="en-US" sz="1000" dirty="0"/>
          </a:p>
        </p:txBody>
      </p:sp>
      <p:sp>
        <p:nvSpPr>
          <p:cNvPr id="46" name="Shape 44"/>
          <p:cNvSpPr/>
          <p:nvPr/>
        </p:nvSpPr>
        <p:spPr>
          <a:xfrm>
            <a:off x="7362377" y="5609844"/>
            <a:ext cx="4058107" cy="152705"/>
          </a:xfrm>
          <a:prstGeom prst="roundRect">
            <a:avLst>
              <a:gd name="adj" fmla="val 59880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Shape 45"/>
          <p:cNvSpPr/>
          <p:nvPr/>
        </p:nvSpPr>
        <p:spPr>
          <a:xfrm>
            <a:off x="7362377" y="5609844"/>
            <a:ext cx="1019556" cy="152705"/>
          </a:xfrm>
          <a:prstGeom prst="roundRect">
            <a:avLst>
              <a:gd name="adj" fmla="val 598802"/>
            </a:avLst>
          </a:prstGeom>
          <a:solidFill>
            <a:srgbClr val="8B5C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8" name="Text 46"/>
          <p:cNvSpPr txBox="1"/>
          <p:nvPr/>
        </p:nvSpPr>
        <p:spPr>
          <a:xfrm>
            <a:off x="7362377" y="5790895"/>
            <a:ext cx="25786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0%</a:t>
            </a:r>
            <a:endParaRPr lang="en-US" sz="900" dirty="0"/>
          </a:p>
        </p:txBody>
      </p:sp>
      <p:sp>
        <p:nvSpPr>
          <p:cNvPr id="49" name="Text 47"/>
          <p:cNvSpPr txBox="1"/>
          <p:nvPr/>
        </p:nvSpPr>
        <p:spPr>
          <a:xfrm>
            <a:off x="10696279" y="5790895"/>
            <a:ext cx="810158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25% 향상</a:t>
            </a:r>
            <a:endParaRPr lang="en-US" sz="9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1387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스케줄링 최적화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515670"/>
            <a:ext cx="16578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스케줄링 개념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42364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985161"/>
            <a:ext cx="4934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스케줄링: 딥러닝 모델의 계산 작업 순서와 리소스 할당을 조정하는 과정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85264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328061"/>
            <a:ext cx="3963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병렬 처리 가능한 작업과 순차적으로 실행해야 할 작업의 구분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728164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670961"/>
            <a:ext cx="4096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접근, 연산 대기 시간 최소화, 처리량 극대화가 핵심 목표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3703760"/>
            <a:ext cx="28675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최적화를 위한 스케줄링 기법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229540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4173251"/>
            <a:ext cx="1867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커널 융합(Kernel Fusion)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2530145" y="4173251"/>
            <a:ext cx="39154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여러 작은 커널을 하나로 통합하여 커널 호출 오버헤드 감소</a:t>
            </a:r>
            <a:endParaRPr lang="en-US" sz="12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572440"/>
            <a:ext cx="95098" cy="95098"/>
          </a:xfrm>
          <a:prstGeom prst="rect">
            <a:avLst/>
          </a:prstGeom>
        </p:spPr>
      </p:pic>
      <p:sp>
        <p:nvSpPr>
          <p:cNvPr id="18" name="Text 11"/>
          <p:cNvSpPr txBox="1"/>
          <p:nvPr/>
        </p:nvSpPr>
        <p:spPr>
          <a:xfrm>
            <a:off x="780898" y="4516151"/>
            <a:ext cx="2229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중첩(Memory Overlap)</a:t>
            </a:r>
            <a:endParaRPr lang="en-US" sz="1200" dirty="0"/>
          </a:p>
        </p:txBody>
      </p:sp>
      <p:sp>
        <p:nvSpPr>
          <p:cNvPr id="19" name="Text 12"/>
          <p:cNvSpPr txBox="1"/>
          <p:nvPr/>
        </p:nvSpPr>
        <p:spPr>
          <a:xfrm>
            <a:off x="2893162" y="4516151"/>
            <a:ext cx="2658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계산과 메모리 전송 작업을 병렬로 처리</a:t>
            </a:r>
            <a:endParaRPr lang="en-US" sz="12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915340"/>
            <a:ext cx="95098" cy="95098"/>
          </a:xfrm>
          <a:prstGeom prst="rect">
            <a:avLst/>
          </a:prstGeom>
        </p:spPr>
      </p:pic>
      <p:sp>
        <p:nvSpPr>
          <p:cNvPr id="21" name="Text 13"/>
          <p:cNvSpPr txBox="1"/>
          <p:nvPr/>
        </p:nvSpPr>
        <p:spPr>
          <a:xfrm>
            <a:off x="780898" y="4859051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동적 배치 크기 조정</a:t>
            </a:r>
            <a:endParaRPr lang="en-US" sz="1200" dirty="0"/>
          </a:p>
        </p:txBody>
      </p:sp>
      <p:sp>
        <p:nvSpPr>
          <p:cNvPr id="22" name="Text 14"/>
          <p:cNvSpPr txBox="1"/>
          <p:nvPr/>
        </p:nvSpPr>
        <p:spPr>
          <a:xfrm>
            <a:off x="2030882" y="4859051"/>
            <a:ext cx="3219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리소스 활용도를 최대화하도록 배치 크기 최적화</a:t>
            </a:r>
            <a:endParaRPr lang="en-US" sz="1200" dirty="0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258240"/>
            <a:ext cx="95098" cy="95098"/>
          </a:xfrm>
          <a:prstGeom prst="rect">
            <a:avLst/>
          </a:prstGeom>
        </p:spPr>
      </p:pic>
      <p:sp>
        <p:nvSpPr>
          <p:cNvPr id="24" name="Text 15"/>
          <p:cNvSpPr txBox="1"/>
          <p:nvPr/>
        </p:nvSpPr>
        <p:spPr>
          <a:xfrm>
            <a:off x="780898" y="5201951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스트림 병렬화</a:t>
            </a:r>
            <a:endParaRPr lang="en-US" sz="1200" dirty="0"/>
          </a:p>
        </p:txBody>
      </p:sp>
      <p:sp>
        <p:nvSpPr>
          <p:cNvPr id="25" name="Text 16"/>
          <p:cNvSpPr txBox="1"/>
          <p:nvPr/>
        </p:nvSpPr>
        <p:spPr>
          <a:xfrm>
            <a:off x="1665122" y="5201951"/>
            <a:ext cx="29242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CUDA 스트림을 활용한 병렬 작업 스케줄링</a:t>
            </a:r>
            <a:endParaRPr lang="en-US" sz="1200" dirty="0"/>
          </a:p>
        </p:txBody>
      </p:sp>
      <p:sp>
        <p:nvSpPr>
          <p:cNvPr id="26" name="Shape 17"/>
          <p:cNvSpPr/>
          <p:nvPr/>
        </p:nvSpPr>
        <p:spPr>
          <a:xfrm>
            <a:off x="7646654" y="1436218"/>
            <a:ext cx="3685946" cy="3962095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Text 18"/>
          <p:cNvSpPr txBox="1"/>
          <p:nvPr/>
        </p:nvSpPr>
        <p:spPr>
          <a:xfrm>
            <a:off x="7808503" y="1608125"/>
            <a:ext cx="16532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스케줄링 최적화 효과</a:t>
            </a:r>
            <a:endParaRPr lang="en-US" sz="1300" dirty="0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08503" y="2017776"/>
            <a:ext cx="152705" cy="152705"/>
          </a:xfrm>
          <a:prstGeom prst="rect">
            <a:avLst/>
          </a:prstGeom>
        </p:spPr>
      </p:pic>
      <p:sp>
        <p:nvSpPr>
          <p:cNvPr id="29" name="Text 19"/>
          <p:cNvSpPr txBox="1"/>
          <p:nvPr/>
        </p:nvSpPr>
        <p:spPr>
          <a:xfrm>
            <a:off x="8037103" y="1979371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 시간 단축</a:t>
            </a:r>
            <a:endParaRPr lang="en-US" sz="1200" dirty="0"/>
          </a:p>
        </p:txBody>
      </p:sp>
      <p:sp>
        <p:nvSpPr>
          <p:cNvPr id="30" name="Shape 20"/>
          <p:cNvSpPr/>
          <p:nvPr/>
        </p:nvSpPr>
        <p:spPr>
          <a:xfrm>
            <a:off x="7808503" y="2283866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1"/>
          <p:cNvSpPr/>
          <p:nvPr/>
        </p:nvSpPr>
        <p:spPr>
          <a:xfrm>
            <a:off x="7808503" y="2283866"/>
            <a:ext cx="2352751" cy="75895"/>
          </a:xfrm>
          <a:prstGeom prst="roundRect">
            <a:avLst>
              <a:gd name="adj" fmla="val 1204822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2" name="Image 8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808503" y="2550871"/>
            <a:ext cx="152705" cy="152705"/>
          </a:xfrm>
          <a:prstGeom prst="rect">
            <a:avLst/>
          </a:prstGeom>
        </p:spPr>
      </p:pic>
      <p:sp>
        <p:nvSpPr>
          <p:cNvPr id="33" name="Text 22"/>
          <p:cNvSpPr txBox="1"/>
          <p:nvPr/>
        </p:nvSpPr>
        <p:spPr>
          <a:xfrm>
            <a:off x="8037103" y="2512466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리소스 활용도 향상</a:t>
            </a:r>
            <a:endParaRPr lang="en-US" sz="1200" dirty="0"/>
          </a:p>
        </p:txBody>
      </p:sp>
      <p:sp>
        <p:nvSpPr>
          <p:cNvPr id="34" name="Shape 23"/>
          <p:cNvSpPr/>
          <p:nvPr/>
        </p:nvSpPr>
        <p:spPr>
          <a:xfrm>
            <a:off x="7808503" y="2817876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4"/>
          <p:cNvSpPr/>
          <p:nvPr/>
        </p:nvSpPr>
        <p:spPr>
          <a:xfrm>
            <a:off x="7808503" y="2817876"/>
            <a:ext cx="2857500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6" name="Image 9" descr="preencoded.png"/>
          <p:cNvPicPr>
            <a:picLocks noChangeAspect="1"/>
          </p:cNvPicPr>
          <p:nvPr/>
        </p:nvPicPr>
        <p:blipFill>
          <a:blip r:embed="rId6"/>
          <a:srcRect l="-33" r="-33"/>
          <a:stretch/>
        </p:blipFill>
        <p:spPr>
          <a:xfrm>
            <a:off x="7808503" y="3083966"/>
            <a:ext cx="171907" cy="152705"/>
          </a:xfrm>
          <a:prstGeom prst="rect">
            <a:avLst/>
          </a:prstGeom>
        </p:spPr>
      </p:pic>
      <p:sp>
        <p:nvSpPr>
          <p:cNvPr id="37" name="Text 25"/>
          <p:cNvSpPr txBox="1"/>
          <p:nvPr/>
        </p:nvSpPr>
        <p:spPr>
          <a:xfrm>
            <a:off x="8055391" y="3046476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접근 효율화</a:t>
            </a:r>
            <a:endParaRPr lang="en-US" sz="1200" dirty="0"/>
          </a:p>
        </p:txBody>
      </p:sp>
      <p:sp>
        <p:nvSpPr>
          <p:cNvPr id="38" name="Shape 26"/>
          <p:cNvSpPr/>
          <p:nvPr/>
        </p:nvSpPr>
        <p:spPr>
          <a:xfrm>
            <a:off x="7808503" y="3350971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27"/>
          <p:cNvSpPr/>
          <p:nvPr/>
        </p:nvSpPr>
        <p:spPr>
          <a:xfrm>
            <a:off x="7808503" y="3350971"/>
            <a:ext cx="2190902" cy="75895"/>
          </a:xfrm>
          <a:prstGeom prst="roundRect">
            <a:avLst>
              <a:gd name="adj" fmla="val 1204822"/>
            </a:avLst>
          </a:prstGeom>
          <a:solidFill>
            <a:srgbClr val="8B5C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28"/>
          <p:cNvSpPr/>
          <p:nvPr/>
        </p:nvSpPr>
        <p:spPr>
          <a:xfrm>
            <a:off x="7808503" y="3655466"/>
            <a:ext cx="3362249" cy="1580998"/>
          </a:xfrm>
          <a:prstGeom prst="roundRect">
            <a:avLst>
              <a:gd name="adj" fmla="val 2787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Text 29"/>
          <p:cNvSpPr txBox="1"/>
          <p:nvPr/>
        </p:nvSpPr>
        <p:spPr>
          <a:xfrm>
            <a:off x="7960294" y="3808171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적용 사례</a:t>
            </a:r>
            <a:endParaRPr lang="en-US" sz="1200" dirty="0"/>
          </a:p>
        </p:txBody>
      </p:sp>
      <p:pic>
        <p:nvPicPr>
          <p:cNvPr id="42" name="Image 1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0294" y="4182161"/>
            <a:ext cx="95098" cy="95098"/>
          </a:xfrm>
          <a:prstGeom prst="rect">
            <a:avLst/>
          </a:prstGeom>
        </p:spPr>
      </p:pic>
      <p:sp>
        <p:nvSpPr>
          <p:cNvPr id="43" name="Text 30"/>
          <p:cNvSpPr txBox="1"/>
          <p:nvPr/>
        </p:nvSpPr>
        <p:spPr>
          <a:xfrm>
            <a:off x="8169691" y="4112666"/>
            <a:ext cx="2062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TensorRT의 레이어 간 융합 최적화</a:t>
            </a:r>
            <a:endParaRPr lang="en-US" sz="1000" dirty="0"/>
          </a:p>
        </p:txBody>
      </p:sp>
      <p:pic>
        <p:nvPicPr>
          <p:cNvPr id="44" name="Image 1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0294" y="4505858"/>
            <a:ext cx="95098" cy="95098"/>
          </a:xfrm>
          <a:prstGeom prst="rect">
            <a:avLst/>
          </a:prstGeom>
        </p:spPr>
      </p:pic>
      <p:sp>
        <p:nvSpPr>
          <p:cNvPr id="45" name="Text 31"/>
          <p:cNvSpPr txBox="1"/>
          <p:nvPr/>
        </p:nvSpPr>
        <p:spPr>
          <a:xfrm>
            <a:off x="8169691" y="4436364"/>
            <a:ext cx="22338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PyTorch의 TorchScript JIT 컴파일러</a:t>
            </a:r>
            <a:endParaRPr lang="en-US" sz="1000" dirty="0"/>
          </a:p>
        </p:txBody>
      </p:sp>
      <p:pic>
        <p:nvPicPr>
          <p:cNvPr id="46" name="Image 1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60294" y="4829556"/>
            <a:ext cx="95098" cy="95098"/>
          </a:xfrm>
          <a:prstGeom prst="rect">
            <a:avLst/>
          </a:prstGeom>
        </p:spPr>
      </p:pic>
      <p:sp>
        <p:nvSpPr>
          <p:cNvPr id="47" name="Text 32"/>
          <p:cNvSpPr txBox="1"/>
          <p:nvPr/>
        </p:nvSpPr>
        <p:spPr>
          <a:xfrm>
            <a:off x="8169691" y="4760976"/>
            <a:ext cx="19577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TVM의 자동화된 스케줄링 최적화</a:t>
            </a:r>
            <a:endParaRPr lang="en-US" sz="1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66308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양자화(Quantization) 원리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468255"/>
            <a:ext cx="10771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양자화 개념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994949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944519"/>
            <a:ext cx="5468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양자화란 고정밀 실수형(FP32/FP16) 값을 낮은 정밀도(INT8/INT4)로 변환하는 과정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37849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287419"/>
            <a:ext cx="4849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연속적인 값 범위를 이산적인 값들로 매핑하여 메모리 사용량과 연산량 감소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680749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630319"/>
            <a:ext cx="3781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 손실을 최소화하면서 모델 크기와 연산 효율성 개선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3121253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정수 양자화 원리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647033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3583971"/>
            <a:ext cx="4334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스케일 인자(scale factor)와 영점(zero-point)을 사용한 선형 매핑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989933"/>
            <a:ext cx="95098" cy="95098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780898" y="3926871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실수값</a:t>
            </a:r>
            <a:endParaRPr lang="en-US" sz="1200" dirty="0"/>
          </a:p>
        </p:txBody>
      </p:sp>
      <p:sp>
        <p:nvSpPr>
          <p:cNvPr id="18" name="Text 11"/>
          <p:cNvSpPr txBox="1"/>
          <p:nvPr/>
        </p:nvSpPr>
        <p:spPr>
          <a:xfrm>
            <a:off x="1201522" y="3983564"/>
            <a:ext cx="2103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</a:t>
            </a:r>
            <a:endParaRPr lang="en-US" sz="1200" dirty="0"/>
          </a:p>
        </p:txBody>
      </p:sp>
      <p:sp>
        <p:nvSpPr>
          <p:cNvPr id="19" name="Text 12"/>
          <p:cNvSpPr txBox="1"/>
          <p:nvPr/>
        </p:nvSpPr>
        <p:spPr>
          <a:xfrm>
            <a:off x="1292962" y="3926871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정수값</a:t>
            </a:r>
            <a:endParaRPr lang="en-US" sz="1200" dirty="0"/>
          </a:p>
        </p:txBody>
      </p:sp>
      <p:sp>
        <p:nvSpPr>
          <p:cNvPr id="20" name="Text 13"/>
          <p:cNvSpPr txBox="1"/>
          <p:nvPr/>
        </p:nvSpPr>
        <p:spPr>
          <a:xfrm>
            <a:off x="1897380" y="3983564"/>
            <a:ext cx="210312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q</a:t>
            </a:r>
            <a:endParaRPr lang="en-US" sz="1200" dirty="0"/>
          </a:p>
        </p:txBody>
      </p:sp>
      <p:sp>
        <p:nvSpPr>
          <p:cNvPr id="21" name="Text 14"/>
          <p:cNvSpPr txBox="1"/>
          <p:nvPr/>
        </p:nvSpPr>
        <p:spPr>
          <a:xfrm>
            <a:off x="1988820" y="3926871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 변환:</a:t>
            </a:r>
            <a:endParaRPr lang="en-US" sz="1200" dirty="0"/>
          </a:p>
        </p:txBody>
      </p:sp>
      <p:sp>
        <p:nvSpPr>
          <p:cNvPr id="22" name="Text 15"/>
          <p:cNvSpPr txBox="1"/>
          <p:nvPr/>
        </p:nvSpPr>
        <p:spPr>
          <a:xfrm>
            <a:off x="2494483" y="3983564"/>
            <a:ext cx="3324758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q = round((r / scale) + zero_point)</a:t>
            </a:r>
            <a:endParaRPr lang="en-US" sz="1200" dirty="0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362093"/>
            <a:ext cx="95098" cy="95098"/>
          </a:xfrm>
          <a:prstGeom prst="rect">
            <a:avLst/>
          </a:prstGeom>
        </p:spPr>
      </p:pic>
      <p:sp>
        <p:nvSpPr>
          <p:cNvPr id="24" name="Text 16"/>
          <p:cNvSpPr txBox="1"/>
          <p:nvPr/>
        </p:nvSpPr>
        <p:spPr>
          <a:xfrm>
            <a:off x="780898" y="4298118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역변환:</a:t>
            </a:r>
            <a:endParaRPr lang="en-US" sz="1200" dirty="0"/>
          </a:p>
        </p:txBody>
      </p:sp>
      <p:sp>
        <p:nvSpPr>
          <p:cNvPr id="25" name="Text 17"/>
          <p:cNvSpPr txBox="1"/>
          <p:nvPr/>
        </p:nvSpPr>
        <p:spPr>
          <a:xfrm>
            <a:off x="1244498" y="4354810"/>
            <a:ext cx="26773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 = (q - zero_point) × scale</a:t>
            </a:r>
            <a:endParaRPr lang="en-US" sz="1200" dirty="0"/>
          </a:p>
        </p:txBody>
      </p:sp>
      <p:sp>
        <p:nvSpPr>
          <p:cNvPr id="26" name="Shape 18"/>
          <p:cNvSpPr/>
          <p:nvPr/>
        </p:nvSpPr>
        <p:spPr>
          <a:xfrm>
            <a:off x="7937906" y="1287204"/>
            <a:ext cx="3685946" cy="3181198"/>
          </a:xfrm>
          <a:prstGeom prst="roundRect">
            <a:avLst>
              <a:gd name="adj" fmla="val 516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Text 19"/>
          <p:cNvSpPr txBox="1"/>
          <p:nvPr/>
        </p:nvSpPr>
        <p:spPr>
          <a:xfrm>
            <a:off x="8099755" y="1459111"/>
            <a:ext cx="16532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효율성 향상</a:t>
            </a:r>
            <a:endParaRPr lang="en-US" sz="1300" dirty="0"/>
          </a:p>
        </p:txBody>
      </p:sp>
      <p:sp>
        <p:nvSpPr>
          <p:cNvPr id="28" name="Text 20"/>
          <p:cNvSpPr txBox="1"/>
          <p:nvPr/>
        </p:nvSpPr>
        <p:spPr>
          <a:xfrm>
            <a:off x="8099755" y="1830357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사용량</a:t>
            </a:r>
            <a:endParaRPr lang="en-US" sz="1200" dirty="0"/>
          </a:p>
        </p:txBody>
      </p:sp>
      <p:sp>
        <p:nvSpPr>
          <p:cNvPr id="29" name="Text 21"/>
          <p:cNvSpPr txBox="1"/>
          <p:nvPr/>
        </p:nvSpPr>
        <p:spPr>
          <a:xfrm>
            <a:off x="10502798" y="1830357"/>
            <a:ext cx="10771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75% 감소</a:t>
            </a:r>
            <a:endParaRPr lang="en-US" sz="1200" dirty="0"/>
          </a:p>
        </p:txBody>
      </p:sp>
      <p:sp>
        <p:nvSpPr>
          <p:cNvPr id="30" name="Shape 22"/>
          <p:cNvSpPr/>
          <p:nvPr/>
        </p:nvSpPr>
        <p:spPr>
          <a:xfrm>
            <a:off x="8099755" y="2097362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3"/>
          <p:cNvSpPr/>
          <p:nvPr/>
        </p:nvSpPr>
        <p:spPr>
          <a:xfrm>
            <a:off x="8099755" y="2097362"/>
            <a:ext cx="847649" cy="75895"/>
          </a:xfrm>
          <a:prstGeom prst="roundRect">
            <a:avLst>
              <a:gd name="adj" fmla="val 1204822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24"/>
          <p:cNvSpPr txBox="1"/>
          <p:nvPr/>
        </p:nvSpPr>
        <p:spPr>
          <a:xfrm>
            <a:off x="8099755" y="2325962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속도</a:t>
            </a:r>
            <a:endParaRPr lang="en-US" sz="1200" dirty="0"/>
          </a:p>
        </p:txBody>
      </p:sp>
      <p:sp>
        <p:nvSpPr>
          <p:cNvPr id="33" name="Text 25"/>
          <p:cNvSpPr txBox="1"/>
          <p:nvPr/>
        </p:nvSpPr>
        <p:spPr>
          <a:xfrm>
            <a:off x="10741457" y="2325962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2~4배 향상</a:t>
            </a:r>
            <a:endParaRPr lang="en-US" sz="1200" dirty="0"/>
          </a:p>
        </p:txBody>
      </p:sp>
      <p:sp>
        <p:nvSpPr>
          <p:cNvPr id="34" name="Shape 26"/>
          <p:cNvSpPr/>
          <p:nvPr/>
        </p:nvSpPr>
        <p:spPr>
          <a:xfrm>
            <a:off x="8099755" y="2592052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7"/>
          <p:cNvSpPr/>
          <p:nvPr/>
        </p:nvSpPr>
        <p:spPr>
          <a:xfrm>
            <a:off x="8099755" y="2592052"/>
            <a:ext cx="2523744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8"/>
          <p:cNvSpPr txBox="1"/>
          <p:nvPr/>
        </p:nvSpPr>
        <p:spPr>
          <a:xfrm>
            <a:off x="8099755" y="2820652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전력 효율</a:t>
            </a:r>
            <a:endParaRPr lang="en-US" sz="1200" dirty="0"/>
          </a:p>
        </p:txBody>
      </p:sp>
      <p:sp>
        <p:nvSpPr>
          <p:cNvPr id="37" name="Text 29"/>
          <p:cNvSpPr txBox="1"/>
          <p:nvPr/>
        </p:nvSpPr>
        <p:spPr>
          <a:xfrm>
            <a:off x="10586923" y="2820652"/>
            <a:ext cx="991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4배 향상</a:t>
            </a:r>
            <a:endParaRPr lang="en-US" sz="1200" dirty="0"/>
          </a:p>
        </p:txBody>
      </p:sp>
      <p:sp>
        <p:nvSpPr>
          <p:cNvPr id="38" name="Shape 30"/>
          <p:cNvSpPr/>
          <p:nvPr/>
        </p:nvSpPr>
        <p:spPr>
          <a:xfrm>
            <a:off x="8099755" y="3087657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1"/>
          <p:cNvSpPr/>
          <p:nvPr/>
        </p:nvSpPr>
        <p:spPr>
          <a:xfrm>
            <a:off x="8099755" y="3087657"/>
            <a:ext cx="2695651" cy="75895"/>
          </a:xfrm>
          <a:prstGeom prst="roundRect">
            <a:avLst>
              <a:gd name="adj" fmla="val 1204822"/>
            </a:avLst>
          </a:prstGeom>
          <a:solidFill>
            <a:srgbClr val="F59E0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2"/>
          <p:cNvSpPr txBox="1"/>
          <p:nvPr/>
        </p:nvSpPr>
        <p:spPr>
          <a:xfrm>
            <a:off x="8099755" y="3316257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양자화 유형</a:t>
            </a:r>
            <a:endParaRPr lang="en-US" sz="1200" dirty="0"/>
          </a:p>
        </p:txBody>
      </p:sp>
      <p:sp>
        <p:nvSpPr>
          <p:cNvPr id="41" name="Shape 33"/>
          <p:cNvSpPr/>
          <p:nvPr/>
        </p:nvSpPr>
        <p:spPr>
          <a:xfrm>
            <a:off x="8137246" y="3659157"/>
            <a:ext cx="1037844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4"/>
          <p:cNvSpPr txBox="1"/>
          <p:nvPr/>
        </p:nvSpPr>
        <p:spPr>
          <a:xfrm>
            <a:off x="8251546" y="3697562"/>
            <a:ext cx="9098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Post-training</a:t>
            </a:r>
            <a:endParaRPr lang="en-US" sz="1000" dirty="0"/>
          </a:p>
        </p:txBody>
      </p:sp>
      <p:sp>
        <p:nvSpPr>
          <p:cNvPr id="43" name="Shape 35"/>
          <p:cNvSpPr/>
          <p:nvPr/>
        </p:nvSpPr>
        <p:spPr>
          <a:xfrm>
            <a:off x="9242755" y="3659157"/>
            <a:ext cx="2009851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36"/>
          <p:cNvSpPr txBox="1"/>
          <p:nvPr/>
        </p:nvSpPr>
        <p:spPr>
          <a:xfrm>
            <a:off x="9357055" y="3697562"/>
            <a:ext cx="18818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Quantization-aware Training</a:t>
            </a:r>
            <a:endParaRPr lang="en-US" sz="1000" dirty="0"/>
          </a:p>
        </p:txBody>
      </p:sp>
      <p:sp>
        <p:nvSpPr>
          <p:cNvPr id="45" name="Shape 37"/>
          <p:cNvSpPr/>
          <p:nvPr/>
        </p:nvSpPr>
        <p:spPr>
          <a:xfrm>
            <a:off x="8137246" y="4002057"/>
            <a:ext cx="1619402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8"/>
          <p:cNvSpPr txBox="1"/>
          <p:nvPr/>
        </p:nvSpPr>
        <p:spPr>
          <a:xfrm>
            <a:off x="8251546" y="4040462"/>
            <a:ext cx="1491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Dynamic Quantization</a:t>
            </a:r>
            <a:endParaRPr lang="en-US" sz="1000" dirty="0"/>
          </a:p>
        </p:txBody>
      </p:sp>
      <p:sp>
        <p:nvSpPr>
          <p:cNvPr id="47" name="Shape 39"/>
          <p:cNvSpPr/>
          <p:nvPr/>
        </p:nvSpPr>
        <p:spPr>
          <a:xfrm>
            <a:off x="1181405" y="5042305"/>
            <a:ext cx="4724705" cy="1009498"/>
          </a:xfrm>
          <a:prstGeom prst="roundRect">
            <a:avLst>
              <a:gd name="adj" fmla="val 5127"/>
            </a:avLst>
          </a:prstGeom>
          <a:solidFill>
            <a:srgbClr val="F9F9F9"/>
          </a:solidFill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Text 40"/>
          <p:cNvSpPr txBox="1"/>
          <p:nvPr/>
        </p:nvSpPr>
        <p:spPr>
          <a:xfrm>
            <a:off x="1304849" y="5166664"/>
            <a:ext cx="18480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32비트 부동소수점 (FP32)</a:t>
            </a:r>
            <a:endParaRPr lang="en-US" sz="1200" dirty="0"/>
          </a:p>
        </p:txBody>
      </p:sp>
      <p:pic>
        <p:nvPicPr>
          <p:cNvPr id="49" name="Image 6" descr="preencoded.png"/>
          <p:cNvPicPr>
            <a:picLocks noChangeAspect="1"/>
          </p:cNvPicPr>
          <p:nvPr/>
        </p:nvPicPr>
        <p:blipFill>
          <a:blip r:embed="rId4"/>
          <a:srcRect t="-43" b="-43"/>
          <a:stretch/>
        </p:blipFill>
        <p:spPr>
          <a:xfrm>
            <a:off x="1304849" y="5490361"/>
            <a:ext cx="133502" cy="152705"/>
          </a:xfrm>
          <a:prstGeom prst="rect">
            <a:avLst/>
          </a:prstGeom>
        </p:spPr>
      </p:pic>
      <p:sp>
        <p:nvSpPr>
          <p:cNvPr id="50" name="Shape 41"/>
          <p:cNvSpPr/>
          <p:nvPr/>
        </p:nvSpPr>
        <p:spPr>
          <a:xfrm>
            <a:off x="6292901" y="5042305"/>
            <a:ext cx="4724705" cy="1009498"/>
          </a:xfrm>
          <a:prstGeom prst="roundRect">
            <a:avLst>
              <a:gd name="adj" fmla="val 5127"/>
            </a:avLst>
          </a:prstGeom>
          <a:solidFill>
            <a:srgbClr val="F9F9F9"/>
          </a:solidFill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Text 42"/>
          <p:cNvSpPr txBox="1"/>
          <p:nvPr/>
        </p:nvSpPr>
        <p:spPr>
          <a:xfrm>
            <a:off x="6416345" y="5166664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8비트 정수 (INT8)</a:t>
            </a:r>
            <a:endParaRPr lang="en-US" sz="1200" dirty="0"/>
          </a:p>
        </p:txBody>
      </p:sp>
      <p:sp>
        <p:nvSpPr>
          <p:cNvPr id="52" name="Text 43"/>
          <p:cNvSpPr txBox="1"/>
          <p:nvPr/>
        </p:nvSpPr>
        <p:spPr>
          <a:xfrm>
            <a:off x="1514246" y="5471159"/>
            <a:ext cx="18909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높은 정확도, 높은 메모리 사용량</a:t>
            </a:r>
            <a:endParaRPr lang="en-US" sz="1000" dirty="0"/>
          </a:p>
        </p:txBody>
      </p:sp>
      <p:pic>
        <p:nvPicPr>
          <p:cNvPr id="53" name="Image 7" descr="preencoded.png"/>
          <p:cNvPicPr>
            <a:picLocks noChangeAspect="1"/>
          </p:cNvPicPr>
          <p:nvPr/>
        </p:nvPicPr>
        <p:blipFill>
          <a:blip r:embed="rId5"/>
          <a:srcRect t="-43" b="-43"/>
          <a:stretch/>
        </p:blipFill>
        <p:spPr>
          <a:xfrm>
            <a:off x="6416345" y="5490361"/>
            <a:ext cx="133502" cy="152705"/>
          </a:xfrm>
          <a:prstGeom prst="rect">
            <a:avLst/>
          </a:prstGeom>
        </p:spPr>
      </p:pic>
      <p:sp>
        <p:nvSpPr>
          <p:cNvPr id="54" name="Text 44"/>
          <p:cNvSpPr txBox="1"/>
          <p:nvPr/>
        </p:nvSpPr>
        <p:spPr>
          <a:xfrm>
            <a:off x="6625742" y="5471159"/>
            <a:ext cx="2005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적당한 정확도, 낮은 메모리 사용량</a:t>
            </a:r>
            <a:endParaRPr lang="en-US" sz="1000" dirty="0"/>
          </a:p>
        </p:txBody>
      </p:sp>
      <p:sp>
        <p:nvSpPr>
          <p:cNvPr id="55" name="Text 45"/>
          <p:cNvSpPr txBox="1"/>
          <p:nvPr/>
        </p:nvSpPr>
        <p:spPr>
          <a:xfrm>
            <a:off x="1304849" y="5738164"/>
            <a:ext cx="22814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 (부호) + 8 (지수) + 23 (가수) = 32bit</a:t>
            </a:r>
            <a:endParaRPr lang="en-US" sz="1000" dirty="0"/>
          </a:p>
        </p:txBody>
      </p:sp>
      <p:sp>
        <p:nvSpPr>
          <p:cNvPr id="56" name="Text 46"/>
          <p:cNvSpPr txBox="1"/>
          <p:nvPr/>
        </p:nvSpPr>
        <p:spPr>
          <a:xfrm>
            <a:off x="6416345" y="5738164"/>
            <a:ext cx="20820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-128 ~ 127 범위의 정수값으로 표현</a:t>
            </a:r>
            <a:endParaRPr lang="en-US" sz="1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609905" y="323698"/>
            <a:ext cx="304403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양자화 적용 실습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278060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706913"/>
            <a:ext cx="43534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PyTorch와 TensorFlow Lite 양자화 적용하기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2049813"/>
            <a:ext cx="31437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양자화 전/후 모델 성능 및 정확도 비교 분석하기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392713"/>
            <a:ext cx="3096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GPU 환경에서 MFU 향상 효과 측정하기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3049827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진행 단계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47868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497883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505772"/>
            <a:ext cx="36676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필요한 라이브러리 설치 및 GPU 런타임 설정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878273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89747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905365"/>
            <a:ext cx="26581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사전 학습된 모델 로드 및 기준 성능 측정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427878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4297983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4305872"/>
            <a:ext cx="2971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또는 TensorFlow Lite 양자화 적용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678373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69757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705465"/>
            <a:ext cx="2477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양자화된 모델 성능 측정 및 비교 분석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571500" y="5482507"/>
            <a:ext cx="562995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양자화 코드 예시 (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Colab) :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8" name="Text 26"/>
          <p:cNvSpPr txBox="1"/>
          <p:nvPr/>
        </p:nvSpPr>
        <p:spPr>
          <a:xfrm>
            <a:off x="6705600" y="1496600"/>
            <a:ext cx="462689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TensorFlow Lite 양자화 코드 (</a:t>
            </a:r>
            <a:r>
              <a:rPr lang="en-US" sz="16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Colab) : colab</a:t>
            </a:r>
            <a:r>
              <a:rPr lang="ko-KR" altLang="en-US" sz="16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참조</a:t>
            </a:r>
            <a:endParaRPr lang="en-US" sz="1600" dirty="0"/>
          </a:p>
        </p:txBody>
      </p:sp>
      <p:sp>
        <p:nvSpPr>
          <p:cNvPr id="32" name="Text 30"/>
          <p:cNvSpPr txBox="1"/>
          <p:nvPr/>
        </p:nvSpPr>
        <p:spPr>
          <a:xfrm>
            <a:off x="7168896" y="2727590"/>
            <a:ext cx="24624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양자화 참고사항</a:t>
            </a:r>
            <a:endParaRPr lang="en-US" sz="1300" dirty="0"/>
          </a:p>
        </p:txBody>
      </p:sp>
      <p:sp>
        <p:nvSpPr>
          <p:cNvPr id="33" name="Text 31"/>
          <p:cNvSpPr txBox="1"/>
          <p:nvPr/>
        </p:nvSpPr>
        <p:spPr>
          <a:xfrm>
            <a:off x="7207301" y="3098836"/>
            <a:ext cx="4266726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제한: Colab은 RAM이 제한되어 있으므로 큰 모델 양자화시 주의</a:t>
            </a:r>
            <a:endParaRPr lang="en-US" sz="1100" dirty="0"/>
          </a:p>
        </p:txBody>
      </p:sp>
      <p:sp>
        <p:nvSpPr>
          <p:cNvPr id="34" name="Text 32"/>
          <p:cNvSpPr txBox="1"/>
          <p:nvPr/>
        </p:nvSpPr>
        <p:spPr>
          <a:xfrm>
            <a:off x="7207301" y="3365841"/>
            <a:ext cx="4135828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양자화: CPU에서만 지원되므로 양자화 후 GPU로 이동 불가</a:t>
            </a:r>
            <a:endParaRPr lang="en-US" sz="1100" dirty="0"/>
          </a:p>
        </p:txBody>
      </p:sp>
      <p:sp>
        <p:nvSpPr>
          <p:cNvPr id="35" name="Text 33"/>
          <p:cNvSpPr txBox="1"/>
          <p:nvPr/>
        </p:nvSpPr>
        <p:spPr>
          <a:xfrm>
            <a:off x="7207301" y="3632846"/>
            <a:ext cx="4035728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TF Lite: Colab에서는 EdgeTPU 등 특수 디바이스 에뮬레이션 제한</a:t>
            </a:r>
            <a:endParaRPr lang="en-US" sz="1100" dirty="0"/>
          </a:p>
        </p:txBody>
      </p:sp>
      <p:sp>
        <p:nvSpPr>
          <p:cNvPr id="36" name="Text 34"/>
          <p:cNvSpPr txBox="1"/>
          <p:nvPr/>
        </p:nvSpPr>
        <p:spPr>
          <a:xfrm>
            <a:off x="7207301" y="3898936"/>
            <a:ext cx="3765268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세션 시간: 장시간 양자화 작업은 Colab 세션 만료 전 저장 필요</a:t>
            </a:r>
            <a:endParaRPr lang="en-US" sz="1100" dirty="0"/>
          </a:p>
        </p:txBody>
      </p:sp>
      <p:sp>
        <p:nvSpPr>
          <p:cNvPr id="37" name="Text 35"/>
          <p:cNvSpPr txBox="1"/>
          <p:nvPr/>
        </p:nvSpPr>
        <p:spPr>
          <a:xfrm>
            <a:off x="7168896" y="4537762"/>
            <a:ext cx="11768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분석 방법</a:t>
            </a:r>
            <a:endParaRPr lang="en-US" sz="1300" dirty="0"/>
          </a:p>
        </p:txBody>
      </p:sp>
      <p:sp>
        <p:nvSpPr>
          <p:cNvPr id="38" name="Text 36"/>
          <p:cNvSpPr txBox="1"/>
          <p:nvPr/>
        </p:nvSpPr>
        <p:spPr>
          <a:xfrm>
            <a:off x="7207300" y="4909008"/>
            <a:ext cx="3704631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추론 속도: %timeit 또는 time.time()으로 측정 (여러번 반복)</a:t>
            </a:r>
            <a:endParaRPr lang="en-US" sz="1100" dirty="0"/>
          </a:p>
        </p:txBody>
      </p:sp>
      <p:sp>
        <p:nvSpPr>
          <p:cNvPr id="39" name="Text 37"/>
          <p:cNvSpPr txBox="1"/>
          <p:nvPr/>
        </p:nvSpPr>
        <p:spPr>
          <a:xfrm>
            <a:off x="7207301" y="5176013"/>
            <a:ext cx="3413959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사용량: sys.getsizeof() 또는 모델 파일 크기 비교</a:t>
            </a:r>
            <a:endParaRPr lang="en-US" sz="1100" dirty="0"/>
          </a:p>
        </p:txBody>
      </p:sp>
      <p:sp>
        <p:nvSpPr>
          <p:cNvPr id="40" name="Text 38"/>
          <p:cNvSpPr txBox="1"/>
          <p:nvPr/>
        </p:nvSpPr>
        <p:spPr>
          <a:xfrm>
            <a:off x="7207301" y="5443018"/>
            <a:ext cx="3284022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정확도: 검증 데이터셋으로 양자화 전후 accuracy 비교</a:t>
            </a:r>
            <a:endParaRPr lang="en-US" sz="1100" dirty="0"/>
          </a:p>
        </p:txBody>
      </p:sp>
      <p:sp>
        <p:nvSpPr>
          <p:cNvPr id="41" name="Text 39"/>
          <p:cNvSpPr txBox="1"/>
          <p:nvPr/>
        </p:nvSpPr>
        <p:spPr>
          <a:xfrm>
            <a:off x="7207301" y="5709108"/>
            <a:ext cx="3624744" cy="13350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계산: FLOPs와 실제 처리 시간 기반 계산 (노트북 제공)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92003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실습 환경 안내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환경 구성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429207"/>
            <a:ext cx="4315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가상 하드웨어: Google </a:t>
            </a:r>
            <a:r>
              <a:rPr lang="en-US" sz="120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 </a:t>
            </a: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(</a:t>
            </a:r>
            <a:r>
              <a:rPr lang="en-US" sz="120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T4/A100</a:t>
            </a: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1772107"/>
            <a:ext cx="3706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프레임워크: PyTorch, TensorFlow, ONNX, TensorRT*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115007"/>
            <a:ext cx="31153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도구: Netron(온라인), PyTorch Profiler, TVM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639063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진행 방법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067916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08711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102100"/>
            <a:ext cx="34582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접속 (colab.research.google.com)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467509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48671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501693"/>
            <a:ext cx="36768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제공된 노트북 링크를 클릭하거나 GitHub에서 파일 열기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3868016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3887219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3902200"/>
            <a:ext cx="3724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'파일' → '드라이브에 사본 저장' 후 자신의 사본으로 작업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267609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28681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301793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런타임 → 런타임 유형 변경 → GPU 선택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609904" y="5072737"/>
            <a:ext cx="2326335" cy="3560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 err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</a:t>
            </a: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b="1" dirty="0" err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예시</a:t>
            </a: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: </a:t>
            </a:r>
            <a:r>
              <a:rPr lang="en-US" sz="1500" b="1" dirty="0" err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</a:t>
            </a: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1-1 </a:t>
            </a:r>
            <a:r>
              <a:rPr lang="ko-KR" alt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7" name="Shape 25"/>
          <p:cNvSpPr/>
          <p:nvPr/>
        </p:nvSpPr>
        <p:spPr>
          <a:xfrm>
            <a:off x="7168896" y="1009498"/>
            <a:ext cx="4457700" cy="3504895"/>
          </a:xfrm>
          <a:prstGeom prst="roundRect">
            <a:avLst>
              <a:gd name="adj" fmla="val 56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369150" y="1218895"/>
            <a:ext cx="19860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접속 방법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7369150" y="1628546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8"/>
          <p:cNvSpPr txBox="1"/>
          <p:nvPr/>
        </p:nvSpPr>
        <p:spPr>
          <a:xfrm>
            <a:off x="7492594" y="175290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노트북 직접 접속</a:t>
            </a:r>
            <a:endParaRPr lang="en-US" sz="1200" dirty="0"/>
          </a:p>
        </p:txBody>
      </p:sp>
      <p:pic>
        <p:nvPicPr>
          <p:cNvPr id="31" name="Image 0" descr="preencoded.png"/>
          <p:cNvPicPr>
            <a:picLocks noChangeAspect="1"/>
          </p:cNvPicPr>
          <p:nvPr/>
        </p:nvPicPr>
        <p:blipFill>
          <a:blip r:embed="rId3"/>
          <a:srcRect t="-1017" b="-1017"/>
          <a:stretch/>
        </p:blipFill>
        <p:spPr>
          <a:xfrm>
            <a:off x="7492594" y="2057400"/>
            <a:ext cx="142646" cy="152705"/>
          </a:xfrm>
          <a:prstGeom prst="rect">
            <a:avLst/>
          </a:prstGeom>
        </p:spPr>
      </p:pic>
      <p:sp>
        <p:nvSpPr>
          <p:cNvPr id="32" name="Text 29"/>
          <p:cNvSpPr txBox="1"/>
          <p:nvPr/>
        </p:nvSpPr>
        <p:spPr>
          <a:xfrm>
            <a:off x="7712050" y="2048256"/>
            <a:ext cx="2410358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colab.research.google.com</a:t>
            </a:r>
            <a:endParaRPr lang="en-US" sz="1200" dirty="0"/>
          </a:p>
        </p:txBody>
      </p:sp>
      <p:sp>
        <p:nvSpPr>
          <p:cNvPr id="33" name="Shape 30"/>
          <p:cNvSpPr/>
          <p:nvPr/>
        </p:nvSpPr>
        <p:spPr>
          <a:xfrm>
            <a:off x="7369150" y="2486254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1"/>
          <p:cNvSpPr txBox="1"/>
          <p:nvPr/>
        </p:nvSpPr>
        <p:spPr>
          <a:xfrm>
            <a:off x="7492594" y="2609698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실습용 저장소 접속</a:t>
            </a:r>
            <a:endParaRPr lang="en-US" sz="1200" dirty="0"/>
          </a:p>
        </p:txBody>
      </p:sp>
      <p:pic>
        <p:nvPicPr>
          <p:cNvPr id="35" name="Image 1" descr="preencoded.png"/>
          <p:cNvPicPr>
            <a:picLocks noChangeAspect="1"/>
          </p:cNvPicPr>
          <p:nvPr/>
        </p:nvPicPr>
        <p:blipFill>
          <a:blip r:embed="rId4"/>
          <a:srcRect l="-1613" r="-1613"/>
          <a:stretch/>
        </p:blipFill>
        <p:spPr>
          <a:xfrm>
            <a:off x="7492594" y="2915107"/>
            <a:ext cx="152705" cy="152705"/>
          </a:xfrm>
          <a:prstGeom prst="rect">
            <a:avLst/>
          </a:prstGeom>
        </p:spPr>
      </p:pic>
      <p:sp>
        <p:nvSpPr>
          <p:cNvPr id="36" name="Text 32"/>
          <p:cNvSpPr txBox="1"/>
          <p:nvPr/>
        </p:nvSpPr>
        <p:spPr>
          <a:xfrm>
            <a:off x="7830578" y="2897974"/>
            <a:ext cx="3396996" cy="18207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>
                <a:solidFill>
                  <a:srgbClr val="333333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ui-monospace" pitchFamily="34" charset="-120"/>
              </a:rPr>
              <a:t>github.com/imguru-mooc/mfu-optimization</a:t>
            </a:r>
          </a:p>
        </p:txBody>
      </p:sp>
      <p:sp>
        <p:nvSpPr>
          <p:cNvPr id="37" name="Shape 33"/>
          <p:cNvSpPr/>
          <p:nvPr/>
        </p:nvSpPr>
        <p:spPr>
          <a:xfrm>
            <a:off x="7369150" y="3343046"/>
            <a:ext cx="4058107" cy="972007"/>
          </a:xfrm>
          <a:prstGeom prst="roundRect">
            <a:avLst>
              <a:gd name="adj" fmla="val 3689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4"/>
          <p:cNvSpPr txBox="1"/>
          <p:nvPr/>
        </p:nvSpPr>
        <p:spPr>
          <a:xfrm>
            <a:off x="7492594" y="3467405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노트북 열기 방법</a:t>
            </a:r>
            <a:endParaRPr lang="en-US" sz="1200" dirty="0"/>
          </a:p>
        </p:txBody>
      </p:sp>
      <p:pic>
        <p:nvPicPr>
          <p:cNvPr id="39" name="Image 2" descr="preencoded.png"/>
          <p:cNvPicPr>
            <a:picLocks noChangeAspect="1"/>
          </p:cNvPicPr>
          <p:nvPr/>
        </p:nvPicPr>
        <p:blipFill>
          <a:blip r:embed="rId5"/>
          <a:srcRect t="-100" b="-100"/>
          <a:stretch/>
        </p:blipFill>
        <p:spPr>
          <a:xfrm>
            <a:off x="7492594" y="3886200"/>
            <a:ext cx="114300" cy="152705"/>
          </a:xfrm>
          <a:prstGeom prst="rect">
            <a:avLst/>
          </a:prstGeom>
        </p:spPr>
      </p:pic>
      <p:sp>
        <p:nvSpPr>
          <p:cNvPr id="40" name="Text 35"/>
          <p:cNvSpPr txBox="1"/>
          <p:nvPr/>
        </p:nvSpPr>
        <p:spPr>
          <a:xfrm>
            <a:off x="7683702" y="3762756"/>
            <a:ext cx="3690749" cy="4005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File &gt; Open notebook &gt; GitHub &gt; 노트북 주소 입력</a:t>
            </a:r>
            <a:endParaRPr lang="en-US" sz="1200" dirty="0"/>
          </a:p>
        </p:txBody>
      </p:sp>
      <p:sp>
        <p:nvSpPr>
          <p:cNvPr id="41" name="Text 36"/>
          <p:cNvSpPr txBox="1"/>
          <p:nvPr/>
        </p:nvSpPr>
        <p:spPr>
          <a:xfrm>
            <a:off x="7168896" y="4753051"/>
            <a:ext cx="7671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주의사항</a:t>
            </a:r>
            <a:endParaRPr lang="en-US" sz="1300" dirty="0"/>
          </a:p>
        </p:txBody>
      </p:sp>
      <p:sp>
        <p:nvSpPr>
          <p:cNvPr id="42" name="Text 37"/>
          <p:cNvSpPr txBox="1"/>
          <p:nvPr/>
        </p:nvSpPr>
        <p:spPr>
          <a:xfrm>
            <a:off x="7207301" y="5124298"/>
            <a:ext cx="34244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세션은 90분 무활동 또는 12시간 후 자동 종료됩니다.</a:t>
            </a:r>
            <a:endParaRPr lang="en-US" sz="1000" dirty="0"/>
          </a:p>
        </p:txBody>
      </p:sp>
      <p:sp>
        <p:nvSpPr>
          <p:cNvPr id="43" name="Text 38"/>
          <p:cNvSpPr txBox="1"/>
          <p:nvPr/>
        </p:nvSpPr>
        <p:spPr>
          <a:xfrm>
            <a:off x="7207301" y="5391302"/>
            <a:ext cx="27486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작업 내용을 주기적으로 드라이브에 저장하세요.</a:t>
            </a:r>
            <a:endParaRPr lang="en-US" sz="1000" dirty="0"/>
          </a:p>
        </p:txBody>
      </p:sp>
      <p:sp>
        <p:nvSpPr>
          <p:cNvPr id="44" name="Text 39"/>
          <p:cNvSpPr txBox="1"/>
          <p:nvPr/>
        </p:nvSpPr>
        <p:spPr>
          <a:xfrm>
            <a:off x="7207301" y="5658307"/>
            <a:ext cx="33293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할당량 초과 시 추가 사용이 제한될 수 있습니다.</a:t>
            </a:r>
            <a:endParaRPr lang="en-US" sz="1000" dirty="0"/>
          </a:p>
        </p:txBody>
      </p:sp>
      <p:sp>
        <p:nvSpPr>
          <p:cNvPr id="45" name="Text 40"/>
          <p:cNvSpPr txBox="1"/>
          <p:nvPr/>
        </p:nvSpPr>
        <p:spPr>
          <a:xfrm>
            <a:off x="7207301" y="5924398"/>
            <a:ext cx="4377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TensorRT는 별도 설치 코드가 필요합니다. </a:t>
            </a:r>
            <a:endParaRPr lang="en-US" sz="10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94802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프루닝(Pruning) 개념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828311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563081"/>
            <a:ext cx="112471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프루닝이란?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42364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991934"/>
            <a:ext cx="5267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딥러닝 모델에서 중요도가 낮은 가중치나 뉴런을 제거하여 모델을 경량화하는 기법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85264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334834"/>
            <a:ext cx="3534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크기 축소, 추론 속도 향상, 전력 효율성 증가 효과</a:t>
            </a:r>
            <a:endParaRPr lang="en-US" sz="1200" dirty="0"/>
          </a:p>
        </p:txBody>
      </p:sp>
      <p:sp>
        <p:nvSpPr>
          <p:cNvPr id="11" name="Text 7"/>
          <p:cNvSpPr txBox="1"/>
          <p:nvPr/>
        </p:nvSpPr>
        <p:spPr>
          <a:xfrm>
            <a:off x="571500" y="2832538"/>
            <a:ext cx="16578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 방식의 종류</a:t>
            </a:r>
            <a:endParaRPr lang="en-US" sz="15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310907"/>
            <a:ext cx="95098" cy="95098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780898" y="3261391"/>
            <a:ext cx="2895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비구조적 프루닝(Unstructured Pruning)</a:t>
            </a:r>
            <a:endParaRPr lang="en-US" sz="1200" dirty="0"/>
          </a:p>
        </p:txBody>
      </p:sp>
      <p:sp>
        <p:nvSpPr>
          <p:cNvPr id="14" name="Text 9"/>
          <p:cNvSpPr txBox="1"/>
          <p:nvPr/>
        </p:nvSpPr>
        <p:spPr>
          <a:xfrm>
            <a:off x="3561588" y="3261391"/>
            <a:ext cx="17337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개별 가중치 단위로 제거</a:t>
            </a:r>
            <a:endParaRPr lang="en-US" sz="12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653807"/>
            <a:ext cx="95098" cy="95098"/>
          </a:xfrm>
          <a:prstGeom prst="rect">
            <a:avLst/>
          </a:prstGeom>
        </p:spPr>
      </p:pic>
      <p:sp>
        <p:nvSpPr>
          <p:cNvPr id="16" name="Text 10"/>
          <p:cNvSpPr txBox="1"/>
          <p:nvPr/>
        </p:nvSpPr>
        <p:spPr>
          <a:xfrm>
            <a:off x="780898" y="3604291"/>
            <a:ext cx="2563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구조적 프루닝(Structured Pruning)</a:t>
            </a:r>
            <a:endParaRPr lang="en-US" sz="1200" dirty="0"/>
          </a:p>
        </p:txBody>
      </p:sp>
      <p:sp>
        <p:nvSpPr>
          <p:cNvPr id="17" name="Text 11"/>
          <p:cNvSpPr txBox="1"/>
          <p:nvPr/>
        </p:nvSpPr>
        <p:spPr>
          <a:xfrm>
            <a:off x="3227832" y="3604291"/>
            <a:ext cx="18105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필터/채널/뉴런 단위 제거</a:t>
            </a:r>
            <a:endParaRPr lang="en-US" sz="1200" dirty="0"/>
          </a:p>
        </p:txBody>
      </p:sp>
      <p:sp>
        <p:nvSpPr>
          <p:cNvPr id="18" name="Text 12"/>
          <p:cNvSpPr txBox="1"/>
          <p:nvPr/>
        </p:nvSpPr>
        <p:spPr>
          <a:xfrm>
            <a:off x="571500" y="4290734"/>
            <a:ext cx="23052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필터/뉴런 단위 프루닝 원리</a:t>
            </a:r>
            <a:endParaRPr lang="en-US" sz="15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770017"/>
            <a:ext cx="95098" cy="95098"/>
          </a:xfrm>
          <a:prstGeom prst="rect">
            <a:avLst/>
          </a:prstGeom>
        </p:spPr>
      </p:pic>
      <p:sp>
        <p:nvSpPr>
          <p:cNvPr id="20" name="Text 13"/>
          <p:cNvSpPr txBox="1"/>
          <p:nvPr/>
        </p:nvSpPr>
        <p:spPr>
          <a:xfrm>
            <a:off x="780898" y="471958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중요도 측정</a:t>
            </a:r>
            <a:endParaRPr lang="en-US" sz="1200" dirty="0"/>
          </a:p>
        </p:txBody>
      </p:sp>
      <p:sp>
        <p:nvSpPr>
          <p:cNvPr id="21" name="Text 14"/>
          <p:cNvSpPr txBox="1"/>
          <p:nvPr/>
        </p:nvSpPr>
        <p:spPr>
          <a:xfrm>
            <a:off x="1525219" y="4719588"/>
            <a:ext cx="3572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L1/L2 norm, BN scaling factor 등으로 중요도 계산</a:t>
            </a:r>
            <a:endParaRPr lang="en-US" sz="12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112917"/>
            <a:ext cx="95098" cy="95098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780898" y="506248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임계값 설정</a:t>
            </a:r>
            <a:endParaRPr lang="en-US" sz="1200" dirty="0"/>
          </a:p>
        </p:txBody>
      </p:sp>
      <p:sp>
        <p:nvSpPr>
          <p:cNvPr id="24" name="Text 16"/>
          <p:cNvSpPr txBox="1"/>
          <p:nvPr/>
        </p:nvSpPr>
        <p:spPr>
          <a:xfrm>
            <a:off x="1525219" y="5062488"/>
            <a:ext cx="2820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중요도가 임계값 미만인 필터/뉴런을 제거</a:t>
            </a:r>
            <a:endParaRPr lang="en-US" sz="1200" dirty="0"/>
          </a:p>
        </p:txBody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455817"/>
            <a:ext cx="95098" cy="95098"/>
          </a:xfrm>
          <a:prstGeom prst="rect">
            <a:avLst/>
          </a:prstGeom>
        </p:spPr>
      </p:pic>
      <p:sp>
        <p:nvSpPr>
          <p:cNvPr id="26" name="Text 17"/>
          <p:cNvSpPr txBox="1"/>
          <p:nvPr/>
        </p:nvSpPr>
        <p:spPr>
          <a:xfrm>
            <a:off x="780898" y="5405388"/>
            <a:ext cx="1666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미세조정(Fine-tuning)</a:t>
            </a:r>
            <a:endParaRPr lang="en-US" sz="1200" dirty="0"/>
          </a:p>
        </p:txBody>
      </p:sp>
      <p:sp>
        <p:nvSpPr>
          <p:cNvPr id="27" name="Text 18"/>
          <p:cNvSpPr txBox="1"/>
          <p:nvPr/>
        </p:nvSpPr>
        <p:spPr>
          <a:xfrm>
            <a:off x="2328977" y="5405388"/>
            <a:ext cx="25246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프루닝 후 모델 재학습으로 성능 복원</a:t>
            </a:r>
            <a:endParaRPr lang="en-US" sz="1200" dirty="0"/>
          </a:p>
        </p:txBody>
      </p:sp>
      <p:sp>
        <p:nvSpPr>
          <p:cNvPr id="28" name="Shape 19"/>
          <p:cNvSpPr/>
          <p:nvPr/>
        </p:nvSpPr>
        <p:spPr>
          <a:xfrm>
            <a:off x="7585693" y="1253337"/>
            <a:ext cx="3685946" cy="4934102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0"/>
          <p:cNvSpPr txBox="1"/>
          <p:nvPr/>
        </p:nvSpPr>
        <p:spPr>
          <a:xfrm>
            <a:off x="7747542" y="1425244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필터 프루닝 예시</a:t>
            </a:r>
            <a:endParaRPr lang="en-US" sz="1300" dirty="0"/>
          </a:p>
        </p:txBody>
      </p:sp>
      <p:sp>
        <p:nvSpPr>
          <p:cNvPr id="30" name="Shape 21"/>
          <p:cNvSpPr/>
          <p:nvPr/>
        </p:nvSpPr>
        <p:spPr>
          <a:xfrm>
            <a:off x="7747542" y="1796490"/>
            <a:ext cx="3362249" cy="1714500"/>
          </a:xfrm>
          <a:prstGeom prst="roundRect">
            <a:avLst>
              <a:gd name="adj" fmla="val 2370"/>
            </a:avLst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2"/>
          <p:cNvSpPr txBox="1"/>
          <p:nvPr/>
        </p:nvSpPr>
        <p:spPr>
          <a:xfrm>
            <a:off x="8736009" y="1939137"/>
            <a:ext cx="1481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CNN 레이어 필터 프루닝</a:t>
            </a:r>
            <a:endParaRPr lang="en-US" sz="1000" dirty="0"/>
          </a:p>
        </p:txBody>
      </p:sp>
      <p:sp>
        <p:nvSpPr>
          <p:cNvPr id="32" name="Shape 23"/>
          <p:cNvSpPr/>
          <p:nvPr/>
        </p:nvSpPr>
        <p:spPr>
          <a:xfrm>
            <a:off x="8131590" y="2206141"/>
            <a:ext cx="286207" cy="286207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Text 24"/>
          <p:cNvSpPr txBox="1"/>
          <p:nvPr/>
        </p:nvSpPr>
        <p:spPr>
          <a:xfrm>
            <a:off x="8206571" y="2262834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F1</a:t>
            </a:r>
            <a:endParaRPr lang="en-US" sz="900" dirty="0"/>
          </a:p>
        </p:txBody>
      </p:sp>
      <p:sp>
        <p:nvSpPr>
          <p:cNvPr id="34" name="Shape 25"/>
          <p:cNvSpPr/>
          <p:nvPr/>
        </p:nvSpPr>
        <p:spPr>
          <a:xfrm>
            <a:off x="8899686" y="2206141"/>
            <a:ext cx="286207" cy="286207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Text 26"/>
          <p:cNvSpPr txBox="1"/>
          <p:nvPr/>
        </p:nvSpPr>
        <p:spPr>
          <a:xfrm>
            <a:off x="8975581" y="2262834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F2</a:t>
            </a:r>
            <a:endParaRPr lang="en-US" sz="900" dirty="0"/>
          </a:p>
        </p:txBody>
      </p:sp>
      <p:sp>
        <p:nvSpPr>
          <p:cNvPr id="36" name="Shape 27"/>
          <p:cNvSpPr/>
          <p:nvPr/>
        </p:nvSpPr>
        <p:spPr>
          <a:xfrm>
            <a:off x="9667782" y="2206141"/>
            <a:ext cx="286207" cy="286207"/>
          </a:xfrm>
          <a:prstGeom prst="ellipse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28"/>
          <p:cNvSpPr txBox="1"/>
          <p:nvPr/>
        </p:nvSpPr>
        <p:spPr>
          <a:xfrm>
            <a:off x="9743677" y="2262834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99999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F3</a:t>
            </a:r>
            <a:endParaRPr lang="en-US" sz="900" dirty="0"/>
          </a:p>
        </p:txBody>
      </p:sp>
      <p:sp>
        <p:nvSpPr>
          <p:cNvPr id="38" name="Shape 29"/>
          <p:cNvSpPr/>
          <p:nvPr/>
        </p:nvSpPr>
        <p:spPr>
          <a:xfrm>
            <a:off x="10435878" y="2206141"/>
            <a:ext cx="286207" cy="286207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Text 30"/>
          <p:cNvSpPr txBox="1"/>
          <p:nvPr/>
        </p:nvSpPr>
        <p:spPr>
          <a:xfrm>
            <a:off x="10511773" y="2262834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F4</a:t>
            </a:r>
            <a:endParaRPr lang="en-US" sz="900" dirty="0"/>
          </a:p>
        </p:txBody>
      </p:sp>
      <p:pic>
        <p:nvPicPr>
          <p:cNvPr id="40" name="Image 7" descr="preencoded.png"/>
          <p:cNvPicPr>
            <a:picLocks noChangeAspect="1"/>
          </p:cNvPicPr>
          <p:nvPr/>
        </p:nvPicPr>
        <p:blipFill>
          <a:blip r:embed="rId4"/>
          <a:srcRect l="-133" r="-133"/>
          <a:stretch/>
        </p:blipFill>
        <p:spPr>
          <a:xfrm>
            <a:off x="9058792" y="2658769"/>
            <a:ext cx="85954" cy="114300"/>
          </a:xfrm>
          <a:prstGeom prst="rect">
            <a:avLst/>
          </a:prstGeom>
        </p:spPr>
      </p:pic>
      <p:sp>
        <p:nvSpPr>
          <p:cNvPr id="41" name="Text 31"/>
          <p:cNvSpPr txBox="1"/>
          <p:nvPr/>
        </p:nvSpPr>
        <p:spPr>
          <a:xfrm>
            <a:off x="9183150" y="2624937"/>
            <a:ext cx="705002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필터 F3 제거</a:t>
            </a:r>
            <a:endParaRPr lang="en-US" sz="900" dirty="0"/>
          </a:p>
        </p:txBody>
      </p:sp>
      <p:sp>
        <p:nvSpPr>
          <p:cNvPr id="42" name="Shape 32"/>
          <p:cNvSpPr/>
          <p:nvPr/>
        </p:nvSpPr>
        <p:spPr>
          <a:xfrm>
            <a:off x="8259606" y="2939490"/>
            <a:ext cx="286207" cy="286207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Text 33"/>
          <p:cNvSpPr txBox="1"/>
          <p:nvPr/>
        </p:nvSpPr>
        <p:spPr>
          <a:xfrm>
            <a:off x="8334587" y="2996183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F1</a:t>
            </a:r>
            <a:endParaRPr lang="en-US" sz="900" dirty="0"/>
          </a:p>
        </p:txBody>
      </p:sp>
      <p:sp>
        <p:nvSpPr>
          <p:cNvPr id="44" name="Shape 34"/>
          <p:cNvSpPr/>
          <p:nvPr/>
        </p:nvSpPr>
        <p:spPr>
          <a:xfrm>
            <a:off x="9283734" y="2939490"/>
            <a:ext cx="286207" cy="286207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Text 35"/>
          <p:cNvSpPr txBox="1"/>
          <p:nvPr/>
        </p:nvSpPr>
        <p:spPr>
          <a:xfrm>
            <a:off x="9359629" y="2996183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F2</a:t>
            </a:r>
            <a:endParaRPr lang="en-US" sz="900" dirty="0"/>
          </a:p>
        </p:txBody>
      </p:sp>
      <p:sp>
        <p:nvSpPr>
          <p:cNvPr id="46" name="Shape 36"/>
          <p:cNvSpPr/>
          <p:nvPr/>
        </p:nvSpPr>
        <p:spPr>
          <a:xfrm>
            <a:off x="10307862" y="2939490"/>
            <a:ext cx="286207" cy="286207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37"/>
          <p:cNvSpPr txBox="1"/>
          <p:nvPr/>
        </p:nvSpPr>
        <p:spPr>
          <a:xfrm>
            <a:off x="10383757" y="2996183"/>
            <a:ext cx="228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F4</a:t>
            </a:r>
            <a:endParaRPr lang="en-US" sz="900" dirty="0"/>
          </a:p>
        </p:txBody>
      </p:sp>
      <p:sp>
        <p:nvSpPr>
          <p:cNvPr id="48" name="Text 38"/>
          <p:cNvSpPr txBox="1"/>
          <p:nvPr/>
        </p:nvSpPr>
        <p:spPr>
          <a:xfrm>
            <a:off x="7747542" y="373959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프루닝 지표</a:t>
            </a:r>
            <a:endParaRPr lang="en-US" sz="1200" dirty="0"/>
          </a:p>
        </p:txBody>
      </p:sp>
      <p:sp>
        <p:nvSpPr>
          <p:cNvPr id="49" name="Text 39"/>
          <p:cNvSpPr txBox="1"/>
          <p:nvPr/>
        </p:nvSpPr>
        <p:spPr>
          <a:xfrm>
            <a:off x="7747542" y="4044085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L1-norm</a:t>
            </a:r>
            <a:endParaRPr lang="en-US" sz="1000" dirty="0"/>
          </a:p>
        </p:txBody>
      </p:sp>
      <p:sp>
        <p:nvSpPr>
          <p:cNvPr id="50" name="Text 40"/>
          <p:cNvSpPr txBox="1"/>
          <p:nvPr/>
        </p:nvSpPr>
        <p:spPr>
          <a:xfrm>
            <a:off x="9861635" y="4044085"/>
            <a:ext cx="13478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|w₁| + |w₂| + ... + |wₙ|</a:t>
            </a:r>
            <a:endParaRPr lang="en-US" sz="1000" dirty="0"/>
          </a:p>
        </p:txBody>
      </p:sp>
      <p:sp>
        <p:nvSpPr>
          <p:cNvPr id="51" name="Text 41"/>
          <p:cNvSpPr txBox="1"/>
          <p:nvPr/>
        </p:nvSpPr>
        <p:spPr>
          <a:xfrm>
            <a:off x="7747542" y="4311090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L2-norm</a:t>
            </a:r>
            <a:endParaRPr lang="en-US" sz="1000" dirty="0"/>
          </a:p>
        </p:txBody>
      </p:sp>
      <p:sp>
        <p:nvSpPr>
          <p:cNvPr id="52" name="Text 42"/>
          <p:cNvSpPr txBox="1"/>
          <p:nvPr/>
        </p:nvSpPr>
        <p:spPr>
          <a:xfrm>
            <a:off x="9689728" y="4311090"/>
            <a:ext cx="15197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√(w₁² + w₂² + ... + wₙ²)</a:t>
            </a:r>
            <a:endParaRPr lang="en-US" sz="1000" dirty="0"/>
          </a:p>
        </p:txBody>
      </p:sp>
      <p:sp>
        <p:nvSpPr>
          <p:cNvPr id="53" name="Text 43"/>
          <p:cNvSpPr txBox="1"/>
          <p:nvPr/>
        </p:nvSpPr>
        <p:spPr>
          <a:xfrm>
            <a:off x="7747542" y="4578095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채널 기여도</a:t>
            </a:r>
            <a:endParaRPr lang="en-US" sz="1000" dirty="0"/>
          </a:p>
        </p:txBody>
      </p:sp>
      <p:sp>
        <p:nvSpPr>
          <p:cNvPr id="54" name="Text 44"/>
          <p:cNvSpPr txBox="1"/>
          <p:nvPr/>
        </p:nvSpPr>
        <p:spPr>
          <a:xfrm>
            <a:off x="10172531" y="4578095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B72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활성화 맵 영향력</a:t>
            </a:r>
            <a:endParaRPr lang="en-US" sz="1000" dirty="0"/>
          </a:p>
        </p:txBody>
      </p:sp>
      <p:sp>
        <p:nvSpPr>
          <p:cNvPr id="55" name="Text 45"/>
          <p:cNvSpPr txBox="1"/>
          <p:nvPr/>
        </p:nvSpPr>
        <p:spPr>
          <a:xfrm>
            <a:off x="7747542" y="4996890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 효과</a:t>
            </a:r>
            <a:endParaRPr lang="en-US" sz="1200" dirty="0"/>
          </a:p>
        </p:txBody>
      </p:sp>
      <p:sp>
        <p:nvSpPr>
          <p:cNvPr id="56" name="Text 46"/>
          <p:cNvSpPr txBox="1"/>
          <p:nvPr/>
        </p:nvSpPr>
        <p:spPr>
          <a:xfrm>
            <a:off x="7747542" y="5301385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크기 감소</a:t>
            </a:r>
            <a:endParaRPr lang="en-US" sz="1000" dirty="0"/>
          </a:p>
        </p:txBody>
      </p:sp>
      <p:pic>
        <p:nvPicPr>
          <p:cNvPr id="57" name="Image 8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10592241" y="5320588"/>
            <a:ext cx="171907" cy="152705"/>
          </a:xfrm>
          <a:prstGeom prst="rect">
            <a:avLst/>
          </a:prstGeom>
        </p:spPr>
      </p:pic>
      <p:pic>
        <p:nvPicPr>
          <p:cNvPr id="58" name="Image 9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10763233" y="5320588"/>
            <a:ext cx="171907" cy="152705"/>
          </a:xfrm>
          <a:prstGeom prst="rect">
            <a:avLst/>
          </a:prstGeom>
        </p:spPr>
      </p:pic>
      <p:pic>
        <p:nvPicPr>
          <p:cNvPr id="59" name="Image 10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10935141" y="5320588"/>
            <a:ext cx="171907" cy="152705"/>
          </a:xfrm>
          <a:prstGeom prst="rect">
            <a:avLst/>
          </a:prstGeom>
        </p:spPr>
      </p:pic>
      <p:sp>
        <p:nvSpPr>
          <p:cNvPr id="60" name="Text 47"/>
          <p:cNvSpPr txBox="1"/>
          <p:nvPr/>
        </p:nvSpPr>
        <p:spPr>
          <a:xfrm>
            <a:off x="7747542" y="5568390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연산량 감소</a:t>
            </a:r>
            <a:endParaRPr lang="en-US" sz="1000" dirty="0"/>
          </a:p>
        </p:txBody>
      </p:sp>
      <p:pic>
        <p:nvPicPr>
          <p:cNvPr id="61" name="Image 11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10573038" y="5587593"/>
            <a:ext cx="171907" cy="152705"/>
          </a:xfrm>
          <a:prstGeom prst="rect">
            <a:avLst/>
          </a:prstGeom>
        </p:spPr>
      </p:pic>
      <p:pic>
        <p:nvPicPr>
          <p:cNvPr id="62" name="Image 12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10744031" y="5587593"/>
            <a:ext cx="171907" cy="152705"/>
          </a:xfrm>
          <a:prstGeom prst="rect">
            <a:avLst/>
          </a:prstGeom>
        </p:spPr>
      </p:pic>
      <p:pic>
        <p:nvPicPr>
          <p:cNvPr id="63" name="Image 13" descr="preencoded.png"/>
          <p:cNvPicPr>
            <a:picLocks noChangeAspect="1"/>
          </p:cNvPicPr>
          <p:nvPr/>
        </p:nvPicPr>
        <p:blipFill>
          <a:blip r:embed="rId6"/>
          <a:srcRect l="-5356" r="-5356"/>
          <a:stretch/>
        </p:blipFill>
        <p:spPr>
          <a:xfrm>
            <a:off x="10915938" y="5587593"/>
            <a:ext cx="190195" cy="152705"/>
          </a:xfrm>
          <a:prstGeom prst="rect">
            <a:avLst/>
          </a:prstGeom>
        </p:spPr>
      </p:pic>
      <p:sp>
        <p:nvSpPr>
          <p:cNvPr id="64" name="Text 48"/>
          <p:cNvSpPr txBox="1"/>
          <p:nvPr/>
        </p:nvSpPr>
        <p:spPr>
          <a:xfrm>
            <a:off x="7747542" y="5835395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 유지</a:t>
            </a:r>
            <a:endParaRPr lang="en-US" sz="1000" dirty="0"/>
          </a:p>
        </p:txBody>
      </p:sp>
      <p:pic>
        <p:nvPicPr>
          <p:cNvPr id="65" name="Image 14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10592241" y="5853683"/>
            <a:ext cx="171907" cy="152705"/>
          </a:xfrm>
          <a:prstGeom prst="rect">
            <a:avLst/>
          </a:prstGeom>
        </p:spPr>
      </p:pic>
      <p:pic>
        <p:nvPicPr>
          <p:cNvPr id="66" name="Image 15" descr="preencoded.png"/>
          <p:cNvPicPr>
            <a:picLocks noChangeAspect="1"/>
          </p:cNvPicPr>
          <p:nvPr/>
        </p:nvPicPr>
        <p:blipFill>
          <a:blip r:embed="rId5"/>
          <a:srcRect l="-33" r="-33"/>
          <a:stretch/>
        </p:blipFill>
        <p:spPr>
          <a:xfrm>
            <a:off x="10763233" y="5853683"/>
            <a:ext cx="171907" cy="152705"/>
          </a:xfrm>
          <a:prstGeom prst="rect">
            <a:avLst/>
          </a:prstGeom>
        </p:spPr>
      </p:pic>
      <p:pic>
        <p:nvPicPr>
          <p:cNvPr id="67" name="Image 16" descr="preencoded.png"/>
          <p:cNvPicPr>
            <a:picLocks noChangeAspect="1"/>
          </p:cNvPicPr>
          <p:nvPr/>
        </p:nvPicPr>
        <p:blipFill>
          <a:blip r:embed="rId7"/>
          <a:srcRect l="-33" r="-33"/>
          <a:stretch/>
        </p:blipFill>
        <p:spPr>
          <a:xfrm>
            <a:off x="10935141" y="5853683"/>
            <a:ext cx="171907" cy="15270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43413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프루닝 실습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429207"/>
            <a:ext cx="4334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CNN 모델에 구조적/비구조적 프루닝 적용하기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1772107"/>
            <a:ext cx="3467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PyTorch의 기본 pruning 모듈을 활용한 모델 경량화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115007"/>
            <a:ext cx="34674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 전후 모델 크기, FLOPs 및 성능 변화 측정하기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562149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진행 단계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299100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01020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018094"/>
            <a:ext cx="4381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필요한 라이브러리 설치 (torch, torchvision, calflops)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39059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40979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417687"/>
            <a:ext cx="31629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사전 훈련된 모델 로드 및 초기 성능/FLOPs 측정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379110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381030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3818194"/>
            <a:ext cx="4172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torch.nn.utils.prune 모듈을 사용하여 다양한 프루닝 방식 적용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19069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20989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217787"/>
            <a:ext cx="3896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프루닝된 모델 성능 측정 및 Colab GPU에서 추론 속도 비교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571500" y="4677156"/>
            <a:ext cx="372276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예시 :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7" name="Shape 25"/>
          <p:cNvSpPr/>
          <p:nvPr/>
        </p:nvSpPr>
        <p:spPr>
          <a:xfrm>
            <a:off x="7168896" y="1009498"/>
            <a:ext cx="4457700" cy="3181198"/>
          </a:xfrm>
          <a:prstGeom prst="roundRect">
            <a:avLst>
              <a:gd name="adj" fmla="val 68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369150" y="1218895"/>
            <a:ext cx="24624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프루닝 방식</a:t>
            </a:r>
            <a:endParaRPr lang="en-US" sz="1300" dirty="0"/>
          </a:p>
        </p:txBody>
      </p:sp>
      <p:sp>
        <p:nvSpPr>
          <p:cNvPr id="29" name="Shape 27"/>
          <p:cNvSpPr/>
          <p:nvPr/>
        </p:nvSpPr>
        <p:spPr>
          <a:xfrm>
            <a:off x="7369150" y="1591056"/>
            <a:ext cx="4058107" cy="1086307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8"/>
          <p:cNvSpPr txBox="1"/>
          <p:nvPr/>
        </p:nvSpPr>
        <p:spPr>
          <a:xfrm>
            <a:off x="7492594" y="1714500"/>
            <a:ext cx="17629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L1 Unstructured 프루닝</a:t>
            </a:r>
            <a:endParaRPr lang="en-US" sz="1200" dirty="0"/>
          </a:p>
        </p:txBody>
      </p:sp>
      <p:sp>
        <p:nvSpPr>
          <p:cNvPr id="31" name="Text 29"/>
          <p:cNvSpPr txBox="1"/>
          <p:nvPr/>
        </p:nvSpPr>
        <p:spPr>
          <a:xfrm>
            <a:off x="7645298" y="1981505"/>
            <a:ext cx="29388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가중치의 L1 norm 기준 절대값이 작은 가중치 제거</a:t>
            </a:r>
            <a:endParaRPr lang="en-US" sz="1000" dirty="0"/>
          </a:p>
        </p:txBody>
      </p:sp>
      <p:sp>
        <p:nvSpPr>
          <p:cNvPr id="32" name="Text 30"/>
          <p:cNvSpPr txBox="1"/>
          <p:nvPr/>
        </p:nvSpPr>
        <p:spPr>
          <a:xfrm>
            <a:off x="7645298" y="2171700"/>
            <a:ext cx="29864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model.state_dict()에 스파스 매트릭스 형태로 저장</a:t>
            </a:r>
            <a:endParaRPr lang="en-US" sz="1000" dirty="0"/>
          </a:p>
        </p:txBody>
      </p:sp>
      <p:sp>
        <p:nvSpPr>
          <p:cNvPr id="33" name="Text 31"/>
          <p:cNvSpPr txBox="1"/>
          <p:nvPr/>
        </p:nvSpPr>
        <p:spPr>
          <a:xfrm>
            <a:off x="7645298" y="2361895"/>
            <a:ext cx="24908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구현이 간단하고 Colab에서 쉽게 실험 가능</a:t>
            </a:r>
            <a:endParaRPr lang="en-US" sz="1000" dirty="0"/>
          </a:p>
        </p:txBody>
      </p:sp>
      <p:sp>
        <p:nvSpPr>
          <p:cNvPr id="34" name="Shape 32"/>
          <p:cNvSpPr/>
          <p:nvPr/>
        </p:nvSpPr>
        <p:spPr>
          <a:xfrm>
            <a:off x="7369150" y="2790749"/>
            <a:ext cx="4058107" cy="1086307"/>
          </a:xfrm>
          <a:prstGeom prst="roundRect">
            <a:avLst>
              <a:gd name="adj" fmla="val 2954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Text 33"/>
          <p:cNvSpPr txBox="1"/>
          <p:nvPr/>
        </p:nvSpPr>
        <p:spPr>
          <a:xfrm>
            <a:off x="7492594" y="2915107"/>
            <a:ext cx="10579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Global 프루닝</a:t>
            </a:r>
            <a:endParaRPr lang="en-US" sz="1200" dirty="0"/>
          </a:p>
        </p:txBody>
      </p:sp>
      <p:sp>
        <p:nvSpPr>
          <p:cNvPr id="36" name="Text 34"/>
          <p:cNvSpPr txBox="1"/>
          <p:nvPr/>
        </p:nvSpPr>
        <p:spPr>
          <a:xfrm>
            <a:off x="7645298" y="3181198"/>
            <a:ext cx="23481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전체 가중치에서 하위 N%를 프루닝</a:t>
            </a:r>
            <a:endParaRPr lang="en-US" sz="1000" dirty="0"/>
          </a:p>
        </p:txBody>
      </p:sp>
      <p:sp>
        <p:nvSpPr>
          <p:cNvPr id="37" name="Text 35"/>
          <p:cNvSpPr txBox="1"/>
          <p:nvPr/>
        </p:nvSpPr>
        <p:spPr>
          <a:xfrm>
            <a:off x="7645298" y="3372307"/>
            <a:ext cx="29388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torch.nn.utils.prune.global_unstructured 활용</a:t>
            </a:r>
            <a:endParaRPr lang="en-US" sz="1000" dirty="0"/>
          </a:p>
        </p:txBody>
      </p:sp>
      <p:sp>
        <p:nvSpPr>
          <p:cNvPr id="38" name="Text 36"/>
          <p:cNvSpPr txBox="1"/>
          <p:nvPr/>
        </p:nvSpPr>
        <p:spPr>
          <a:xfrm>
            <a:off x="7645298" y="3562502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레이어별 중요도를 고려한 고급 방식</a:t>
            </a:r>
            <a:endParaRPr lang="en-US" sz="1000" dirty="0"/>
          </a:p>
        </p:txBody>
      </p:sp>
      <p:sp>
        <p:nvSpPr>
          <p:cNvPr id="39" name="Shape 37"/>
          <p:cNvSpPr/>
          <p:nvPr/>
        </p:nvSpPr>
        <p:spPr>
          <a:xfrm>
            <a:off x="7168896" y="4419295"/>
            <a:ext cx="4457700" cy="1886407"/>
          </a:xfrm>
          <a:prstGeom prst="roundRect">
            <a:avLst>
              <a:gd name="adj" fmla="val 195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8"/>
          <p:cNvSpPr txBox="1"/>
          <p:nvPr/>
        </p:nvSpPr>
        <p:spPr>
          <a:xfrm>
            <a:off x="7369150" y="4629607"/>
            <a:ext cx="16623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성능 측정</a:t>
            </a:r>
            <a:endParaRPr lang="en-US" sz="1300" dirty="0"/>
          </a:p>
        </p:txBody>
      </p:sp>
      <p:sp>
        <p:nvSpPr>
          <p:cNvPr id="41" name="Text 39"/>
          <p:cNvSpPr txBox="1"/>
          <p:nvPr/>
        </p:nvSpPr>
        <p:spPr>
          <a:xfrm>
            <a:off x="7407554" y="5000854"/>
            <a:ext cx="412028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 측정: validation 데이터셋에서 정확도 측정 (Colab GPU에서 빠르게 테스트)</a:t>
            </a:r>
            <a:endParaRPr lang="en-US" sz="1000" dirty="0"/>
          </a:p>
        </p:txBody>
      </p:sp>
      <p:sp>
        <p:nvSpPr>
          <p:cNvPr id="42" name="Text 40"/>
          <p:cNvSpPr txBox="1"/>
          <p:nvPr/>
        </p:nvSpPr>
        <p:spPr>
          <a:xfrm>
            <a:off x="7407554" y="5495544"/>
            <a:ext cx="39483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추론 속도: torch.cuda.Event() 활용하여 정확한 GPU 추론 시간 측정</a:t>
            </a:r>
            <a:endParaRPr lang="en-US" sz="1000" dirty="0"/>
          </a:p>
        </p:txBody>
      </p:sp>
      <p:sp>
        <p:nvSpPr>
          <p:cNvPr id="43" name="Text 41"/>
          <p:cNvSpPr txBox="1"/>
          <p:nvPr/>
        </p:nvSpPr>
        <p:spPr>
          <a:xfrm>
            <a:off x="7407554" y="5800954"/>
            <a:ext cx="28629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크기: 프루닝 전/후 모델 크기 비교 (MB 단위)</a:t>
            </a:r>
            <a:endParaRPr lang="en-US" sz="1000" dirty="0"/>
          </a:p>
        </p:txBody>
      </p:sp>
      <p:sp>
        <p:nvSpPr>
          <p:cNvPr id="44" name="Text 42"/>
          <p:cNvSpPr txBox="1"/>
          <p:nvPr/>
        </p:nvSpPr>
        <p:spPr>
          <a:xfrm>
            <a:off x="595274" y="5058938"/>
            <a:ext cx="16623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실습 주의사항</a:t>
            </a:r>
            <a:endParaRPr lang="en-US" sz="1300" dirty="0"/>
          </a:p>
        </p:txBody>
      </p:sp>
      <p:sp>
        <p:nvSpPr>
          <p:cNvPr id="45" name="Text 43"/>
          <p:cNvSpPr txBox="1"/>
          <p:nvPr/>
        </p:nvSpPr>
        <p:spPr>
          <a:xfrm>
            <a:off x="633679" y="5431099"/>
            <a:ext cx="40251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작업 내용을 주기적으로 저장하세요. Colab 세션이 중단될 수 있습니다.</a:t>
            </a:r>
            <a:endParaRPr lang="en-US" sz="1000" dirty="0"/>
          </a:p>
        </p:txBody>
      </p:sp>
      <p:sp>
        <p:nvSpPr>
          <p:cNvPr id="46" name="Text 44"/>
          <p:cNvSpPr txBox="1"/>
          <p:nvPr/>
        </p:nvSpPr>
        <p:spPr>
          <a:xfrm>
            <a:off x="633679" y="5697190"/>
            <a:ext cx="43013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효율을 위해 큰 모델 사용 시 del 명령어로 불필요한 변수 제거하세요.</a:t>
            </a:r>
            <a:endParaRPr lang="en-US" sz="1000" dirty="0"/>
          </a:p>
        </p:txBody>
      </p:sp>
      <p:sp>
        <p:nvSpPr>
          <p:cNvPr id="47" name="Text 45"/>
          <p:cNvSpPr txBox="1"/>
          <p:nvPr/>
        </p:nvSpPr>
        <p:spPr>
          <a:xfrm>
            <a:off x="633679" y="5964194"/>
            <a:ext cx="31007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영구적 프루닝은 prune.remove() 함수로 수행합니다.</a:t>
            </a:r>
            <a:endParaRPr lang="en-US" sz="1000" dirty="0"/>
          </a:p>
        </p:txBody>
      </p:sp>
      <p:sp>
        <p:nvSpPr>
          <p:cNvPr id="48" name="Text 46"/>
          <p:cNvSpPr txBox="1"/>
          <p:nvPr/>
        </p:nvSpPr>
        <p:spPr>
          <a:xfrm>
            <a:off x="633679" y="6231199"/>
            <a:ext cx="451987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스파스 텐서는 일반 연산 속도 향상이 제한적입니다. 실제 경량화에는 프루닝+재학습+변환 과정이 필요합니다.</a:t>
            </a:r>
            <a:endParaRPr lang="en-US" sz="1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15777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디스틸레이션(Distillation) 개념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434388"/>
            <a:ext cx="34482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지식 증류(Knowledge Distillation)란?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927217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863241"/>
            <a:ext cx="5020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대형 모델(Teacher)의 지식을 소형 모델(Student)로 전달하는 모델 압축 기법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270117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206141"/>
            <a:ext cx="58485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Hinton 등에 의해 2015년 제안된 개념으로, 작은 모델이 큰 모델의 성능에 근접하도록 학습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613017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549041"/>
            <a:ext cx="4849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Teacher 모델의 "soft target" 확률 분포를 활용하여 Student 모델을 훈련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3168665"/>
            <a:ext cx="21058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Teacher-Student 구조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660580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3597518"/>
            <a:ext cx="1028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Teacher 모델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1694383" y="3597518"/>
            <a:ext cx="3324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높은 정확도를 가진 대형/복잡한 사전 훈련된 모델</a:t>
            </a:r>
            <a:endParaRPr lang="en-US" sz="12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003480"/>
            <a:ext cx="95098" cy="95098"/>
          </a:xfrm>
          <a:prstGeom prst="rect">
            <a:avLst/>
          </a:prstGeom>
        </p:spPr>
      </p:pic>
      <p:sp>
        <p:nvSpPr>
          <p:cNvPr id="18" name="Text 11"/>
          <p:cNvSpPr txBox="1"/>
          <p:nvPr/>
        </p:nvSpPr>
        <p:spPr>
          <a:xfrm>
            <a:off x="780898" y="3940418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Student 모델</a:t>
            </a:r>
            <a:endParaRPr lang="en-US" sz="1200" dirty="0"/>
          </a:p>
        </p:txBody>
      </p:sp>
      <p:sp>
        <p:nvSpPr>
          <p:cNvPr id="19" name="Text 12"/>
          <p:cNvSpPr txBox="1"/>
          <p:nvPr/>
        </p:nvSpPr>
        <p:spPr>
          <a:xfrm>
            <a:off x="1703527" y="3940418"/>
            <a:ext cx="3267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경량화된 구조로 실제 배포 환경에서 사용할 모델</a:t>
            </a:r>
            <a:endParaRPr lang="en-US" sz="12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346380"/>
            <a:ext cx="95098" cy="95098"/>
          </a:xfrm>
          <a:prstGeom prst="rect">
            <a:avLst/>
          </a:prstGeom>
        </p:spPr>
      </p:pic>
      <p:sp>
        <p:nvSpPr>
          <p:cNvPr id="21" name="Text 13"/>
          <p:cNvSpPr txBox="1"/>
          <p:nvPr/>
        </p:nvSpPr>
        <p:spPr>
          <a:xfrm>
            <a:off x="780898" y="4283318"/>
            <a:ext cx="13149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Distillation Loss</a:t>
            </a:r>
            <a:endParaRPr lang="en-US" sz="1200" dirty="0"/>
          </a:p>
        </p:txBody>
      </p:sp>
      <p:sp>
        <p:nvSpPr>
          <p:cNvPr id="22" name="Text 14"/>
          <p:cNvSpPr txBox="1"/>
          <p:nvPr/>
        </p:nvSpPr>
        <p:spPr>
          <a:xfrm>
            <a:off x="1976018" y="4283318"/>
            <a:ext cx="3771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Teacher의 예측과 Student의 예측 간의 KL 발산 최소화</a:t>
            </a:r>
            <a:endParaRPr lang="en-US" sz="1200" dirty="0"/>
          </a:p>
        </p:txBody>
      </p:sp>
      <p:sp>
        <p:nvSpPr>
          <p:cNvPr id="23" name="Text 15"/>
          <p:cNvSpPr txBox="1"/>
          <p:nvPr/>
        </p:nvSpPr>
        <p:spPr>
          <a:xfrm>
            <a:off x="571500" y="4874934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증류 과정의 핵심</a:t>
            </a:r>
            <a:endParaRPr lang="en-US" sz="150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367763"/>
            <a:ext cx="95098" cy="95098"/>
          </a:xfrm>
          <a:prstGeom prst="rect">
            <a:avLst/>
          </a:prstGeom>
        </p:spPr>
      </p:pic>
      <p:sp>
        <p:nvSpPr>
          <p:cNvPr id="25" name="Text 16"/>
          <p:cNvSpPr txBox="1"/>
          <p:nvPr/>
        </p:nvSpPr>
        <p:spPr>
          <a:xfrm>
            <a:off x="780898" y="5303788"/>
            <a:ext cx="3810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Temperature(τ) 매개변수를 통해 소프트맥스 분포를 조절</a:t>
            </a:r>
            <a:endParaRPr lang="en-US" sz="1200" dirty="0"/>
          </a:p>
        </p:txBody>
      </p:sp>
      <p:pic>
        <p:nvPicPr>
          <p:cNvPr id="26" name="Image 7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710663"/>
            <a:ext cx="95098" cy="95098"/>
          </a:xfrm>
          <a:prstGeom prst="rect">
            <a:avLst/>
          </a:prstGeom>
        </p:spPr>
      </p:pic>
      <p:sp>
        <p:nvSpPr>
          <p:cNvPr id="27" name="Text 17"/>
          <p:cNvSpPr txBox="1"/>
          <p:nvPr/>
        </p:nvSpPr>
        <p:spPr>
          <a:xfrm>
            <a:off x="780898" y="5646688"/>
            <a:ext cx="4476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Loss = α × CE(student, labels) + (1-α) × KL(student, teacher)</a:t>
            </a:r>
            <a:endParaRPr lang="en-US" sz="1200" dirty="0"/>
          </a:p>
        </p:txBody>
      </p:sp>
      <p:sp>
        <p:nvSpPr>
          <p:cNvPr id="28" name="Shape 18"/>
          <p:cNvSpPr/>
          <p:nvPr/>
        </p:nvSpPr>
        <p:spPr>
          <a:xfrm>
            <a:off x="7330870" y="1605550"/>
            <a:ext cx="3952037" cy="4172407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Text 19"/>
          <p:cNvSpPr txBox="1"/>
          <p:nvPr/>
        </p:nvSpPr>
        <p:spPr>
          <a:xfrm>
            <a:off x="7492720" y="1777457"/>
            <a:ext cx="18050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디스틸레이션 활용 사례</a:t>
            </a:r>
            <a:endParaRPr lang="en-US" sz="1300" dirty="0"/>
          </a:p>
        </p:txBody>
      </p:sp>
      <p:pic>
        <p:nvPicPr>
          <p:cNvPr id="30" name="Image 8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92720" y="2301408"/>
            <a:ext cx="152705" cy="152705"/>
          </a:xfrm>
          <a:prstGeom prst="rect">
            <a:avLst/>
          </a:prstGeom>
        </p:spPr>
      </p:pic>
      <p:sp>
        <p:nvSpPr>
          <p:cNvPr id="31" name="Text 20"/>
          <p:cNvSpPr txBox="1"/>
          <p:nvPr/>
        </p:nvSpPr>
        <p:spPr>
          <a:xfrm>
            <a:off x="7721320" y="2148703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MobileNet</a:t>
            </a:r>
            <a:endParaRPr lang="en-US" sz="1200" dirty="0"/>
          </a:p>
        </p:txBody>
      </p:sp>
      <p:sp>
        <p:nvSpPr>
          <p:cNvPr id="32" name="Text 21"/>
          <p:cNvSpPr txBox="1"/>
          <p:nvPr/>
        </p:nvSpPr>
        <p:spPr>
          <a:xfrm>
            <a:off x="7740212" y="2235114"/>
            <a:ext cx="34479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대형 모델의 성능을 유지하면서 모바일 </a:t>
            </a:r>
            <a:r>
              <a:rPr lang="en-US" sz="120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기기에 최적화</a:t>
            </a:r>
            <a:endParaRPr lang="en-US" sz="1200" dirty="0"/>
          </a:p>
        </p:txBody>
      </p:sp>
      <p:pic>
        <p:nvPicPr>
          <p:cNvPr id="33" name="Image 9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92720" y="2834503"/>
            <a:ext cx="152705" cy="152705"/>
          </a:xfrm>
          <a:prstGeom prst="rect">
            <a:avLst/>
          </a:prstGeom>
        </p:spPr>
      </p:pic>
      <p:sp>
        <p:nvSpPr>
          <p:cNvPr id="34" name="Text 22"/>
          <p:cNvSpPr txBox="1"/>
          <p:nvPr/>
        </p:nvSpPr>
        <p:spPr>
          <a:xfrm>
            <a:off x="7721320" y="268179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DistilBERT</a:t>
            </a:r>
            <a:endParaRPr lang="en-US" sz="1200" dirty="0"/>
          </a:p>
        </p:txBody>
      </p:sp>
      <p:sp>
        <p:nvSpPr>
          <p:cNvPr id="35" name="Text 23"/>
          <p:cNvSpPr txBox="1"/>
          <p:nvPr/>
        </p:nvSpPr>
        <p:spPr>
          <a:xfrm>
            <a:off x="7721320" y="2681798"/>
            <a:ext cx="33463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BERT의 크기를 40% 줄이면서 97% 성능 유지</a:t>
            </a:r>
            <a:endParaRPr lang="en-US" sz="1200" dirty="0"/>
          </a:p>
        </p:txBody>
      </p:sp>
      <p:pic>
        <p:nvPicPr>
          <p:cNvPr id="36" name="Image 10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92720" y="3253298"/>
            <a:ext cx="152705" cy="152705"/>
          </a:xfrm>
          <a:prstGeom prst="rect">
            <a:avLst/>
          </a:prstGeom>
        </p:spPr>
      </p:pic>
      <p:sp>
        <p:nvSpPr>
          <p:cNvPr id="37" name="Text 24"/>
          <p:cNvSpPr txBox="1"/>
          <p:nvPr/>
        </p:nvSpPr>
        <p:spPr>
          <a:xfrm>
            <a:off x="7721320" y="3215808"/>
            <a:ext cx="648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TinyML</a:t>
            </a:r>
            <a:endParaRPr lang="en-US" sz="1200" dirty="0"/>
          </a:p>
        </p:txBody>
      </p:sp>
      <p:sp>
        <p:nvSpPr>
          <p:cNvPr id="38" name="Text 25"/>
          <p:cNvSpPr txBox="1"/>
          <p:nvPr/>
        </p:nvSpPr>
        <p:spPr>
          <a:xfrm>
            <a:off x="8247100" y="3215808"/>
            <a:ext cx="2039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IoT 장치에 AI 모델 배포 가능</a:t>
            </a:r>
            <a:endParaRPr lang="en-US" sz="1200" dirty="0"/>
          </a:p>
        </p:txBody>
      </p:sp>
      <p:sp>
        <p:nvSpPr>
          <p:cNvPr id="39" name="Text 26"/>
          <p:cNvSpPr txBox="1"/>
          <p:nvPr/>
        </p:nvSpPr>
        <p:spPr>
          <a:xfrm>
            <a:off x="7492720" y="367300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이점</a:t>
            </a:r>
            <a:endParaRPr lang="en-US" sz="1200" dirty="0"/>
          </a:p>
        </p:txBody>
      </p:sp>
      <p:sp>
        <p:nvSpPr>
          <p:cNvPr id="40" name="Shape 27"/>
          <p:cNvSpPr/>
          <p:nvPr/>
        </p:nvSpPr>
        <p:spPr>
          <a:xfrm>
            <a:off x="7530211" y="4015908"/>
            <a:ext cx="1047902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Text 28"/>
          <p:cNvSpPr txBox="1"/>
          <p:nvPr/>
        </p:nvSpPr>
        <p:spPr>
          <a:xfrm>
            <a:off x="7644511" y="4053398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크기 감소</a:t>
            </a:r>
            <a:endParaRPr lang="en-US" sz="1000" dirty="0"/>
          </a:p>
        </p:txBody>
      </p:sp>
      <p:sp>
        <p:nvSpPr>
          <p:cNvPr id="42" name="Shape 29"/>
          <p:cNvSpPr/>
          <p:nvPr/>
        </p:nvSpPr>
        <p:spPr>
          <a:xfrm>
            <a:off x="8645779" y="4015908"/>
            <a:ext cx="1047902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Text 30"/>
          <p:cNvSpPr txBox="1"/>
          <p:nvPr/>
        </p:nvSpPr>
        <p:spPr>
          <a:xfrm>
            <a:off x="8760079" y="4053398"/>
            <a:ext cx="9198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추론 속도 향상</a:t>
            </a:r>
            <a:endParaRPr lang="en-US" sz="1000" dirty="0"/>
          </a:p>
        </p:txBody>
      </p:sp>
      <p:sp>
        <p:nvSpPr>
          <p:cNvPr id="44" name="Shape 31"/>
          <p:cNvSpPr/>
          <p:nvPr/>
        </p:nvSpPr>
        <p:spPr>
          <a:xfrm>
            <a:off x="9761347" y="4015908"/>
            <a:ext cx="1009498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Text 32"/>
          <p:cNvSpPr txBox="1"/>
          <p:nvPr/>
        </p:nvSpPr>
        <p:spPr>
          <a:xfrm>
            <a:off x="9875647" y="4053398"/>
            <a:ext cx="8814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효율성</a:t>
            </a:r>
            <a:endParaRPr lang="en-US" sz="1000" dirty="0"/>
          </a:p>
        </p:txBody>
      </p:sp>
      <p:sp>
        <p:nvSpPr>
          <p:cNvPr id="46" name="Shape 33"/>
          <p:cNvSpPr/>
          <p:nvPr/>
        </p:nvSpPr>
        <p:spPr>
          <a:xfrm>
            <a:off x="7530211" y="4358808"/>
            <a:ext cx="1162202" cy="267005"/>
          </a:xfrm>
          <a:prstGeom prst="roundRect">
            <a:avLst>
              <a:gd name="adj" fmla="val 342465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34"/>
          <p:cNvSpPr txBox="1"/>
          <p:nvPr/>
        </p:nvSpPr>
        <p:spPr>
          <a:xfrm>
            <a:off x="7644511" y="4396298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에너지 소비 감소</a:t>
            </a:r>
            <a:endParaRPr lang="en-US" sz="1000" dirty="0"/>
          </a:p>
        </p:txBody>
      </p:sp>
      <p:sp>
        <p:nvSpPr>
          <p:cNvPr id="48" name="Text 35"/>
          <p:cNvSpPr txBox="1"/>
          <p:nvPr/>
        </p:nvSpPr>
        <p:spPr>
          <a:xfrm>
            <a:off x="8337626" y="4816008"/>
            <a:ext cx="1776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i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"Distillation은 복잡한 모델의</a:t>
            </a:r>
            <a:endParaRPr lang="en-US" sz="1000" dirty="0"/>
          </a:p>
        </p:txBody>
      </p:sp>
      <p:sp>
        <p:nvSpPr>
          <p:cNvPr id="49" name="Text 36"/>
          <p:cNvSpPr txBox="1"/>
          <p:nvPr/>
        </p:nvSpPr>
        <p:spPr>
          <a:xfrm>
            <a:off x="8318423" y="5006203"/>
            <a:ext cx="1815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i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지식을 간결한 형태로 전달하는</a:t>
            </a:r>
            <a:endParaRPr lang="en-US" sz="1000" dirty="0"/>
          </a:p>
        </p:txBody>
      </p:sp>
      <p:sp>
        <p:nvSpPr>
          <p:cNvPr id="50" name="Text 37"/>
          <p:cNvSpPr txBox="1"/>
          <p:nvPr/>
        </p:nvSpPr>
        <p:spPr>
          <a:xfrm>
            <a:off x="8268131" y="5196398"/>
            <a:ext cx="19101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i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효율적인 지식 전달 방식입니다."</a:t>
            </a:r>
            <a:endParaRPr lang="en-US" sz="1000" dirty="0"/>
          </a:p>
        </p:txBody>
      </p:sp>
      <p:sp>
        <p:nvSpPr>
          <p:cNvPr id="51" name="Text 38"/>
          <p:cNvSpPr txBox="1"/>
          <p:nvPr/>
        </p:nvSpPr>
        <p:spPr>
          <a:xfrm>
            <a:off x="9753117" y="5424998"/>
            <a:ext cx="12051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Geoffrey Hinton</a:t>
            </a:r>
            <a:endParaRPr lang="en-US" sz="10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51073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Distillation 실습 - Google Colab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571500" y="1429207"/>
            <a:ext cx="613471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환경에서 간단한 Student 모델을 생성하고 사전 학습된 Teacher 모델의 지식을 전달(Distillation)하는 과정을 실습합니다.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2038198"/>
            <a:ext cx="3943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Teacher 모델(ResNet50)과 Student 모델(ResNet18) 준비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381098"/>
            <a:ext cx="4124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PyTorch를 활용한 Knowledge Distillation Loss 구현 및 학습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647395" y="2723998"/>
            <a:ext cx="3333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GPU 환경에서 Distillation 전/후 성능 비교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571500" y="317205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단계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571500" y="360090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 txBox="1"/>
          <p:nvPr/>
        </p:nvSpPr>
        <p:spPr>
          <a:xfrm>
            <a:off x="660197" y="36191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981151" y="3627999"/>
            <a:ext cx="38203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필요한 PyTorch 라이브러리 설치 및 GPU 설정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571500" y="400050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 txBox="1"/>
          <p:nvPr/>
        </p:nvSpPr>
        <p:spPr>
          <a:xfrm>
            <a:off x="660197" y="401970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981151" y="4027592"/>
            <a:ext cx="3943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Teacher 모델(ResNet50)과 Student 모델(ResNet18) 로드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571500" y="440100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7"/>
          <p:cNvSpPr txBox="1"/>
          <p:nvPr/>
        </p:nvSpPr>
        <p:spPr>
          <a:xfrm>
            <a:off x="660197" y="44192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20" name="Text 18"/>
          <p:cNvSpPr txBox="1"/>
          <p:nvPr/>
        </p:nvSpPr>
        <p:spPr>
          <a:xfrm>
            <a:off x="981151" y="4428099"/>
            <a:ext cx="3010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Distillation Loss 함수(KL-Divergence) 구현</a:t>
            </a:r>
            <a:endParaRPr lang="en-US" sz="1200" dirty="0"/>
          </a:p>
        </p:txBody>
      </p:sp>
      <p:sp>
        <p:nvSpPr>
          <p:cNvPr id="21" name="Shape 19"/>
          <p:cNvSpPr/>
          <p:nvPr/>
        </p:nvSpPr>
        <p:spPr>
          <a:xfrm>
            <a:off x="571500" y="480060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20"/>
          <p:cNvSpPr txBox="1"/>
          <p:nvPr/>
        </p:nvSpPr>
        <p:spPr>
          <a:xfrm>
            <a:off x="660197" y="481980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981151" y="4827692"/>
            <a:ext cx="21625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Student 모델 학습 및 성능 측정</a:t>
            </a:r>
            <a:endParaRPr lang="en-US" sz="1200" dirty="0"/>
          </a:p>
        </p:txBody>
      </p:sp>
      <p:sp>
        <p:nvSpPr>
          <p:cNvPr id="24" name="Text 22"/>
          <p:cNvSpPr txBox="1"/>
          <p:nvPr/>
        </p:nvSpPr>
        <p:spPr>
          <a:xfrm>
            <a:off x="688543" y="5876482"/>
            <a:ext cx="324679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예시 :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8" name="Shape 26"/>
          <p:cNvSpPr/>
          <p:nvPr/>
        </p:nvSpPr>
        <p:spPr>
          <a:xfrm>
            <a:off x="7168896" y="505297"/>
            <a:ext cx="4457700" cy="3791102"/>
          </a:xfrm>
          <a:prstGeom prst="roundRect">
            <a:avLst>
              <a:gd name="adj" fmla="val 485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7"/>
          <p:cNvSpPr txBox="1"/>
          <p:nvPr/>
        </p:nvSpPr>
        <p:spPr>
          <a:xfrm>
            <a:off x="7369150" y="714694"/>
            <a:ext cx="23006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모델 로드</a:t>
            </a:r>
            <a:endParaRPr lang="en-US" sz="1300" dirty="0"/>
          </a:p>
        </p:txBody>
      </p:sp>
      <p:sp>
        <p:nvSpPr>
          <p:cNvPr id="30" name="Shape 28"/>
          <p:cNvSpPr/>
          <p:nvPr/>
        </p:nvSpPr>
        <p:spPr>
          <a:xfrm>
            <a:off x="7369150" y="1124345"/>
            <a:ext cx="4058107" cy="1733702"/>
          </a:xfrm>
          <a:prstGeom prst="roundRect">
            <a:avLst>
              <a:gd name="adj" fmla="val 1159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9"/>
          <p:cNvSpPr txBox="1"/>
          <p:nvPr/>
        </p:nvSpPr>
        <p:spPr>
          <a:xfrm>
            <a:off x="7492594" y="1248704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사전 학습 모델 로드</a:t>
            </a:r>
            <a:endParaRPr lang="en-US" sz="1200" dirty="0"/>
          </a:p>
        </p:txBody>
      </p:sp>
      <p:sp>
        <p:nvSpPr>
          <p:cNvPr id="32" name="Text 30"/>
          <p:cNvSpPr txBox="1"/>
          <p:nvPr/>
        </p:nvSpPr>
        <p:spPr>
          <a:xfrm>
            <a:off x="7492594" y="1477852"/>
            <a:ext cx="4819802" cy="12006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torchvision.models as models</a:t>
            </a:r>
            <a:endParaRPr lang="en-US" sz="900" dirty="0"/>
          </a:p>
          <a:p>
            <a:pPr marL="0" indent="0" algn="l">
              <a:buNone/>
            </a:pP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teacher = models.resnet50(pretrained=True)</a:t>
            </a: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student = models.resnet18(pretrained=False)</a:t>
            </a:r>
            <a:endParaRPr lang="en-US" sz="900" dirty="0"/>
          </a:p>
          <a:p>
            <a:pPr marL="0" indent="0" algn="l">
              <a:buNone/>
            </a:pP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device = torch.device('cuda' if torch.cuda.is_available() else 'cpu')</a:t>
            </a: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teacher.to(device)</a:t>
            </a: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student.to(device)</a:t>
            </a:r>
            <a:endParaRPr lang="en-US" sz="900" dirty="0"/>
          </a:p>
        </p:txBody>
      </p:sp>
      <p:sp>
        <p:nvSpPr>
          <p:cNvPr id="33" name="Shape 31"/>
          <p:cNvSpPr/>
          <p:nvPr/>
        </p:nvSpPr>
        <p:spPr>
          <a:xfrm>
            <a:off x="7369150" y="2972348"/>
            <a:ext cx="4058107" cy="1123798"/>
          </a:xfrm>
          <a:prstGeom prst="roundRect">
            <a:avLst>
              <a:gd name="adj" fmla="val 275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2"/>
          <p:cNvSpPr txBox="1"/>
          <p:nvPr/>
        </p:nvSpPr>
        <p:spPr>
          <a:xfrm>
            <a:off x="7492594" y="3096706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학습 설정 코드</a:t>
            </a:r>
            <a:endParaRPr lang="en-US" sz="1200" dirty="0"/>
          </a:p>
        </p:txBody>
      </p:sp>
      <p:sp>
        <p:nvSpPr>
          <p:cNvPr id="35" name="Text 33"/>
          <p:cNvSpPr txBox="1"/>
          <p:nvPr/>
        </p:nvSpPr>
        <p:spPr>
          <a:xfrm>
            <a:off x="7492594" y="3372855"/>
            <a:ext cx="3525012" cy="5907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하이퍼파라미터 설정</a:t>
            </a: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alpha = 0.5  # 하드 라벨과 소프트 타겟 비율</a:t>
            </a: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 = 4.0      # 온도 매개변수</a:t>
            </a:r>
            <a:endParaRPr lang="en-US" sz="900" dirty="0"/>
          </a:p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epochs = 5   # Colab에서는 시간 절약을 위해 epoch 조절</a:t>
            </a:r>
            <a:endParaRPr lang="en-US" sz="900" dirty="0"/>
          </a:p>
        </p:txBody>
      </p:sp>
      <p:sp>
        <p:nvSpPr>
          <p:cNvPr id="36" name="Text 34"/>
          <p:cNvSpPr txBox="1"/>
          <p:nvPr/>
        </p:nvSpPr>
        <p:spPr>
          <a:xfrm>
            <a:off x="7168896" y="4534143"/>
            <a:ext cx="17099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실습 결과 예시</a:t>
            </a:r>
            <a:endParaRPr lang="en-US" sz="1300" dirty="0"/>
          </a:p>
        </p:txBody>
      </p:sp>
      <p:sp>
        <p:nvSpPr>
          <p:cNvPr id="37" name="Shape 35"/>
          <p:cNvSpPr/>
          <p:nvPr/>
        </p:nvSpPr>
        <p:spPr>
          <a:xfrm>
            <a:off x="7168896" y="4906304"/>
            <a:ext cx="4457700" cy="1638605"/>
          </a:xfrm>
          <a:prstGeom prst="roundRect">
            <a:avLst>
              <a:gd name="adj" fmla="val 1298"/>
            </a:avLst>
          </a:prstGeom>
          <a:solidFill>
            <a:srgbClr val="FFFFFF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Shape 36"/>
          <p:cNvSpPr/>
          <p:nvPr/>
        </p:nvSpPr>
        <p:spPr>
          <a:xfrm>
            <a:off x="7293254" y="5029748"/>
            <a:ext cx="4209898" cy="342900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Text 37"/>
          <p:cNvSpPr txBox="1"/>
          <p:nvPr/>
        </p:nvSpPr>
        <p:spPr>
          <a:xfrm>
            <a:off x="7369150" y="5105643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</a:t>
            </a:r>
            <a:endParaRPr lang="en-US" sz="1000" dirty="0"/>
          </a:p>
        </p:txBody>
      </p:sp>
      <p:sp>
        <p:nvSpPr>
          <p:cNvPr id="40" name="Text 38"/>
          <p:cNvSpPr txBox="1"/>
          <p:nvPr/>
        </p:nvSpPr>
        <p:spPr>
          <a:xfrm>
            <a:off x="9400946" y="5105643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크기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10100462" y="5105643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</a:t>
            </a:r>
            <a:endParaRPr lang="en-US" sz="1000" dirty="0"/>
          </a:p>
        </p:txBody>
      </p:sp>
      <p:sp>
        <p:nvSpPr>
          <p:cNvPr id="42" name="Text 40"/>
          <p:cNvSpPr txBox="1"/>
          <p:nvPr/>
        </p:nvSpPr>
        <p:spPr>
          <a:xfrm>
            <a:off x="10822838" y="5105643"/>
            <a:ext cx="5961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추론시간</a:t>
            </a:r>
            <a:endParaRPr lang="en-US" sz="1000" dirty="0"/>
          </a:p>
        </p:txBody>
      </p:sp>
      <p:sp>
        <p:nvSpPr>
          <p:cNvPr id="43" name="Shape 41"/>
          <p:cNvSpPr/>
          <p:nvPr/>
        </p:nvSpPr>
        <p:spPr>
          <a:xfrm>
            <a:off x="7293254" y="5715548"/>
            <a:ext cx="4209898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42"/>
          <p:cNvSpPr txBox="1"/>
          <p:nvPr/>
        </p:nvSpPr>
        <p:spPr>
          <a:xfrm>
            <a:off x="7369150" y="5448543"/>
            <a:ext cx="13103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ResNet50 (Teacher)</a:t>
            </a:r>
            <a:endParaRPr lang="en-US" sz="1000" dirty="0"/>
          </a:p>
        </p:txBody>
      </p:sp>
      <p:sp>
        <p:nvSpPr>
          <p:cNvPr id="45" name="Text 43"/>
          <p:cNvSpPr txBox="1"/>
          <p:nvPr/>
        </p:nvSpPr>
        <p:spPr>
          <a:xfrm>
            <a:off x="9296705" y="5448543"/>
            <a:ext cx="557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97.8MB</a:t>
            </a:r>
            <a:endParaRPr lang="en-US" sz="1000" dirty="0"/>
          </a:p>
        </p:txBody>
      </p:sp>
      <p:sp>
        <p:nvSpPr>
          <p:cNvPr id="46" name="Text 44"/>
          <p:cNvSpPr txBox="1"/>
          <p:nvPr/>
        </p:nvSpPr>
        <p:spPr>
          <a:xfrm>
            <a:off x="10093147" y="5448543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76.1%</a:t>
            </a:r>
            <a:endParaRPr lang="en-US" sz="1000" dirty="0"/>
          </a:p>
        </p:txBody>
      </p:sp>
      <p:sp>
        <p:nvSpPr>
          <p:cNvPr id="47" name="Text 45"/>
          <p:cNvSpPr txBox="1"/>
          <p:nvPr/>
        </p:nvSpPr>
        <p:spPr>
          <a:xfrm>
            <a:off x="10845698" y="5448543"/>
            <a:ext cx="547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18.3ms</a:t>
            </a:r>
            <a:endParaRPr lang="en-US" sz="1000" dirty="0"/>
          </a:p>
        </p:txBody>
      </p:sp>
      <p:sp>
        <p:nvSpPr>
          <p:cNvPr id="48" name="Shape 46"/>
          <p:cNvSpPr/>
          <p:nvPr/>
        </p:nvSpPr>
        <p:spPr>
          <a:xfrm>
            <a:off x="7293254" y="6063020"/>
            <a:ext cx="4209898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9" name="Text 47"/>
          <p:cNvSpPr txBox="1"/>
          <p:nvPr/>
        </p:nvSpPr>
        <p:spPr>
          <a:xfrm>
            <a:off x="7369150" y="5801501"/>
            <a:ext cx="10625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ResNet18 (원본)</a:t>
            </a:r>
            <a:endParaRPr lang="en-US" sz="1000" dirty="0"/>
          </a:p>
        </p:txBody>
      </p:sp>
      <p:sp>
        <p:nvSpPr>
          <p:cNvPr id="50" name="Text 48"/>
          <p:cNvSpPr txBox="1"/>
          <p:nvPr/>
        </p:nvSpPr>
        <p:spPr>
          <a:xfrm>
            <a:off x="9296705" y="5801501"/>
            <a:ext cx="557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44.7MB</a:t>
            </a:r>
            <a:endParaRPr lang="en-US" sz="1000" dirty="0"/>
          </a:p>
        </p:txBody>
      </p:sp>
      <p:sp>
        <p:nvSpPr>
          <p:cNvPr id="51" name="Text 49"/>
          <p:cNvSpPr txBox="1"/>
          <p:nvPr/>
        </p:nvSpPr>
        <p:spPr>
          <a:xfrm>
            <a:off x="10093147" y="5801501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69.8%</a:t>
            </a:r>
            <a:endParaRPr lang="en-US" sz="1000" dirty="0"/>
          </a:p>
        </p:txBody>
      </p:sp>
      <p:sp>
        <p:nvSpPr>
          <p:cNvPr id="52" name="Text 50"/>
          <p:cNvSpPr txBox="1"/>
          <p:nvPr/>
        </p:nvSpPr>
        <p:spPr>
          <a:xfrm>
            <a:off x="10882274" y="5801501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9.5ms</a:t>
            </a:r>
            <a:endParaRPr lang="en-US" sz="1000" dirty="0"/>
          </a:p>
        </p:txBody>
      </p:sp>
      <p:sp>
        <p:nvSpPr>
          <p:cNvPr id="53" name="Text 51"/>
          <p:cNvSpPr txBox="1"/>
          <p:nvPr/>
        </p:nvSpPr>
        <p:spPr>
          <a:xfrm>
            <a:off x="7369150" y="6153545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ResNet18 (Distilled)</a:t>
            </a:r>
            <a:endParaRPr lang="en-US" sz="1000" dirty="0"/>
          </a:p>
        </p:txBody>
      </p:sp>
      <p:sp>
        <p:nvSpPr>
          <p:cNvPr id="54" name="Text 52"/>
          <p:cNvSpPr txBox="1"/>
          <p:nvPr/>
        </p:nvSpPr>
        <p:spPr>
          <a:xfrm>
            <a:off x="9296705" y="6153545"/>
            <a:ext cx="557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44.7MB</a:t>
            </a:r>
            <a:endParaRPr lang="en-US" sz="1000" dirty="0"/>
          </a:p>
        </p:txBody>
      </p:sp>
      <p:sp>
        <p:nvSpPr>
          <p:cNvPr id="55" name="Text 53"/>
          <p:cNvSpPr txBox="1"/>
          <p:nvPr/>
        </p:nvSpPr>
        <p:spPr>
          <a:xfrm>
            <a:off x="10093147" y="6153545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72.3%</a:t>
            </a:r>
            <a:endParaRPr lang="en-US" sz="1000" dirty="0"/>
          </a:p>
        </p:txBody>
      </p:sp>
      <p:sp>
        <p:nvSpPr>
          <p:cNvPr id="56" name="Text 54"/>
          <p:cNvSpPr txBox="1"/>
          <p:nvPr/>
        </p:nvSpPr>
        <p:spPr>
          <a:xfrm>
            <a:off x="10882274" y="6153545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9.5ms</a:t>
            </a:r>
            <a:endParaRPr lang="en-US" sz="10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339389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ONNX/TensorRT 최적화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22101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ONNX와 TensorRT 소개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676605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19402"/>
            <a:ext cx="3057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ONNX(Open Neural Network Exchange)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3721608" y="1619402"/>
            <a:ext cx="2848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다양한 프레임워크 간 모델 교환 표준 포맷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19505"/>
            <a:ext cx="95098" cy="95098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780898" y="1962302"/>
            <a:ext cx="819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TensorRT</a:t>
            </a:r>
            <a:endParaRPr lang="en-US" sz="1200" dirty="0"/>
          </a:p>
        </p:txBody>
      </p:sp>
      <p:sp>
        <p:nvSpPr>
          <p:cNvPr id="12" name="Text 8"/>
          <p:cNvSpPr txBox="1"/>
          <p:nvPr/>
        </p:nvSpPr>
        <p:spPr>
          <a:xfrm>
            <a:off x="1482242" y="1962302"/>
            <a:ext cx="5220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NVIDIA의 고성능 딥러닝 추론 엔진, ONNX 모델을 최적화된 실행 플랜으로 변환</a:t>
            </a:r>
            <a:endParaRPr lang="en-US" sz="1200" dirty="0"/>
          </a:p>
        </p:txBody>
      </p:sp>
      <p:sp>
        <p:nvSpPr>
          <p:cNvPr id="13" name="Text 9"/>
          <p:cNvSpPr txBox="1"/>
          <p:nvPr/>
        </p:nvSpPr>
        <p:spPr>
          <a:xfrm>
            <a:off x="571500" y="2683527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적용 방식</a:t>
            </a:r>
            <a:endParaRPr lang="en-US" sz="1500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168669"/>
            <a:ext cx="95098" cy="95098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780898" y="3112380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변환 과정</a:t>
            </a:r>
            <a:endParaRPr lang="en-US" sz="1200" dirty="0"/>
          </a:p>
        </p:txBody>
      </p:sp>
      <p:sp>
        <p:nvSpPr>
          <p:cNvPr id="16" name="Text 11"/>
          <p:cNvSpPr txBox="1"/>
          <p:nvPr/>
        </p:nvSpPr>
        <p:spPr>
          <a:xfrm>
            <a:off x="1384402" y="3112380"/>
            <a:ext cx="46012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프레임워크 모델 → ONNX 변환 → TensorRT 엔진 생성 → 추론 실행</a:t>
            </a:r>
            <a:endParaRPr lang="en-US" sz="12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511569"/>
            <a:ext cx="95098" cy="95098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780898" y="3455280"/>
            <a:ext cx="10771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</a:t>
            </a:r>
            <a:endParaRPr lang="en-US" sz="1200" dirty="0"/>
          </a:p>
        </p:txBody>
      </p:sp>
      <p:sp>
        <p:nvSpPr>
          <p:cNvPr id="19" name="Text 13"/>
          <p:cNvSpPr txBox="1"/>
          <p:nvPr/>
        </p:nvSpPr>
        <p:spPr>
          <a:xfrm>
            <a:off x="1739189" y="3455280"/>
            <a:ext cx="3400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여러 레이어를 하나로 결합하여 메모리 접근 최소화</a:t>
            </a:r>
            <a:endParaRPr lang="en-US" sz="12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854469"/>
            <a:ext cx="95098" cy="95098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780898" y="3798180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커널 튜닝</a:t>
            </a:r>
            <a:endParaRPr lang="en-US" sz="1200" dirty="0"/>
          </a:p>
        </p:txBody>
      </p:sp>
      <p:sp>
        <p:nvSpPr>
          <p:cNvPr id="22" name="Text 15"/>
          <p:cNvSpPr txBox="1"/>
          <p:nvPr/>
        </p:nvSpPr>
        <p:spPr>
          <a:xfrm>
            <a:off x="1384402" y="3798180"/>
            <a:ext cx="2800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특정 하드웨어에 최적화된 커널 자동 선택</a:t>
            </a:r>
            <a:endParaRPr lang="en-US" sz="1200" dirty="0"/>
          </a:p>
        </p:txBody>
      </p:sp>
      <p:sp>
        <p:nvSpPr>
          <p:cNvPr id="23" name="Text 16"/>
          <p:cNvSpPr txBox="1"/>
          <p:nvPr/>
        </p:nvSpPr>
        <p:spPr>
          <a:xfrm>
            <a:off x="571500" y="4565905"/>
            <a:ext cx="16578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시 주의사항</a:t>
            </a:r>
            <a:endParaRPr lang="en-US" sz="1500" dirty="0"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065507"/>
            <a:ext cx="95098" cy="95098"/>
          </a:xfrm>
          <a:prstGeom prst="rect">
            <a:avLst/>
          </a:prstGeom>
        </p:spPr>
      </p:pic>
      <p:sp>
        <p:nvSpPr>
          <p:cNvPr id="25" name="Text 17"/>
          <p:cNvSpPr txBox="1"/>
          <p:nvPr/>
        </p:nvSpPr>
        <p:spPr>
          <a:xfrm>
            <a:off x="780898" y="4994759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지원되지 않는 연산</a:t>
            </a:r>
            <a:endParaRPr lang="en-US" sz="1200" dirty="0"/>
          </a:p>
        </p:txBody>
      </p:sp>
      <p:sp>
        <p:nvSpPr>
          <p:cNvPr id="26" name="Text 18"/>
          <p:cNvSpPr txBox="1"/>
          <p:nvPr/>
        </p:nvSpPr>
        <p:spPr>
          <a:xfrm>
            <a:off x="1987906" y="4994759"/>
            <a:ext cx="3848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모든 연산이 ONNX/TensorRT에서 지원되지 않을 수 있음</a:t>
            </a:r>
            <a:endParaRPr lang="en-US" sz="12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408407"/>
            <a:ext cx="95098" cy="95098"/>
          </a:xfrm>
          <a:prstGeom prst="rect">
            <a:avLst/>
          </a:prstGeom>
        </p:spPr>
      </p:pic>
      <p:sp>
        <p:nvSpPr>
          <p:cNvPr id="28" name="Text 19"/>
          <p:cNvSpPr txBox="1"/>
          <p:nvPr/>
        </p:nvSpPr>
        <p:spPr>
          <a:xfrm>
            <a:off x="780898" y="5337659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동적 크기 입력</a:t>
            </a:r>
            <a:endParaRPr lang="en-US" sz="1200" dirty="0"/>
          </a:p>
        </p:txBody>
      </p:sp>
      <p:sp>
        <p:nvSpPr>
          <p:cNvPr id="29" name="Text 20"/>
          <p:cNvSpPr txBox="1"/>
          <p:nvPr/>
        </p:nvSpPr>
        <p:spPr>
          <a:xfrm>
            <a:off x="1708099" y="5337659"/>
            <a:ext cx="2705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배치 크기 변경 시 재최적화 필요 가능성</a:t>
            </a:r>
            <a:endParaRPr lang="en-US" sz="1200" dirty="0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751307"/>
            <a:ext cx="95098" cy="95098"/>
          </a:xfrm>
          <a:prstGeom prst="rect">
            <a:avLst/>
          </a:prstGeom>
        </p:spPr>
      </p:pic>
      <p:sp>
        <p:nvSpPr>
          <p:cNvPr id="31" name="Text 21"/>
          <p:cNvSpPr txBox="1"/>
          <p:nvPr/>
        </p:nvSpPr>
        <p:spPr>
          <a:xfrm>
            <a:off x="780898" y="5680559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 검증</a:t>
            </a:r>
            <a:endParaRPr lang="en-US" sz="1200" dirty="0"/>
          </a:p>
        </p:txBody>
      </p:sp>
      <p:sp>
        <p:nvSpPr>
          <p:cNvPr id="32" name="Text 22"/>
          <p:cNvSpPr txBox="1"/>
          <p:nvPr/>
        </p:nvSpPr>
        <p:spPr>
          <a:xfrm>
            <a:off x="1525219" y="5680559"/>
            <a:ext cx="3124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양자화 등으로 인한 정확도 손실 모니터링 필수</a:t>
            </a:r>
            <a:endParaRPr lang="en-US" sz="1200" dirty="0"/>
          </a:p>
        </p:txBody>
      </p:sp>
      <p:sp>
        <p:nvSpPr>
          <p:cNvPr id="33" name="Shape 23"/>
          <p:cNvSpPr/>
          <p:nvPr/>
        </p:nvSpPr>
        <p:spPr>
          <a:xfrm>
            <a:off x="7937906" y="1009498"/>
            <a:ext cx="3685946" cy="5429707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4"/>
          <p:cNvSpPr txBox="1"/>
          <p:nvPr/>
        </p:nvSpPr>
        <p:spPr>
          <a:xfrm>
            <a:off x="8099755" y="1181405"/>
            <a:ext cx="12819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프로세스</a:t>
            </a:r>
            <a:endParaRPr lang="en-US" sz="1300" dirty="0"/>
          </a:p>
        </p:txBody>
      </p:sp>
      <p:sp>
        <p:nvSpPr>
          <p:cNvPr id="35" name="Shape 25"/>
          <p:cNvSpPr/>
          <p:nvPr/>
        </p:nvSpPr>
        <p:spPr>
          <a:xfrm>
            <a:off x="8099755" y="1552651"/>
            <a:ext cx="3362249" cy="1809598"/>
          </a:xfrm>
          <a:prstGeom prst="roundRect">
            <a:avLst>
              <a:gd name="adj" fmla="val 2128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6"/>
          <p:cNvSpPr txBox="1"/>
          <p:nvPr/>
        </p:nvSpPr>
        <p:spPr>
          <a:xfrm>
            <a:off x="9137599" y="1628546"/>
            <a:ext cx="1400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→ ONNX</a:t>
            </a:r>
            <a:endParaRPr lang="en-US" sz="1200" dirty="0"/>
          </a:p>
        </p:txBody>
      </p:sp>
      <p:sp>
        <p:nvSpPr>
          <p:cNvPr id="37" name="Shape 27"/>
          <p:cNvSpPr/>
          <p:nvPr/>
        </p:nvSpPr>
        <p:spPr>
          <a:xfrm>
            <a:off x="8175650" y="1933956"/>
            <a:ext cx="3209544" cy="1352398"/>
          </a:xfrm>
          <a:prstGeom prst="roundRect">
            <a:avLst>
              <a:gd name="adj" fmla="val 1905"/>
            </a:avLst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28"/>
          <p:cNvSpPr txBox="1"/>
          <p:nvPr/>
        </p:nvSpPr>
        <p:spPr>
          <a:xfrm>
            <a:off x="8251546" y="2038198"/>
            <a:ext cx="1300277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torch.onnx.export(</a:t>
            </a:r>
            <a:endParaRPr lang="en-US" sz="1000" dirty="0"/>
          </a:p>
        </p:txBody>
      </p:sp>
      <p:sp>
        <p:nvSpPr>
          <p:cNvPr id="39" name="Text 29"/>
          <p:cNvSpPr txBox="1"/>
          <p:nvPr/>
        </p:nvSpPr>
        <p:spPr>
          <a:xfrm>
            <a:off x="8251546" y="2238451"/>
            <a:ext cx="96743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model, # 모델</a:t>
            </a:r>
            <a:endParaRPr lang="en-US" sz="1000" dirty="0"/>
          </a:p>
        </p:txBody>
      </p:sp>
      <p:sp>
        <p:nvSpPr>
          <p:cNvPr id="40" name="Text 30"/>
          <p:cNvSpPr txBox="1"/>
          <p:nvPr/>
        </p:nvSpPr>
        <p:spPr>
          <a:xfrm>
            <a:off x="8251546" y="2438705"/>
            <a:ext cx="170078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dummy_input, # 입력 예제</a:t>
            </a:r>
            <a:endParaRPr lang="en-US" sz="1000" dirty="0"/>
          </a:p>
        </p:txBody>
      </p:sp>
      <p:sp>
        <p:nvSpPr>
          <p:cNvPr id="41" name="Text 31"/>
          <p:cNvSpPr txBox="1"/>
          <p:nvPr/>
        </p:nvSpPr>
        <p:spPr>
          <a:xfrm>
            <a:off x="8251546" y="2638044"/>
            <a:ext cx="176753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"model.onnx", # 출력 파일</a:t>
            </a:r>
            <a:endParaRPr lang="en-US" sz="1000" dirty="0"/>
          </a:p>
        </p:txBody>
      </p:sp>
      <p:sp>
        <p:nvSpPr>
          <p:cNvPr id="42" name="Text 32"/>
          <p:cNvSpPr txBox="1"/>
          <p:nvPr/>
        </p:nvSpPr>
        <p:spPr>
          <a:xfrm>
            <a:off x="8251546" y="2838298"/>
            <a:ext cx="1167689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opset_version=13</a:t>
            </a:r>
            <a:endParaRPr lang="en-US" sz="1000" dirty="0"/>
          </a:p>
        </p:txBody>
      </p:sp>
      <p:sp>
        <p:nvSpPr>
          <p:cNvPr id="43" name="Text 33"/>
          <p:cNvSpPr txBox="1"/>
          <p:nvPr/>
        </p:nvSpPr>
        <p:spPr>
          <a:xfrm>
            <a:off x="8251546" y="3038551"/>
            <a:ext cx="16733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)</a:t>
            </a:r>
            <a:endParaRPr lang="en-US" sz="1000" dirty="0"/>
          </a:p>
        </p:txBody>
      </p:sp>
      <p:sp>
        <p:nvSpPr>
          <p:cNvPr id="44" name="Shape 34"/>
          <p:cNvSpPr/>
          <p:nvPr/>
        </p:nvSpPr>
        <p:spPr>
          <a:xfrm>
            <a:off x="8099755" y="3476549"/>
            <a:ext cx="3362249" cy="1809598"/>
          </a:xfrm>
          <a:prstGeom prst="roundRect">
            <a:avLst>
              <a:gd name="adj" fmla="val 2128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Text 35"/>
          <p:cNvSpPr txBox="1"/>
          <p:nvPr/>
        </p:nvSpPr>
        <p:spPr>
          <a:xfrm>
            <a:off x="9089136" y="3552444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→ TensorRT</a:t>
            </a:r>
            <a:endParaRPr lang="en-US" sz="1200" dirty="0"/>
          </a:p>
        </p:txBody>
      </p:sp>
      <p:sp>
        <p:nvSpPr>
          <p:cNvPr id="46" name="Shape 36"/>
          <p:cNvSpPr/>
          <p:nvPr/>
        </p:nvSpPr>
        <p:spPr>
          <a:xfrm>
            <a:off x="8175650" y="3857854"/>
            <a:ext cx="3209544" cy="1352398"/>
          </a:xfrm>
          <a:prstGeom prst="roundRect">
            <a:avLst>
              <a:gd name="adj" fmla="val 1905"/>
            </a:avLst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Text 37"/>
          <p:cNvSpPr txBox="1"/>
          <p:nvPr/>
        </p:nvSpPr>
        <p:spPr>
          <a:xfrm>
            <a:off x="8251546" y="3962095"/>
            <a:ext cx="156728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import tensorrt as trt</a:t>
            </a:r>
            <a:endParaRPr lang="en-US" sz="1000" dirty="0"/>
          </a:p>
        </p:txBody>
      </p:sp>
      <p:sp>
        <p:nvSpPr>
          <p:cNvPr id="48" name="Text 38"/>
          <p:cNvSpPr txBox="1"/>
          <p:nvPr/>
        </p:nvSpPr>
        <p:spPr>
          <a:xfrm>
            <a:off x="8251546" y="4162349"/>
            <a:ext cx="183428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builder = trt.Builder(...)</a:t>
            </a:r>
            <a:endParaRPr lang="en-US" sz="1000" dirty="0"/>
          </a:p>
        </p:txBody>
      </p:sp>
      <p:sp>
        <p:nvSpPr>
          <p:cNvPr id="49" name="Text 39"/>
          <p:cNvSpPr txBox="1"/>
          <p:nvPr/>
        </p:nvSpPr>
        <p:spPr>
          <a:xfrm>
            <a:off x="8251546" y="4362602"/>
            <a:ext cx="2367382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network = builder.create_network()</a:t>
            </a:r>
            <a:endParaRPr lang="en-US" sz="1000" dirty="0"/>
          </a:p>
        </p:txBody>
      </p:sp>
      <p:sp>
        <p:nvSpPr>
          <p:cNvPr id="50" name="Text 40"/>
          <p:cNvSpPr txBox="1"/>
          <p:nvPr/>
        </p:nvSpPr>
        <p:spPr>
          <a:xfrm>
            <a:off x="8251546" y="4562856"/>
            <a:ext cx="2233879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parser = trt.OnnxParser(network)</a:t>
            </a:r>
            <a:endParaRPr lang="en-US" sz="1000" dirty="0"/>
          </a:p>
        </p:txBody>
      </p:sp>
      <p:sp>
        <p:nvSpPr>
          <p:cNvPr id="51" name="Text 41"/>
          <p:cNvSpPr txBox="1"/>
          <p:nvPr/>
        </p:nvSpPr>
        <p:spPr>
          <a:xfrm>
            <a:off x="8251546" y="4762195"/>
            <a:ext cx="2500884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parser.parse_from_file("model.onnx")</a:t>
            </a:r>
            <a:endParaRPr lang="en-US" sz="1000" dirty="0"/>
          </a:p>
        </p:txBody>
      </p:sp>
      <p:sp>
        <p:nvSpPr>
          <p:cNvPr id="52" name="Text 42"/>
          <p:cNvSpPr txBox="1"/>
          <p:nvPr/>
        </p:nvSpPr>
        <p:spPr>
          <a:xfrm>
            <a:off x="8251546" y="4962449"/>
            <a:ext cx="2634386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engine = builder.build_engine(network)</a:t>
            </a:r>
            <a:endParaRPr lang="en-US" sz="1000" dirty="0"/>
          </a:p>
        </p:txBody>
      </p:sp>
      <p:sp>
        <p:nvSpPr>
          <p:cNvPr id="53" name="Text 43"/>
          <p:cNvSpPr txBox="1"/>
          <p:nvPr/>
        </p:nvSpPr>
        <p:spPr>
          <a:xfrm>
            <a:off x="8099755" y="5438851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향상 지표</a:t>
            </a:r>
            <a:endParaRPr lang="en-US" sz="1200" dirty="0"/>
          </a:p>
        </p:txBody>
      </p:sp>
      <p:sp>
        <p:nvSpPr>
          <p:cNvPr id="54" name="Text 44"/>
          <p:cNvSpPr txBox="1"/>
          <p:nvPr/>
        </p:nvSpPr>
        <p:spPr>
          <a:xfrm>
            <a:off x="8099755" y="5743346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지연시간 감소:</a:t>
            </a:r>
            <a:endParaRPr lang="en-US" sz="1200" dirty="0"/>
          </a:p>
        </p:txBody>
      </p:sp>
      <p:sp>
        <p:nvSpPr>
          <p:cNvPr id="55" name="Shape 45"/>
          <p:cNvSpPr/>
          <p:nvPr/>
        </p:nvSpPr>
        <p:spPr>
          <a:xfrm>
            <a:off x="9101938" y="5820156"/>
            <a:ext cx="914400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Shape 46"/>
          <p:cNvSpPr/>
          <p:nvPr/>
        </p:nvSpPr>
        <p:spPr>
          <a:xfrm>
            <a:off x="9101938" y="5820156"/>
            <a:ext cx="685800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47"/>
          <p:cNvSpPr txBox="1"/>
          <p:nvPr/>
        </p:nvSpPr>
        <p:spPr>
          <a:xfrm>
            <a:off x="10092233" y="5743346"/>
            <a:ext cx="514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~75%</a:t>
            </a:r>
            <a:endParaRPr lang="en-US" sz="1200" dirty="0"/>
          </a:p>
        </p:txBody>
      </p:sp>
      <p:sp>
        <p:nvSpPr>
          <p:cNvPr id="58" name="Text 48"/>
          <p:cNvSpPr txBox="1"/>
          <p:nvPr/>
        </p:nvSpPr>
        <p:spPr>
          <a:xfrm>
            <a:off x="8099755" y="6048756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처리량 증가:</a:t>
            </a:r>
            <a:endParaRPr lang="en-US" sz="1200" dirty="0"/>
          </a:p>
        </p:txBody>
      </p:sp>
      <p:sp>
        <p:nvSpPr>
          <p:cNvPr id="59" name="Shape 49"/>
          <p:cNvSpPr/>
          <p:nvPr/>
        </p:nvSpPr>
        <p:spPr>
          <a:xfrm>
            <a:off x="8962034" y="6124651"/>
            <a:ext cx="914400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50"/>
          <p:cNvSpPr/>
          <p:nvPr/>
        </p:nvSpPr>
        <p:spPr>
          <a:xfrm>
            <a:off x="8962034" y="6124651"/>
            <a:ext cx="780898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1" name="Text 51"/>
          <p:cNvSpPr txBox="1"/>
          <p:nvPr/>
        </p:nvSpPr>
        <p:spPr>
          <a:xfrm>
            <a:off x="9952330" y="6048756"/>
            <a:ext cx="514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~85%</a:t>
            </a:r>
            <a:endParaRPr lang="en-US" sz="12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609905" y="323698"/>
            <a:ext cx="5310835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ONNX/ONNX Runtime 적용 실습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393207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822060"/>
            <a:ext cx="3706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PyTorch/TensorFlow 모델을 ONNX 포맷으로 변환하기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2164960"/>
            <a:ext cx="36768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ONNX Runtime으로 모델 실행하기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507860"/>
            <a:ext cx="30385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프로바이더 적용 및 성능 향상 확인하기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3137881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단계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56673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58593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587053"/>
            <a:ext cx="4191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필요 패키지 설치 (ONNX, ONNX Runtime)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96632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98553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986646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모델을 ONNX 형식으로 변환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436683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438603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4387153"/>
            <a:ext cx="27624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Runtime으로 모델 로드 및 최적화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76642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78563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786746"/>
            <a:ext cx="2791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최적화 프로바이더 적용 및 성능 측정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609905" y="5703097"/>
            <a:ext cx="506023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→ ONNX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변환 코드 :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8" name="Text 26"/>
          <p:cNvSpPr txBox="1"/>
          <p:nvPr/>
        </p:nvSpPr>
        <p:spPr>
          <a:xfrm>
            <a:off x="6509173" y="2088319"/>
            <a:ext cx="432577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Runtime 실행 </a:t>
            </a:r>
            <a:r>
              <a:rPr lang="en-US" sz="16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최적화 : colab </a:t>
            </a:r>
            <a:r>
              <a:rPr lang="ko-KR" altLang="en-US" sz="16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600" dirty="0"/>
          </a:p>
        </p:txBody>
      </p:sp>
      <p:sp>
        <p:nvSpPr>
          <p:cNvPr id="36" name="Shape 34"/>
          <p:cNvSpPr/>
          <p:nvPr/>
        </p:nvSpPr>
        <p:spPr>
          <a:xfrm>
            <a:off x="6509173" y="3612085"/>
            <a:ext cx="4916597" cy="1809598"/>
          </a:xfrm>
          <a:prstGeom prst="roundRect">
            <a:avLst>
              <a:gd name="adj" fmla="val 2128"/>
            </a:avLst>
          </a:prstGeom>
          <a:solidFill>
            <a:srgbClr val="EFF6FF"/>
          </a:solidFill>
          <a:ln w="12700">
            <a:solidFill>
              <a:srgbClr val="BFDBFE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5"/>
          <p:cNvSpPr txBox="1"/>
          <p:nvPr/>
        </p:nvSpPr>
        <p:spPr>
          <a:xfrm>
            <a:off x="6816877" y="3752922"/>
            <a:ext cx="1724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D4ED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주의사항</a:t>
            </a:r>
            <a:endParaRPr lang="en-US" sz="1200" dirty="0"/>
          </a:p>
        </p:txBody>
      </p:sp>
      <p:sp>
        <p:nvSpPr>
          <p:cNvPr id="38" name="Text 36"/>
          <p:cNvSpPr txBox="1"/>
          <p:nvPr/>
        </p:nvSpPr>
        <p:spPr>
          <a:xfrm>
            <a:off x="6816877" y="4133529"/>
            <a:ext cx="358721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5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사용을 위해 런타임 유형을 'GPU'로 설정해야 합니다.</a:t>
            </a:r>
            <a:endParaRPr lang="en-US" sz="1050" dirty="0"/>
          </a:p>
        </p:txBody>
      </p:sp>
      <p:sp>
        <p:nvSpPr>
          <p:cNvPr id="39" name="Text 37"/>
          <p:cNvSpPr txBox="1"/>
          <p:nvPr/>
        </p:nvSpPr>
        <p:spPr>
          <a:xfrm>
            <a:off x="6759555" y="4399619"/>
            <a:ext cx="448303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5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무료 Colab GPU는 T4/K80으로 자원이 제한적이므로 큰 모델에서는 OOM 오류가 발생할 수 있습니다.</a:t>
            </a:r>
            <a:endParaRPr lang="en-US" sz="1050" dirty="0"/>
          </a:p>
        </p:txBody>
      </p:sp>
      <p:sp>
        <p:nvSpPr>
          <p:cNvPr id="40" name="Text 38"/>
          <p:cNvSpPr txBox="1"/>
          <p:nvPr/>
        </p:nvSpPr>
        <p:spPr>
          <a:xfrm>
            <a:off x="6759555" y="4856819"/>
            <a:ext cx="448303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5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세션 간 GPU 메모리는 공유되므로 필요시 런타임 재시작이 필요할 수 있습니다.</a:t>
            </a:r>
            <a:endParaRPr lang="en-US" sz="105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194858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TVM 적용사례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1705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TVM 오토튜닝 원리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717243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19402"/>
            <a:ext cx="68872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TVM(Tensor Virtual Machine): 다양한 하드웨어에서 딥러닝 모델을 효율적으로 실행하는 컴파일러 프레임워크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248105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190902"/>
            <a:ext cx="5172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오토튜닝 메커니즘: 기계학습을 활용하여 최적의 커널 구현과 스케줄링 자동 탐색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591005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533802"/>
            <a:ext cx="4391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비용 모델(Cost Model): 실행 시간 예측 및 최적화 전략 선택에 활용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2943454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적용 사례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428596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3372307"/>
            <a:ext cx="4524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엣지 디바이스 최적화: NVIDIA Jetson에서 최대 3.8배 성능 향상 달성</a:t>
            </a:r>
            <a:endParaRPr lang="en-US" sz="12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771496"/>
            <a:ext cx="95098" cy="95098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780898" y="3715207"/>
            <a:ext cx="42775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모바일 AI 가속: 스마트폰 GPU에서 MobileNet 추론 2.5배 고속화</a:t>
            </a:r>
            <a:endParaRPr lang="en-US" sz="12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114396"/>
            <a:ext cx="95098" cy="95098"/>
          </a:xfrm>
          <a:prstGeom prst="rect">
            <a:avLst/>
          </a:prstGeom>
        </p:spPr>
      </p:pic>
      <p:sp>
        <p:nvSpPr>
          <p:cNvPr id="19" name="Text 11"/>
          <p:cNvSpPr txBox="1"/>
          <p:nvPr/>
        </p:nvSpPr>
        <p:spPr>
          <a:xfrm>
            <a:off x="780898" y="4058107"/>
            <a:ext cx="6268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클라우드 GPU 최적화: BERT, ResNet 등 대규모 모델 배포 시 TensorRT 대비 10-30% 성능 개선</a:t>
            </a:r>
            <a:endParaRPr lang="en-US" sz="1200" dirty="0"/>
          </a:p>
        </p:txBody>
      </p:sp>
      <p:sp>
        <p:nvSpPr>
          <p:cNvPr id="20" name="Shape 12"/>
          <p:cNvSpPr/>
          <p:nvPr/>
        </p:nvSpPr>
        <p:spPr>
          <a:xfrm>
            <a:off x="571500" y="4476902"/>
            <a:ext cx="7067398" cy="2295144"/>
          </a:xfrm>
          <a:prstGeom prst="roundRect">
            <a:avLst>
              <a:gd name="adj" fmla="val 661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3"/>
          <p:cNvSpPr txBox="1"/>
          <p:nvPr/>
        </p:nvSpPr>
        <p:spPr>
          <a:xfrm>
            <a:off x="685800" y="4619549"/>
            <a:ext cx="5221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563EB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import</a:t>
            </a:r>
            <a:endParaRPr lang="en-US" sz="1000" dirty="0"/>
          </a:p>
        </p:txBody>
      </p:sp>
      <p:sp>
        <p:nvSpPr>
          <p:cNvPr id="22" name="Text 14"/>
          <p:cNvSpPr txBox="1"/>
          <p:nvPr/>
        </p:nvSpPr>
        <p:spPr>
          <a:xfrm>
            <a:off x="1097280" y="4619549"/>
            <a:ext cx="3127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tvm</a:t>
            </a:r>
            <a:endParaRPr lang="en-US" sz="1000" dirty="0"/>
          </a:p>
        </p:txBody>
      </p:sp>
      <p:sp>
        <p:nvSpPr>
          <p:cNvPr id="23" name="Text 15"/>
          <p:cNvSpPr txBox="1"/>
          <p:nvPr/>
        </p:nvSpPr>
        <p:spPr>
          <a:xfrm>
            <a:off x="685800" y="4825289"/>
            <a:ext cx="3794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563EB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from</a:t>
            </a:r>
            <a:endParaRPr lang="en-US" sz="1000" dirty="0"/>
          </a:p>
        </p:txBody>
      </p:sp>
      <p:sp>
        <p:nvSpPr>
          <p:cNvPr id="24" name="Text 16"/>
          <p:cNvSpPr txBox="1"/>
          <p:nvPr/>
        </p:nvSpPr>
        <p:spPr>
          <a:xfrm>
            <a:off x="960120" y="4825289"/>
            <a:ext cx="3127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tvm</a:t>
            </a:r>
            <a:endParaRPr lang="en-US" sz="1000" dirty="0"/>
          </a:p>
        </p:txBody>
      </p:sp>
      <p:sp>
        <p:nvSpPr>
          <p:cNvPr id="25" name="Text 17"/>
          <p:cNvSpPr txBox="1"/>
          <p:nvPr/>
        </p:nvSpPr>
        <p:spPr>
          <a:xfrm>
            <a:off x="1165860" y="4825289"/>
            <a:ext cx="5221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563EB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import</a:t>
            </a:r>
            <a:endParaRPr lang="en-US" sz="1000" dirty="0"/>
          </a:p>
        </p:txBody>
      </p:sp>
      <p:sp>
        <p:nvSpPr>
          <p:cNvPr id="26" name="Text 18"/>
          <p:cNvSpPr txBox="1"/>
          <p:nvPr/>
        </p:nvSpPr>
        <p:spPr>
          <a:xfrm>
            <a:off x="1577340" y="4825289"/>
            <a:ext cx="1065276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auto_scheduler</a:t>
            </a:r>
            <a:endParaRPr lang="en-US" sz="1000" dirty="0"/>
          </a:p>
        </p:txBody>
      </p:sp>
      <p:sp>
        <p:nvSpPr>
          <p:cNvPr id="27" name="Text 19"/>
          <p:cNvSpPr txBox="1"/>
          <p:nvPr/>
        </p:nvSpPr>
        <p:spPr>
          <a:xfrm>
            <a:off x="685800" y="5236769"/>
            <a:ext cx="147492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59669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# 타겟 하드웨어 지정</a:t>
            </a:r>
            <a:endParaRPr lang="en-US" sz="1000" dirty="0"/>
          </a:p>
        </p:txBody>
      </p:sp>
      <p:sp>
        <p:nvSpPr>
          <p:cNvPr id="28" name="Text 20"/>
          <p:cNvSpPr txBox="1"/>
          <p:nvPr/>
        </p:nvSpPr>
        <p:spPr>
          <a:xfrm>
            <a:off x="685800" y="5442509"/>
            <a:ext cx="19604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target = tvm.target.Target(</a:t>
            </a:r>
            <a:endParaRPr lang="en-US" sz="1000" dirty="0"/>
          </a:p>
        </p:txBody>
      </p:sp>
      <p:sp>
        <p:nvSpPr>
          <p:cNvPr id="29" name="Text 21"/>
          <p:cNvSpPr txBox="1"/>
          <p:nvPr/>
        </p:nvSpPr>
        <p:spPr>
          <a:xfrm>
            <a:off x="2143693" y="5442509"/>
            <a:ext cx="5221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DC2626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"cuda"</a:t>
            </a:r>
            <a:endParaRPr lang="en-US" sz="1000" dirty="0"/>
          </a:p>
        </p:txBody>
      </p:sp>
      <p:sp>
        <p:nvSpPr>
          <p:cNvPr id="30" name="Text 22"/>
          <p:cNvSpPr txBox="1"/>
          <p:nvPr/>
        </p:nvSpPr>
        <p:spPr>
          <a:xfrm>
            <a:off x="2555173" y="5442509"/>
            <a:ext cx="179222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)</a:t>
            </a:r>
            <a:endParaRPr lang="en-US" sz="1000" dirty="0"/>
          </a:p>
        </p:txBody>
      </p:sp>
      <p:sp>
        <p:nvSpPr>
          <p:cNvPr id="31" name="Text 23"/>
          <p:cNvSpPr txBox="1"/>
          <p:nvPr/>
        </p:nvSpPr>
        <p:spPr>
          <a:xfrm>
            <a:off x="685800" y="5854903"/>
            <a:ext cx="16175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59669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# 오토튜닝 태스크 생성</a:t>
            </a:r>
            <a:endParaRPr lang="en-US" sz="1000" dirty="0"/>
          </a:p>
        </p:txBody>
      </p:sp>
      <p:sp>
        <p:nvSpPr>
          <p:cNvPr id="32" name="Text 24"/>
          <p:cNvSpPr txBox="1"/>
          <p:nvPr/>
        </p:nvSpPr>
        <p:spPr>
          <a:xfrm>
            <a:off x="685800" y="6060643"/>
            <a:ext cx="40178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tasks = auto_scheduler.extract_tasks(mod, params, target)</a:t>
            </a:r>
            <a:endParaRPr lang="en-US" sz="1000" dirty="0"/>
          </a:p>
        </p:txBody>
      </p:sp>
      <p:sp>
        <p:nvSpPr>
          <p:cNvPr id="33" name="Text 25"/>
          <p:cNvSpPr txBox="1"/>
          <p:nvPr/>
        </p:nvSpPr>
        <p:spPr>
          <a:xfrm>
            <a:off x="685800" y="6266383"/>
            <a:ext cx="264627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059669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# 오토튜닝 수행 (탐색 공간 자동 생성)</a:t>
            </a:r>
            <a:endParaRPr lang="en-US" sz="1000" dirty="0"/>
          </a:p>
        </p:txBody>
      </p:sp>
      <p:sp>
        <p:nvSpPr>
          <p:cNvPr id="34" name="Text 26"/>
          <p:cNvSpPr txBox="1"/>
          <p:nvPr/>
        </p:nvSpPr>
        <p:spPr>
          <a:xfrm>
            <a:off x="685800" y="6472123"/>
            <a:ext cx="30559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tuner = auto_scheduler.TaskScheduler(tasks)</a:t>
            </a:r>
            <a:endParaRPr lang="en-US" sz="1000" dirty="0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0935FB4B-6907-CF29-764B-7A27902005F9}"/>
              </a:ext>
            </a:extLst>
          </p:cNvPr>
          <p:cNvGrpSpPr/>
          <p:nvPr/>
        </p:nvGrpSpPr>
        <p:grpSpPr>
          <a:xfrm>
            <a:off x="7937906" y="1009499"/>
            <a:ext cx="3685946" cy="5677586"/>
            <a:chOff x="7937906" y="1009498"/>
            <a:chExt cx="3685946" cy="7029907"/>
          </a:xfrm>
        </p:grpSpPr>
        <p:sp>
          <p:nvSpPr>
            <p:cNvPr id="35" name="Shape 27"/>
            <p:cNvSpPr/>
            <p:nvPr/>
          </p:nvSpPr>
          <p:spPr>
            <a:xfrm>
              <a:off x="7937906" y="1009498"/>
              <a:ext cx="3685946" cy="7029907"/>
            </a:xfrm>
            <a:prstGeom prst="roundRect">
              <a:avLst>
                <a:gd name="adj" fmla="val 385"/>
              </a:avLst>
            </a:prstGeom>
            <a:solidFill>
              <a:srgbClr val="F9FAFB"/>
            </a:solidFill>
            <a:ln w="12700">
              <a:solidFill>
                <a:srgbClr val="E0E0E0"/>
              </a:solidFill>
              <a:prstDash val="solid"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Text 28"/>
            <p:cNvSpPr txBox="1"/>
            <p:nvPr/>
          </p:nvSpPr>
          <p:spPr>
            <a:xfrm>
              <a:off x="8099755" y="1181405"/>
              <a:ext cx="1329538" cy="24780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300" b="1" dirty="0">
                  <a:solidFill>
                    <a:srgbClr val="76B90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TVM 워크플로우</a:t>
              </a:r>
              <a:endParaRPr lang="en-US" sz="1300" dirty="0"/>
            </a:p>
          </p:txBody>
        </p:sp>
        <p:sp>
          <p:nvSpPr>
            <p:cNvPr id="37" name="Shape 29"/>
            <p:cNvSpPr/>
            <p:nvPr/>
          </p:nvSpPr>
          <p:spPr>
            <a:xfrm>
              <a:off x="8099755" y="1552651"/>
              <a:ext cx="3362249" cy="743407"/>
            </a:xfrm>
            <a:prstGeom prst="roundRect">
              <a:avLst>
                <a:gd name="adj" fmla="val 12616"/>
              </a:avLst>
            </a:prstGeom>
            <a:solidFill>
              <a:srgbClr val="FFFFFF"/>
            </a:solidFill>
            <a:ln/>
            <a:effectLst>
              <a:outerShdw blurRad="12700" dist="12700" dir="16200000" algn="bl" rotWithShape="0">
                <a:srgbClr val="000000">
                  <a:alpha val="75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38" name="Image 6" descr="preencoded.png"/>
            <p:cNvPicPr>
              <a:picLocks noChangeAspect="1"/>
            </p:cNvPicPr>
            <p:nvPr/>
          </p:nvPicPr>
          <p:blipFill>
            <a:blip r:embed="rId4"/>
            <a:srcRect l="-607" r="-607"/>
            <a:stretch/>
          </p:blipFill>
          <p:spPr>
            <a:xfrm>
              <a:off x="9597542" y="1628546"/>
              <a:ext cx="362102" cy="286207"/>
            </a:xfrm>
            <a:prstGeom prst="rect">
              <a:avLst/>
            </a:prstGeom>
          </p:spPr>
        </p:pic>
        <p:sp>
          <p:nvSpPr>
            <p:cNvPr id="39" name="Text 30"/>
            <p:cNvSpPr txBox="1"/>
            <p:nvPr/>
          </p:nvSpPr>
          <p:spPr>
            <a:xfrm>
              <a:off x="9407347" y="1990649"/>
              <a:ext cx="866851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고수준 모델</a:t>
              </a:r>
              <a:endParaRPr lang="en-US" sz="1200" dirty="0"/>
            </a:p>
          </p:txBody>
        </p:sp>
        <p:sp>
          <p:nvSpPr>
            <p:cNvPr id="40" name="Shape 31"/>
            <p:cNvSpPr/>
            <p:nvPr/>
          </p:nvSpPr>
          <p:spPr>
            <a:xfrm>
              <a:off x="9218981" y="2295144"/>
              <a:ext cx="19202" cy="304495"/>
            </a:xfrm>
            <a:prstGeom prst="rect">
              <a:avLst/>
            </a:prstGeom>
            <a:solidFill>
              <a:srgbClr val="D1D5DB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Shape 32"/>
            <p:cNvSpPr/>
            <p:nvPr/>
          </p:nvSpPr>
          <p:spPr>
            <a:xfrm>
              <a:off x="8099755" y="2600554"/>
              <a:ext cx="3362249" cy="743407"/>
            </a:xfrm>
            <a:prstGeom prst="roundRect">
              <a:avLst>
                <a:gd name="adj" fmla="val 12616"/>
              </a:avLst>
            </a:prstGeom>
            <a:solidFill>
              <a:srgbClr val="FFFFFF"/>
            </a:solidFill>
            <a:ln/>
            <a:effectLst>
              <a:outerShdw blurRad="12700" dist="12700" dir="16200000" algn="bl" rotWithShape="0">
                <a:srgbClr val="000000">
                  <a:alpha val="75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42" name="Image 7" descr="preencoded.png"/>
            <p:cNvPicPr>
              <a:picLocks noChangeAspect="1"/>
            </p:cNvPicPr>
            <p:nvPr/>
          </p:nvPicPr>
          <p:blipFill>
            <a:blip r:embed="rId5"/>
            <a:srcRect l="-266" r="-266"/>
            <a:stretch/>
          </p:blipFill>
          <p:spPr>
            <a:xfrm>
              <a:off x="9616745" y="2676449"/>
              <a:ext cx="323698" cy="286207"/>
            </a:xfrm>
            <a:prstGeom prst="rect">
              <a:avLst/>
            </a:prstGeom>
          </p:spPr>
        </p:pic>
        <p:sp>
          <p:nvSpPr>
            <p:cNvPr id="43" name="Text 33"/>
            <p:cNvSpPr txBox="1"/>
            <p:nvPr/>
          </p:nvSpPr>
          <p:spPr>
            <a:xfrm>
              <a:off x="9160459" y="3038551"/>
              <a:ext cx="135331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TVM 중간 표현 (IR)</a:t>
              </a:r>
              <a:endParaRPr lang="en-US" sz="1200" dirty="0"/>
            </a:p>
          </p:txBody>
        </p:sp>
        <p:sp>
          <p:nvSpPr>
            <p:cNvPr id="44" name="Shape 34"/>
            <p:cNvSpPr/>
            <p:nvPr/>
          </p:nvSpPr>
          <p:spPr>
            <a:xfrm>
              <a:off x="9218981" y="3343046"/>
              <a:ext cx="19202" cy="304495"/>
            </a:xfrm>
            <a:prstGeom prst="rect">
              <a:avLst/>
            </a:prstGeom>
            <a:solidFill>
              <a:srgbClr val="D1D5DB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Shape 35"/>
            <p:cNvSpPr/>
            <p:nvPr/>
          </p:nvSpPr>
          <p:spPr>
            <a:xfrm>
              <a:off x="8099755" y="3648456"/>
              <a:ext cx="3362249" cy="743407"/>
            </a:xfrm>
            <a:prstGeom prst="roundRect">
              <a:avLst>
                <a:gd name="adj" fmla="val 12616"/>
              </a:avLst>
            </a:prstGeom>
            <a:solidFill>
              <a:srgbClr val="FFFFFF"/>
            </a:solidFill>
            <a:ln/>
            <a:effectLst>
              <a:outerShdw blurRad="12700" dist="12700" dir="16200000" algn="bl" rotWithShape="0">
                <a:srgbClr val="000000">
                  <a:alpha val="75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46" name="Image 8" descr="preencoded.png"/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9635947" y="3724351"/>
              <a:ext cx="286207" cy="286207"/>
            </a:xfrm>
            <a:prstGeom prst="rect">
              <a:avLst/>
            </a:prstGeom>
          </p:spPr>
        </p:pic>
        <p:sp>
          <p:nvSpPr>
            <p:cNvPr id="47" name="Text 36"/>
            <p:cNvSpPr txBox="1"/>
            <p:nvPr/>
          </p:nvSpPr>
          <p:spPr>
            <a:xfrm>
              <a:off x="9498787" y="4086454"/>
              <a:ext cx="676656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오토튜닝</a:t>
              </a:r>
              <a:endParaRPr lang="en-US" sz="1200" dirty="0"/>
            </a:p>
          </p:txBody>
        </p:sp>
        <p:sp>
          <p:nvSpPr>
            <p:cNvPr id="48" name="Shape 37"/>
            <p:cNvSpPr/>
            <p:nvPr/>
          </p:nvSpPr>
          <p:spPr>
            <a:xfrm>
              <a:off x="9218981" y="4390949"/>
              <a:ext cx="19202" cy="304495"/>
            </a:xfrm>
            <a:prstGeom prst="rect">
              <a:avLst/>
            </a:prstGeom>
            <a:solidFill>
              <a:srgbClr val="D1D5DB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Shape 38"/>
            <p:cNvSpPr/>
            <p:nvPr/>
          </p:nvSpPr>
          <p:spPr>
            <a:xfrm>
              <a:off x="8099755" y="4695444"/>
              <a:ext cx="3362249" cy="743407"/>
            </a:xfrm>
            <a:prstGeom prst="roundRect">
              <a:avLst>
                <a:gd name="adj" fmla="val 12616"/>
              </a:avLst>
            </a:prstGeom>
            <a:solidFill>
              <a:srgbClr val="FFFFFF"/>
            </a:solidFill>
            <a:ln/>
            <a:effectLst>
              <a:outerShdw blurRad="12700" dist="12700" dir="16200000" algn="bl" rotWithShape="0">
                <a:srgbClr val="000000">
                  <a:alpha val="75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50" name="Image 9" descr="preencoded.png"/>
            <p:cNvPicPr>
              <a:picLocks noChangeAspect="1"/>
            </p:cNvPicPr>
            <p:nvPr/>
          </p:nvPicPr>
          <p:blipFill>
            <a:blip r:embed="rId7"/>
            <a:srcRect/>
            <a:stretch/>
          </p:blipFill>
          <p:spPr>
            <a:xfrm>
              <a:off x="9635947" y="4772254"/>
              <a:ext cx="286207" cy="286207"/>
            </a:xfrm>
            <a:prstGeom prst="rect">
              <a:avLst/>
            </a:prstGeom>
          </p:spPr>
        </p:pic>
        <p:sp>
          <p:nvSpPr>
            <p:cNvPr id="51" name="Text 39"/>
            <p:cNvSpPr txBox="1"/>
            <p:nvPr/>
          </p:nvSpPr>
          <p:spPr>
            <a:xfrm>
              <a:off x="9336938" y="5134356"/>
              <a:ext cx="1000354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최적화된 코드</a:t>
              </a:r>
              <a:endParaRPr lang="en-US" sz="1200" dirty="0"/>
            </a:p>
          </p:txBody>
        </p:sp>
        <p:sp>
          <p:nvSpPr>
            <p:cNvPr id="52" name="Text 40"/>
            <p:cNvSpPr txBox="1"/>
            <p:nvPr/>
          </p:nvSpPr>
          <p:spPr>
            <a:xfrm>
              <a:off x="8099755" y="5591556"/>
              <a:ext cx="10479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성능 향상 비교</a:t>
              </a:r>
              <a:endParaRPr lang="en-US" sz="1200" dirty="0"/>
            </a:p>
          </p:txBody>
        </p:sp>
        <p:sp>
          <p:nvSpPr>
            <p:cNvPr id="53" name="Text 41"/>
            <p:cNvSpPr txBox="1"/>
            <p:nvPr/>
          </p:nvSpPr>
          <p:spPr>
            <a:xfrm>
              <a:off x="8099755" y="5896051"/>
              <a:ext cx="89062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기본 PyTorch</a:t>
              </a:r>
              <a:endParaRPr lang="en-US" sz="1000" dirty="0"/>
            </a:p>
          </p:txBody>
        </p:sp>
        <p:sp>
          <p:nvSpPr>
            <p:cNvPr id="54" name="Text 42"/>
            <p:cNvSpPr txBox="1"/>
            <p:nvPr/>
          </p:nvSpPr>
          <p:spPr>
            <a:xfrm>
              <a:off x="11206886" y="5896051"/>
              <a:ext cx="357530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1.0x</a:t>
              </a:r>
              <a:endParaRPr lang="en-US" sz="1000" dirty="0"/>
            </a:p>
          </p:txBody>
        </p:sp>
        <p:sp>
          <p:nvSpPr>
            <p:cNvPr id="55" name="Shape 43"/>
            <p:cNvSpPr/>
            <p:nvPr/>
          </p:nvSpPr>
          <p:spPr>
            <a:xfrm>
              <a:off x="8099755" y="6124651"/>
              <a:ext cx="3362249" cy="190195"/>
            </a:xfrm>
            <a:prstGeom prst="roundRect">
              <a:avLst>
                <a:gd name="adj" fmla="val 240385"/>
              </a:avLst>
            </a:prstGeom>
            <a:solidFill>
              <a:srgbClr val="BFDBFE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Text 44"/>
            <p:cNvSpPr txBox="1"/>
            <p:nvPr/>
          </p:nvSpPr>
          <p:spPr>
            <a:xfrm>
              <a:off x="8099755" y="6391656"/>
              <a:ext cx="1043330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ONNX Runtime</a:t>
              </a:r>
              <a:endParaRPr lang="en-US" sz="1000" dirty="0"/>
            </a:p>
          </p:txBody>
        </p:sp>
        <p:sp>
          <p:nvSpPr>
            <p:cNvPr id="57" name="Text 45"/>
            <p:cNvSpPr txBox="1"/>
            <p:nvPr/>
          </p:nvSpPr>
          <p:spPr>
            <a:xfrm>
              <a:off x="11206886" y="6391656"/>
              <a:ext cx="357530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1.8x</a:t>
              </a:r>
              <a:endParaRPr lang="en-US" sz="1000" dirty="0"/>
            </a:p>
          </p:txBody>
        </p:sp>
        <p:sp>
          <p:nvSpPr>
            <p:cNvPr id="58" name="Shape 46"/>
            <p:cNvSpPr/>
            <p:nvPr/>
          </p:nvSpPr>
          <p:spPr>
            <a:xfrm>
              <a:off x="8099755" y="6620256"/>
              <a:ext cx="3362249" cy="190195"/>
            </a:xfrm>
            <a:prstGeom prst="roundRect">
              <a:avLst>
                <a:gd name="adj" fmla="val 240385"/>
              </a:avLst>
            </a:prstGeom>
            <a:solidFill>
              <a:srgbClr val="93C5FD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Shape 47"/>
            <p:cNvSpPr/>
            <p:nvPr/>
          </p:nvSpPr>
          <p:spPr>
            <a:xfrm>
              <a:off x="8099755" y="6620256"/>
              <a:ext cx="1848002" cy="190195"/>
            </a:xfrm>
            <a:prstGeom prst="roundRect">
              <a:avLst>
                <a:gd name="adj" fmla="val 240385"/>
              </a:avLst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Text 48"/>
            <p:cNvSpPr txBox="1"/>
            <p:nvPr/>
          </p:nvSpPr>
          <p:spPr>
            <a:xfrm>
              <a:off x="8099755" y="6886346"/>
              <a:ext cx="69128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TensorRT</a:t>
              </a:r>
              <a:endParaRPr lang="en-US" sz="1000" dirty="0"/>
            </a:p>
          </p:txBody>
        </p:sp>
        <p:sp>
          <p:nvSpPr>
            <p:cNvPr id="61" name="Text 49"/>
            <p:cNvSpPr txBox="1"/>
            <p:nvPr/>
          </p:nvSpPr>
          <p:spPr>
            <a:xfrm>
              <a:off x="11206886" y="6886346"/>
              <a:ext cx="357530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2.2x</a:t>
              </a:r>
              <a:endParaRPr lang="en-US" sz="1000" dirty="0"/>
            </a:p>
          </p:txBody>
        </p:sp>
        <p:sp>
          <p:nvSpPr>
            <p:cNvPr id="62" name="Shape 50"/>
            <p:cNvSpPr/>
            <p:nvPr/>
          </p:nvSpPr>
          <p:spPr>
            <a:xfrm>
              <a:off x="8099755" y="7114946"/>
              <a:ext cx="3362249" cy="190195"/>
            </a:xfrm>
            <a:prstGeom prst="roundRect">
              <a:avLst>
                <a:gd name="adj" fmla="val 240385"/>
              </a:avLst>
            </a:prstGeom>
            <a:solidFill>
              <a:srgbClr val="93C5FD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Shape 51"/>
            <p:cNvSpPr/>
            <p:nvPr/>
          </p:nvSpPr>
          <p:spPr>
            <a:xfrm>
              <a:off x="8099755" y="7114946"/>
              <a:ext cx="2352751" cy="190195"/>
            </a:xfrm>
            <a:prstGeom prst="roundRect">
              <a:avLst>
                <a:gd name="adj" fmla="val 240385"/>
              </a:avLst>
            </a:prstGeom>
            <a:solidFill>
              <a:srgbClr val="3B82F6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Text 52"/>
            <p:cNvSpPr txBox="1"/>
            <p:nvPr/>
          </p:nvSpPr>
          <p:spPr>
            <a:xfrm>
              <a:off x="8099755" y="7381951"/>
              <a:ext cx="900684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TVM 오토튜닝</a:t>
              </a:r>
              <a:endParaRPr lang="en-US" sz="1000" dirty="0"/>
            </a:p>
          </p:txBody>
        </p:sp>
        <p:sp>
          <p:nvSpPr>
            <p:cNvPr id="65" name="Text 53"/>
            <p:cNvSpPr txBox="1"/>
            <p:nvPr/>
          </p:nvSpPr>
          <p:spPr>
            <a:xfrm>
              <a:off x="11206886" y="7381951"/>
              <a:ext cx="357530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2.8x</a:t>
              </a:r>
              <a:endParaRPr lang="en-US" sz="1000" dirty="0"/>
            </a:p>
          </p:txBody>
        </p:sp>
        <p:sp>
          <p:nvSpPr>
            <p:cNvPr id="66" name="Shape 54"/>
            <p:cNvSpPr/>
            <p:nvPr/>
          </p:nvSpPr>
          <p:spPr>
            <a:xfrm>
              <a:off x="8099755" y="7610551"/>
              <a:ext cx="3362249" cy="190195"/>
            </a:xfrm>
            <a:prstGeom prst="roundRect">
              <a:avLst>
                <a:gd name="adj" fmla="val 240385"/>
              </a:avLst>
            </a:prstGeom>
            <a:solidFill>
              <a:srgbClr val="93C5FD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7" name="Shape 55"/>
            <p:cNvSpPr/>
            <p:nvPr/>
          </p:nvSpPr>
          <p:spPr>
            <a:xfrm>
              <a:off x="8099755" y="7610551"/>
              <a:ext cx="2857500" cy="190195"/>
            </a:xfrm>
            <a:prstGeom prst="roundRect">
              <a:avLst>
                <a:gd name="adj" fmla="val 240385"/>
              </a:avLst>
            </a:prstGeom>
            <a:solidFill>
              <a:srgbClr val="10B981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9962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TVM 적용 실습 - Google Colab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366113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목표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794966"/>
            <a:ext cx="37435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Colab에서 TVM을 활용한 모델 최적화 기초 이해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2137866"/>
            <a:ext cx="32104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간단한 Auto-Tuning을 통한 모델 성능 향상 체험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480766"/>
            <a:ext cx="3381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GPU 환경에 최적화된 모델 컴파일 방법 학습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2927908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단계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3356761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33759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3370307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Colab에 TVM 설치 및 환경 구성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571500" y="375635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 txBox="1"/>
          <p:nvPr/>
        </p:nvSpPr>
        <p:spPr>
          <a:xfrm>
            <a:off x="660197" y="377555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6" name="Text 14"/>
          <p:cNvSpPr txBox="1"/>
          <p:nvPr/>
        </p:nvSpPr>
        <p:spPr>
          <a:xfrm>
            <a:off x="981151" y="3769900"/>
            <a:ext cx="32671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사전 학습된 모델 불러오기 (PyTorch ResNet-18)</a:t>
            </a:r>
            <a:endParaRPr lang="en-US" sz="1200" dirty="0"/>
          </a:p>
        </p:txBody>
      </p:sp>
      <p:sp>
        <p:nvSpPr>
          <p:cNvPr id="17" name="Shape 15"/>
          <p:cNvSpPr/>
          <p:nvPr/>
        </p:nvSpPr>
        <p:spPr>
          <a:xfrm>
            <a:off x="571500" y="4156861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660197" y="41760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981151" y="4170407"/>
            <a:ext cx="2382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TVM Relay 프론트엔드로 모델 변환</a:t>
            </a:r>
            <a:endParaRPr lang="en-US" sz="1200" dirty="0"/>
          </a:p>
        </p:txBody>
      </p:sp>
      <p:sp>
        <p:nvSpPr>
          <p:cNvPr id="20" name="Shape 18"/>
          <p:cNvSpPr/>
          <p:nvPr/>
        </p:nvSpPr>
        <p:spPr>
          <a:xfrm>
            <a:off x="571500" y="4556454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9"/>
          <p:cNvSpPr txBox="1"/>
          <p:nvPr/>
        </p:nvSpPr>
        <p:spPr>
          <a:xfrm>
            <a:off x="660197" y="4575657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4570000"/>
            <a:ext cx="3314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간단한 Auto-Tuning 설정 (시간 제약에 맞게 조정)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571500" y="4956961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22"/>
          <p:cNvSpPr txBox="1"/>
          <p:nvPr/>
        </p:nvSpPr>
        <p:spPr>
          <a:xfrm>
            <a:off x="660197" y="4976164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1200" dirty="0"/>
          </a:p>
        </p:txBody>
      </p:sp>
      <p:sp>
        <p:nvSpPr>
          <p:cNvPr id="25" name="Text 23"/>
          <p:cNvSpPr txBox="1"/>
          <p:nvPr/>
        </p:nvSpPr>
        <p:spPr>
          <a:xfrm>
            <a:off x="981151" y="4970507"/>
            <a:ext cx="21534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튜닝된 모델 컴파일 및 성능 비교</a:t>
            </a:r>
            <a:endParaRPr lang="en-US" sz="1200" dirty="0"/>
          </a:p>
        </p:txBody>
      </p:sp>
      <p:sp>
        <p:nvSpPr>
          <p:cNvPr id="26" name="Text 24"/>
          <p:cNvSpPr txBox="1"/>
          <p:nvPr/>
        </p:nvSpPr>
        <p:spPr>
          <a:xfrm>
            <a:off x="886980" y="5732829"/>
            <a:ext cx="356110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코드 -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</a:t>
            </a:r>
            <a:endParaRPr lang="en-US" sz="1500" dirty="0"/>
          </a:p>
        </p:txBody>
      </p:sp>
      <p:sp>
        <p:nvSpPr>
          <p:cNvPr id="30" name="Shape 28"/>
          <p:cNvSpPr/>
          <p:nvPr/>
        </p:nvSpPr>
        <p:spPr>
          <a:xfrm>
            <a:off x="7168896" y="1375257"/>
            <a:ext cx="4457700" cy="3353105"/>
          </a:xfrm>
          <a:prstGeom prst="roundRect">
            <a:avLst>
              <a:gd name="adj" fmla="val 62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9"/>
          <p:cNvSpPr txBox="1"/>
          <p:nvPr/>
        </p:nvSpPr>
        <p:spPr>
          <a:xfrm>
            <a:off x="7369150" y="1584654"/>
            <a:ext cx="25008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TVM 파이프라인</a:t>
            </a:r>
            <a:endParaRPr lang="en-US" sz="1300" dirty="0"/>
          </a:p>
        </p:txBody>
      </p:sp>
      <p:sp>
        <p:nvSpPr>
          <p:cNvPr id="32" name="Shape 30"/>
          <p:cNvSpPr/>
          <p:nvPr/>
        </p:nvSpPr>
        <p:spPr>
          <a:xfrm>
            <a:off x="7369150" y="1994305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Text 31"/>
          <p:cNvSpPr txBox="1"/>
          <p:nvPr/>
        </p:nvSpPr>
        <p:spPr>
          <a:xfrm>
            <a:off x="7492594" y="2118664"/>
            <a:ext cx="2257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 Colab GPU 확인 및 TVM 설치</a:t>
            </a:r>
            <a:endParaRPr lang="en-US" sz="1200" dirty="0"/>
          </a:p>
        </p:txBody>
      </p:sp>
      <p:pic>
        <p:nvPicPr>
          <p:cNvPr id="3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92594" y="2423159"/>
            <a:ext cx="152705" cy="152705"/>
          </a:xfrm>
          <a:prstGeom prst="rect">
            <a:avLst/>
          </a:prstGeom>
        </p:spPr>
      </p:pic>
      <p:sp>
        <p:nvSpPr>
          <p:cNvPr id="35" name="Text 32"/>
          <p:cNvSpPr txBox="1"/>
          <p:nvPr/>
        </p:nvSpPr>
        <p:spPr>
          <a:xfrm>
            <a:off x="7721194" y="2414015"/>
            <a:ext cx="3172054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!nvidia-smi 확인 후 apache-tvm 설치</a:t>
            </a:r>
            <a:endParaRPr lang="en-US" sz="1200" dirty="0"/>
          </a:p>
        </p:txBody>
      </p:sp>
      <p:sp>
        <p:nvSpPr>
          <p:cNvPr id="36" name="Shape 33"/>
          <p:cNvSpPr/>
          <p:nvPr/>
        </p:nvSpPr>
        <p:spPr>
          <a:xfrm>
            <a:off x="7369150" y="2889503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4"/>
          <p:cNvSpPr txBox="1"/>
          <p:nvPr/>
        </p:nvSpPr>
        <p:spPr>
          <a:xfrm>
            <a:off x="7492594" y="3013861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 간소화된 자동 튜닝</a:t>
            </a:r>
            <a:endParaRPr lang="en-US" sz="1200" dirty="0"/>
          </a:p>
        </p:txBody>
      </p:sp>
      <p:pic>
        <p:nvPicPr>
          <p:cNvPr id="38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92594" y="3318357"/>
            <a:ext cx="152705" cy="152705"/>
          </a:xfrm>
          <a:prstGeom prst="rect">
            <a:avLst/>
          </a:prstGeom>
        </p:spPr>
      </p:pic>
      <p:sp>
        <p:nvSpPr>
          <p:cNvPr id="39" name="Text 35"/>
          <p:cNvSpPr txBox="1"/>
          <p:nvPr/>
        </p:nvSpPr>
        <p:spPr>
          <a:xfrm>
            <a:off x="7721194" y="3309213"/>
            <a:ext cx="3657600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n_trial 축소 → 빠른 결과 확인 (약 10~15분)</a:t>
            </a:r>
            <a:endParaRPr lang="en-US" sz="1200" dirty="0"/>
          </a:p>
        </p:txBody>
      </p:sp>
      <p:sp>
        <p:nvSpPr>
          <p:cNvPr id="40" name="Shape 36"/>
          <p:cNvSpPr/>
          <p:nvPr/>
        </p:nvSpPr>
        <p:spPr>
          <a:xfrm>
            <a:off x="7369150" y="3785615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Text 37"/>
          <p:cNvSpPr txBox="1"/>
          <p:nvPr/>
        </p:nvSpPr>
        <p:spPr>
          <a:xfrm>
            <a:off x="7492594" y="3909059"/>
            <a:ext cx="1543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 결과 시각화 및 저장</a:t>
            </a:r>
            <a:endParaRPr lang="en-US" sz="1200" dirty="0"/>
          </a:p>
        </p:txBody>
      </p:sp>
      <p:pic>
        <p:nvPicPr>
          <p:cNvPr id="42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92594" y="4213554"/>
            <a:ext cx="152705" cy="152705"/>
          </a:xfrm>
          <a:prstGeom prst="rect">
            <a:avLst/>
          </a:prstGeom>
        </p:spPr>
      </p:pic>
      <p:sp>
        <p:nvSpPr>
          <p:cNvPr id="43" name="Text 38"/>
          <p:cNvSpPr txBox="1"/>
          <p:nvPr/>
        </p:nvSpPr>
        <p:spPr>
          <a:xfrm>
            <a:off x="7721194" y="4204410"/>
            <a:ext cx="2800807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Google Drive에 모델 및 결과 저장</a:t>
            </a:r>
            <a:endParaRPr lang="en-US" sz="1200" dirty="0"/>
          </a:p>
        </p:txBody>
      </p:sp>
      <p:sp>
        <p:nvSpPr>
          <p:cNvPr id="44" name="Text 39"/>
          <p:cNvSpPr txBox="1"/>
          <p:nvPr/>
        </p:nvSpPr>
        <p:spPr>
          <a:xfrm>
            <a:off x="7168896" y="4966105"/>
            <a:ext cx="20244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 예상 결과 비교</a:t>
            </a:r>
            <a:endParaRPr lang="en-US" sz="1300" dirty="0"/>
          </a:p>
        </p:txBody>
      </p:sp>
      <p:sp>
        <p:nvSpPr>
          <p:cNvPr id="45" name="Text 40"/>
          <p:cNvSpPr txBox="1"/>
          <p:nvPr/>
        </p:nvSpPr>
        <p:spPr>
          <a:xfrm>
            <a:off x="7207301" y="5338266"/>
            <a:ext cx="27962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5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원본 PyTorch 모델: 25ms/inference (T4 GPU)</a:t>
            </a:r>
            <a:endParaRPr lang="en-US" sz="1050" dirty="0"/>
          </a:p>
        </p:txBody>
      </p:sp>
      <p:sp>
        <p:nvSpPr>
          <p:cNvPr id="46" name="Text 41"/>
          <p:cNvSpPr txBox="1"/>
          <p:nvPr/>
        </p:nvSpPr>
        <p:spPr>
          <a:xfrm>
            <a:off x="7207301" y="5604357"/>
            <a:ext cx="19769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5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기본 TVM 변환: 15ms/inference</a:t>
            </a:r>
            <a:endParaRPr lang="en-US" sz="1050" dirty="0"/>
          </a:p>
        </p:txBody>
      </p:sp>
      <p:sp>
        <p:nvSpPr>
          <p:cNvPr id="47" name="Text 42"/>
          <p:cNvSpPr txBox="1"/>
          <p:nvPr/>
        </p:nvSpPr>
        <p:spPr>
          <a:xfrm>
            <a:off x="7207301" y="5871361"/>
            <a:ext cx="23481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5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간단 Auto-Tuning 후: 10ms/inference</a:t>
            </a:r>
            <a:endParaRPr lang="en-US" sz="105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21467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전략 종합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047902"/>
            <a:ext cx="10972800" cy="1656893"/>
          </a:xfrm>
          <a:prstGeom prst="roundRect">
            <a:avLst>
              <a:gd name="adj" fmla="val 18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809244" y="1170368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요약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646770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076249" y="1560816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최적화는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2886761" y="1560816"/>
            <a:ext cx="162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4136746" y="1560816"/>
            <a:ext cx="162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</a:t>
            </a:r>
            <a:endParaRPr lang="en-US" sz="1200" dirty="0"/>
          </a:p>
        </p:txBody>
      </p:sp>
      <p:sp>
        <p:nvSpPr>
          <p:cNvPr id="12" name="Text 9"/>
          <p:cNvSpPr txBox="1"/>
          <p:nvPr/>
        </p:nvSpPr>
        <p:spPr>
          <a:xfrm>
            <a:off x="5063033" y="1560816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 균형이 중요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076249" y="1942121"/>
            <a:ext cx="5315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구조와 하드웨어에 따라 적합한 최적화 전략을 혼합하여 적용하는 것이 효과적</a:t>
            </a:r>
            <a:endParaRPr lang="en-US" sz="1200" dirty="0"/>
          </a:p>
        </p:txBody>
      </p:sp>
      <p:sp>
        <p:nvSpPr>
          <p:cNvPr id="14" name="Text 11"/>
          <p:cNvSpPr txBox="1"/>
          <p:nvPr/>
        </p:nvSpPr>
        <p:spPr>
          <a:xfrm>
            <a:off x="1076249" y="2323426"/>
            <a:ext cx="47914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기법별 장단점을 이해하고 MFU 개선을 통해 전체 성능 향상을 측정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960474" y="1560816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효율 향상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2929738" y="1560816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사용량 감소</a:t>
            </a:r>
            <a:endParaRPr lang="en-US" sz="1200" dirty="0"/>
          </a:p>
        </p:txBody>
      </p:sp>
      <p:sp>
        <p:nvSpPr>
          <p:cNvPr id="17" name="Text 14"/>
          <p:cNvSpPr txBox="1"/>
          <p:nvPr/>
        </p:nvSpPr>
        <p:spPr>
          <a:xfrm>
            <a:off x="4178808" y="1560816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지연시간 단축</a:t>
            </a:r>
            <a:endParaRPr lang="en-US" sz="1200" dirty="0"/>
          </a:p>
        </p:txBody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028075"/>
            <a:ext cx="152705" cy="152705"/>
          </a:xfrm>
          <a:prstGeom prst="rect">
            <a:avLst/>
          </a:prstGeom>
        </p:spPr>
      </p:pic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408465"/>
            <a:ext cx="152705" cy="15270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609905" y="3030932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기법 비교</a:t>
            </a:r>
            <a:endParaRPr lang="en-US" sz="1500" dirty="0"/>
          </a:p>
        </p:txBody>
      </p:sp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9AB981A7-F523-8C70-F0F5-8C2F1C3D8191}"/>
              </a:ext>
            </a:extLst>
          </p:cNvPr>
          <p:cNvGrpSpPr/>
          <p:nvPr/>
        </p:nvGrpSpPr>
        <p:grpSpPr>
          <a:xfrm>
            <a:off x="609905" y="3421381"/>
            <a:ext cx="10978286" cy="3048610"/>
            <a:chOff x="609905" y="3543300"/>
            <a:chExt cx="10978286" cy="3410712"/>
          </a:xfrm>
        </p:grpSpPr>
        <p:sp>
          <p:nvSpPr>
            <p:cNvPr id="21" name="Shape 16"/>
            <p:cNvSpPr/>
            <p:nvPr/>
          </p:nvSpPr>
          <p:spPr>
            <a:xfrm>
              <a:off x="609905" y="3543300"/>
              <a:ext cx="1762049" cy="409651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Shape 17"/>
            <p:cNvSpPr/>
            <p:nvPr/>
          </p:nvSpPr>
          <p:spPr>
            <a:xfrm>
              <a:off x="609905" y="3933749"/>
              <a:ext cx="1762049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Shape 18"/>
            <p:cNvSpPr/>
            <p:nvPr/>
          </p:nvSpPr>
          <p:spPr>
            <a:xfrm>
              <a:off x="2365553" y="3543300"/>
              <a:ext cx="1867205" cy="409651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Shape 19"/>
            <p:cNvSpPr/>
            <p:nvPr/>
          </p:nvSpPr>
          <p:spPr>
            <a:xfrm>
              <a:off x="2365553" y="3933749"/>
              <a:ext cx="1867205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Shape 20"/>
            <p:cNvSpPr/>
            <p:nvPr/>
          </p:nvSpPr>
          <p:spPr>
            <a:xfrm>
              <a:off x="4230014" y="3543300"/>
              <a:ext cx="1867205" cy="409651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Shape 21"/>
            <p:cNvSpPr/>
            <p:nvPr/>
          </p:nvSpPr>
          <p:spPr>
            <a:xfrm>
              <a:off x="4230014" y="3933749"/>
              <a:ext cx="1867205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Shape 22"/>
            <p:cNvSpPr/>
            <p:nvPr/>
          </p:nvSpPr>
          <p:spPr>
            <a:xfrm>
              <a:off x="6095390" y="3543300"/>
              <a:ext cx="1867205" cy="409651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Shape 23"/>
            <p:cNvSpPr/>
            <p:nvPr/>
          </p:nvSpPr>
          <p:spPr>
            <a:xfrm>
              <a:off x="6095390" y="3933749"/>
              <a:ext cx="1867205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Shape 24"/>
            <p:cNvSpPr/>
            <p:nvPr/>
          </p:nvSpPr>
          <p:spPr>
            <a:xfrm>
              <a:off x="7960766" y="3543300"/>
              <a:ext cx="1867205" cy="409651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Shape 25"/>
            <p:cNvSpPr/>
            <p:nvPr/>
          </p:nvSpPr>
          <p:spPr>
            <a:xfrm>
              <a:off x="7960766" y="3933749"/>
              <a:ext cx="1867205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Shape 26"/>
            <p:cNvSpPr/>
            <p:nvPr/>
          </p:nvSpPr>
          <p:spPr>
            <a:xfrm>
              <a:off x="9826142" y="3543300"/>
              <a:ext cx="1762049" cy="409651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Shape 27"/>
            <p:cNvSpPr/>
            <p:nvPr/>
          </p:nvSpPr>
          <p:spPr>
            <a:xfrm>
              <a:off x="9826142" y="3933749"/>
              <a:ext cx="1762049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Text 28"/>
            <p:cNvSpPr txBox="1"/>
            <p:nvPr/>
          </p:nvSpPr>
          <p:spPr>
            <a:xfrm>
              <a:off x="685800" y="3638398"/>
              <a:ext cx="34838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기법</a:t>
              </a:r>
              <a:endParaRPr lang="en-US" sz="1000" dirty="0"/>
            </a:p>
          </p:txBody>
        </p:sp>
        <p:sp>
          <p:nvSpPr>
            <p:cNvPr id="34" name="Text 29"/>
            <p:cNvSpPr txBox="1"/>
            <p:nvPr/>
          </p:nvSpPr>
          <p:spPr>
            <a:xfrm>
              <a:off x="2441448" y="3638398"/>
              <a:ext cx="633679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적용 대상</a:t>
              </a:r>
              <a:endParaRPr lang="en-US" sz="1000" dirty="0"/>
            </a:p>
          </p:txBody>
        </p:sp>
        <p:sp>
          <p:nvSpPr>
            <p:cNvPr id="35" name="Text 30"/>
            <p:cNvSpPr txBox="1"/>
            <p:nvPr/>
          </p:nvSpPr>
          <p:spPr>
            <a:xfrm>
              <a:off x="4306824" y="3638398"/>
              <a:ext cx="34838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장점</a:t>
              </a:r>
              <a:endParaRPr lang="en-US" sz="1000" dirty="0"/>
            </a:p>
          </p:txBody>
        </p:sp>
        <p:sp>
          <p:nvSpPr>
            <p:cNvPr id="36" name="Text 31"/>
            <p:cNvSpPr txBox="1"/>
            <p:nvPr/>
          </p:nvSpPr>
          <p:spPr>
            <a:xfrm>
              <a:off x="6172200" y="3638398"/>
              <a:ext cx="34838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단점</a:t>
              </a:r>
              <a:endParaRPr lang="en-US" sz="1000" dirty="0"/>
            </a:p>
          </p:txBody>
        </p:sp>
        <p:sp>
          <p:nvSpPr>
            <p:cNvPr id="37" name="Text 32"/>
            <p:cNvSpPr txBox="1"/>
            <p:nvPr/>
          </p:nvSpPr>
          <p:spPr>
            <a:xfrm>
              <a:off x="8037576" y="3638398"/>
              <a:ext cx="633679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성능 향상</a:t>
              </a:r>
              <a:endParaRPr lang="en-US" sz="1000" dirty="0"/>
            </a:p>
          </p:txBody>
        </p:sp>
        <p:sp>
          <p:nvSpPr>
            <p:cNvPr id="38" name="Text 33"/>
            <p:cNvSpPr txBox="1"/>
            <p:nvPr/>
          </p:nvSpPr>
          <p:spPr>
            <a:xfrm>
              <a:off x="9902038" y="3638398"/>
              <a:ext cx="75803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구현 난이도</a:t>
              </a:r>
              <a:endParaRPr lang="en-US" sz="1000" dirty="0"/>
            </a:p>
          </p:txBody>
        </p:sp>
        <p:sp>
          <p:nvSpPr>
            <p:cNvPr id="39" name="Shape 34"/>
            <p:cNvSpPr/>
            <p:nvPr/>
          </p:nvSpPr>
          <p:spPr>
            <a:xfrm>
              <a:off x="609905" y="3952951"/>
              <a:ext cx="10972800" cy="562356"/>
            </a:xfrm>
            <a:prstGeom prst="rect">
              <a:avLst/>
            </a:prstGeom>
            <a:solidFill>
              <a:srgbClr val="76B900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Shape 35"/>
            <p:cNvSpPr/>
            <p:nvPr/>
          </p:nvSpPr>
          <p:spPr>
            <a:xfrm>
              <a:off x="609905" y="4506163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Shape 36"/>
            <p:cNvSpPr/>
            <p:nvPr/>
          </p:nvSpPr>
          <p:spPr>
            <a:xfrm>
              <a:off x="2365553" y="45061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Shape 37"/>
            <p:cNvSpPr/>
            <p:nvPr/>
          </p:nvSpPr>
          <p:spPr>
            <a:xfrm>
              <a:off x="4230014" y="45061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Shape 38"/>
            <p:cNvSpPr/>
            <p:nvPr/>
          </p:nvSpPr>
          <p:spPr>
            <a:xfrm>
              <a:off x="6095390" y="45061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Shape 39"/>
            <p:cNvSpPr/>
            <p:nvPr/>
          </p:nvSpPr>
          <p:spPr>
            <a:xfrm>
              <a:off x="7960766" y="45061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Shape 40"/>
            <p:cNvSpPr/>
            <p:nvPr/>
          </p:nvSpPr>
          <p:spPr>
            <a:xfrm>
              <a:off x="9826142" y="4506163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Shape 41"/>
            <p:cNvSpPr/>
            <p:nvPr/>
          </p:nvSpPr>
          <p:spPr>
            <a:xfrm>
              <a:off x="609905" y="4868266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Shape 42"/>
            <p:cNvSpPr/>
            <p:nvPr/>
          </p:nvSpPr>
          <p:spPr>
            <a:xfrm>
              <a:off x="2365553" y="486826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Shape 43"/>
            <p:cNvSpPr/>
            <p:nvPr/>
          </p:nvSpPr>
          <p:spPr>
            <a:xfrm>
              <a:off x="4230014" y="486826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Shape 44"/>
            <p:cNvSpPr/>
            <p:nvPr/>
          </p:nvSpPr>
          <p:spPr>
            <a:xfrm>
              <a:off x="6095390" y="486826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Shape 45"/>
            <p:cNvSpPr/>
            <p:nvPr/>
          </p:nvSpPr>
          <p:spPr>
            <a:xfrm>
              <a:off x="7960766" y="486826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Shape 46"/>
            <p:cNvSpPr/>
            <p:nvPr/>
          </p:nvSpPr>
          <p:spPr>
            <a:xfrm>
              <a:off x="9826142" y="4868266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Text 47"/>
            <p:cNvSpPr txBox="1"/>
            <p:nvPr/>
          </p:nvSpPr>
          <p:spPr>
            <a:xfrm>
              <a:off x="2441448" y="4129430"/>
              <a:ext cx="75803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연속 레이어</a:t>
              </a:r>
              <a:endParaRPr lang="en-US" sz="1000" dirty="0"/>
            </a:p>
          </p:txBody>
        </p:sp>
        <p:sp>
          <p:nvSpPr>
            <p:cNvPr id="53" name="Text 48"/>
            <p:cNvSpPr txBox="1"/>
            <p:nvPr/>
          </p:nvSpPr>
          <p:spPr>
            <a:xfrm>
              <a:off x="4306824" y="4028846"/>
              <a:ext cx="1805026" cy="391363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메모리 접근 감소, 커널 호출 감소</a:t>
              </a:r>
              <a:endParaRPr lang="en-US" sz="1000" dirty="0"/>
            </a:p>
          </p:txBody>
        </p:sp>
        <p:sp>
          <p:nvSpPr>
            <p:cNvPr id="54" name="Text 49"/>
            <p:cNvSpPr txBox="1"/>
            <p:nvPr/>
          </p:nvSpPr>
          <p:spPr>
            <a:xfrm>
              <a:off x="6172200" y="4129430"/>
              <a:ext cx="144383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특정 레이어만 적용 가능</a:t>
              </a:r>
              <a:endParaRPr lang="en-US" sz="1000" dirty="0"/>
            </a:p>
          </p:txBody>
        </p:sp>
        <p:sp>
          <p:nvSpPr>
            <p:cNvPr id="55" name="Text 50"/>
            <p:cNvSpPr txBox="1"/>
            <p:nvPr/>
          </p:nvSpPr>
          <p:spPr>
            <a:xfrm>
              <a:off x="8037576" y="4129430"/>
              <a:ext cx="56692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10-30%</a:t>
              </a:r>
              <a:endParaRPr lang="en-US" sz="1000" dirty="0"/>
            </a:p>
          </p:txBody>
        </p:sp>
        <p:pic>
          <p:nvPicPr>
            <p:cNvPr id="56" name="Image 3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4165092"/>
              <a:ext cx="152705" cy="133502"/>
            </a:xfrm>
            <a:prstGeom prst="rect">
              <a:avLst/>
            </a:prstGeom>
          </p:spPr>
        </p:pic>
        <p:pic>
          <p:nvPicPr>
            <p:cNvPr id="57" name="Image 4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054742" y="4165092"/>
              <a:ext cx="152705" cy="133502"/>
            </a:xfrm>
            <a:prstGeom prst="rect">
              <a:avLst/>
            </a:prstGeom>
          </p:spPr>
        </p:pic>
        <p:sp>
          <p:nvSpPr>
            <p:cNvPr id="58" name="Shape 51"/>
            <p:cNvSpPr/>
            <p:nvPr/>
          </p:nvSpPr>
          <p:spPr>
            <a:xfrm>
              <a:off x="609905" y="5229454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Shape 52"/>
            <p:cNvSpPr/>
            <p:nvPr/>
          </p:nvSpPr>
          <p:spPr>
            <a:xfrm>
              <a:off x="2365553" y="5229454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Text 53"/>
            <p:cNvSpPr txBox="1"/>
            <p:nvPr/>
          </p:nvSpPr>
          <p:spPr>
            <a:xfrm>
              <a:off x="685800" y="4591202"/>
              <a:ext cx="843077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Scheduling</a:t>
              </a:r>
              <a:endParaRPr lang="en-US" sz="1000" dirty="0"/>
            </a:p>
          </p:txBody>
        </p:sp>
        <p:sp>
          <p:nvSpPr>
            <p:cNvPr id="61" name="Text 54"/>
            <p:cNvSpPr txBox="1"/>
            <p:nvPr/>
          </p:nvSpPr>
          <p:spPr>
            <a:xfrm>
              <a:off x="2441448" y="4591202"/>
              <a:ext cx="633679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병렬 연산</a:t>
              </a:r>
              <a:endParaRPr lang="en-US" sz="1000" dirty="0"/>
            </a:p>
          </p:txBody>
        </p:sp>
        <p:sp>
          <p:nvSpPr>
            <p:cNvPr id="62" name="Text 55"/>
            <p:cNvSpPr txBox="1"/>
            <p:nvPr/>
          </p:nvSpPr>
          <p:spPr>
            <a:xfrm>
              <a:off x="4306824" y="4591202"/>
              <a:ext cx="1386230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GPU/CPU 활용도 개선</a:t>
              </a:r>
              <a:endParaRPr lang="en-US" sz="1000" dirty="0"/>
            </a:p>
          </p:txBody>
        </p:sp>
        <p:sp>
          <p:nvSpPr>
            <p:cNvPr id="63" name="Text 56"/>
            <p:cNvSpPr txBox="1"/>
            <p:nvPr/>
          </p:nvSpPr>
          <p:spPr>
            <a:xfrm>
              <a:off x="6172200" y="4591202"/>
              <a:ext cx="75803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구현 복잡성</a:t>
              </a:r>
              <a:endParaRPr lang="en-US" sz="1000" dirty="0"/>
            </a:p>
          </p:txBody>
        </p:sp>
        <p:sp>
          <p:nvSpPr>
            <p:cNvPr id="64" name="Text 57"/>
            <p:cNvSpPr txBox="1"/>
            <p:nvPr/>
          </p:nvSpPr>
          <p:spPr>
            <a:xfrm>
              <a:off x="8037576" y="4591202"/>
              <a:ext cx="500177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5-20%</a:t>
              </a:r>
              <a:endParaRPr lang="en-US" sz="1000" dirty="0"/>
            </a:p>
          </p:txBody>
        </p:sp>
        <p:pic>
          <p:nvPicPr>
            <p:cNvPr id="65" name="Image 5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4626864"/>
              <a:ext cx="152705" cy="133502"/>
            </a:xfrm>
            <a:prstGeom prst="rect">
              <a:avLst/>
            </a:prstGeom>
          </p:spPr>
        </p:pic>
        <p:pic>
          <p:nvPicPr>
            <p:cNvPr id="66" name="Image 6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054742" y="4626864"/>
              <a:ext cx="152705" cy="133502"/>
            </a:xfrm>
            <a:prstGeom prst="rect">
              <a:avLst/>
            </a:prstGeom>
          </p:spPr>
        </p:pic>
        <p:pic>
          <p:nvPicPr>
            <p:cNvPr id="67" name="Image 7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207447" y="4626864"/>
              <a:ext cx="152705" cy="133502"/>
            </a:xfrm>
            <a:prstGeom prst="rect">
              <a:avLst/>
            </a:prstGeom>
          </p:spPr>
        </p:pic>
        <p:sp>
          <p:nvSpPr>
            <p:cNvPr id="68" name="Shape 58"/>
            <p:cNvSpPr/>
            <p:nvPr/>
          </p:nvSpPr>
          <p:spPr>
            <a:xfrm>
              <a:off x="4230014" y="5229454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Shape 59"/>
            <p:cNvSpPr/>
            <p:nvPr/>
          </p:nvSpPr>
          <p:spPr>
            <a:xfrm>
              <a:off x="6095390" y="5229454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Shape 60"/>
            <p:cNvSpPr/>
            <p:nvPr/>
          </p:nvSpPr>
          <p:spPr>
            <a:xfrm>
              <a:off x="7960766" y="5229454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Shape 61"/>
            <p:cNvSpPr/>
            <p:nvPr/>
          </p:nvSpPr>
          <p:spPr>
            <a:xfrm>
              <a:off x="9826142" y="5229454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Text 62"/>
            <p:cNvSpPr txBox="1"/>
            <p:nvPr/>
          </p:nvSpPr>
          <p:spPr>
            <a:xfrm>
              <a:off x="685800" y="4129430"/>
              <a:ext cx="948233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Layer Fusion</a:t>
              </a:r>
              <a:endParaRPr lang="en-US" sz="1000" dirty="0"/>
            </a:p>
          </p:txBody>
        </p:sp>
        <p:sp>
          <p:nvSpPr>
            <p:cNvPr id="73" name="Text 63"/>
            <p:cNvSpPr txBox="1"/>
            <p:nvPr/>
          </p:nvSpPr>
          <p:spPr>
            <a:xfrm>
              <a:off x="685800" y="4953305"/>
              <a:ext cx="957377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Quantization</a:t>
              </a:r>
              <a:endParaRPr lang="en-US" sz="1000" dirty="0"/>
            </a:p>
          </p:txBody>
        </p:sp>
        <p:sp>
          <p:nvSpPr>
            <p:cNvPr id="74" name="Text 64"/>
            <p:cNvSpPr txBox="1"/>
            <p:nvPr/>
          </p:nvSpPr>
          <p:spPr>
            <a:xfrm>
              <a:off x="2441448" y="4953305"/>
              <a:ext cx="633679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모든 모델</a:t>
              </a:r>
              <a:endParaRPr lang="en-US" sz="1000" dirty="0"/>
            </a:p>
          </p:txBody>
        </p:sp>
        <p:sp>
          <p:nvSpPr>
            <p:cNvPr id="75" name="Text 65"/>
            <p:cNvSpPr txBox="1"/>
            <p:nvPr/>
          </p:nvSpPr>
          <p:spPr>
            <a:xfrm>
              <a:off x="4306824" y="4953305"/>
              <a:ext cx="1767535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메모리 사용량 감소, 연산 가속</a:t>
              </a:r>
              <a:endParaRPr lang="en-US" sz="1000" dirty="0"/>
            </a:p>
          </p:txBody>
        </p:sp>
        <p:sp>
          <p:nvSpPr>
            <p:cNvPr id="76" name="Text 66"/>
            <p:cNvSpPr txBox="1"/>
            <p:nvPr/>
          </p:nvSpPr>
          <p:spPr>
            <a:xfrm>
              <a:off x="6172200" y="4953305"/>
              <a:ext cx="1157630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정확도 손실 가능성</a:t>
              </a:r>
              <a:endParaRPr lang="en-US" sz="1000" dirty="0"/>
            </a:p>
          </p:txBody>
        </p:sp>
        <p:sp>
          <p:nvSpPr>
            <p:cNvPr id="77" name="Text 67"/>
            <p:cNvSpPr txBox="1"/>
            <p:nvPr/>
          </p:nvSpPr>
          <p:spPr>
            <a:xfrm>
              <a:off x="8037576" y="4953305"/>
              <a:ext cx="56692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30-70%</a:t>
              </a:r>
              <a:endParaRPr lang="en-US" sz="1000" dirty="0"/>
            </a:p>
          </p:txBody>
        </p:sp>
        <p:pic>
          <p:nvPicPr>
            <p:cNvPr id="78" name="Image 8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4988966"/>
              <a:ext cx="152705" cy="133502"/>
            </a:xfrm>
            <a:prstGeom prst="rect">
              <a:avLst/>
            </a:prstGeom>
          </p:spPr>
        </p:pic>
        <p:pic>
          <p:nvPicPr>
            <p:cNvPr id="79" name="Image 9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054742" y="4988966"/>
              <a:ext cx="152705" cy="133502"/>
            </a:xfrm>
            <a:prstGeom prst="rect">
              <a:avLst/>
            </a:prstGeom>
          </p:spPr>
        </p:pic>
        <p:sp>
          <p:nvSpPr>
            <p:cNvPr id="80" name="Shape 68"/>
            <p:cNvSpPr/>
            <p:nvPr/>
          </p:nvSpPr>
          <p:spPr>
            <a:xfrm>
              <a:off x="609905" y="5962802"/>
              <a:ext cx="10972800" cy="362102"/>
            </a:xfrm>
            <a:prstGeom prst="rect">
              <a:avLst/>
            </a:prstGeom>
            <a:solidFill>
              <a:srgbClr val="76B900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1" name="Shape 69"/>
            <p:cNvSpPr/>
            <p:nvPr/>
          </p:nvSpPr>
          <p:spPr>
            <a:xfrm>
              <a:off x="609905" y="5591556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2" name="Shape 70"/>
            <p:cNvSpPr/>
            <p:nvPr/>
          </p:nvSpPr>
          <p:spPr>
            <a:xfrm>
              <a:off x="2365553" y="559155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3" name="Shape 71"/>
            <p:cNvSpPr/>
            <p:nvPr/>
          </p:nvSpPr>
          <p:spPr>
            <a:xfrm>
              <a:off x="4230014" y="559155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4" name="Shape 72"/>
            <p:cNvSpPr/>
            <p:nvPr/>
          </p:nvSpPr>
          <p:spPr>
            <a:xfrm>
              <a:off x="6095390" y="559155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5" name="Shape 73"/>
            <p:cNvSpPr/>
            <p:nvPr/>
          </p:nvSpPr>
          <p:spPr>
            <a:xfrm>
              <a:off x="7960766" y="5591556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6" name="Shape 74"/>
            <p:cNvSpPr/>
            <p:nvPr/>
          </p:nvSpPr>
          <p:spPr>
            <a:xfrm>
              <a:off x="9826142" y="5591556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7" name="Shape 75"/>
            <p:cNvSpPr/>
            <p:nvPr/>
          </p:nvSpPr>
          <p:spPr>
            <a:xfrm>
              <a:off x="609905" y="5953658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8" name="Shape 76"/>
            <p:cNvSpPr/>
            <p:nvPr/>
          </p:nvSpPr>
          <p:spPr>
            <a:xfrm>
              <a:off x="2365553" y="5953658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9" name="Shape 77"/>
            <p:cNvSpPr/>
            <p:nvPr/>
          </p:nvSpPr>
          <p:spPr>
            <a:xfrm>
              <a:off x="4230014" y="5953658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0" name="Shape 78"/>
            <p:cNvSpPr/>
            <p:nvPr/>
          </p:nvSpPr>
          <p:spPr>
            <a:xfrm>
              <a:off x="6095390" y="5953658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Shape 79"/>
            <p:cNvSpPr/>
            <p:nvPr/>
          </p:nvSpPr>
          <p:spPr>
            <a:xfrm>
              <a:off x="7960766" y="5953658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Shape 80"/>
            <p:cNvSpPr/>
            <p:nvPr/>
          </p:nvSpPr>
          <p:spPr>
            <a:xfrm>
              <a:off x="9826142" y="5953658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Shape 81"/>
            <p:cNvSpPr/>
            <p:nvPr/>
          </p:nvSpPr>
          <p:spPr>
            <a:xfrm>
              <a:off x="609905" y="6315761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Text 82"/>
            <p:cNvSpPr txBox="1"/>
            <p:nvPr/>
          </p:nvSpPr>
          <p:spPr>
            <a:xfrm>
              <a:off x="685800" y="5315407"/>
              <a:ext cx="624535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Pruning</a:t>
              </a:r>
              <a:endParaRPr lang="en-US" sz="1000" dirty="0"/>
            </a:p>
          </p:txBody>
        </p:sp>
        <p:sp>
          <p:nvSpPr>
            <p:cNvPr id="95" name="Text 83"/>
            <p:cNvSpPr txBox="1"/>
            <p:nvPr/>
          </p:nvSpPr>
          <p:spPr>
            <a:xfrm>
              <a:off x="2441448" y="5315407"/>
              <a:ext cx="111922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과다매개변수 모델</a:t>
              </a:r>
              <a:endParaRPr lang="en-US" sz="1000" dirty="0"/>
            </a:p>
          </p:txBody>
        </p:sp>
        <p:sp>
          <p:nvSpPr>
            <p:cNvPr id="96" name="Text 84"/>
            <p:cNvSpPr txBox="1"/>
            <p:nvPr/>
          </p:nvSpPr>
          <p:spPr>
            <a:xfrm>
              <a:off x="4306824" y="5315407"/>
              <a:ext cx="91988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모델 크기 축소</a:t>
              </a:r>
              <a:endParaRPr lang="en-US" sz="1000" dirty="0"/>
            </a:p>
          </p:txBody>
        </p:sp>
        <p:sp>
          <p:nvSpPr>
            <p:cNvPr id="97" name="Text 85"/>
            <p:cNvSpPr txBox="1"/>
            <p:nvPr/>
          </p:nvSpPr>
          <p:spPr>
            <a:xfrm>
              <a:off x="6172200" y="5315407"/>
              <a:ext cx="148132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구조적 제약, 재학습 필요</a:t>
              </a:r>
              <a:endParaRPr lang="en-US" sz="1000" dirty="0"/>
            </a:p>
          </p:txBody>
        </p:sp>
        <p:sp>
          <p:nvSpPr>
            <p:cNvPr id="98" name="Text 86"/>
            <p:cNvSpPr txBox="1"/>
            <p:nvPr/>
          </p:nvSpPr>
          <p:spPr>
            <a:xfrm>
              <a:off x="8037576" y="5315407"/>
              <a:ext cx="56692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20-50%</a:t>
              </a:r>
              <a:endParaRPr lang="en-US" sz="1000" dirty="0"/>
            </a:p>
          </p:txBody>
        </p:sp>
        <p:pic>
          <p:nvPicPr>
            <p:cNvPr id="99" name="Image 10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5351069"/>
              <a:ext cx="152705" cy="133502"/>
            </a:xfrm>
            <a:prstGeom prst="rect">
              <a:avLst/>
            </a:prstGeom>
          </p:spPr>
        </p:pic>
        <p:pic>
          <p:nvPicPr>
            <p:cNvPr id="100" name="Image 11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054742" y="5351069"/>
              <a:ext cx="152705" cy="133502"/>
            </a:xfrm>
            <a:prstGeom prst="rect">
              <a:avLst/>
            </a:prstGeom>
          </p:spPr>
        </p:pic>
        <p:pic>
          <p:nvPicPr>
            <p:cNvPr id="101" name="Image 12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207447" y="5351069"/>
              <a:ext cx="152705" cy="133502"/>
            </a:xfrm>
            <a:prstGeom prst="rect">
              <a:avLst/>
            </a:prstGeom>
          </p:spPr>
        </p:pic>
        <p:sp>
          <p:nvSpPr>
            <p:cNvPr id="102" name="Text 87"/>
            <p:cNvSpPr txBox="1"/>
            <p:nvPr/>
          </p:nvSpPr>
          <p:spPr>
            <a:xfrm>
              <a:off x="685800" y="5676595"/>
              <a:ext cx="824789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Distillation</a:t>
              </a:r>
              <a:endParaRPr lang="en-US" sz="1000" dirty="0"/>
            </a:p>
          </p:txBody>
        </p:sp>
        <p:sp>
          <p:nvSpPr>
            <p:cNvPr id="103" name="Text 88"/>
            <p:cNvSpPr txBox="1"/>
            <p:nvPr/>
          </p:nvSpPr>
          <p:spPr>
            <a:xfrm>
              <a:off x="2441448" y="5676595"/>
              <a:ext cx="510235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큰 모델</a:t>
              </a:r>
              <a:endParaRPr lang="en-US" sz="1000" dirty="0"/>
            </a:p>
          </p:txBody>
        </p:sp>
        <p:sp>
          <p:nvSpPr>
            <p:cNvPr id="104" name="Text 89"/>
            <p:cNvSpPr txBox="1"/>
            <p:nvPr/>
          </p:nvSpPr>
          <p:spPr>
            <a:xfrm>
              <a:off x="4306824" y="5676595"/>
              <a:ext cx="180502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지식 전달, 작은 모델 성능 향상</a:t>
              </a:r>
              <a:endParaRPr lang="en-US" sz="1000" dirty="0"/>
            </a:p>
          </p:txBody>
        </p:sp>
        <p:sp>
          <p:nvSpPr>
            <p:cNvPr id="105" name="Text 90"/>
            <p:cNvSpPr txBox="1"/>
            <p:nvPr/>
          </p:nvSpPr>
          <p:spPr>
            <a:xfrm>
              <a:off x="6172200" y="5676595"/>
              <a:ext cx="1519733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교사 모델 필요, 학습 복잡</a:t>
              </a:r>
              <a:endParaRPr lang="en-US" sz="1000" dirty="0"/>
            </a:p>
          </p:txBody>
        </p:sp>
        <p:sp>
          <p:nvSpPr>
            <p:cNvPr id="106" name="Text 91"/>
            <p:cNvSpPr txBox="1"/>
            <p:nvPr/>
          </p:nvSpPr>
          <p:spPr>
            <a:xfrm>
              <a:off x="8037576" y="5676595"/>
              <a:ext cx="113842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크기 감소 70-80%</a:t>
              </a:r>
              <a:endParaRPr lang="en-US" sz="1000" dirty="0"/>
            </a:p>
          </p:txBody>
        </p:sp>
        <p:pic>
          <p:nvPicPr>
            <p:cNvPr id="107" name="Image 13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5712257"/>
              <a:ext cx="152705" cy="133502"/>
            </a:xfrm>
            <a:prstGeom prst="rect">
              <a:avLst/>
            </a:prstGeom>
          </p:spPr>
        </p:pic>
        <p:pic>
          <p:nvPicPr>
            <p:cNvPr id="108" name="Image 14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054742" y="5712257"/>
              <a:ext cx="152705" cy="133502"/>
            </a:xfrm>
            <a:prstGeom prst="rect">
              <a:avLst/>
            </a:prstGeom>
          </p:spPr>
        </p:pic>
        <p:pic>
          <p:nvPicPr>
            <p:cNvPr id="109" name="Image 15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207447" y="5712257"/>
              <a:ext cx="152705" cy="133502"/>
            </a:xfrm>
            <a:prstGeom prst="rect">
              <a:avLst/>
            </a:prstGeom>
          </p:spPr>
        </p:pic>
        <p:sp>
          <p:nvSpPr>
            <p:cNvPr id="110" name="Shape 92"/>
            <p:cNvSpPr/>
            <p:nvPr/>
          </p:nvSpPr>
          <p:spPr>
            <a:xfrm>
              <a:off x="2365553" y="6315761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1" name="Shape 93"/>
            <p:cNvSpPr/>
            <p:nvPr/>
          </p:nvSpPr>
          <p:spPr>
            <a:xfrm>
              <a:off x="4230014" y="6315761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2" name="Shape 94"/>
            <p:cNvSpPr/>
            <p:nvPr/>
          </p:nvSpPr>
          <p:spPr>
            <a:xfrm>
              <a:off x="6095390" y="6315761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3" name="Shape 95"/>
            <p:cNvSpPr/>
            <p:nvPr/>
          </p:nvSpPr>
          <p:spPr>
            <a:xfrm>
              <a:off x="7960766" y="6315761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4" name="Shape 96"/>
            <p:cNvSpPr/>
            <p:nvPr/>
          </p:nvSpPr>
          <p:spPr>
            <a:xfrm>
              <a:off x="9826142" y="6315761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" name="Shape 97"/>
            <p:cNvSpPr/>
            <p:nvPr/>
          </p:nvSpPr>
          <p:spPr>
            <a:xfrm>
              <a:off x="609905" y="6677863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6" name="Shape 98"/>
            <p:cNvSpPr/>
            <p:nvPr/>
          </p:nvSpPr>
          <p:spPr>
            <a:xfrm>
              <a:off x="2365553" y="66778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7" name="Shape 99"/>
            <p:cNvSpPr/>
            <p:nvPr/>
          </p:nvSpPr>
          <p:spPr>
            <a:xfrm>
              <a:off x="4230014" y="66778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8" name="Shape 100"/>
            <p:cNvSpPr/>
            <p:nvPr/>
          </p:nvSpPr>
          <p:spPr>
            <a:xfrm>
              <a:off x="6095390" y="66778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9" name="Shape 101"/>
            <p:cNvSpPr/>
            <p:nvPr/>
          </p:nvSpPr>
          <p:spPr>
            <a:xfrm>
              <a:off x="7960766" y="6677863"/>
              <a:ext cx="186720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0" name="Shape 102"/>
            <p:cNvSpPr/>
            <p:nvPr/>
          </p:nvSpPr>
          <p:spPr>
            <a:xfrm>
              <a:off x="9826142" y="6677863"/>
              <a:ext cx="1762049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1" name="Text 103"/>
            <p:cNvSpPr txBox="1"/>
            <p:nvPr/>
          </p:nvSpPr>
          <p:spPr>
            <a:xfrm>
              <a:off x="685800" y="6038698"/>
              <a:ext cx="491033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ONNX</a:t>
              </a:r>
              <a:endParaRPr lang="en-US" sz="1000" dirty="0"/>
            </a:p>
          </p:txBody>
        </p:sp>
        <p:sp>
          <p:nvSpPr>
            <p:cNvPr id="122" name="Text 104"/>
            <p:cNvSpPr txBox="1"/>
            <p:nvPr/>
          </p:nvSpPr>
          <p:spPr>
            <a:xfrm>
              <a:off x="2441448" y="6038698"/>
              <a:ext cx="100492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프레임워크 변환</a:t>
              </a:r>
              <a:endParaRPr lang="en-US" sz="1000" dirty="0"/>
            </a:p>
          </p:txBody>
        </p:sp>
        <p:sp>
          <p:nvSpPr>
            <p:cNvPr id="123" name="Text 105"/>
            <p:cNvSpPr txBox="1"/>
            <p:nvPr/>
          </p:nvSpPr>
          <p:spPr>
            <a:xfrm>
              <a:off x="4306824" y="6038698"/>
              <a:ext cx="111922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프레임워크 독립성</a:t>
              </a:r>
              <a:endParaRPr lang="en-US" sz="1000" dirty="0"/>
            </a:p>
          </p:txBody>
        </p:sp>
        <p:sp>
          <p:nvSpPr>
            <p:cNvPr id="124" name="Text 106"/>
            <p:cNvSpPr txBox="1"/>
            <p:nvPr/>
          </p:nvSpPr>
          <p:spPr>
            <a:xfrm>
              <a:off x="6172200" y="6038698"/>
              <a:ext cx="1319479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모든 연산자 지원 안됨</a:t>
              </a:r>
              <a:endParaRPr lang="en-US" sz="1000" dirty="0"/>
            </a:p>
          </p:txBody>
        </p:sp>
        <p:sp>
          <p:nvSpPr>
            <p:cNvPr id="125" name="Text 107"/>
            <p:cNvSpPr txBox="1"/>
            <p:nvPr/>
          </p:nvSpPr>
          <p:spPr>
            <a:xfrm>
              <a:off x="8037576" y="6038698"/>
              <a:ext cx="995782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5-15% (변환시)</a:t>
              </a:r>
              <a:endParaRPr lang="en-US" sz="1000" dirty="0"/>
            </a:p>
          </p:txBody>
        </p:sp>
        <p:pic>
          <p:nvPicPr>
            <p:cNvPr id="126" name="Image 16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6074359"/>
              <a:ext cx="152705" cy="133502"/>
            </a:xfrm>
            <a:prstGeom prst="rect">
              <a:avLst/>
            </a:prstGeom>
          </p:spPr>
        </p:pic>
        <p:sp>
          <p:nvSpPr>
            <p:cNvPr id="127" name="Text 108"/>
            <p:cNvSpPr txBox="1"/>
            <p:nvPr/>
          </p:nvSpPr>
          <p:spPr>
            <a:xfrm>
              <a:off x="685800" y="6400800"/>
              <a:ext cx="719633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TensorRT</a:t>
              </a:r>
              <a:endParaRPr lang="en-US" sz="1000" dirty="0"/>
            </a:p>
          </p:txBody>
        </p:sp>
        <p:sp>
          <p:nvSpPr>
            <p:cNvPr id="128" name="Text 109"/>
            <p:cNvSpPr txBox="1"/>
            <p:nvPr/>
          </p:nvSpPr>
          <p:spPr>
            <a:xfrm>
              <a:off x="2441448" y="6400800"/>
              <a:ext cx="843077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NVIDIA GPU</a:t>
              </a:r>
              <a:endParaRPr lang="en-US" sz="1000" dirty="0"/>
            </a:p>
          </p:txBody>
        </p:sp>
        <p:sp>
          <p:nvSpPr>
            <p:cNvPr id="129" name="Text 110"/>
            <p:cNvSpPr txBox="1"/>
            <p:nvPr/>
          </p:nvSpPr>
          <p:spPr>
            <a:xfrm>
              <a:off x="4306824" y="6400800"/>
              <a:ext cx="160568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커널 최적화, 정밀도 최적화</a:t>
              </a:r>
              <a:endParaRPr lang="en-US" sz="1000" dirty="0"/>
            </a:p>
          </p:txBody>
        </p:sp>
        <p:sp>
          <p:nvSpPr>
            <p:cNvPr id="130" name="Text 111"/>
            <p:cNvSpPr txBox="1"/>
            <p:nvPr/>
          </p:nvSpPr>
          <p:spPr>
            <a:xfrm>
              <a:off x="6172200" y="6400800"/>
              <a:ext cx="1090879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NVIDIA 기기 제한</a:t>
              </a:r>
              <a:endParaRPr lang="en-US" sz="1000" dirty="0"/>
            </a:p>
          </p:txBody>
        </p:sp>
        <p:sp>
          <p:nvSpPr>
            <p:cNvPr id="131" name="Text 112"/>
            <p:cNvSpPr txBox="1"/>
            <p:nvPr/>
          </p:nvSpPr>
          <p:spPr>
            <a:xfrm>
              <a:off x="8037576" y="6400800"/>
              <a:ext cx="719633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100-300%</a:t>
              </a:r>
              <a:endParaRPr lang="en-US" sz="1000" dirty="0"/>
            </a:p>
          </p:txBody>
        </p:sp>
        <p:pic>
          <p:nvPicPr>
            <p:cNvPr id="132" name="Image 17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6436462"/>
              <a:ext cx="152705" cy="133502"/>
            </a:xfrm>
            <a:prstGeom prst="rect">
              <a:avLst/>
            </a:prstGeom>
          </p:spPr>
        </p:pic>
        <p:pic>
          <p:nvPicPr>
            <p:cNvPr id="133" name="Image 18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054742" y="6436462"/>
              <a:ext cx="152705" cy="133502"/>
            </a:xfrm>
            <a:prstGeom prst="rect">
              <a:avLst/>
            </a:prstGeom>
          </p:spPr>
        </p:pic>
        <p:sp>
          <p:nvSpPr>
            <p:cNvPr id="134" name="Text 113"/>
            <p:cNvSpPr txBox="1"/>
            <p:nvPr/>
          </p:nvSpPr>
          <p:spPr>
            <a:xfrm>
              <a:off x="685800" y="6762902"/>
              <a:ext cx="385877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TVM</a:t>
              </a:r>
              <a:endParaRPr lang="en-US" sz="1000" dirty="0"/>
            </a:p>
          </p:txBody>
        </p:sp>
        <p:sp>
          <p:nvSpPr>
            <p:cNvPr id="135" name="Text 114"/>
            <p:cNvSpPr txBox="1"/>
            <p:nvPr/>
          </p:nvSpPr>
          <p:spPr>
            <a:xfrm>
              <a:off x="2441448" y="6762902"/>
              <a:ext cx="1004926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다양한 하드웨어</a:t>
              </a:r>
              <a:endParaRPr lang="en-US" sz="1000" dirty="0"/>
            </a:p>
          </p:txBody>
        </p:sp>
        <p:sp>
          <p:nvSpPr>
            <p:cNvPr id="136" name="Text 115"/>
            <p:cNvSpPr txBox="1"/>
            <p:nvPr/>
          </p:nvSpPr>
          <p:spPr>
            <a:xfrm>
              <a:off x="4306824" y="6762902"/>
              <a:ext cx="1567282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하드웨어 특화 자동 최적화</a:t>
              </a:r>
              <a:endParaRPr lang="en-US" sz="1000" dirty="0"/>
            </a:p>
          </p:txBody>
        </p:sp>
        <p:sp>
          <p:nvSpPr>
            <p:cNvPr id="137" name="Text 116"/>
            <p:cNvSpPr txBox="1"/>
            <p:nvPr/>
          </p:nvSpPr>
          <p:spPr>
            <a:xfrm>
              <a:off x="6172200" y="6762902"/>
              <a:ext cx="1519733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설정 복잡, 튜닝 시간 길다</a:t>
              </a:r>
              <a:endParaRPr lang="en-US" sz="1000" dirty="0"/>
            </a:p>
          </p:txBody>
        </p:sp>
        <p:sp>
          <p:nvSpPr>
            <p:cNvPr id="138" name="Text 117"/>
            <p:cNvSpPr txBox="1"/>
            <p:nvPr/>
          </p:nvSpPr>
          <p:spPr>
            <a:xfrm>
              <a:off x="8037576" y="6762902"/>
              <a:ext cx="643738" cy="19111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50-200%</a:t>
              </a:r>
              <a:endParaRPr lang="en-US" sz="1000" dirty="0"/>
            </a:p>
          </p:txBody>
        </p:sp>
        <p:pic>
          <p:nvPicPr>
            <p:cNvPr id="139" name="Image 19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9902038" y="6798564"/>
              <a:ext cx="152705" cy="133502"/>
            </a:xfrm>
            <a:prstGeom prst="rect">
              <a:avLst/>
            </a:prstGeom>
          </p:spPr>
        </p:pic>
        <p:pic>
          <p:nvPicPr>
            <p:cNvPr id="140" name="Image 20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054742" y="6798564"/>
              <a:ext cx="152705" cy="133502"/>
            </a:xfrm>
            <a:prstGeom prst="rect">
              <a:avLst/>
            </a:prstGeom>
          </p:spPr>
        </p:pic>
        <p:pic>
          <p:nvPicPr>
            <p:cNvPr id="141" name="Image 21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207447" y="6798564"/>
              <a:ext cx="152705" cy="133502"/>
            </a:xfrm>
            <a:prstGeom prst="rect">
              <a:avLst/>
            </a:prstGeom>
          </p:spPr>
        </p:pic>
        <p:pic>
          <p:nvPicPr>
            <p:cNvPr id="142" name="Image 22" descr="preencoded.png"/>
            <p:cNvPicPr>
              <a:picLocks noChangeAspect="1"/>
            </p:cNvPicPr>
            <p:nvPr/>
          </p:nvPicPr>
          <p:blipFill>
            <a:blip r:embed="rId4"/>
            <a:srcRect l="-837" r="-837"/>
            <a:stretch/>
          </p:blipFill>
          <p:spPr>
            <a:xfrm>
              <a:off x="10359238" y="6798564"/>
              <a:ext cx="152705" cy="1335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72927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총정리 및 FAQ - Google Colab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244193"/>
            <a:ext cx="25630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실습 주의사항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647395" y="1673046"/>
            <a:ext cx="61822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세션 관리: Colab 세션은 90분 무활동 또는 12시간 후 자동 종료되므로, 중요한 결과는 즉시 저장하세요.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647395" y="2244546"/>
            <a:ext cx="61822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제한: 무료 Colab의 RAM은 약 12GB로 제한되어 있어, 대용량 데이터셋 처리 시 메모리 사용을 최적화해야 합니다.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647395" y="2816046"/>
            <a:ext cx="61822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할당량: 무료 계정은 GPU 사용에 일일 할당량이 있으며, 초과 시 GPU 사용이 제한될 수 있습니다.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571500" y="3647574"/>
            <a:ext cx="2600554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Colab에서의 최적화 기법 요약</a:t>
            </a:r>
            <a:endParaRPr lang="en-US" sz="1500" dirty="0"/>
          </a:p>
        </p:txBody>
      </p:sp>
      <p:sp>
        <p:nvSpPr>
          <p:cNvPr id="11" name="Shape 9"/>
          <p:cNvSpPr/>
          <p:nvPr/>
        </p:nvSpPr>
        <p:spPr>
          <a:xfrm>
            <a:off x="571500" y="407642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409563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4103519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JIT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1859890" y="4103519"/>
            <a:ext cx="4153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스크립트 모드로 모델을 최적화하여 실행 속도를 향상시킵니다.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571500" y="447602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 txBox="1"/>
          <p:nvPr/>
        </p:nvSpPr>
        <p:spPr>
          <a:xfrm>
            <a:off x="660197" y="4495223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981151" y="4503112"/>
            <a:ext cx="16294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양자화(Quantization)</a:t>
            </a:r>
            <a:endParaRPr lang="en-US" sz="1200" dirty="0"/>
          </a:p>
        </p:txBody>
      </p:sp>
      <p:sp>
        <p:nvSpPr>
          <p:cNvPr id="18" name="Text 16"/>
          <p:cNvSpPr txBox="1"/>
          <p:nvPr/>
        </p:nvSpPr>
        <p:spPr>
          <a:xfrm>
            <a:off x="981151" y="4503112"/>
            <a:ext cx="579181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PyTorch 또는 TensorFlow의 내장 양자화 도구를 사용하여 모델 크기 감소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571500" y="5066723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8"/>
          <p:cNvSpPr txBox="1"/>
          <p:nvPr/>
        </p:nvSpPr>
        <p:spPr>
          <a:xfrm>
            <a:off x="660197" y="508592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981151" y="5093815"/>
            <a:ext cx="1257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프루닝(Pruning)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2115007" y="5093815"/>
            <a:ext cx="3333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torch.nn.utils.prune 모듈을 활용한 가중치 제거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571500" y="546723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22"/>
          <p:cNvSpPr txBox="1"/>
          <p:nvPr/>
        </p:nvSpPr>
        <p:spPr>
          <a:xfrm>
            <a:off x="660197" y="548643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5" name="Text 23"/>
          <p:cNvSpPr txBox="1"/>
          <p:nvPr/>
        </p:nvSpPr>
        <p:spPr>
          <a:xfrm>
            <a:off x="981151" y="5494322"/>
            <a:ext cx="18955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디스틸레이션(Distillation)</a:t>
            </a:r>
            <a:endParaRPr lang="en-US" sz="1200" dirty="0"/>
          </a:p>
        </p:txBody>
      </p:sp>
      <p:sp>
        <p:nvSpPr>
          <p:cNvPr id="26" name="Text 24"/>
          <p:cNvSpPr txBox="1"/>
          <p:nvPr/>
        </p:nvSpPr>
        <p:spPr>
          <a:xfrm>
            <a:off x="981151" y="5494322"/>
            <a:ext cx="57634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20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작은 student 모델을 사용하여 Colab의 제한된 리소스 내에서도 효과적으로 실행</a:t>
            </a:r>
            <a:endParaRPr lang="en-US" sz="1200" dirty="0"/>
          </a:p>
        </p:txBody>
      </p:sp>
      <p:sp>
        <p:nvSpPr>
          <p:cNvPr id="27" name="Shape 25"/>
          <p:cNvSpPr/>
          <p:nvPr/>
        </p:nvSpPr>
        <p:spPr>
          <a:xfrm>
            <a:off x="571500" y="605793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660197" y="607622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1200" dirty="0"/>
          </a:p>
        </p:txBody>
      </p:sp>
      <p:sp>
        <p:nvSpPr>
          <p:cNvPr id="29" name="Text 27"/>
          <p:cNvSpPr txBox="1"/>
          <p:nvPr/>
        </p:nvSpPr>
        <p:spPr>
          <a:xfrm>
            <a:off x="981151" y="6085024"/>
            <a:ext cx="1248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Runtime</a:t>
            </a:r>
            <a:endParaRPr lang="en-US" sz="1200" dirty="0"/>
          </a:p>
        </p:txBody>
      </p:sp>
      <p:sp>
        <p:nvSpPr>
          <p:cNvPr id="30" name="Text 28"/>
          <p:cNvSpPr txBox="1"/>
          <p:nvPr/>
        </p:nvSpPr>
        <p:spPr>
          <a:xfrm>
            <a:off x="2109521" y="6085024"/>
            <a:ext cx="3982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Google Colab에서도 쉽게 설치 및 사용 가능한 최적화 도구</a:t>
            </a:r>
            <a:endParaRPr lang="en-US" sz="1200" dirty="0"/>
          </a:p>
        </p:txBody>
      </p:sp>
      <p:sp>
        <p:nvSpPr>
          <p:cNvPr id="31" name="Shape 29"/>
          <p:cNvSpPr/>
          <p:nvPr/>
        </p:nvSpPr>
        <p:spPr>
          <a:xfrm>
            <a:off x="7168896" y="1009498"/>
            <a:ext cx="4457700" cy="5000854"/>
          </a:xfrm>
          <a:prstGeom prst="roundRect">
            <a:avLst>
              <a:gd name="adj" fmla="val 35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Text 30"/>
          <p:cNvSpPr txBox="1"/>
          <p:nvPr/>
        </p:nvSpPr>
        <p:spPr>
          <a:xfrm>
            <a:off x="7369150" y="1218895"/>
            <a:ext cx="16431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FAQ</a:t>
            </a:r>
            <a:endParaRPr lang="en-US" sz="1300" dirty="0"/>
          </a:p>
        </p:txBody>
      </p:sp>
      <p:sp>
        <p:nvSpPr>
          <p:cNvPr id="33" name="Shape 31"/>
          <p:cNvSpPr/>
          <p:nvPr/>
        </p:nvSpPr>
        <p:spPr>
          <a:xfrm>
            <a:off x="7369150" y="2809951"/>
            <a:ext cx="4058107" cy="9144"/>
          </a:xfrm>
          <a:prstGeom prst="rect">
            <a:avLst/>
          </a:prstGeom>
          <a:solidFill>
            <a:srgbClr val="E5E5E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2"/>
          <p:cNvSpPr txBox="1"/>
          <p:nvPr/>
        </p:nvSpPr>
        <p:spPr>
          <a:xfrm>
            <a:off x="7369150" y="1723644"/>
            <a:ext cx="4043477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Q: Google Colab에서 GPU가 할당되지 않는 경우는 어떻게 해야 하나요?</a:t>
            </a:r>
            <a:endParaRPr lang="en-US" sz="1000" dirty="0"/>
          </a:p>
        </p:txBody>
      </p:sp>
      <p:sp>
        <p:nvSpPr>
          <p:cNvPr id="35" name="Text 33"/>
          <p:cNvSpPr txBox="1"/>
          <p:nvPr/>
        </p:nvSpPr>
        <p:spPr>
          <a:xfrm>
            <a:off x="7369150" y="2143354"/>
            <a:ext cx="414863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A: '런타임 → 런타임 유형 변경 → 하드웨어 가속기: GPU'를 선택하고, 할당량 초과로 인한 문제라면 몇 시간 후 다시 시도하거나 계정을 변경해보세요.</a:t>
            </a:r>
            <a:endParaRPr lang="en-US" sz="1000" dirty="0"/>
          </a:p>
        </p:txBody>
      </p:sp>
      <p:sp>
        <p:nvSpPr>
          <p:cNvPr id="36" name="Shape 34"/>
          <p:cNvSpPr/>
          <p:nvPr/>
        </p:nvSpPr>
        <p:spPr>
          <a:xfrm>
            <a:off x="7369150" y="3810305"/>
            <a:ext cx="4058107" cy="9144"/>
          </a:xfrm>
          <a:prstGeom prst="rect">
            <a:avLst/>
          </a:prstGeom>
          <a:solidFill>
            <a:srgbClr val="E5E5E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5"/>
          <p:cNvSpPr txBox="1"/>
          <p:nvPr/>
        </p:nvSpPr>
        <p:spPr>
          <a:xfrm>
            <a:off x="7369150" y="2915107"/>
            <a:ext cx="27011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Q: Colab에서 작업 내용이 갑자기 사라졌어요!</a:t>
            </a:r>
            <a:endParaRPr lang="en-US" sz="1000" dirty="0"/>
          </a:p>
        </p:txBody>
      </p:sp>
      <p:sp>
        <p:nvSpPr>
          <p:cNvPr id="38" name="Text 36"/>
          <p:cNvSpPr txBox="1"/>
          <p:nvPr/>
        </p:nvSpPr>
        <p:spPr>
          <a:xfrm>
            <a:off x="7369150" y="3143707"/>
            <a:ext cx="4072738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A: Colab 세션이 만료되었을 가능성이 높습니다. 정기적으로 '파일 → 드라이브에 사본 저장'을 통해 작업을 백업하세요. 또한 '런타임 → 모든 런타임 연결 해제' 후 다시 연결하면 해결되는 경우가 많습니다.</a:t>
            </a:r>
            <a:endParaRPr lang="en-US" sz="1000" dirty="0"/>
          </a:p>
        </p:txBody>
      </p:sp>
      <p:sp>
        <p:nvSpPr>
          <p:cNvPr id="39" name="Shape 37"/>
          <p:cNvSpPr/>
          <p:nvPr/>
        </p:nvSpPr>
        <p:spPr>
          <a:xfrm>
            <a:off x="7369150" y="4810658"/>
            <a:ext cx="4058107" cy="9144"/>
          </a:xfrm>
          <a:prstGeom prst="rect">
            <a:avLst/>
          </a:prstGeom>
          <a:solidFill>
            <a:srgbClr val="E5E5E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8"/>
          <p:cNvSpPr txBox="1"/>
          <p:nvPr/>
        </p:nvSpPr>
        <p:spPr>
          <a:xfrm>
            <a:off x="7369150" y="3914546"/>
            <a:ext cx="27194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Q: Colab에서 TensorRT를 사용할 수 있나요?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7369150" y="4143146"/>
            <a:ext cx="412943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A: 제한적으로 사용 가능합니다. ONNX Runtime의 TensorRT 실행 공급자를 통해 일부 기능을 활용할 수 있으며, 설치 방법은 실습 노트북에 포함되어 있습니다.</a:t>
            </a:r>
            <a:endParaRPr lang="en-US" sz="1000" dirty="0"/>
          </a:p>
        </p:txBody>
      </p:sp>
      <p:sp>
        <p:nvSpPr>
          <p:cNvPr id="42" name="Text 40"/>
          <p:cNvSpPr txBox="1"/>
          <p:nvPr/>
        </p:nvSpPr>
        <p:spPr>
          <a:xfrm>
            <a:off x="7369150" y="4914900"/>
            <a:ext cx="35771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Q: Colab의 GPU 성능을 최대한 활용하는 방법은 무엇인가요?</a:t>
            </a:r>
            <a:endParaRPr lang="en-US" sz="1000" dirty="0"/>
          </a:p>
        </p:txBody>
      </p:sp>
      <p:sp>
        <p:nvSpPr>
          <p:cNvPr id="43" name="Text 41"/>
          <p:cNvSpPr txBox="1"/>
          <p:nvPr/>
        </p:nvSpPr>
        <p:spPr>
          <a:xfrm>
            <a:off x="7369150" y="5143500"/>
            <a:ext cx="4015130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A: 배치 크기를 GPU 메모리에 맞게 최적화하고, 데이터 로딩에 num_workers를 적절히 설정하세요. 또한 torch.cuda.amp를 사용한 혼합 정밀도 훈련으로 성능을 향상시킬 수 있습니다.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alphaModFix amt="10000"/>
          </a:blip>
          <a:srcRect/>
          <a:stretch/>
        </p:blipFill>
        <p:spPr>
          <a:xfrm>
            <a:off x="8382305" y="3047695"/>
            <a:ext cx="3810305" cy="3810305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5715000" y="1162202"/>
            <a:ext cx="761695" cy="761695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 txBox="1"/>
          <p:nvPr/>
        </p:nvSpPr>
        <p:spPr>
          <a:xfrm>
            <a:off x="5869533" y="1279702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섹션</a:t>
            </a:r>
            <a:endParaRPr lang="en-US" sz="1300" dirty="0"/>
          </a:p>
        </p:txBody>
      </p:sp>
      <p:sp>
        <p:nvSpPr>
          <p:cNvPr id="9" name="Text 6"/>
          <p:cNvSpPr txBox="1"/>
          <p:nvPr/>
        </p:nvSpPr>
        <p:spPr>
          <a:xfrm>
            <a:off x="5919368" y="1499158"/>
            <a:ext cx="35295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2100" dirty="0"/>
          </a:p>
        </p:txBody>
      </p:sp>
      <p:sp>
        <p:nvSpPr>
          <p:cNvPr id="10" name="Text 7"/>
          <p:cNvSpPr txBox="1"/>
          <p:nvPr/>
        </p:nvSpPr>
        <p:spPr>
          <a:xfrm>
            <a:off x="4414723" y="2095805"/>
            <a:ext cx="362011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개념 및 기초 분석</a:t>
            </a:r>
            <a:endParaRPr lang="en-US" sz="2700" dirty="0"/>
          </a:p>
        </p:txBody>
      </p:sp>
      <p:sp>
        <p:nvSpPr>
          <p:cNvPr id="11" name="Shape 8"/>
          <p:cNvSpPr/>
          <p:nvPr/>
        </p:nvSpPr>
        <p:spPr>
          <a:xfrm>
            <a:off x="5639105" y="2723998"/>
            <a:ext cx="914400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 txBox="1"/>
          <p:nvPr/>
        </p:nvSpPr>
        <p:spPr>
          <a:xfrm>
            <a:off x="4746650" y="3057754"/>
            <a:ext cx="2848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정의, 필요성, 연산 이해 시작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4572000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 l="-133" r="-133"/>
          <a:stretch/>
        </p:blipFill>
        <p:spPr>
          <a:xfrm>
            <a:off x="4791456" y="3905402"/>
            <a:ext cx="171907" cy="2286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4574743" y="44384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개념 이해</a:t>
            </a:r>
            <a:endParaRPr lang="en-US" sz="1200" dirty="0"/>
          </a:p>
        </p:txBody>
      </p:sp>
      <p:sp>
        <p:nvSpPr>
          <p:cNvPr id="16" name="Shape 12"/>
          <p:cNvSpPr/>
          <p:nvPr/>
        </p:nvSpPr>
        <p:spPr>
          <a:xfrm>
            <a:off x="5790895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rcRect l="-133" r="-133"/>
          <a:stretch/>
        </p:blipFill>
        <p:spPr>
          <a:xfrm>
            <a:off x="6010351" y="3905402"/>
            <a:ext cx="171907" cy="228600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5794553" y="44384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 원리</a:t>
            </a:r>
            <a:endParaRPr lang="en-US" sz="1200" dirty="0"/>
          </a:p>
        </p:txBody>
      </p:sp>
      <p:sp>
        <p:nvSpPr>
          <p:cNvPr id="19" name="Shape 14"/>
          <p:cNvSpPr/>
          <p:nvPr/>
        </p:nvSpPr>
        <p:spPr>
          <a:xfrm>
            <a:off x="7010705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rcRect l="-80" r="-80"/>
          <a:stretch/>
        </p:blipFill>
        <p:spPr>
          <a:xfrm>
            <a:off x="7172554" y="3905402"/>
            <a:ext cx="286207" cy="228600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7013448" y="44384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응용</a:t>
            </a:r>
            <a:endParaRPr lang="en-US" sz="1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14792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마무리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135955"/>
            <a:ext cx="10972800" cy="1923898"/>
          </a:xfrm>
          <a:prstGeom prst="roundRect">
            <a:avLst>
              <a:gd name="adj" fmla="val 18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809244" y="1326151"/>
            <a:ext cx="28767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3: 최적화 및 경량화 전략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802553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076249" y="1716599"/>
            <a:ext cx="58393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Fusion과 스케줄링 최적화를 통해 계산 효율성과 메모리 접근 패턴을 개선할 수 있음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183858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076249" y="2097904"/>
            <a:ext cx="6753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Quantization, Pruning, Distillation 등의 경량화 기법으로 모델 크기 및 연산량을 효과적으로 감소 가능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564248"/>
            <a:ext cx="152705" cy="15270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076249" y="2479209"/>
            <a:ext cx="6172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ONNX, TensorRT, TVM 같은 최적화 프레임워크를 활용하여 추론 성능을 크게 향상시킬 수 있음</a:t>
            </a:r>
            <a:endParaRPr lang="en-US" sz="1200" dirty="0"/>
          </a:p>
        </p:txBody>
      </p:sp>
      <p:sp>
        <p:nvSpPr>
          <p:cNvPr id="14" name="Text 9"/>
          <p:cNvSpPr txBox="1"/>
          <p:nvPr/>
        </p:nvSpPr>
        <p:spPr>
          <a:xfrm>
            <a:off x="609905" y="3333493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기법 비교</a:t>
            </a:r>
            <a:endParaRPr lang="en-US" sz="1500" dirty="0"/>
          </a:p>
        </p:txBody>
      </p:sp>
      <p:sp>
        <p:nvSpPr>
          <p:cNvPr id="15" name="Shape 10"/>
          <p:cNvSpPr/>
          <p:nvPr/>
        </p:nvSpPr>
        <p:spPr>
          <a:xfrm>
            <a:off x="609905" y="3723942"/>
            <a:ext cx="2200046" cy="476402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609905" y="4181142"/>
            <a:ext cx="2200046" cy="19202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2"/>
          <p:cNvSpPr/>
          <p:nvPr/>
        </p:nvSpPr>
        <p:spPr>
          <a:xfrm>
            <a:off x="2804465" y="3723942"/>
            <a:ext cx="2200046" cy="476402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3"/>
          <p:cNvSpPr/>
          <p:nvPr/>
        </p:nvSpPr>
        <p:spPr>
          <a:xfrm>
            <a:off x="2804465" y="4181142"/>
            <a:ext cx="2200046" cy="19202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4"/>
          <p:cNvSpPr/>
          <p:nvPr/>
        </p:nvSpPr>
        <p:spPr>
          <a:xfrm>
            <a:off x="4998110" y="3723942"/>
            <a:ext cx="2200046" cy="476402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15"/>
          <p:cNvSpPr/>
          <p:nvPr/>
        </p:nvSpPr>
        <p:spPr>
          <a:xfrm>
            <a:off x="4998110" y="4181142"/>
            <a:ext cx="2200046" cy="19202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6"/>
          <p:cNvSpPr/>
          <p:nvPr/>
        </p:nvSpPr>
        <p:spPr>
          <a:xfrm>
            <a:off x="7192670" y="3723942"/>
            <a:ext cx="2200046" cy="476402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7"/>
          <p:cNvSpPr/>
          <p:nvPr/>
        </p:nvSpPr>
        <p:spPr>
          <a:xfrm>
            <a:off x="7192670" y="4181142"/>
            <a:ext cx="2200046" cy="19202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9387230" y="3723942"/>
            <a:ext cx="2200046" cy="476402"/>
          </a:xfrm>
          <a:prstGeom prst="rect">
            <a:avLst/>
          </a:prstGeom>
          <a:solidFill>
            <a:srgbClr val="F8F8F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Shape 19"/>
          <p:cNvSpPr/>
          <p:nvPr/>
        </p:nvSpPr>
        <p:spPr>
          <a:xfrm>
            <a:off x="9387230" y="4181142"/>
            <a:ext cx="2200046" cy="19202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Text 20"/>
          <p:cNvSpPr txBox="1"/>
          <p:nvPr/>
        </p:nvSpPr>
        <p:spPr>
          <a:xfrm>
            <a:off x="752551" y="3838242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기법</a:t>
            </a:r>
            <a:endParaRPr lang="en-US" sz="1200" dirty="0"/>
          </a:p>
        </p:txBody>
      </p:sp>
      <p:sp>
        <p:nvSpPr>
          <p:cNvPr id="26" name="Text 21"/>
          <p:cNvSpPr txBox="1"/>
          <p:nvPr/>
        </p:nvSpPr>
        <p:spPr>
          <a:xfrm>
            <a:off x="2947111" y="3838242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 영향</a:t>
            </a:r>
            <a:endParaRPr lang="en-US" sz="1200" dirty="0"/>
          </a:p>
        </p:txBody>
      </p:sp>
      <p:sp>
        <p:nvSpPr>
          <p:cNvPr id="27" name="Text 22"/>
          <p:cNvSpPr txBox="1"/>
          <p:nvPr/>
        </p:nvSpPr>
        <p:spPr>
          <a:xfrm>
            <a:off x="5141671" y="3838242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속도 향상</a:t>
            </a:r>
            <a:endParaRPr lang="en-US" sz="1200" dirty="0"/>
          </a:p>
        </p:txBody>
      </p:sp>
      <p:sp>
        <p:nvSpPr>
          <p:cNvPr id="28" name="Text 23"/>
          <p:cNvSpPr txBox="1"/>
          <p:nvPr/>
        </p:nvSpPr>
        <p:spPr>
          <a:xfrm>
            <a:off x="7336231" y="3838242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감소</a:t>
            </a:r>
            <a:endParaRPr lang="en-US" sz="1200" dirty="0"/>
          </a:p>
        </p:txBody>
      </p:sp>
      <p:sp>
        <p:nvSpPr>
          <p:cNvPr id="29" name="Text 24"/>
          <p:cNvSpPr txBox="1"/>
          <p:nvPr/>
        </p:nvSpPr>
        <p:spPr>
          <a:xfrm>
            <a:off x="9530791" y="3838242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구현 난이도</a:t>
            </a:r>
            <a:endParaRPr lang="en-US" sz="1200" dirty="0"/>
          </a:p>
        </p:txBody>
      </p:sp>
      <p:sp>
        <p:nvSpPr>
          <p:cNvPr id="30" name="Shape 25"/>
          <p:cNvSpPr/>
          <p:nvPr/>
        </p:nvSpPr>
        <p:spPr>
          <a:xfrm>
            <a:off x="609905" y="4620054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Shape 26"/>
          <p:cNvSpPr/>
          <p:nvPr/>
        </p:nvSpPr>
        <p:spPr>
          <a:xfrm>
            <a:off x="2804465" y="4620054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7"/>
          <p:cNvSpPr/>
          <p:nvPr/>
        </p:nvSpPr>
        <p:spPr>
          <a:xfrm>
            <a:off x="4998110" y="4620054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28"/>
          <p:cNvSpPr/>
          <p:nvPr/>
        </p:nvSpPr>
        <p:spPr>
          <a:xfrm>
            <a:off x="7192670" y="4620054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Shape 29"/>
          <p:cNvSpPr/>
          <p:nvPr/>
        </p:nvSpPr>
        <p:spPr>
          <a:xfrm>
            <a:off x="9387230" y="4620054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30"/>
          <p:cNvSpPr/>
          <p:nvPr/>
        </p:nvSpPr>
        <p:spPr>
          <a:xfrm>
            <a:off x="609905" y="5047993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1"/>
          <p:cNvSpPr/>
          <p:nvPr/>
        </p:nvSpPr>
        <p:spPr>
          <a:xfrm>
            <a:off x="2804465" y="5047993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2"/>
          <p:cNvSpPr/>
          <p:nvPr/>
        </p:nvSpPr>
        <p:spPr>
          <a:xfrm>
            <a:off x="4998110" y="5047993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Shape 33"/>
          <p:cNvSpPr/>
          <p:nvPr/>
        </p:nvSpPr>
        <p:spPr>
          <a:xfrm>
            <a:off x="7192670" y="5047993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4"/>
          <p:cNvSpPr/>
          <p:nvPr/>
        </p:nvSpPr>
        <p:spPr>
          <a:xfrm>
            <a:off x="9387230" y="5047993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5"/>
          <p:cNvSpPr/>
          <p:nvPr/>
        </p:nvSpPr>
        <p:spPr>
          <a:xfrm>
            <a:off x="609905" y="5476847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6"/>
          <p:cNvSpPr/>
          <p:nvPr/>
        </p:nvSpPr>
        <p:spPr>
          <a:xfrm>
            <a:off x="2804465" y="5476847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37"/>
          <p:cNvSpPr/>
          <p:nvPr/>
        </p:nvSpPr>
        <p:spPr>
          <a:xfrm>
            <a:off x="4998110" y="5476847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Shape 38"/>
          <p:cNvSpPr/>
          <p:nvPr/>
        </p:nvSpPr>
        <p:spPr>
          <a:xfrm>
            <a:off x="7192670" y="5476847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Shape 39"/>
          <p:cNvSpPr/>
          <p:nvPr/>
        </p:nvSpPr>
        <p:spPr>
          <a:xfrm>
            <a:off x="9387230" y="5476847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Shape 40"/>
          <p:cNvSpPr/>
          <p:nvPr/>
        </p:nvSpPr>
        <p:spPr>
          <a:xfrm>
            <a:off x="609905" y="5905700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41"/>
          <p:cNvSpPr/>
          <p:nvPr/>
        </p:nvSpPr>
        <p:spPr>
          <a:xfrm>
            <a:off x="2804465" y="5905700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Shape 42"/>
          <p:cNvSpPr/>
          <p:nvPr/>
        </p:nvSpPr>
        <p:spPr>
          <a:xfrm>
            <a:off x="4998110" y="5905700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43"/>
          <p:cNvSpPr/>
          <p:nvPr/>
        </p:nvSpPr>
        <p:spPr>
          <a:xfrm>
            <a:off x="7192670" y="5905700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9" name="Shape 44"/>
          <p:cNvSpPr/>
          <p:nvPr/>
        </p:nvSpPr>
        <p:spPr>
          <a:xfrm>
            <a:off x="9387230" y="5905700"/>
            <a:ext cx="2200046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0" name="Text 45"/>
          <p:cNvSpPr txBox="1"/>
          <p:nvPr/>
        </p:nvSpPr>
        <p:spPr>
          <a:xfrm>
            <a:off x="752551" y="4295442"/>
            <a:ext cx="10771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</a:t>
            </a:r>
            <a:endParaRPr lang="en-US" sz="1200" dirty="0"/>
          </a:p>
        </p:txBody>
      </p:sp>
      <p:sp>
        <p:nvSpPr>
          <p:cNvPr id="51" name="Text 46"/>
          <p:cNvSpPr txBox="1"/>
          <p:nvPr/>
        </p:nvSpPr>
        <p:spPr>
          <a:xfrm>
            <a:off x="2947111" y="4295442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영향 없음</a:t>
            </a:r>
            <a:endParaRPr lang="en-US" sz="1200" dirty="0"/>
          </a:p>
        </p:txBody>
      </p:sp>
      <p:sp>
        <p:nvSpPr>
          <p:cNvPr id="52" name="Text 47"/>
          <p:cNvSpPr txBox="1"/>
          <p:nvPr/>
        </p:nvSpPr>
        <p:spPr>
          <a:xfrm>
            <a:off x="5141671" y="4295442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중상</a:t>
            </a:r>
            <a:endParaRPr lang="en-US" sz="1200" dirty="0"/>
          </a:p>
        </p:txBody>
      </p:sp>
      <p:sp>
        <p:nvSpPr>
          <p:cNvPr id="53" name="Text 48"/>
          <p:cNvSpPr txBox="1"/>
          <p:nvPr/>
        </p:nvSpPr>
        <p:spPr>
          <a:xfrm>
            <a:off x="7336231" y="4295442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</a:t>
            </a:r>
            <a:endParaRPr lang="en-US" sz="1200" dirty="0"/>
          </a:p>
        </p:txBody>
      </p:sp>
      <p:sp>
        <p:nvSpPr>
          <p:cNvPr id="54" name="Text 49"/>
          <p:cNvSpPr txBox="1"/>
          <p:nvPr/>
        </p:nvSpPr>
        <p:spPr>
          <a:xfrm>
            <a:off x="9530791" y="4295442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</a:t>
            </a:r>
            <a:endParaRPr lang="en-US" sz="1200" dirty="0"/>
          </a:p>
        </p:txBody>
      </p:sp>
      <p:sp>
        <p:nvSpPr>
          <p:cNvPr id="55" name="Text 50"/>
          <p:cNvSpPr txBox="1"/>
          <p:nvPr/>
        </p:nvSpPr>
        <p:spPr>
          <a:xfrm>
            <a:off x="752551" y="4723381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Quantization</a:t>
            </a:r>
            <a:endParaRPr lang="en-US" sz="1200" dirty="0"/>
          </a:p>
        </p:txBody>
      </p:sp>
      <p:sp>
        <p:nvSpPr>
          <p:cNvPr id="56" name="Text 51"/>
          <p:cNvSpPr txBox="1"/>
          <p:nvPr/>
        </p:nvSpPr>
        <p:spPr>
          <a:xfrm>
            <a:off x="2947111" y="4723381"/>
            <a:ext cx="762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최소~중간</a:t>
            </a:r>
            <a:endParaRPr lang="en-US" sz="1200" dirty="0"/>
          </a:p>
        </p:txBody>
      </p:sp>
      <p:sp>
        <p:nvSpPr>
          <p:cNvPr id="57" name="Text 52"/>
          <p:cNvSpPr txBox="1"/>
          <p:nvPr/>
        </p:nvSpPr>
        <p:spPr>
          <a:xfrm>
            <a:off x="5141671" y="4723381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</a:t>
            </a:r>
            <a:endParaRPr lang="en-US" sz="1200" dirty="0"/>
          </a:p>
        </p:txBody>
      </p:sp>
      <p:sp>
        <p:nvSpPr>
          <p:cNvPr id="58" name="Text 53"/>
          <p:cNvSpPr txBox="1"/>
          <p:nvPr/>
        </p:nvSpPr>
        <p:spPr>
          <a:xfrm>
            <a:off x="7336231" y="4723381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</a:t>
            </a:r>
            <a:endParaRPr lang="en-US" sz="1200" dirty="0"/>
          </a:p>
        </p:txBody>
      </p:sp>
      <p:sp>
        <p:nvSpPr>
          <p:cNvPr id="59" name="Text 54"/>
          <p:cNvSpPr txBox="1"/>
          <p:nvPr/>
        </p:nvSpPr>
        <p:spPr>
          <a:xfrm>
            <a:off x="9530791" y="4723381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</a:t>
            </a:r>
            <a:endParaRPr lang="en-US" sz="1200" dirty="0"/>
          </a:p>
        </p:txBody>
      </p:sp>
      <p:sp>
        <p:nvSpPr>
          <p:cNvPr id="60" name="Text 55"/>
          <p:cNvSpPr txBox="1"/>
          <p:nvPr/>
        </p:nvSpPr>
        <p:spPr>
          <a:xfrm>
            <a:off x="752551" y="5152235"/>
            <a:ext cx="715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Pruning</a:t>
            </a:r>
            <a:endParaRPr lang="en-US" sz="1200" dirty="0"/>
          </a:p>
        </p:txBody>
      </p:sp>
      <p:sp>
        <p:nvSpPr>
          <p:cNvPr id="61" name="Text 56"/>
          <p:cNvSpPr txBox="1"/>
          <p:nvPr/>
        </p:nvSpPr>
        <p:spPr>
          <a:xfrm>
            <a:off x="2947111" y="5152235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중간</a:t>
            </a:r>
            <a:endParaRPr lang="en-US" sz="1200" dirty="0"/>
          </a:p>
        </p:txBody>
      </p:sp>
      <p:sp>
        <p:nvSpPr>
          <p:cNvPr id="62" name="Text 57"/>
          <p:cNvSpPr txBox="1"/>
          <p:nvPr/>
        </p:nvSpPr>
        <p:spPr>
          <a:xfrm>
            <a:off x="5141671" y="5152235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</a:t>
            </a:r>
            <a:endParaRPr lang="en-US" sz="1200" dirty="0"/>
          </a:p>
        </p:txBody>
      </p:sp>
      <p:sp>
        <p:nvSpPr>
          <p:cNvPr id="63" name="Text 58"/>
          <p:cNvSpPr txBox="1"/>
          <p:nvPr/>
        </p:nvSpPr>
        <p:spPr>
          <a:xfrm>
            <a:off x="7336231" y="5152235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중상</a:t>
            </a:r>
            <a:endParaRPr lang="en-US" sz="1200" dirty="0"/>
          </a:p>
        </p:txBody>
      </p:sp>
      <p:sp>
        <p:nvSpPr>
          <p:cNvPr id="64" name="Text 59"/>
          <p:cNvSpPr txBox="1"/>
          <p:nvPr/>
        </p:nvSpPr>
        <p:spPr>
          <a:xfrm>
            <a:off x="9530791" y="5152235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중상</a:t>
            </a:r>
            <a:endParaRPr lang="en-US" sz="1200" dirty="0"/>
          </a:p>
        </p:txBody>
      </p:sp>
      <p:sp>
        <p:nvSpPr>
          <p:cNvPr id="65" name="Text 60"/>
          <p:cNvSpPr txBox="1"/>
          <p:nvPr/>
        </p:nvSpPr>
        <p:spPr>
          <a:xfrm>
            <a:off x="752551" y="5581088"/>
            <a:ext cx="943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Distillation</a:t>
            </a:r>
            <a:endParaRPr lang="en-US" sz="1200" dirty="0"/>
          </a:p>
        </p:txBody>
      </p:sp>
      <p:sp>
        <p:nvSpPr>
          <p:cNvPr id="66" name="Text 61"/>
          <p:cNvSpPr txBox="1"/>
          <p:nvPr/>
        </p:nvSpPr>
        <p:spPr>
          <a:xfrm>
            <a:off x="2947111" y="5581088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중간</a:t>
            </a:r>
            <a:endParaRPr lang="en-US" sz="1200" dirty="0"/>
          </a:p>
        </p:txBody>
      </p:sp>
      <p:sp>
        <p:nvSpPr>
          <p:cNvPr id="67" name="Text 62"/>
          <p:cNvSpPr txBox="1"/>
          <p:nvPr/>
        </p:nvSpPr>
        <p:spPr>
          <a:xfrm>
            <a:off x="5141671" y="5581088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</a:t>
            </a:r>
            <a:endParaRPr lang="en-US" sz="1200" dirty="0"/>
          </a:p>
        </p:txBody>
      </p:sp>
      <p:sp>
        <p:nvSpPr>
          <p:cNvPr id="68" name="Text 63"/>
          <p:cNvSpPr txBox="1"/>
          <p:nvPr/>
        </p:nvSpPr>
        <p:spPr>
          <a:xfrm>
            <a:off x="7336231" y="5581088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</a:t>
            </a:r>
            <a:endParaRPr lang="en-US" sz="1200" dirty="0"/>
          </a:p>
        </p:txBody>
      </p:sp>
      <p:sp>
        <p:nvSpPr>
          <p:cNvPr id="69" name="Text 64"/>
          <p:cNvSpPr txBox="1"/>
          <p:nvPr/>
        </p:nvSpPr>
        <p:spPr>
          <a:xfrm>
            <a:off x="9530791" y="5581088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</a:t>
            </a:r>
            <a:endParaRPr lang="en-US" sz="1200" dirty="0"/>
          </a:p>
        </p:txBody>
      </p:sp>
      <p:sp>
        <p:nvSpPr>
          <p:cNvPr id="70" name="Shape 65"/>
          <p:cNvSpPr/>
          <p:nvPr/>
        </p:nvSpPr>
        <p:spPr>
          <a:xfrm>
            <a:off x="609905" y="5914844"/>
            <a:ext cx="10972800" cy="418795"/>
          </a:xfrm>
          <a:prstGeom prst="rect">
            <a:avLst/>
          </a:prstGeom>
          <a:solidFill>
            <a:srgbClr val="76B90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1" name="Text 66"/>
          <p:cNvSpPr txBox="1"/>
          <p:nvPr/>
        </p:nvSpPr>
        <p:spPr>
          <a:xfrm>
            <a:off x="752551" y="6009942"/>
            <a:ext cx="1438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+ TensorRT</a:t>
            </a:r>
            <a:endParaRPr lang="en-US" sz="1200" dirty="0"/>
          </a:p>
        </p:txBody>
      </p:sp>
      <p:sp>
        <p:nvSpPr>
          <p:cNvPr id="72" name="Text 67"/>
          <p:cNvSpPr txBox="1"/>
          <p:nvPr/>
        </p:nvSpPr>
        <p:spPr>
          <a:xfrm>
            <a:off x="2947111" y="6009942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</a:t>
            </a:r>
            <a:endParaRPr lang="en-US" sz="1200" dirty="0"/>
          </a:p>
        </p:txBody>
      </p:sp>
      <p:sp>
        <p:nvSpPr>
          <p:cNvPr id="73" name="Text 68"/>
          <p:cNvSpPr txBox="1"/>
          <p:nvPr/>
        </p:nvSpPr>
        <p:spPr>
          <a:xfrm>
            <a:off x="5141671" y="6009942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</a:t>
            </a:r>
            <a:endParaRPr lang="en-US" sz="1200" dirty="0"/>
          </a:p>
        </p:txBody>
      </p:sp>
      <p:sp>
        <p:nvSpPr>
          <p:cNvPr id="74" name="Text 69"/>
          <p:cNvSpPr txBox="1"/>
          <p:nvPr/>
        </p:nvSpPr>
        <p:spPr>
          <a:xfrm>
            <a:off x="7336231" y="6009942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변화 적음</a:t>
            </a:r>
            <a:endParaRPr lang="en-US" sz="1200" dirty="0"/>
          </a:p>
        </p:txBody>
      </p:sp>
      <p:sp>
        <p:nvSpPr>
          <p:cNvPr id="75" name="Text 70"/>
          <p:cNvSpPr txBox="1"/>
          <p:nvPr/>
        </p:nvSpPr>
        <p:spPr>
          <a:xfrm>
            <a:off x="9530791" y="6009942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</a:t>
            </a:r>
            <a:endParaRPr lang="en-US" sz="12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alphaModFix amt="10000"/>
          </a:blip>
          <a:srcRect/>
          <a:stretch/>
        </p:blipFill>
        <p:spPr>
          <a:xfrm>
            <a:off x="8382305" y="3047695"/>
            <a:ext cx="3810305" cy="3810305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5715000" y="1162202"/>
            <a:ext cx="761695" cy="761695"/>
          </a:xfrm>
          <a:prstGeom prst="ellipse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 txBox="1"/>
          <p:nvPr/>
        </p:nvSpPr>
        <p:spPr>
          <a:xfrm>
            <a:off x="5869533" y="1261625"/>
            <a:ext cx="4526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섹션</a:t>
            </a:r>
            <a:endParaRPr lang="en-US" sz="1300" dirty="0"/>
          </a:p>
        </p:txBody>
      </p:sp>
      <p:sp>
        <p:nvSpPr>
          <p:cNvPr id="9" name="Text 6"/>
          <p:cNvSpPr txBox="1"/>
          <p:nvPr/>
        </p:nvSpPr>
        <p:spPr>
          <a:xfrm>
            <a:off x="5919368" y="1481081"/>
            <a:ext cx="35295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2100" dirty="0"/>
          </a:p>
        </p:txBody>
      </p:sp>
      <p:sp>
        <p:nvSpPr>
          <p:cNvPr id="10" name="Text 7"/>
          <p:cNvSpPr txBox="1"/>
          <p:nvPr/>
        </p:nvSpPr>
        <p:spPr>
          <a:xfrm>
            <a:off x="4532681" y="2095805"/>
            <a:ext cx="339151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실전 프로젝트 및 개선</a:t>
            </a:r>
            <a:endParaRPr lang="en-US" sz="2700" dirty="0"/>
          </a:p>
        </p:txBody>
      </p:sp>
      <p:sp>
        <p:nvSpPr>
          <p:cNvPr id="11" name="Shape 8"/>
          <p:cNvSpPr/>
          <p:nvPr/>
        </p:nvSpPr>
        <p:spPr>
          <a:xfrm>
            <a:off x="5639105" y="2723998"/>
            <a:ext cx="914400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 txBox="1"/>
          <p:nvPr/>
        </p:nvSpPr>
        <p:spPr>
          <a:xfrm>
            <a:off x="4712818" y="3057754"/>
            <a:ext cx="29151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성능 개선 프로젝트 실습 중심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4505249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rcRect t="-44" b="-44"/>
          <a:stretch/>
        </p:blipFill>
        <p:spPr>
          <a:xfrm>
            <a:off x="4680814" y="3905402"/>
            <a:ext cx="256946" cy="228600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4368089" y="4438498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수행</a:t>
            </a:r>
            <a:endParaRPr lang="en-US" sz="1200" dirty="0"/>
          </a:p>
        </p:txBody>
      </p:sp>
      <p:sp>
        <p:nvSpPr>
          <p:cNvPr id="16" name="Shape 12"/>
          <p:cNvSpPr/>
          <p:nvPr/>
        </p:nvSpPr>
        <p:spPr>
          <a:xfrm>
            <a:off x="5861304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051499" y="3905402"/>
            <a:ext cx="228600" cy="228600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5864047" y="44384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측정</a:t>
            </a:r>
            <a:endParaRPr lang="en-US" sz="1200" dirty="0"/>
          </a:p>
        </p:txBody>
      </p:sp>
      <p:sp>
        <p:nvSpPr>
          <p:cNvPr id="19" name="Shape 14"/>
          <p:cNvSpPr/>
          <p:nvPr/>
        </p:nvSpPr>
        <p:spPr>
          <a:xfrm>
            <a:off x="7147865" y="3715207"/>
            <a:ext cx="609905" cy="609905"/>
          </a:xfrm>
          <a:prstGeom prst="roundRect">
            <a:avLst>
              <a:gd name="adj" fmla="val 149925"/>
            </a:avLst>
          </a:prstGeom>
          <a:solidFill>
            <a:srgbClr val="F3F4F6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338060" y="3905402"/>
            <a:ext cx="228600" cy="228600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7080199" y="443849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적용</a:t>
            </a:r>
            <a:endParaRPr lang="en-US" sz="12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43448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목표 및 과제 설명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434388"/>
            <a:ext cx="12481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목표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961082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863241"/>
            <a:ext cx="41815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AI 모델의 성능 병목을 진단하고 MFU를 개선하는 능력 배양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03982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206141"/>
            <a:ext cx="57442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학습한 최적화 기법(Layer Fusion, Quantization, Pruning 등)을 활용한 실전 문제 해결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646882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549041"/>
            <a:ext cx="3629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 협업을 통한 최적화 전략 수립 및 결과 분석 능력 개발</a:t>
            </a:r>
            <a:endParaRPr lang="en-US" sz="1200" dirty="0"/>
          </a:p>
        </p:txBody>
      </p:sp>
      <p:sp>
        <p:nvSpPr>
          <p:cNvPr id="13" name="Text 8"/>
          <p:cNvSpPr txBox="1"/>
          <p:nvPr/>
        </p:nvSpPr>
        <p:spPr>
          <a:xfrm>
            <a:off x="571500" y="3324452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과제 내용</a:t>
            </a: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850232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780898" y="375330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선정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1384402" y="3753305"/>
            <a:ext cx="4334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CNN, ResNet-50, BERT, U-Net 중 선택 (또는 팀이 원하는 모델)</a:t>
            </a:r>
            <a:endParaRPr lang="en-US" sz="12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193132"/>
            <a:ext cx="95098" cy="95098"/>
          </a:xfrm>
          <a:prstGeom prst="rect">
            <a:avLst/>
          </a:prstGeom>
        </p:spPr>
      </p:pic>
      <p:sp>
        <p:nvSpPr>
          <p:cNvPr id="18" name="Text 11"/>
          <p:cNvSpPr txBox="1"/>
          <p:nvPr/>
        </p:nvSpPr>
        <p:spPr>
          <a:xfrm>
            <a:off x="780898" y="409620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진단</a:t>
            </a:r>
            <a:endParaRPr lang="en-US" sz="1200" dirty="0"/>
          </a:p>
        </p:txBody>
      </p:sp>
      <p:sp>
        <p:nvSpPr>
          <p:cNvPr id="19" name="Text 12"/>
          <p:cNvSpPr txBox="1"/>
          <p:nvPr/>
        </p:nvSpPr>
        <p:spPr>
          <a:xfrm>
            <a:off x="1384402" y="4096205"/>
            <a:ext cx="2743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베이스라인 MFU 측정 및 병목 구간 분석</a:t>
            </a:r>
            <a:endParaRPr lang="en-US" sz="12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536032"/>
            <a:ext cx="95098" cy="95098"/>
          </a:xfrm>
          <a:prstGeom prst="rect">
            <a:avLst/>
          </a:prstGeom>
        </p:spPr>
      </p:pic>
      <p:sp>
        <p:nvSpPr>
          <p:cNvPr id="21" name="Text 13"/>
          <p:cNvSpPr txBox="1"/>
          <p:nvPr/>
        </p:nvSpPr>
        <p:spPr>
          <a:xfrm>
            <a:off x="780898" y="4439105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적용</a:t>
            </a:r>
            <a:endParaRPr lang="en-US" sz="1200" dirty="0"/>
          </a:p>
        </p:txBody>
      </p:sp>
      <p:sp>
        <p:nvSpPr>
          <p:cNvPr id="22" name="Text 14"/>
          <p:cNvSpPr txBox="1"/>
          <p:nvPr/>
        </p:nvSpPr>
        <p:spPr>
          <a:xfrm>
            <a:off x="1525219" y="4439105"/>
            <a:ext cx="32964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최소 3가지 이상의 최적화 기법 적용 및 성능 비교</a:t>
            </a:r>
            <a:endParaRPr lang="en-US" sz="1200" dirty="0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878932"/>
            <a:ext cx="95098" cy="95098"/>
          </a:xfrm>
          <a:prstGeom prst="rect">
            <a:avLst/>
          </a:prstGeom>
        </p:spPr>
      </p:pic>
      <p:sp>
        <p:nvSpPr>
          <p:cNvPr id="24" name="Text 15"/>
          <p:cNvSpPr txBox="1"/>
          <p:nvPr/>
        </p:nvSpPr>
        <p:spPr>
          <a:xfrm>
            <a:off x="780898" y="478200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분석</a:t>
            </a:r>
            <a:endParaRPr lang="en-US" sz="1200" dirty="0"/>
          </a:p>
        </p:txBody>
      </p:sp>
      <p:sp>
        <p:nvSpPr>
          <p:cNvPr id="25" name="Text 16"/>
          <p:cNvSpPr txBox="1"/>
          <p:nvPr/>
        </p:nvSpPr>
        <p:spPr>
          <a:xfrm>
            <a:off x="1384402" y="4782005"/>
            <a:ext cx="3934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기법별 MFU 개선도, 추론 속도, 메모리 사용량 등 비교 분석</a:t>
            </a:r>
            <a:endParaRPr lang="en-US" sz="1200" dirty="0"/>
          </a:p>
        </p:txBody>
      </p:sp>
      <p:pic>
        <p:nvPicPr>
          <p:cNvPr id="26" name="Image 7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221832"/>
            <a:ext cx="95098" cy="95098"/>
          </a:xfrm>
          <a:prstGeom prst="rect">
            <a:avLst/>
          </a:prstGeom>
        </p:spPr>
      </p:pic>
      <p:sp>
        <p:nvSpPr>
          <p:cNvPr id="27" name="Text 17"/>
          <p:cNvSpPr txBox="1"/>
          <p:nvPr/>
        </p:nvSpPr>
        <p:spPr>
          <a:xfrm>
            <a:off x="780898" y="5124905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보고서 작성</a:t>
            </a:r>
            <a:endParaRPr lang="en-US" sz="1200" dirty="0"/>
          </a:p>
        </p:txBody>
      </p:sp>
      <p:sp>
        <p:nvSpPr>
          <p:cNvPr id="28" name="Text 18"/>
          <p:cNvSpPr txBox="1"/>
          <p:nvPr/>
        </p:nvSpPr>
        <p:spPr>
          <a:xfrm>
            <a:off x="1525219" y="5124905"/>
            <a:ext cx="3248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최적화 전략, 적용 과정, 결과 분석을 담은 보고서</a:t>
            </a:r>
            <a:endParaRPr lang="en-US" sz="1200" dirty="0"/>
          </a:p>
        </p:txBody>
      </p:sp>
      <p:sp>
        <p:nvSpPr>
          <p:cNvPr id="29" name="Shape 19"/>
          <p:cNvSpPr/>
          <p:nvPr/>
        </p:nvSpPr>
        <p:spPr>
          <a:xfrm>
            <a:off x="7937906" y="1605550"/>
            <a:ext cx="3685946" cy="4086454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0"/>
          <p:cNvSpPr txBox="1"/>
          <p:nvPr/>
        </p:nvSpPr>
        <p:spPr>
          <a:xfrm>
            <a:off x="8099755" y="1777457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평가 기준</a:t>
            </a:r>
            <a:endParaRPr lang="en-US" sz="1300" dirty="0"/>
          </a:p>
        </p:txBody>
      </p:sp>
      <p:sp>
        <p:nvSpPr>
          <p:cNvPr id="31" name="Text 21"/>
          <p:cNvSpPr txBox="1"/>
          <p:nvPr/>
        </p:nvSpPr>
        <p:spPr>
          <a:xfrm>
            <a:off x="8099755" y="2148703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개선도</a:t>
            </a:r>
            <a:endParaRPr lang="en-US" sz="1200" dirty="0"/>
          </a:p>
        </p:txBody>
      </p:sp>
      <p:sp>
        <p:nvSpPr>
          <p:cNvPr id="32" name="Text 22"/>
          <p:cNvSpPr txBox="1"/>
          <p:nvPr/>
        </p:nvSpPr>
        <p:spPr>
          <a:xfrm>
            <a:off x="11149279" y="2148703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30%</a:t>
            </a:r>
            <a:endParaRPr lang="en-US" sz="1200" dirty="0"/>
          </a:p>
        </p:txBody>
      </p:sp>
      <p:sp>
        <p:nvSpPr>
          <p:cNvPr id="33" name="Shape 23"/>
          <p:cNvSpPr/>
          <p:nvPr/>
        </p:nvSpPr>
        <p:spPr>
          <a:xfrm>
            <a:off x="8099755" y="2415708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Shape 24"/>
          <p:cNvSpPr/>
          <p:nvPr/>
        </p:nvSpPr>
        <p:spPr>
          <a:xfrm>
            <a:off x="8099755" y="2415708"/>
            <a:ext cx="1009498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Text 25"/>
          <p:cNvSpPr txBox="1"/>
          <p:nvPr/>
        </p:nvSpPr>
        <p:spPr>
          <a:xfrm>
            <a:off x="8099755" y="2605903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다양성</a:t>
            </a:r>
            <a:endParaRPr lang="en-US" sz="1200" dirty="0"/>
          </a:p>
        </p:txBody>
      </p:sp>
      <p:sp>
        <p:nvSpPr>
          <p:cNvPr id="36" name="Text 26"/>
          <p:cNvSpPr txBox="1"/>
          <p:nvPr/>
        </p:nvSpPr>
        <p:spPr>
          <a:xfrm>
            <a:off x="11149279" y="2605903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25%</a:t>
            </a:r>
            <a:endParaRPr lang="en-US" sz="1200" dirty="0"/>
          </a:p>
        </p:txBody>
      </p:sp>
      <p:sp>
        <p:nvSpPr>
          <p:cNvPr id="37" name="Shape 27"/>
          <p:cNvSpPr/>
          <p:nvPr/>
        </p:nvSpPr>
        <p:spPr>
          <a:xfrm>
            <a:off x="8099755" y="2872908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Shape 28"/>
          <p:cNvSpPr/>
          <p:nvPr/>
        </p:nvSpPr>
        <p:spPr>
          <a:xfrm>
            <a:off x="8099755" y="2872908"/>
            <a:ext cx="847649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Text 29"/>
          <p:cNvSpPr txBox="1"/>
          <p:nvPr/>
        </p:nvSpPr>
        <p:spPr>
          <a:xfrm>
            <a:off x="8099755" y="3063103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분석 완성도</a:t>
            </a:r>
            <a:endParaRPr lang="en-US" sz="1200" dirty="0"/>
          </a:p>
        </p:txBody>
      </p:sp>
      <p:sp>
        <p:nvSpPr>
          <p:cNvPr id="40" name="Text 30"/>
          <p:cNvSpPr txBox="1"/>
          <p:nvPr/>
        </p:nvSpPr>
        <p:spPr>
          <a:xfrm>
            <a:off x="11149279" y="3063103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25%</a:t>
            </a:r>
            <a:endParaRPr lang="en-US" sz="1200" dirty="0"/>
          </a:p>
        </p:txBody>
      </p:sp>
      <p:sp>
        <p:nvSpPr>
          <p:cNvPr id="41" name="Shape 31"/>
          <p:cNvSpPr/>
          <p:nvPr/>
        </p:nvSpPr>
        <p:spPr>
          <a:xfrm>
            <a:off x="8099755" y="3330108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Shape 32"/>
          <p:cNvSpPr/>
          <p:nvPr/>
        </p:nvSpPr>
        <p:spPr>
          <a:xfrm>
            <a:off x="8099755" y="3330108"/>
            <a:ext cx="847649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3" name="Text 33"/>
          <p:cNvSpPr txBox="1"/>
          <p:nvPr/>
        </p:nvSpPr>
        <p:spPr>
          <a:xfrm>
            <a:off x="8099755" y="3520303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발표 및 보고서</a:t>
            </a:r>
            <a:endParaRPr lang="en-US" sz="1200" dirty="0"/>
          </a:p>
        </p:txBody>
      </p:sp>
      <p:sp>
        <p:nvSpPr>
          <p:cNvPr id="44" name="Text 34"/>
          <p:cNvSpPr txBox="1"/>
          <p:nvPr/>
        </p:nvSpPr>
        <p:spPr>
          <a:xfrm>
            <a:off x="11149279" y="3520303"/>
            <a:ext cx="428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20%</a:t>
            </a:r>
            <a:endParaRPr lang="en-US" sz="1200" dirty="0"/>
          </a:p>
        </p:txBody>
      </p:sp>
      <p:sp>
        <p:nvSpPr>
          <p:cNvPr id="45" name="Shape 35"/>
          <p:cNvSpPr/>
          <p:nvPr/>
        </p:nvSpPr>
        <p:spPr>
          <a:xfrm>
            <a:off x="8099755" y="3787308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Shape 36"/>
          <p:cNvSpPr/>
          <p:nvPr/>
        </p:nvSpPr>
        <p:spPr>
          <a:xfrm>
            <a:off x="8099755" y="3787308"/>
            <a:ext cx="676656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7" name="Shape 37"/>
          <p:cNvSpPr/>
          <p:nvPr/>
        </p:nvSpPr>
        <p:spPr>
          <a:xfrm>
            <a:off x="8099755" y="4091803"/>
            <a:ext cx="3362249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8" name="Text 38"/>
          <p:cNvSpPr txBox="1"/>
          <p:nvPr/>
        </p:nvSpPr>
        <p:spPr>
          <a:xfrm>
            <a:off x="8099755" y="4253652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제출물</a:t>
            </a:r>
            <a:endParaRPr lang="en-US" sz="1200" dirty="0"/>
          </a:p>
        </p:txBody>
      </p:sp>
      <p:pic>
        <p:nvPicPr>
          <p:cNvPr id="49" name="Image 8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8099755" y="4627642"/>
            <a:ext cx="85954" cy="95098"/>
          </a:xfrm>
          <a:prstGeom prst="rect">
            <a:avLst/>
          </a:prstGeom>
        </p:spPr>
      </p:pic>
      <p:sp>
        <p:nvSpPr>
          <p:cNvPr id="50" name="Text 39"/>
          <p:cNvSpPr txBox="1"/>
          <p:nvPr/>
        </p:nvSpPr>
        <p:spPr>
          <a:xfrm>
            <a:off x="8299094" y="4558147"/>
            <a:ext cx="14438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코드 및 스크립트</a:t>
            </a:r>
            <a:endParaRPr lang="en-US" sz="1000" dirty="0"/>
          </a:p>
        </p:txBody>
      </p:sp>
      <p:pic>
        <p:nvPicPr>
          <p:cNvPr id="51" name="Image 9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8099755" y="4951339"/>
            <a:ext cx="85954" cy="95098"/>
          </a:xfrm>
          <a:prstGeom prst="rect">
            <a:avLst/>
          </a:prstGeom>
        </p:spPr>
      </p:pic>
      <p:sp>
        <p:nvSpPr>
          <p:cNvPr id="52" name="Text 40"/>
          <p:cNvSpPr txBox="1"/>
          <p:nvPr/>
        </p:nvSpPr>
        <p:spPr>
          <a:xfrm>
            <a:off x="8299094" y="4882759"/>
            <a:ext cx="17675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측정 로그 및 분석 데이터</a:t>
            </a:r>
            <a:endParaRPr lang="en-US" sz="1000" dirty="0"/>
          </a:p>
        </p:txBody>
      </p:sp>
      <p:pic>
        <p:nvPicPr>
          <p:cNvPr id="53" name="Image 10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8099755" y="5275037"/>
            <a:ext cx="85954" cy="95098"/>
          </a:xfrm>
          <a:prstGeom prst="rect">
            <a:avLst/>
          </a:prstGeom>
        </p:spPr>
      </p:pic>
      <p:sp>
        <p:nvSpPr>
          <p:cNvPr id="54" name="Text 41"/>
          <p:cNvSpPr txBox="1"/>
          <p:nvPr/>
        </p:nvSpPr>
        <p:spPr>
          <a:xfrm>
            <a:off x="8299094" y="5206457"/>
            <a:ext cx="14438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최종 보고서 (4-5페이지)</a:t>
            </a:r>
            <a:endParaRPr lang="en-US" sz="1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609905" y="323698"/>
            <a:ext cx="24816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진행 절차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3191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기반 팀 프로젝트 진행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429207"/>
            <a:ext cx="6143854" cy="847649"/>
          </a:xfrm>
          <a:prstGeom prst="roundRect">
            <a:avLst>
              <a:gd name="adj" fmla="val 9697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 txBox="1"/>
          <p:nvPr/>
        </p:nvSpPr>
        <p:spPr>
          <a:xfrm>
            <a:off x="724205" y="1580998"/>
            <a:ext cx="9930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 준비 단계</a:t>
            </a:r>
            <a:endParaRPr lang="en-US" sz="1300" dirty="0"/>
          </a:p>
        </p:txBody>
      </p:sp>
      <p:sp>
        <p:nvSpPr>
          <p:cNvPr id="9" name="Text 7"/>
          <p:cNvSpPr txBox="1"/>
          <p:nvPr/>
        </p:nvSpPr>
        <p:spPr>
          <a:xfrm>
            <a:off x="724205" y="1890065"/>
            <a:ext cx="44961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 구성 (3-4인), Colab 노트북 공유 설정, 프로젝트 주제 및 모델 선택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71500" y="2549481"/>
            <a:ext cx="6143854" cy="847649"/>
          </a:xfrm>
          <a:prstGeom prst="roundRect">
            <a:avLst>
              <a:gd name="adj" fmla="val 9697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 txBox="1"/>
          <p:nvPr/>
        </p:nvSpPr>
        <p:spPr>
          <a:xfrm>
            <a:off x="724205" y="2701271"/>
            <a:ext cx="9930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2. 분석 단계</a:t>
            </a:r>
            <a:endParaRPr lang="en-US" sz="1300" dirty="0"/>
          </a:p>
        </p:txBody>
      </p:sp>
      <p:sp>
        <p:nvSpPr>
          <p:cNvPr id="12" name="Text 10"/>
          <p:cNvSpPr txBox="1"/>
          <p:nvPr/>
        </p:nvSpPr>
        <p:spPr>
          <a:xfrm>
            <a:off x="724205" y="3010339"/>
            <a:ext cx="5800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Drive 공유 폴더 생성, 모델 구조 분석, PyTorch Profiler로 베이스라인 MFU 측정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571500" y="3690076"/>
            <a:ext cx="6143854" cy="847649"/>
          </a:xfrm>
          <a:prstGeom prst="roundRect">
            <a:avLst>
              <a:gd name="adj" fmla="val 9697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 txBox="1"/>
          <p:nvPr/>
        </p:nvSpPr>
        <p:spPr>
          <a:xfrm>
            <a:off x="724205" y="3841866"/>
            <a:ext cx="1145743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 최적화 단계</a:t>
            </a:r>
            <a:endParaRPr lang="en-US" sz="1300" dirty="0"/>
          </a:p>
        </p:txBody>
      </p:sp>
      <p:sp>
        <p:nvSpPr>
          <p:cNvPr id="15" name="Text 13"/>
          <p:cNvSpPr txBox="1"/>
          <p:nvPr/>
        </p:nvSpPr>
        <p:spPr>
          <a:xfrm>
            <a:off x="724205" y="4150933"/>
            <a:ext cx="5458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노트북에서 최적화 전략 구현, 실험 결과 공유 및 팀 토론, GitHub에 코드 백업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571500" y="4844218"/>
            <a:ext cx="6143854" cy="847649"/>
          </a:xfrm>
          <a:prstGeom prst="roundRect">
            <a:avLst>
              <a:gd name="adj" fmla="val 9697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5"/>
          <p:cNvSpPr txBox="1"/>
          <p:nvPr/>
        </p:nvSpPr>
        <p:spPr>
          <a:xfrm>
            <a:off x="724205" y="4996922"/>
            <a:ext cx="1554480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 검증 및 발표 단계</a:t>
            </a:r>
            <a:endParaRPr lang="en-US" sz="1300" dirty="0"/>
          </a:p>
        </p:txBody>
      </p:sp>
      <p:sp>
        <p:nvSpPr>
          <p:cNvPr id="18" name="Text 16"/>
          <p:cNvSpPr txBox="1"/>
          <p:nvPr/>
        </p:nvSpPr>
        <p:spPr>
          <a:xfrm>
            <a:off x="724205" y="5305075"/>
            <a:ext cx="4772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팀별 Colab 결과 노트북 제출, 온라인 발표 자료 작성, 결과 공유 및 피드백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7168896" y="761669"/>
            <a:ext cx="4457700" cy="3486607"/>
          </a:xfrm>
          <a:prstGeom prst="roundRect">
            <a:avLst>
              <a:gd name="adj" fmla="val 573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8"/>
          <p:cNvSpPr txBox="1"/>
          <p:nvPr/>
        </p:nvSpPr>
        <p:spPr>
          <a:xfrm>
            <a:off x="7369150" y="971066"/>
            <a:ext cx="14438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타임라인</a:t>
            </a:r>
            <a:endParaRPr lang="en-US" sz="1300" dirty="0"/>
          </a:p>
        </p:txBody>
      </p:sp>
      <p:sp>
        <p:nvSpPr>
          <p:cNvPr id="21" name="Shape 19"/>
          <p:cNvSpPr/>
          <p:nvPr/>
        </p:nvSpPr>
        <p:spPr>
          <a:xfrm>
            <a:off x="7369150" y="1542566"/>
            <a:ext cx="95098" cy="95098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Text 20"/>
          <p:cNvSpPr txBox="1"/>
          <p:nvPr/>
        </p:nvSpPr>
        <p:spPr>
          <a:xfrm>
            <a:off x="7559345" y="1380717"/>
            <a:ext cx="810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1일차 오전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7559345" y="1609317"/>
            <a:ext cx="2043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 구성 및 Colab 노트북 공유 설정</a:t>
            </a:r>
            <a:endParaRPr lang="en-US" sz="1000" dirty="0"/>
          </a:p>
        </p:txBody>
      </p:sp>
      <p:sp>
        <p:nvSpPr>
          <p:cNvPr id="24" name="Shape 22"/>
          <p:cNvSpPr/>
          <p:nvPr/>
        </p:nvSpPr>
        <p:spPr>
          <a:xfrm>
            <a:off x="7369150" y="2076576"/>
            <a:ext cx="95098" cy="95098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Text 23"/>
          <p:cNvSpPr txBox="1"/>
          <p:nvPr/>
        </p:nvSpPr>
        <p:spPr>
          <a:xfrm>
            <a:off x="7559345" y="1914727"/>
            <a:ext cx="810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1일차 오후</a:t>
            </a:r>
            <a:endParaRPr lang="en-US" sz="1200" dirty="0"/>
          </a:p>
        </p:txBody>
      </p:sp>
      <p:sp>
        <p:nvSpPr>
          <p:cNvPr id="26" name="Text 24"/>
          <p:cNvSpPr txBox="1"/>
          <p:nvPr/>
        </p:nvSpPr>
        <p:spPr>
          <a:xfrm>
            <a:off x="7559345" y="2143327"/>
            <a:ext cx="17291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분석 및 베이스라인 측정</a:t>
            </a:r>
            <a:endParaRPr lang="en-US" sz="1000" dirty="0"/>
          </a:p>
        </p:txBody>
      </p:sp>
      <p:sp>
        <p:nvSpPr>
          <p:cNvPr id="27" name="Shape 25"/>
          <p:cNvSpPr/>
          <p:nvPr/>
        </p:nvSpPr>
        <p:spPr>
          <a:xfrm>
            <a:off x="7369150" y="2609671"/>
            <a:ext cx="95098" cy="95098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559345" y="2447822"/>
            <a:ext cx="810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2일차 오전</a:t>
            </a:r>
            <a:endParaRPr lang="en-US" sz="1200" dirty="0"/>
          </a:p>
        </p:txBody>
      </p:sp>
      <p:sp>
        <p:nvSpPr>
          <p:cNvPr id="29" name="Text 27"/>
          <p:cNvSpPr txBox="1"/>
          <p:nvPr/>
        </p:nvSpPr>
        <p:spPr>
          <a:xfrm>
            <a:off x="7559345" y="2676422"/>
            <a:ext cx="1481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전략 개발 및 실험</a:t>
            </a: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7369150" y="3142766"/>
            <a:ext cx="95098" cy="95098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9"/>
          <p:cNvSpPr txBox="1"/>
          <p:nvPr/>
        </p:nvSpPr>
        <p:spPr>
          <a:xfrm>
            <a:off x="7559345" y="2980917"/>
            <a:ext cx="810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2일차 오후</a:t>
            </a:r>
            <a:endParaRPr lang="en-US" sz="1200" dirty="0"/>
          </a:p>
        </p:txBody>
      </p:sp>
      <p:sp>
        <p:nvSpPr>
          <p:cNvPr id="32" name="Text 30"/>
          <p:cNvSpPr txBox="1"/>
          <p:nvPr/>
        </p:nvSpPr>
        <p:spPr>
          <a:xfrm>
            <a:off x="7559345" y="3209517"/>
            <a:ext cx="17675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검증 및 최종 보고서 작성</a:t>
            </a:r>
            <a:endParaRPr lang="en-US" sz="1000" dirty="0"/>
          </a:p>
        </p:txBody>
      </p:sp>
      <p:sp>
        <p:nvSpPr>
          <p:cNvPr id="33" name="Shape 31"/>
          <p:cNvSpPr/>
          <p:nvPr/>
        </p:nvSpPr>
        <p:spPr>
          <a:xfrm>
            <a:off x="7369150" y="3676776"/>
            <a:ext cx="95098" cy="95098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2"/>
          <p:cNvSpPr txBox="1"/>
          <p:nvPr/>
        </p:nvSpPr>
        <p:spPr>
          <a:xfrm>
            <a:off x="7559345" y="3514927"/>
            <a:ext cx="943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종료 전 30분</a:t>
            </a:r>
            <a:endParaRPr lang="en-US" sz="1200" dirty="0"/>
          </a:p>
        </p:txBody>
      </p:sp>
      <p:sp>
        <p:nvSpPr>
          <p:cNvPr id="35" name="Text 33"/>
          <p:cNvSpPr txBox="1"/>
          <p:nvPr/>
        </p:nvSpPr>
        <p:spPr>
          <a:xfrm>
            <a:off x="7559345" y="3743527"/>
            <a:ext cx="18909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팀별 온라인 발표 및 피드백 세션</a:t>
            </a:r>
            <a:endParaRPr lang="en-US" sz="1000" dirty="0"/>
          </a:p>
        </p:txBody>
      </p:sp>
      <p:sp>
        <p:nvSpPr>
          <p:cNvPr id="36" name="Shape 34"/>
          <p:cNvSpPr/>
          <p:nvPr/>
        </p:nvSpPr>
        <p:spPr>
          <a:xfrm>
            <a:off x="7168896" y="4476876"/>
            <a:ext cx="4457700" cy="2038198"/>
          </a:xfrm>
          <a:prstGeom prst="roundRect">
            <a:avLst>
              <a:gd name="adj" fmla="val 1677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5"/>
          <p:cNvSpPr txBox="1"/>
          <p:nvPr/>
        </p:nvSpPr>
        <p:spPr>
          <a:xfrm>
            <a:off x="7369150" y="4686273"/>
            <a:ext cx="15005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협업 가이드</a:t>
            </a:r>
            <a:endParaRPr lang="en-US" sz="1300" dirty="0"/>
          </a:p>
        </p:txBody>
      </p:sp>
      <p:sp>
        <p:nvSpPr>
          <p:cNvPr id="38" name="Text 36"/>
          <p:cNvSpPr txBox="1"/>
          <p:nvPr/>
        </p:nvSpPr>
        <p:spPr>
          <a:xfrm>
            <a:off x="7407554" y="5095925"/>
            <a:ext cx="40727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노트북 공유 방법: '공유' 버튼 → 팀원 이메일 입력 → '편집자' 권한 부여</a:t>
            </a:r>
            <a:endParaRPr lang="en-US" sz="1000" dirty="0"/>
          </a:p>
        </p:txBody>
      </p:sp>
      <p:sp>
        <p:nvSpPr>
          <p:cNvPr id="39" name="Text 37"/>
          <p:cNvSpPr txBox="1"/>
          <p:nvPr/>
        </p:nvSpPr>
        <p:spPr>
          <a:xfrm>
            <a:off x="7407554" y="5400420"/>
            <a:ext cx="3834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저장: Google Drive 공유 폴더를 만들고 모델/데이터셋 저장</a:t>
            </a:r>
            <a:endParaRPr lang="en-US" sz="1000" dirty="0"/>
          </a:p>
        </p:txBody>
      </p:sp>
      <p:sp>
        <p:nvSpPr>
          <p:cNvPr id="40" name="Text 38"/>
          <p:cNvSpPr txBox="1"/>
          <p:nvPr/>
        </p:nvSpPr>
        <p:spPr>
          <a:xfrm>
            <a:off x="7407554" y="5704915"/>
            <a:ext cx="4062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동시 작업: Colab 변경사항 실시간 공유, 커뮤니케이션은 댓글 기능 활용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7407554" y="6010325"/>
            <a:ext cx="32250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성공 기준: MFU 30% 이상 향상 또는 추론 속도 2배 개선</a:t>
            </a:r>
            <a:endParaRPr lang="en-US" sz="1000" dirty="0"/>
          </a:p>
        </p:txBody>
      </p:sp>
      <p:pic>
        <p:nvPicPr>
          <p:cNvPr id="44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6043" y="2306251"/>
            <a:ext cx="190195" cy="190195"/>
          </a:xfrm>
          <a:prstGeom prst="rect">
            <a:avLst/>
          </a:prstGeom>
        </p:spPr>
      </p:pic>
      <p:pic>
        <p:nvPicPr>
          <p:cNvPr id="45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6043" y="3446845"/>
            <a:ext cx="190195" cy="190195"/>
          </a:xfrm>
          <a:prstGeom prst="rect">
            <a:avLst/>
          </a:prstGeom>
        </p:spPr>
      </p:pic>
      <p:pic>
        <p:nvPicPr>
          <p:cNvPr id="46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46043" y="4600987"/>
            <a:ext cx="190195" cy="190195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00598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MFU 개선 프로젝트 수행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00354"/>
            <a:ext cx="18288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단계별 진행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42920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 txBox="1"/>
          <p:nvPr/>
        </p:nvSpPr>
        <p:spPr>
          <a:xfrm>
            <a:off x="660197" y="14474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981151" y="1456299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선정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1584655" y="1456299"/>
            <a:ext cx="3963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최적화 대상 모델 선택 (CNN, Transformer, Custom 모델)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571500" y="182880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184800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1855892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베이스라인 측정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2005279" y="1855892"/>
            <a:ext cx="30678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최적화 전 성능 프로파일링 및 MFU 수치 기록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571500" y="222930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 txBox="1"/>
          <p:nvPr/>
        </p:nvSpPr>
        <p:spPr>
          <a:xfrm>
            <a:off x="660197" y="22475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981151" y="2256399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분석</a:t>
            </a:r>
            <a:endParaRPr lang="en-US" sz="1200" dirty="0"/>
          </a:p>
        </p:txBody>
      </p:sp>
      <p:sp>
        <p:nvSpPr>
          <p:cNvPr id="18" name="Text 16"/>
          <p:cNvSpPr txBox="1"/>
          <p:nvPr/>
        </p:nvSpPr>
        <p:spPr>
          <a:xfrm>
            <a:off x="1584655" y="2256399"/>
            <a:ext cx="3096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PyTorch Profiler로 병목 레이어 및 연산 식별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571500" y="262890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8"/>
          <p:cNvSpPr txBox="1"/>
          <p:nvPr/>
        </p:nvSpPr>
        <p:spPr>
          <a:xfrm>
            <a:off x="660197" y="2648102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981151" y="2655992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적용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1724558" y="2655992"/>
            <a:ext cx="3219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앞서 배운 기법(Fusion, Quantization 등) 적용</a:t>
            </a:r>
            <a:endParaRPr lang="en-US" sz="1200" dirty="0"/>
          </a:p>
        </p:txBody>
      </p:sp>
      <p:sp>
        <p:nvSpPr>
          <p:cNvPr id="23" name="Shape 21"/>
          <p:cNvSpPr/>
          <p:nvPr/>
        </p:nvSpPr>
        <p:spPr>
          <a:xfrm>
            <a:off x="571500" y="302940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22"/>
          <p:cNvSpPr txBox="1"/>
          <p:nvPr/>
        </p:nvSpPr>
        <p:spPr>
          <a:xfrm>
            <a:off x="660197" y="304769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1200" dirty="0"/>
          </a:p>
        </p:txBody>
      </p:sp>
      <p:sp>
        <p:nvSpPr>
          <p:cNvPr id="25" name="Text 23"/>
          <p:cNvSpPr txBox="1"/>
          <p:nvPr/>
        </p:nvSpPr>
        <p:spPr>
          <a:xfrm>
            <a:off x="981151" y="3056499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분석</a:t>
            </a:r>
            <a:endParaRPr lang="en-US" sz="1200" dirty="0"/>
          </a:p>
        </p:txBody>
      </p:sp>
      <p:sp>
        <p:nvSpPr>
          <p:cNvPr id="26" name="Text 24"/>
          <p:cNvSpPr txBox="1"/>
          <p:nvPr/>
        </p:nvSpPr>
        <p:spPr>
          <a:xfrm>
            <a:off x="1584655" y="3056499"/>
            <a:ext cx="2848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최적화 전/후 MFU 비교 및 성능 향상 측정</a:t>
            </a:r>
            <a:endParaRPr lang="en-US" sz="1200" dirty="0"/>
          </a:p>
        </p:txBody>
      </p:sp>
      <p:sp>
        <p:nvSpPr>
          <p:cNvPr id="27" name="Text 25"/>
          <p:cNvSpPr txBox="1"/>
          <p:nvPr/>
        </p:nvSpPr>
        <p:spPr>
          <a:xfrm>
            <a:off x="638250" y="4062222"/>
            <a:ext cx="4282135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베이스라인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측정 코드 : 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31" name="Shape 29"/>
          <p:cNvSpPr/>
          <p:nvPr/>
        </p:nvSpPr>
        <p:spPr>
          <a:xfrm>
            <a:off x="7168896" y="1009498"/>
            <a:ext cx="4457700" cy="1772107"/>
          </a:xfrm>
          <a:prstGeom prst="roundRect">
            <a:avLst>
              <a:gd name="adj" fmla="val 221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Text 30"/>
          <p:cNvSpPr txBox="1"/>
          <p:nvPr/>
        </p:nvSpPr>
        <p:spPr>
          <a:xfrm>
            <a:off x="7369150" y="1218895"/>
            <a:ext cx="16532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선정 가이드라인</a:t>
            </a:r>
            <a:endParaRPr lang="en-US" sz="1300" dirty="0"/>
          </a:p>
        </p:txBody>
      </p:sp>
      <p:sp>
        <p:nvSpPr>
          <p:cNvPr id="33" name="Text 31"/>
          <p:cNvSpPr txBox="1"/>
          <p:nvPr/>
        </p:nvSpPr>
        <p:spPr>
          <a:xfrm>
            <a:off x="7407554" y="1591056"/>
            <a:ext cx="412028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친화적 모델 옵션: - 초급: ResNet18/50, MobileNetV2 - 중급: BERT-small, ViT-tiny - 고급: EfficientNet, YOLOv5-small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7407554" y="2085746"/>
            <a:ext cx="412028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고려사항: - Colab GPU 메모리 제한 (12-16GB) - 세션 유지 시간 (12시간 한도) - 대형 모델은 체크포인트 저장 필수</a:t>
            </a:r>
            <a:endParaRPr lang="en-US" sz="1000" dirty="0"/>
          </a:p>
        </p:txBody>
      </p:sp>
      <p:sp>
        <p:nvSpPr>
          <p:cNvPr id="35" name="Shape 33"/>
          <p:cNvSpPr/>
          <p:nvPr/>
        </p:nvSpPr>
        <p:spPr>
          <a:xfrm>
            <a:off x="7168896" y="3010205"/>
            <a:ext cx="4457700" cy="2381098"/>
          </a:xfrm>
          <a:prstGeom prst="roundRect">
            <a:avLst>
              <a:gd name="adj" fmla="val 1229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 34"/>
          <p:cNvSpPr txBox="1"/>
          <p:nvPr/>
        </p:nvSpPr>
        <p:spPr>
          <a:xfrm>
            <a:off x="7369150" y="3219602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평가 기준</a:t>
            </a:r>
            <a:endParaRPr lang="en-US" sz="1300" dirty="0"/>
          </a:p>
        </p:txBody>
      </p:sp>
      <p:sp>
        <p:nvSpPr>
          <p:cNvPr id="37" name="Text 35"/>
          <p:cNvSpPr txBox="1"/>
          <p:nvPr/>
        </p:nvSpPr>
        <p:spPr>
          <a:xfrm>
            <a:off x="7369150" y="3590849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개선율</a:t>
            </a:r>
            <a:endParaRPr lang="en-US" sz="1200" dirty="0"/>
          </a:p>
        </p:txBody>
      </p:sp>
      <p:sp>
        <p:nvSpPr>
          <p:cNvPr id="38" name="Text 36"/>
          <p:cNvSpPr txBox="1"/>
          <p:nvPr/>
        </p:nvSpPr>
        <p:spPr>
          <a:xfrm>
            <a:off x="11103559" y="3590849"/>
            <a:ext cx="4389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40%</a:t>
            </a:r>
            <a:endParaRPr lang="en-US" sz="1200" dirty="0"/>
          </a:p>
        </p:txBody>
      </p:sp>
      <p:sp>
        <p:nvSpPr>
          <p:cNvPr id="39" name="Shape 37"/>
          <p:cNvSpPr/>
          <p:nvPr/>
        </p:nvSpPr>
        <p:spPr>
          <a:xfrm>
            <a:off x="7369150" y="3895344"/>
            <a:ext cx="4058107" cy="95098"/>
          </a:xfrm>
          <a:prstGeom prst="roundRect">
            <a:avLst>
              <a:gd name="adj" fmla="val 961534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Shape 38"/>
          <p:cNvSpPr/>
          <p:nvPr/>
        </p:nvSpPr>
        <p:spPr>
          <a:xfrm>
            <a:off x="7369150" y="3895344"/>
            <a:ext cx="1628546" cy="95098"/>
          </a:xfrm>
          <a:prstGeom prst="roundRect">
            <a:avLst>
              <a:gd name="adj" fmla="val 961534"/>
            </a:avLst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9"/>
          <p:cNvSpPr/>
          <p:nvPr/>
        </p:nvSpPr>
        <p:spPr>
          <a:xfrm>
            <a:off x="7369150" y="4486046"/>
            <a:ext cx="4058107" cy="9144"/>
          </a:xfrm>
          <a:prstGeom prst="rect">
            <a:avLst/>
          </a:prstGeom>
          <a:solidFill>
            <a:srgbClr val="D1D5D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40"/>
          <p:cNvSpPr txBox="1"/>
          <p:nvPr/>
        </p:nvSpPr>
        <p:spPr>
          <a:xfrm>
            <a:off x="7378294" y="4219956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우수</a:t>
            </a:r>
            <a:endParaRPr lang="en-US" sz="1000" dirty="0"/>
          </a:p>
        </p:txBody>
      </p:sp>
      <p:sp>
        <p:nvSpPr>
          <p:cNvPr id="43" name="Text 41"/>
          <p:cNvSpPr txBox="1"/>
          <p:nvPr/>
        </p:nvSpPr>
        <p:spPr>
          <a:xfrm>
            <a:off x="8125358" y="4219956"/>
            <a:ext cx="12527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20% 이상 향상</a:t>
            </a:r>
            <a:endParaRPr lang="en-US" sz="1000" dirty="0"/>
          </a:p>
        </p:txBody>
      </p:sp>
      <p:sp>
        <p:nvSpPr>
          <p:cNvPr id="44" name="Shape 42"/>
          <p:cNvSpPr/>
          <p:nvPr/>
        </p:nvSpPr>
        <p:spPr>
          <a:xfrm>
            <a:off x="7369150" y="4833518"/>
            <a:ext cx="4058107" cy="9144"/>
          </a:xfrm>
          <a:prstGeom prst="rect">
            <a:avLst/>
          </a:prstGeom>
          <a:solidFill>
            <a:srgbClr val="D1D5D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Text 43"/>
          <p:cNvSpPr txBox="1"/>
          <p:nvPr/>
        </p:nvSpPr>
        <p:spPr>
          <a:xfrm>
            <a:off x="7378294" y="4572000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양호</a:t>
            </a:r>
            <a:endParaRPr lang="en-US" sz="1000" dirty="0"/>
          </a:p>
        </p:txBody>
      </p:sp>
      <p:sp>
        <p:nvSpPr>
          <p:cNvPr id="46" name="Text 44"/>
          <p:cNvSpPr txBox="1"/>
          <p:nvPr/>
        </p:nvSpPr>
        <p:spPr>
          <a:xfrm>
            <a:off x="8125358" y="4572000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10-20% 향상</a:t>
            </a:r>
            <a:endParaRPr lang="en-US" sz="1000" dirty="0"/>
          </a:p>
        </p:txBody>
      </p:sp>
      <p:sp>
        <p:nvSpPr>
          <p:cNvPr id="47" name="Text 45"/>
          <p:cNvSpPr txBox="1"/>
          <p:nvPr/>
        </p:nvSpPr>
        <p:spPr>
          <a:xfrm>
            <a:off x="7378294" y="4924044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기본</a:t>
            </a:r>
            <a:endParaRPr lang="en-US" sz="1000" dirty="0"/>
          </a:p>
        </p:txBody>
      </p:sp>
      <p:sp>
        <p:nvSpPr>
          <p:cNvPr id="48" name="Text 46"/>
          <p:cNvSpPr txBox="1"/>
          <p:nvPr/>
        </p:nvSpPr>
        <p:spPr>
          <a:xfrm>
            <a:off x="8125358" y="4924044"/>
            <a:ext cx="11859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5% 이상 향상</a:t>
            </a:r>
            <a:endParaRPr lang="en-US" sz="1000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910889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[실습] Layer별 진단 및 최적화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244193"/>
            <a:ext cx="2457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 진단 및 최적화 실습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571500" y="1673046"/>
            <a:ext cx="61155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환경에서 PyTorch 모델의 Layer 진단을 통해 병목 구간을 식별하고 최적화하는 실습입니다.</a:t>
            </a:r>
            <a:endParaRPr lang="en-US" sz="1200" dirty="0"/>
          </a:p>
        </p:txBody>
      </p:sp>
      <p:sp>
        <p:nvSpPr>
          <p:cNvPr id="8" name="Text 6"/>
          <p:cNvSpPr txBox="1"/>
          <p:nvPr/>
        </p:nvSpPr>
        <p:spPr>
          <a:xfrm>
            <a:off x="571500" y="2626494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진행 단계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571500" y="305534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 txBox="1"/>
          <p:nvPr/>
        </p:nvSpPr>
        <p:spPr>
          <a:xfrm>
            <a:off x="660197" y="307455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981151" y="3055347"/>
            <a:ext cx="4467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Profiler를 사용한 Layer별 연산량 및 실행 시간 프로파일링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571500" y="345494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 txBox="1"/>
          <p:nvPr/>
        </p:nvSpPr>
        <p:spPr>
          <a:xfrm>
            <a:off x="660197" y="3474143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981151" y="3454940"/>
            <a:ext cx="27249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Layer 식별 및 최적화 우선순위 결정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571500" y="3855447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 txBox="1"/>
          <p:nvPr/>
        </p:nvSpPr>
        <p:spPr>
          <a:xfrm>
            <a:off x="660197" y="387465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981151" y="3855447"/>
            <a:ext cx="3982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최적화 적용 (torch.jit.trace, torch.quantization 등)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571500" y="4255040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7"/>
          <p:cNvSpPr txBox="1"/>
          <p:nvPr/>
        </p:nvSpPr>
        <p:spPr>
          <a:xfrm>
            <a:off x="660197" y="4274243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0" name="Text 18"/>
          <p:cNvSpPr txBox="1"/>
          <p:nvPr/>
        </p:nvSpPr>
        <p:spPr>
          <a:xfrm>
            <a:off x="981151" y="4255040"/>
            <a:ext cx="2895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전/후 성능 비교 및 MFU 향상도 측정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981151" y="5395254"/>
            <a:ext cx="368058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예시 : 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5" name="Shape 23"/>
          <p:cNvSpPr/>
          <p:nvPr/>
        </p:nvSpPr>
        <p:spPr>
          <a:xfrm>
            <a:off x="7168896" y="1009498"/>
            <a:ext cx="4457700" cy="3733495"/>
          </a:xfrm>
          <a:prstGeom prst="roundRect">
            <a:avLst>
              <a:gd name="adj" fmla="val 500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 24"/>
          <p:cNvSpPr txBox="1"/>
          <p:nvPr/>
        </p:nvSpPr>
        <p:spPr>
          <a:xfrm>
            <a:off x="7369150" y="1218895"/>
            <a:ext cx="19860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진단 도구</a:t>
            </a:r>
            <a:endParaRPr lang="en-US" sz="1300" dirty="0"/>
          </a:p>
        </p:txBody>
      </p:sp>
      <p:sp>
        <p:nvSpPr>
          <p:cNvPr id="27" name="Shape 25"/>
          <p:cNvSpPr/>
          <p:nvPr/>
        </p:nvSpPr>
        <p:spPr>
          <a:xfrm>
            <a:off x="7369150" y="1628546"/>
            <a:ext cx="4058107" cy="972007"/>
          </a:xfrm>
          <a:prstGeom prst="roundRect">
            <a:avLst>
              <a:gd name="adj" fmla="val 3689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492594" y="1752905"/>
            <a:ext cx="12865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</a:t>
            </a:r>
            <a:endParaRPr lang="en-US" sz="1200" dirty="0"/>
          </a:p>
        </p:txBody>
      </p:sp>
      <p:pic>
        <p:nvPicPr>
          <p:cNvPr id="29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492594" y="2172771"/>
            <a:ext cx="152705" cy="152705"/>
          </a:xfrm>
          <a:prstGeom prst="rect">
            <a:avLst/>
          </a:prstGeom>
        </p:spPr>
      </p:pic>
      <p:sp>
        <p:nvSpPr>
          <p:cNvPr id="30" name="Text 27"/>
          <p:cNvSpPr txBox="1"/>
          <p:nvPr/>
        </p:nvSpPr>
        <p:spPr>
          <a:xfrm>
            <a:off x="7721194" y="2018995"/>
            <a:ext cx="36009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CPU/GPU 연산 타이밍, 메모리 사용량, 텐서 형태 등 측정</a:t>
            </a:r>
            <a:endParaRPr lang="en-US" sz="1200" dirty="0"/>
          </a:p>
        </p:txBody>
      </p:sp>
      <p:sp>
        <p:nvSpPr>
          <p:cNvPr id="31" name="Shape 28"/>
          <p:cNvSpPr/>
          <p:nvPr/>
        </p:nvSpPr>
        <p:spPr>
          <a:xfrm>
            <a:off x="7369150" y="2714854"/>
            <a:ext cx="4058107" cy="972007"/>
          </a:xfrm>
          <a:prstGeom prst="roundRect">
            <a:avLst>
              <a:gd name="adj" fmla="val 3689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Text 29"/>
          <p:cNvSpPr txBox="1"/>
          <p:nvPr/>
        </p:nvSpPr>
        <p:spPr>
          <a:xfrm>
            <a:off x="7492594" y="2838298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Memory 모니터링</a:t>
            </a:r>
            <a:endParaRPr lang="en-US" sz="1200" dirty="0"/>
          </a:p>
        </p:txBody>
      </p:sp>
      <p:pic>
        <p:nvPicPr>
          <p:cNvPr id="33" name="Image 1" descr="preencoded.png"/>
          <p:cNvPicPr>
            <a:picLocks noChangeAspect="1"/>
          </p:cNvPicPr>
          <p:nvPr/>
        </p:nvPicPr>
        <p:blipFill>
          <a:blip r:embed="rId4"/>
          <a:srcRect l="-33" r="-33"/>
          <a:stretch/>
        </p:blipFill>
        <p:spPr>
          <a:xfrm>
            <a:off x="7492594" y="3173618"/>
            <a:ext cx="171907" cy="152705"/>
          </a:xfrm>
          <a:prstGeom prst="rect">
            <a:avLst/>
          </a:prstGeom>
        </p:spPr>
      </p:pic>
      <p:sp>
        <p:nvSpPr>
          <p:cNvPr id="34" name="Text 30"/>
          <p:cNvSpPr txBox="1"/>
          <p:nvPr/>
        </p:nvSpPr>
        <p:spPr>
          <a:xfrm>
            <a:off x="7740396" y="3105302"/>
            <a:ext cx="353415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torch.cuda.memory_summary() 활용 GPU 메모리 분석</a:t>
            </a:r>
            <a:endParaRPr lang="en-US" sz="1200" dirty="0"/>
          </a:p>
        </p:txBody>
      </p:sp>
      <p:sp>
        <p:nvSpPr>
          <p:cNvPr id="35" name="Shape 31"/>
          <p:cNvSpPr/>
          <p:nvPr/>
        </p:nvSpPr>
        <p:spPr>
          <a:xfrm>
            <a:off x="7369150" y="3800246"/>
            <a:ext cx="4058107" cy="743407"/>
          </a:xfrm>
          <a:prstGeom prst="roundRect">
            <a:avLst>
              <a:gd name="adj" fmla="val 6308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 32"/>
          <p:cNvSpPr txBox="1"/>
          <p:nvPr/>
        </p:nvSpPr>
        <p:spPr>
          <a:xfrm>
            <a:off x="7492594" y="392460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분석</a:t>
            </a:r>
            <a:endParaRPr lang="en-US" sz="1200" dirty="0"/>
          </a:p>
        </p:txBody>
      </p:sp>
      <p:pic>
        <p:nvPicPr>
          <p:cNvPr id="37" name="Image 2" descr="preencoded.png"/>
          <p:cNvPicPr>
            <a:picLocks noChangeAspect="1"/>
          </p:cNvPicPr>
          <p:nvPr/>
        </p:nvPicPr>
        <p:blipFill>
          <a:blip r:embed="rId5"/>
          <a:srcRect t="-43" b="-43"/>
          <a:stretch/>
        </p:blipFill>
        <p:spPr>
          <a:xfrm>
            <a:off x="7492594" y="4229100"/>
            <a:ext cx="133502" cy="152705"/>
          </a:xfrm>
          <a:prstGeom prst="rect">
            <a:avLst/>
          </a:prstGeom>
        </p:spPr>
      </p:pic>
      <p:sp>
        <p:nvSpPr>
          <p:cNvPr id="38" name="Text 33"/>
          <p:cNvSpPr txBox="1"/>
          <p:nvPr/>
        </p:nvSpPr>
        <p:spPr>
          <a:xfrm>
            <a:off x="7702906" y="4190695"/>
            <a:ext cx="36676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torchinfo 라이브러리로 레이어별 파라미터/연산량 확인</a:t>
            </a:r>
            <a:endParaRPr lang="en-US" sz="1200" dirty="0"/>
          </a:p>
        </p:txBody>
      </p:sp>
      <p:sp>
        <p:nvSpPr>
          <p:cNvPr id="39" name="Text 34"/>
          <p:cNvSpPr txBox="1"/>
          <p:nvPr/>
        </p:nvSpPr>
        <p:spPr>
          <a:xfrm>
            <a:off x="7168896" y="4981651"/>
            <a:ext cx="23865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최적화 기법 선택 가이드</a:t>
            </a:r>
            <a:endParaRPr lang="en-US" sz="1300" dirty="0"/>
          </a:p>
        </p:txBody>
      </p:sp>
      <p:sp>
        <p:nvSpPr>
          <p:cNvPr id="40" name="Text 35"/>
          <p:cNvSpPr txBox="1"/>
          <p:nvPr/>
        </p:nvSpPr>
        <p:spPr>
          <a:xfrm>
            <a:off x="7207301" y="5352898"/>
            <a:ext cx="33293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연산량이 많은 Conv/FC Layer: torch.quantization 활용</a:t>
            </a:r>
            <a:endParaRPr lang="en-US" sz="1000" dirty="0"/>
          </a:p>
        </p:txBody>
      </p:sp>
      <p:sp>
        <p:nvSpPr>
          <p:cNvPr id="41" name="Text 36"/>
          <p:cNvSpPr txBox="1"/>
          <p:nvPr/>
        </p:nvSpPr>
        <p:spPr>
          <a:xfrm>
            <a:off x="7207301" y="5619902"/>
            <a:ext cx="30056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연속된 연산들: torch.jit.script/trace로 융합 최적화</a:t>
            </a:r>
            <a:endParaRPr lang="en-US" sz="1000" dirty="0"/>
          </a:p>
        </p:txBody>
      </p:sp>
      <p:sp>
        <p:nvSpPr>
          <p:cNvPr id="42" name="Text 37"/>
          <p:cNvSpPr txBox="1"/>
          <p:nvPr/>
        </p:nvSpPr>
        <p:spPr>
          <a:xfrm>
            <a:off x="7207301" y="5886907"/>
            <a:ext cx="2977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병목: 그래디언트 체크포인팅, 배치 크기 조정</a:t>
            </a:r>
            <a:endParaRPr lang="en-US" sz="1000" dirty="0"/>
          </a:p>
        </p:txBody>
      </p:sp>
      <p:sp>
        <p:nvSpPr>
          <p:cNvPr id="43" name="Text 38"/>
          <p:cNvSpPr txBox="1"/>
          <p:nvPr/>
        </p:nvSpPr>
        <p:spPr>
          <a:xfrm>
            <a:off x="7207301" y="6152998"/>
            <a:ext cx="34820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Colab에서는 세션 시간이 제한되므로 모델/데이터 저장 필수!</a:t>
            </a:r>
            <a:endParaRPr lang="en-US" sz="10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6539789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ONNX/TensorRT/TVM 전략 비교 - Google Colab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68087"/>
            <a:ext cx="38862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팀별 전략 적용 및 성능 비교 방법 (Colab 환경)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45853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 txBox="1"/>
          <p:nvPr/>
        </p:nvSpPr>
        <p:spPr>
          <a:xfrm>
            <a:off x="660197" y="147773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981151" y="1458535"/>
            <a:ext cx="5382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팀별로 동일한 모델에 다른 최적화 전략 적용(ONNX Runtime, PyTorch JIT, TVM)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571500" y="1858128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9"/>
          <p:cNvSpPr txBox="1"/>
          <p:nvPr/>
        </p:nvSpPr>
        <p:spPr>
          <a:xfrm>
            <a:off x="660197" y="187733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2" name="Text 10"/>
          <p:cNvSpPr txBox="1"/>
          <p:nvPr/>
        </p:nvSpPr>
        <p:spPr>
          <a:xfrm>
            <a:off x="981151" y="1858128"/>
            <a:ext cx="52770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T4/P100 GPU 환경에서 벤치마크 테스트 수행 (Batch Size: 1, 4)</a:t>
            </a:r>
            <a:endParaRPr lang="en-US" sz="1200" dirty="0"/>
          </a:p>
        </p:txBody>
      </p:sp>
      <p:sp>
        <p:nvSpPr>
          <p:cNvPr id="13" name="Shape 11"/>
          <p:cNvSpPr/>
          <p:nvPr/>
        </p:nvSpPr>
        <p:spPr>
          <a:xfrm>
            <a:off x="571500" y="2258635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 txBox="1"/>
          <p:nvPr/>
        </p:nvSpPr>
        <p:spPr>
          <a:xfrm>
            <a:off x="660197" y="227783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5" name="Text 13"/>
          <p:cNvSpPr txBox="1"/>
          <p:nvPr/>
        </p:nvSpPr>
        <p:spPr>
          <a:xfrm>
            <a:off x="981151" y="2258635"/>
            <a:ext cx="4010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지표(추론 시간, Throughput, GPU 메모리 사용량) 측정</a:t>
            </a:r>
            <a:endParaRPr lang="en-US" sz="1200" dirty="0"/>
          </a:p>
        </p:txBody>
      </p:sp>
      <p:sp>
        <p:nvSpPr>
          <p:cNvPr id="16" name="Shape 14"/>
          <p:cNvSpPr/>
          <p:nvPr/>
        </p:nvSpPr>
        <p:spPr>
          <a:xfrm>
            <a:off x="571500" y="2658228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5"/>
          <p:cNvSpPr txBox="1"/>
          <p:nvPr/>
        </p:nvSpPr>
        <p:spPr>
          <a:xfrm>
            <a:off x="660197" y="267743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18" name="Text 16"/>
          <p:cNvSpPr txBox="1"/>
          <p:nvPr/>
        </p:nvSpPr>
        <p:spPr>
          <a:xfrm>
            <a:off x="981151" y="2658228"/>
            <a:ext cx="34107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전/후 결과 비교 분석 및 팀 간 전략 효과 비교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565403" y="3597682"/>
            <a:ext cx="4269029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환경 데이터 </a:t>
            </a:r>
            <a:r>
              <a:rPr 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수집 코드 :  colab </a:t>
            </a:r>
            <a:r>
              <a:rPr lang="ko-KR" altLang="en-US" sz="1500" b="1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참조</a:t>
            </a:r>
            <a:endParaRPr lang="en-US" sz="1500" dirty="0"/>
          </a:p>
        </p:txBody>
      </p:sp>
      <p:sp>
        <p:nvSpPr>
          <p:cNvPr id="23" name="Shape 21"/>
          <p:cNvSpPr/>
          <p:nvPr/>
        </p:nvSpPr>
        <p:spPr>
          <a:xfrm>
            <a:off x="7168896" y="1077231"/>
            <a:ext cx="4457700" cy="2743200"/>
          </a:xfrm>
          <a:prstGeom prst="roundRect">
            <a:avLst>
              <a:gd name="adj" fmla="val 926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4" name="Text 22"/>
          <p:cNvSpPr txBox="1"/>
          <p:nvPr/>
        </p:nvSpPr>
        <p:spPr>
          <a:xfrm>
            <a:off x="7369150" y="1286628"/>
            <a:ext cx="25484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환경에서 전략별 성능 비교</a:t>
            </a:r>
            <a:endParaRPr lang="en-US" sz="1300" dirty="0"/>
          </a:p>
        </p:txBody>
      </p:sp>
      <p:sp>
        <p:nvSpPr>
          <p:cNvPr id="25" name="Shape 23"/>
          <p:cNvSpPr/>
          <p:nvPr/>
        </p:nvSpPr>
        <p:spPr>
          <a:xfrm>
            <a:off x="7373722" y="1663361"/>
            <a:ext cx="1543507" cy="543154"/>
          </a:xfrm>
          <a:prstGeom prst="rect">
            <a:avLst/>
          </a:prstGeom>
          <a:solidFill>
            <a:srgbClr val="F0F0F0"/>
          </a:solidFill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6" name="Text 24"/>
          <p:cNvSpPr txBox="1"/>
          <p:nvPr/>
        </p:nvSpPr>
        <p:spPr>
          <a:xfrm>
            <a:off x="7455103" y="1839840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전략</a:t>
            </a:r>
            <a:endParaRPr lang="en-US" sz="1000" dirty="0"/>
          </a:p>
        </p:txBody>
      </p:sp>
      <p:sp>
        <p:nvSpPr>
          <p:cNvPr id="27" name="Shape 25"/>
          <p:cNvSpPr/>
          <p:nvPr/>
        </p:nvSpPr>
        <p:spPr>
          <a:xfrm>
            <a:off x="8908085" y="1663361"/>
            <a:ext cx="1104595" cy="543154"/>
          </a:xfrm>
          <a:prstGeom prst="rect">
            <a:avLst/>
          </a:prstGeom>
          <a:solidFill>
            <a:srgbClr val="F0F0F0"/>
          </a:solidFill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8988552" y="1743828"/>
            <a:ext cx="8906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Throughput</a:t>
            </a:r>
            <a:endParaRPr lang="en-US" sz="1000" dirty="0"/>
          </a:p>
        </p:txBody>
      </p:sp>
      <p:sp>
        <p:nvSpPr>
          <p:cNvPr id="29" name="Text 27"/>
          <p:cNvSpPr txBox="1"/>
          <p:nvPr/>
        </p:nvSpPr>
        <p:spPr>
          <a:xfrm>
            <a:off x="8988552" y="1934938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(imgs/sec)</a:t>
            </a:r>
            <a:endParaRPr lang="en-US" sz="1000" dirty="0"/>
          </a:p>
        </p:txBody>
      </p:sp>
      <p:sp>
        <p:nvSpPr>
          <p:cNvPr id="30" name="Shape 28"/>
          <p:cNvSpPr/>
          <p:nvPr/>
        </p:nvSpPr>
        <p:spPr>
          <a:xfrm>
            <a:off x="10009937" y="1663361"/>
            <a:ext cx="790956" cy="543154"/>
          </a:xfrm>
          <a:prstGeom prst="rect">
            <a:avLst/>
          </a:prstGeom>
          <a:solidFill>
            <a:srgbClr val="F0F0F0"/>
          </a:solidFill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9"/>
          <p:cNvSpPr txBox="1"/>
          <p:nvPr/>
        </p:nvSpPr>
        <p:spPr>
          <a:xfrm>
            <a:off x="10091318" y="1743828"/>
            <a:ext cx="6245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Latency</a:t>
            </a:r>
            <a:endParaRPr lang="en-US" sz="1000" dirty="0"/>
          </a:p>
        </p:txBody>
      </p:sp>
      <p:sp>
        <p:nvSpPr>
          <p:cNvPr id="32" name="Text 30"/>
          <p:cNvSpPr txBox="1"/>
          <p:nvPr/>
        </p:nvSpPr>
        <p:spPr>
          <a:xfrm>
            <a:off x="10091318" y="1934938"/>
            <a:ext cx="405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(ms)</a:t>
            </a:r>
            <a:endParaRPr lang="en-US" sz="1000" dirty="0"/>
          </a:p>
        </p:txBody>
      </p:sp>
      <p:sp>
        <p:nvSpPr>
          <p:cNvPr id="33" name="Shape 31"/>
          <p:cNvSpPr/>
          <p:nvPr/>
        </p:nvSpPr>
        <p:spPr>
          <a:xfrm>
            <a:off x="10798150" y="1663361"/>
            <a:ext cx="619049" cy="543154"/>
          </a:xfrm>
          <a:prstGeom prst="rect">
            <a:avLst/>
          </a:prstGeom>
          <a:solidFill>
            <a:srgbClr val="F0F0F0"/>
          </a:solidFill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2"/>
          <p:cNvSpPr txBox="1"/>
          <p:nvPr/>
        </p:nvSpPr>
        <p:spPr>
          <a:xfrm>
            <a:off x="10879531" y="1743828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</a:t>
            </a:r>
            <a:endParaRPr lang="en-US" sz="1000" dirty="0"/>
          </a:p>
        </p:txBody>
      </p:sp>
      <p:sp>
        <p:nvSpPr>
          <p:cNvPr id="35" name="Text 33"/>
          <p:cNvSpPr txBox="1"/>
          <p:nvPr/>
        </p:nvSpPr>
        <p:spPr>
          <a:xfrm>
            <a:off x="10879531" y="1934938"/>
            <a:ext cx="4151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(MB)</a:t>
            </a:r>
            <a:endParaRPr lang="en-US" sz="1000" dirty="0"/>
          </a:p>
        </p:txBody>
      </p:sp>
      <p:sp>
        <p:nvSpPr>
          <p:cNvPr id="36" name="Shape 34"/>
          <p:cNvSpPr/>
          <p:nvPr/>
        </p:nvSpPr>
        <p:spPr>
          <a:xfrm>
            <a:off x="7373722" y="2206515"/>
            <a:ext cx="1543507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5"/>
          <p:cNvSpPr txBox="1"/>
          <p:nvPr/>
        </p:nvSpPr>
        <p:spPr>
          <a:xfrm>
            <a:off x="7455103" y="2286982"/>
            <a:ext cx="12627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기본 모델 (PyTorch)</a:t>
            </a:r>
            <a:endParaRPr lang="en-US" sz="1000" dirty="0"/>
          </a:p>
        </p:txBody>
      </p:sp>
      <p:sp>
        <p:nvSpPr>
          <p:cNvPr id="38" name="Shape 36"/>
          <p:cNvSpPr/>
          <p:nvPr/>
        </p:nvSpPr>
        <p:spPr>
          <a:xfrm>
            <a:off x="8908085" y="2206515"/>
            <a:ext cx="1104595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Text 37"/>
          <p:cNvSpPr txBox="1"/>
          <p:nvPr/>
        </p:nvSpPr>
        <p:spPr>
          <a:xfrm>
            <a:off x="8988552" y="2286982"/>
            <a:ext cx="329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</a:t>
            </a:r>
            <a:endParaRPr lang="en-US" sz="1000" dirty="0"/>
          </a:p>
        </p:txBody>
      </p:sp>
      <p:sp>
        <p:nvSpPr>
          <p:cNvPr id="40" name="Shape 38"/>
          <p:cNvSpPr/>
          <p:nvPr/>
        </p:nvSpPr>
        <p:spPr>
          <a:xfrm>
            <a:off x="10009937" y="2206515"/>
            <a:ext cx="790956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Text 39"/>
          <p:cNvSpPr txBox="1"/>
          <p:nvPr/>
        </p:nvSpPr>
        <p:spPr>
          <a:xfrm>
            <a:off x="10091318" y="2286982"/>
            <a:ext cx="290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8.9</a:t>
            </a:r>
            <a:endParaRPr lang="en-US" sz="1000" dirty="0"/>
          </a:p>
        </p:txBody>
      </p:sp>
      <p:sp>
        <p:nvSpPr>
          <p:cNvPr id="42" name="Shape 40"/>
          <p:cNvSpPr/>
          <p:nvPr/>
        </p:nvSpPr>
        <p:spPr>
          <a:xfrm>
            <a:off x="10798150" y="2206515"/>
            <a:ext cx="619049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Text 41"/>
          <p:cNvSpPr txBox="1"/>
          <p:nvPr/>
        </p:nvSpPr>
        <p:spPr>
          <a:xfrm>
            <a:off x="10879531" y="2286982"/>
            <a:ext cx="405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1240</a:t>
            </a:r>
            <a:endParaRPr lang="en-US" sz="1000" dirty="0"/>
          </a:p>
        </p:txBody>
      </p:sp>
      <p:sp>
        <p:nvSpPr>
          <p:cNvPr id="44" name="Shape 42"/>
          <p:cNvSpPr/>
          <p:nvPr/>
        </p:nvSpPr>
        <p:spPr>
          <a:xfrm>
            <a:off x="7373722" y="2558559"/>
            <a:ext cx="1543507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43"/>
          <p:cNvSpPr txBox="1"/>
          <p:nvPr/>
        </p:nvSpPr>
        <p:spPr>
          <a:xfrm>
            <a:off x="7455103" y="2639940"/>
            <a:ext cx="10433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Runtime</a:t>
            </a:r>
            <a:endParaRPr lang="en-US" sz="1000" dirty="0"/>
          </a:p>
        </p:txBody>
      </p:sp>
      <p:sp>
        <p:nvSpPr>
          <p:cNvPr id="46" name="Shape 44"/>
          <p:cNvSpPr/>
          <p:nvPr/>
        </p:nvSpPr>
        <p:spPr>
          <a:xfrm>
            <a:off x="8908085" y="2558559"/>
            <a:ext cx="1104595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Text 45"/>
          <p:cNvSpPr txBox="1"/>
          <p:nvPr/>
        </p:nvSpPr>
        <p:spPr>
          <a:xfrm>
            <a:off x="8988552" y="2639940"/>
            <a:ext cx="329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168</a:t>
            </a:r>
            <a:endParaRPr lang="en-US" sz="1000" dirty="0"/>
          </a:p>
        </p:txBody>
      </p:sp>
      <p:sp>
        <p:nvSpPr>
          <p:cNvPr id="48" name="Shape 46"/>
          <p:cNvSpPr/>
          <p:nvPr/>
        </p:nvSpPr>
        <p:spPr>
          <a:xfrm>
            <a:off x="10009937" y="2558559"/>
            <a:ext cx="790956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Text 47"/>
          <p:cNvSpPr txBox="1"/>
          <p:nvPr/>
        </p:nvSpPr>
        <p:spPr>
          <a:xfrm>
            <a:off x="10091318" y="2639940"/>
            <a:ext cx="290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5.9</a:t>
            </a:r>
            <a:endParaRPr lang="en-US" sz="1000" dirty="0"/>
          </a:p>
        </p:txBody>
      </p:sp>
      <p:sp>
        <p:nvSpPr>
          <p:cNvPr id="50" name="Shape 48"/>
          <p:cNvSpPr/>
          <p:nvPr/>
        </p:nvSpPr>
        <p:spPr>
          <a:xfrm>
            <a:off x="10798150" y="2558559"/>
            <a:ext cx="619049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Text 49"/>
          <p:cNvSpPr txBox="1"/>
          <p:nvPr/>
        </p:nvSpPr>
        <p:spPr>
          <a:xfrm>
            <a:off x="10879531" y="2639940"/>
            <a:ext cx="329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980</a:t>
            </a:r>
            <a:endParaRPr lang="en-US" sz="1000" dirty="0"/>
          </a:p>
        </p:txBody>
      </p:sp>
      <p:sp>
        <p:nvSpPr>
          <p:cNvPr id="52" name="Shape 50"/>
          <p:cNvSpPr/>
          <p:nvPr/>
        </p:nvSpPr>
        <p:spPr>
          <a:xfrm>
            <a:off x="7373722" y="2910603"/>
            <a:ext cx="1543507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Text 51"/>
          <p:cNvSpPr txBox="1"/>
          <p:nvPr/>
        </p:nvSpPr>
        <p:spPr>
          <a:xfrm>
            <a:off x="7455103" y="2991984"/>
            <a:ext cx="8339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JIT</a:t>
            </a:r>
            <a:endParaRPr lang="en-US" sz="1000" dirty="0"/>
          </a:p>
        </p:txBody>
      </p:sp>
      <p:sp>
        <p:nvSpPr>
          <p:cNvPr id="54" name="Shape 52"/>
          <p:cNvSpPr/>
          <p:nvPr/>
        </p:nvSpPr>
        <p:spPr>
          <a:xfrm>
            <a:off x="8908085" y="2910603"/>
            <a:ext cx="1104595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Text 53"/>
          <p:cNvSpPr txBox="1"/>
          <p:nvPr/>
        </p:nvSpPr>
        <p:spPr>
          <a:xfrm>
            <a:off x="8988552" y="2991984"/>
            <a:ext cx="329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142</a:t>
            </a:r>
            <a:endParaRPr lang="en-US" sz="1000" dirty="0"/>
          </a:p>
        </p:txBody>
      </p:sp>
      <p:sp>
        <p:nvSpPr>
          <p:cNvPr id="56" name="Shape 54"/>
          <p:cNvSpPr/>
          <p:nvPr/>
        </p:nvSpPr>
        <p:spPr>
          <a:xfrm>
            <a:off x="10009937" y="2910603"/>
            <a:ext cx="790956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Text 55"/>
          <p:cNvSpPr txBox="1"/>
          <p:nvPr/>
        </p:nvSpPr>
        <p:spPr>
          <a:xfrm>
            <a:off x="10091318" y="2991984"/>
            <a:ext cx="290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7.0</a:t>
            </a:r>
            <a:endParaRPr lang="en-US" sz="1000" dirty="0"/>
          </a:p>
        </p:txBody>
      </p:sp>
      <p:sp>
        <p:nvSpPr>
          <p:cNvPr id="58" name="Shape 56"/>
          <p:cNvSpPr/>
          <p:nvPr/>
        </p:nvSpPr>
        <p:spPr>
          <a:xfrm>
            <a:off x="10798150" y="2910603"/>
            <a:ext cx="619049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Text 57"/>
          <p:cNvSpPr txBox="1"/>
          <p:nvPr/>
        </p:nvSpPr>
        <p:spPr>
          <a:xfrm>
            <a:off x="10879531" y="2991984"/>
            <a:ext cx="405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1180</a:t>
            </a:r>
            <a:endParaRPr lang="en-US" sz="1000" dirty="0"/>
          </a:p>
        </p:txBody>
      </p:sp>
      <p:sp>
        <p:nvSpPr>
          <p:cNvPr id="60" name="Shape 58"/>
          <p:cNvSpPr/>
          <p:nvPr/>
        </p:nvSpPr>
        <p:spPr>
          <a:xfrm>
            <a:off x="7373722" y="3263561"/>
            <a:ext cx="1543507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Text 59"/>
          <p:cNvSpPr txBox="1"/>
          <p:nvPr/>
        </p:nvSpPr>
        <p:spPr>
          <a:xfrm>
            <a:off x="7455103" y="3344028"/>
            <a:ext cx="9866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TVM (기본설정)</a:t>
            </a:r>
            <a:endParaRPr lang="en-US" sz="1000" dirty="0"/>
          </a:p>
        </p:txBody>
      </p:sp>
      <p:sp>
        <p:nvSpPr>
          <p:cNvPr id="62" name="Shape 60"/>
          <p:cNvSpPr/>
          <p:nvPr/>
        </p:nvSpPr>
        <p:spPr>
          <a:xfrm>
            <a:off x="8908085" y="3263561"/>
            <a:ext cx="1104595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Text 61"/>
          <p:cNvSpPr txBox="1"/>
          <p:nvPr/>
        </p:nvSpPr>
        <p:spPr>
          <a:xfrm>
            <a:off x="8988552" y="3344028"/>
            <a:ext cx="329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156</a:t>
            </a:r>
            <a:endParaRPr lang="en-US" sz="1000" dirty="0"/>
          </a:p>
        </p:txBody>
      </p:sp>
      <p:sp>
        <p:nvSpPr>
          <p:cNvPr id="64" name="Shape 62"/>
          <p:cNvSpPr/>
          <p:nvPr/>
        </p:nvSpPr>
        <p:spPr>
          <a:xfrm>
            <a:off x="10009937" y="3263561"/>
            <a:ext cx="790956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Text 63"/>
          <p:cNvSpPr txBox="1"/>
          <p:nvPr/>
        </p:nvSpPr>
        <p:spPr>
          <a:xfrm>
            <a:off x="10091318" y="3344028"/>
            <a:ext cx="290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6.4</a:t>
            </a:r>
            <a:endParaRPr lang="en-US" sz="1000" dirty="0"/>
          </a:p>
        </p:txBody>
      </p:sp>
      <p:sp>
        <p:nvSpPr>
          <p:cNvPr id="66" name="Shape 64"/>
          <p:cNvSpPr/>
          <p:nvPr/>
        </p:nvSpPr>
        <p:spPr>
          <a:xfrm>
            <a:off x="10798150" y="3263561"/>
            <a:ext cx="619049" cy="352044"/>
          </a:xfrm>
          <a:prstGeom prst="rect">
            <a:avLst/>
          </a:prstGeom>
          <a:noFill/>
          <a:ln w="12700">
            <a:solidFill>
              <a:srgbClr val="DDDDD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Text 65"/>
          <p:cNvSpPr txBox="1"/>
          <p:nvPr/>
        </p:nvSpPr>
        <p:spPr>
          <a:xfrm>
            <a:off x="10879531" y="3344028"/>
            <a:ext cx="329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850</a:t>
            </a:r>
            <a:endParaRPr lang="en-US" sz="1000" dirty="0"/>
          </a:p>
        </p:txBody>
      </p:sp>
      <p:sp>
        <p:nvSpPr>
          <p:cNvPr id="68" name="Text 66"/>
          <p:cNvSpPr txBox="1"/>
          <p:nvPr/>
        </p:nvSpPr>
        <p:spPr>
          <a:xfrm>
            <a:off x="7168896" y="4020684"/>
            <a:ext cx="26627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시각화 (Colab T4 GPU 기준)</a:t>
            </a:r>
            <a:endParaRPr lang="en-US" sz="1300" dirty="0"/>
          </a:p>
        </p:txBody>
      </p:sp>
      <p:pic>
        <p:nvPicPr>
          <p:cNvPr id="69" name="Image 0" descr="preencoded.png"/>
          <p:cNvPicPr>
            <a:picLocks noChangeAspect="1"/>
          </p:cNvPicPr>
          <p:nvPr/>
        </p:nvPicPr>
        <p:blipFill>
          <a:blip r:embed="rId3"/>
          <a:srcRect t="-3" b="-3"/>
          <a:stretch/>
        </p:blipFill>
        <p:spPr>
          <a:xfrm>
            <a:off x="7168896" y="4391931"/>
            <a:ext cx="4448556" cy="2095805"/>
          </a:xfrm>
          <a:prstGeom prst="rect">
            <a:avLst/>
          </a:prstGeom>
        </p:spPr>
      </p:pic>
      <p:sp>
        <p:nvSpPr>
          <p:cNvPr id="70" name="Shape 67"/>
          <p:cNvSpPr/>
          <p:nvPr/>
        </p:nvSpPr>
        <p:spPr>
          <a:xfrm>
            <a:off x="534009" y="4413232"/>
            <a:ext cx="4457700" cy="1543507"/>
          </a:xfrm>
          <a:prstGeom prst="roundRect">
            <a:avLst>
              <a:gd name="adj" fmla="val 2926"/>
            </a:avLst>
          </a:prstGeom>
          <a:noFill/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Text 68"/>
          <p:cNvSpPr txBox="1"/>
          <p:nvPr/>
        </p:nvSpPr>
        <p:spPr>
          <a:xfrm>
            <a:off x="658367" y="4536676"/>
            <a:ext cx="2229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측정 시 주의사항</a:t>
            </a:r>
            <a:endParaRPr lang="en-US" sz="1200" dirty="0"/>
          </a:p>
        </p:txBody>
      </p:sp>
      <p:sp>
        <p:nvSpPr>
          <p:cNvPr id="72" name="Text 69"/>
          <p:cNvSpPr txBox="1"/>
          <p:nvPr/>
        </p:nvSpPr>
        <p:spPr>
          <a:xfrm>
            <a:off x="695858" y="4841171"/>
            <a:ext cx="33393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세션 연결이 끊기지 않도록 주의 (최대 12시간 유지)</a:t>
            </a:r>
            <a:endParaRPr lang="en-US" sz="1000" dirty="0"/>
          </a:p>
        </p:txBody>
      </p:sp>
      <p:sp>
        <p:nvSpPr>
          <p:cNvPr id="73" name="Text 70"/>
          <p:cNvSpPr txBox="1"/>
          <p:nvPr/>
        </p:nvSpPr>
        <p:spPr>
          <a:xfrm>
            <a:off x="695858" y="5108176"/>
            <a:ext cx="26910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할당량을 초과하지 않도록 측정 간격 조정</a:t>
            </a:r>
            <a:endParaRPr lang="en-US" sz="1000" dirty="0"/>
          </a:p>
        </p:txBody>
      </p:sp>
      <p:sp>
        <p:nvSpPr>
          <p:cNvPr id="74" name="Text 71"/>
          <p:cNvSpPr txBox="1"/>
          <p:nvPr/>
        </p:nvSpPr>
        <p:spPr>
          <a:xfrm>
            <a:off x="695858" y="5375181"/>
            <a:ext cx="35487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실행 결과가 다른 셀의 영향을 받지 않도록 커널 재시작 후 측정</a:t>
            </a:r>
            <a:endParaRPr lang="en-US" sz="1000" dirty="0"/>
          </a:p>
        </p:txBody>
      </p:sp>
      <p:sp>
        <p:nvSpPr>
          <p:cNvPr id="75" name="Text 72"/>
          <p:cNvSpPr txBox="1"/>
          <p:nvPr/>
        </p:nvSpPr>
        <p:spPr>
          <a:xfrm>
            <a:off x="695858" y="5641271"/>
            <a:ext cx="34244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T4/P100 GPU 성능 차이가 있으므로 할당된 GPU 유형 기록</a:t>
            </a:r>
            <a:endParaRPr lang="en-US" sz="1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88162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개선 전/후 성능 비교 및 리포트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효과 검증 방법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717243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60041"/>
            <a:ext cx="46963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일관된 환경에서의 테스트: 동일한 하드웨어, 배치 크기, 입력 데이터 사용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60143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002941"/>
            <a:ext cx="4476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부하 상황에서 벤치마크 실행 (배치 크기 변화, 입력 크기 변화)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403043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345841"/>
            <a:ext cx="42775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통계적으로 의미 있는 결과를 위해 최소 5회 이상의 반복 측정 권장</a:t>
            </a:r>
            <a:endParaRPr lang="en-US" sz="1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745943"/>
            <a:ext cx="95098" cy="95098"/>
          </a:xfrm>
          <a:prstGeom prst="rect">
            <a:avLst/>
          </a:prstGeom>
        </p:spPr>
      </p:pic>
      <p:sp>
        <p:nvSpPr>
          <p:cNvPr id="14" name="Text 8"/>
          <p:cNvSpPr txBox="1"/>
          <p:nvPr/>
        </p:nvSpPr>
        <p:spPr>
          <a:xfrm>
            <a:off x="780898" y="2688741"/>
            <a:ext cx="3991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정확도/성능 트레이드오프 고려 (특히 양자화, 프루닝 적용 시)</a:t>
            </a:r>
            <a:endParaRPr lang="en-US" sz="1200" dirty="0"/>
          </a:p>
        </p:txBody>
      </p:sp>
      <p:sp>
        <p:nvSpPr>
          <p:cNvPr id="15" name="Text 9"/>
          <p:cNvSpPr txBox="1"/>
          <p:nvPr/>
        </p:nvSpPr>
        <p:spPr>
          <a:xfrm>
            <a:off x="571500" y="3369327"/>
            <a:ext cx="18864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리포트 작성 핵심 요소</a:t>
            </a:r>
            <a:endParaRPr lang="en-US" sz="150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3895107"/>
            <a:ext cx="95098" cy="95098"/>
          </a:xfrm>
          <a:prstGeom prst="rect">
            <a:avLst/>
          </a:prstGeom>
        </p:spPr>
      </p:pic>
      <p:sp>
        <p:nvSpPr>
          <p:cNvPr id="17" name="Text 10"/>
          <p:cNvSpPr txBox="1"/>
          <p:nvPr/>
        </p:nvSpPr>
        <p:spPr>
          <a:xfrm>
            <a:off x="780898" y="3838819"/>
            <a:ext cx="4038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기본 정보: 모델 구조, 최적화 기법, 테스트 환경, 하드웨어 사양</a:t>
            </a:r>
            <a:endParaRPr lang="en-US" sz="120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238007"/>
            <a:ext cx="95098" cy="95098"/>
          </a:xfrm>
          <a:prstGeom prst="rect">
            <a:avLst/>
          </a:prstGeom>
        </p:spPr>
      </p:pic>
      <p:sp>
        <p:nvSpPr>
          <p:cNvPr id="19" name="Text 11"/>
          <p:cNvSpPr txBox="1"/>
          <p:nvPr/>
        </p:nvSpPr>
        <p:spPr>
          <a:xfrm>
            <a:off x="780898" y="4181719"/>
            <a:ext cx="46963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지표: MFU 개선율, 레이어별 FLOPs 변화, 추론 시간, 메모리 사용량</a:t>
            </a:r>
            <a:endParaRPr lang="en-US" sz="1200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580907"/>
            <a:ext cx="95098" cy="95098"/>
          </a:xfrm>
          <a:prstGeom prst="rect">
            <a:avLst/>
          </a:prstGeom>
        </p:spPr>
      </p:pic>
      <p:sp>
        <p:nvSpPr>
          <p:cNvPr id="21" name="Text 12"/>
          <p:cNvSpPr txBox="1"/>
          <p:nvPr/>
        </p:nvSpPr>
        <p:spPr>
          <a:xfrm>
            <a:off x="780898" y="4524619"/>
            <a:ext cx="4334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시각화 자료: 개선 전/후 병목 구간 비교 그래프, 레이어별 성능 변화</a:t>
            </a:r>
            <a:endParaRPr lang="en-US" sz="1200" dirty="0"/>
          </a:p>
        </p:txBody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923807"/>
            <a:ext cx="95098" cy="95098"/>
          </a:xfrm>
          <a:prstGeom prst="rect">
            <a:avLst/>
          </a:prstGeom>
        </p:spPr>
      </p:pic>
      <p:sp>
        <p:nvSpPr>
          <p:cNvPr id="23" name="Text 13"/>
          <p:cNvSpPr txBox="1"/>
          <p:nvPr/>
        </p:nvSpPr>
        <p:spPr>
          <a:xfrm>
            <a:off x="780898" y="4867519"/>
            <a:ext cx="37243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재현 가능성을 위한 상세 설정값 및 구현 코드 스니펫 포함</a:t>
            </a:r>
            <a:endParaRPr lang="en-US" sz="1200" dirty="0"/>
          </a:p>
        </p:txBody>
      </p:sp>
      <p:sp>
        <p:nvSpPr>
          <p:cNvPr id="24" name="Shape 14"/>
          <p:cNvSpPr/>
          <p:nvPr/>
        </p:nvSpPr>
        <p:spPr>
          <a:xfrm>
            <a:off x="7184898" y="1009498"/>
            <a:ext cx="4419295" cy="5419649"/>
          </a:xfrm>
          <a:prstGeom prst="roundRect">
            <a:avLst>
              <a:gd name="adj" fmla="val 268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5" name="Text 15"/>
          <p:cNvSpPr txBox="1"/>
          <p:nvPr/>
        </p:nvSpPr>
        <p:spPr>
          <a:xfrm>
            <a:off x="7362749" y="1181405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비교 예시표</a:t>
            </a:r>
            <a:endParaRPr lang="en-US" sz="1300" dirty="0"/>
          </a:p>
        </p:txBody>
      </p:sp>
      <p:sp>
        <p:nvSpPr>
          <p:cNvPr id="26" name="Shape 16"/>
          <p:cNvSpPr/>
          <p:nvPr/>
        </p:nvSpPr>
        <p:spPr>
          <a:xfrm>
            <a:off x="7367321" y="1557223"/>
            <a:ext cx="1266444" cy="352044"/>
          </a:xfrm>
          <a:prstGeom prst="rect">
            <a:avLst/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7" name="Text 17"/>
          <p:cNvSpPr txBox="1"/>
          <p:nvPr/>
        </p:nvSpPr>
        <p:spPr>
          <a:xfrm>
            <a:off x="7735824" y="1638605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지표</a:t>
            </a:r>
            <a:endParaRPr lang="en-US" sz="1000" dirty="0"/>
          </a:p>
        </p:txBody>
      </p:sp>
      <p:sp>
        <p:nvSpPr>
          <p:cNvPr id="28" name="Shape 18"/>
          <p:cNvSpPr/>
          <p:nvPr/>
        </p:nvSpPr>
        <p:spPr>
          <a:xfrm>
            <a:off x="8631936" y="1557223"/>
            <a:ext cx="1057046" cy="352044"/>
          </a:xfrm>
          <a:prstGeom prst="rect">
            <a:avLst/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Text 19"/>
          <p:cNvSpPr txBox="1"/>
          <p:nvPr/>
        </p:nvSpPr>
        <p:spPr>
          <a:xfrm>
            <a:off x="8892540" y="1638605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</a:t>
            </a:r>
            <a:endParaRPr lang="en-US" sz="1000" dirty="0"/>
          </a:p>
        </p:txBody>
      </p:sp>
      <p:sp>
        <p:nvSpPr>
          <p:cNvPr id="30" name="Shape 20"/>
          <p:cNvSpPr/>
          <p:nvPr/>
        </p:nvSpPr>
        <p:spPr>
          <a:xfrm>
            <a:off x="9682582" y="1557223"/>
            <a:ext cx="1057046" cy="352044"/>
          </a:xfrm>
          <a:prstGeom prst="rect">
            <a:avLst/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1"/>
          <p:cNvSpPr txBox="1"/>
          <p:nvPr/>
        </p:nvSpPr>
        <p:spPr>
          <a:xfrm>
            <a:off x="9943186" y="1638605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후</a:t>
            </a:r>
            <a:endParaRPr lang="en-US" sz="1000" dirty="0"/>
          </a:p>
        </p:txBody>
      </p:sp>
      <p:sp>
        <p:nvSpPr>
          <p:cNvPr id="32" name="Shape 22"/>
          <p:cNvSpPr/>
          <p:nvPr/>
        </p:nvSpPr>
        <p:spPr>
          <a:xfrm>
            <a:off x="10733227" y="1557223"/>
            <a:ext cx="724205" cy="352044"/>
          </a:xfrm>
          <a:prstGeom prst="rect">
            <a:avLst/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3" name="Text 23"/>
          <p:cNvSpPr txBox="1"/>
          <p:nvPr/>
        </p:nvSpPr>
        <p:spPr>
          <a:xfrm>
            <a:off x="10909706" y="1638605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개선율</a:t>
            </a:r>
            <a:endParaRPr lang="en-US" sz="1000" dirty="0"/>
          </a:p>
        </p:txBody>
      </p:sp>
      <p:sp>
        <p:nvSpPr>
          <p:cNvPr id="34" name="Shape 24"/>
          <p:cNvSpPr/>
          <p:nvPr/>
        </p:nvSpPr>
        <p:spPr>
          <a:xfrm>
            <a:off x="7367321" y="1910182"/>
            <a:ext cx="1266444" cy="35204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5" name="Text 25"/>
          <p:cNvSpPr txBox="1"/>
          <p:nvPr/>
        </p:nvSpPr>
        <p:spPr>
          <a:xfrm>
            <a:off x="7597750" y="1990649"/>
            <a:ext cx="9098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추론 시간(ms)</a:t>
            </a:r>
            <a:endParaRPr lang="en-US" sz="1000" dirty="0"/>
          </a:p>
        </p:txBody>
      </p:sp>
      <p:sp>
        <p:nvSpPr>
          <p:cNvPr id="36" name="Shape 26"/>
          <p:cNvSpPr/>
          <p:nvPr/>
        </p:nvSpPr>
        <p:spPr>
          <a:xfrm>
            <a:off x="8631936" y="1910182"/>
            <a:ext cx="1057046" cy="35204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7" name="Text 27"/>
          <p:cNvSpPr txBox="1"/>
          <p:nvPr/>
        </p:nvSpPr>
        <p:spPr>
          <a:xfrm>
            <a:off x="9026957" y="1990649"/>
            <a:ext cx="3675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85.4</a:t>
            </a:r>
            <a:endParaRPr lang="en-US" sz="1000" dirty="0"/>
          </a:p>
        </p:txBody>
      </p:sp>
      <p:sp>
        <p:nvSpPr>
          <p:cNvPr id="38" name="Shape 28"/>
          <p:cNvSpPr/>
          <p:nvPr/>
        </p:nvSpPr>
        <p:spPr>
          <a:xfrm>
            <a:off x="9682582" y="1910182"/>
            <a:ext cx="1057046" cy="35204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9" name="Text 29"/>
          <p:cNvSpPr txBox="1"/>
          <p:nvPr/>
        </p:nvSpPr>
        <p:spPr>
          <a:xfrm>
            <a:off x="10077602" y="1990649"/>
            <a:ext cx="3675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42.1</a:t>
            </a:r>
            <a:endParaRPr lang="en-US" sz="1000" dirty="0"/>
          </a:p>
        </p:txBody>
      </p:sp>
      <p:sp>
        <p:nvSpPr>
          <p:cNvPr id="40" name="Shape 30"/>
          <p:cNvSpPr/>
          <p:nvPr/>
        </p:nvSpPr>
        <p:spPr>
          <a:xfrm>
            <a:off x="10733227" y="1910182"/>
            <a:ext cx="724205" cy="35204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Text 31"/>
          <p:cNvSpPr txBox="1"/>
          <p:nvPr/>
        </p:nvSpPr>
        <p:spPr>
          <a:xfrm>
            <a:off x="10868558" y="1990649"/>
            <a:ext cx="557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51% ↓</a:t>
            </a:r>
            <a:endParaRPr lang="en-US" sz="1000" dirty="0"/>
          </a:p>
        </p:txBody>
      </p:sp>
      <p:sp>
        <p:nvSpPr>
          <p:cNvPr id="42" name="Shape 32"/>
          <p:cNvSpPr/>
          <p:nvPr/>
        </p:nvSpPr>
        <p:spPr>
          <a:xfrm>
            <a:off x="7367321" y="2262226"/>
            <a:ext cx="1266444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3" name="Text 33"/>
          <p:cNvSpPr txBox="1"/>
          <p:nvPr/>
        </p:nvSpPr>
        <p:spPr>
          <a:xfrm>
            <a:off x="7754112" y="2438705"/>
            <a:ext cx="5961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MFU(%)</a:t>
            </a:r>
            <a:endParaRPr lang="en-US" sz="1000" dirty="0"/>
          </a:p>
        </p:txBody>
      </p:sp>
      <p:sp>
        <p:nvSpPr>
          <p:cNvPr id="44" name="Shape 34"/>
          <p:cNvSpPr/>
          <p:nvPr/>
        </p:nvSpPr>
        <p:spPr>
          <a:xfrm>
            <a:off x="8631936" y="2262226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35"/>
          <p:cNvSpPr txBox="1"/>
          <p:nvPr/>
        </p:nvSpPr>
        <p:spPr>
          <a:xfrm>
            <a:off x="8965692" y="2438705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28.3%</a:t>
            </a:r>
            <a:endParaRPr lang="en-US" sz="1000" dirty="0"/>
          </a:p>
        </p:txBody>
      </p:sp>
      <p:sp>
        <p:nvSpPr>
          <p:cNvPr id="46" name="Shape 36"/>
          <p:cNvSpPr/>
          <p:nvPr/>
        </p:nvSpPr>
        <p:spPr>
          <a:xfrm>
            <a:off x="9682582" y="2262226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7" name="Text 37"/>
          <p:cNvSpPr txBox="1"/>
          <p:nvPr/>
        </p:nvSpPr>
        <p:spPr>
          <a:xfrm>
            <a:off x="10016338" y="2438705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57.6%</a:t>
            </a:r>
            <a:endParaRPr lang="en-US" sz="1000" dirty="0"/>
          </a:p>
        </p:txBody>
      </p:sp>
      <p:sp>
        <p:nvSpPr>
          <p:cNvPr id="48" name="Shape 38"/>
          <p:cNvSpPr/>
          <p:nvPr/>
        </p:nvSpPr>
        <p:spPr>
          <a:xfrm>
            <a:off x="10733227" y="2262226"/>
            <a:ext cx="724205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9"/>
          <p:cNvSpPr txBox="1"/>
          <p:nvPr/>
        </p:nvSpPr>
        <p:spPr>
          <a:xfrm>
            <a:off x="10911535" y="2343607"/>
            <a:ext cx="47183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103% ↑</a:t>
            </a:r>
            <a:endParaRPr lang="en-US" sz="1000" dirty="0"/>
          </a:p>
        </p:txBody>
      </p:sp>
      <p:sp>
        <p:nvSpPr>
          <p:cNvPr id="50" name="Shape 40"/>
          <p:cNvSpPr/>
          <p:nvPr/>
        </p:nvSpPr>
        <p:spPr>
          <a:xfrm>
            <a:off x="7367321" y="2805379"/>
            <a:ext cx="1266444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1" name="Text 41"/>
          <p:cNvSpPr txBox="1"/>
          <p:nvPr/>
        </p:nvSpPr>
        <p:spPr>
          <a:xfrm>
            <a:off x="7613294" y="2885846"/>
            <a:ext cx="88148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사용량(MB)</a:t>
            </a:r>
            <a:endParaRPr lang="en-US" sz="1000" dirty="0"/>
          </a:p>
        </p:txBody>
      </p:sp>
      <p:sp>
        <p:nvSpPr>
          <p:cNvPr id="52" name="Shape 42"/>
          <p:cNvSpPr/>
          <p:nvPr/>
        </p:nvSpPr>
        <p:spPr>
          <a:xfrm>
            <a:off x="8631936" y="2805379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3" name="Text 43"/>
          <p:cNvSpPr txBox="1"/>
          <p:nvPr/>
        </p:nvSpPr>
        <p:spPr>
          <a:xfrm>
            <a:off x="8990381" y="2980944"/>
            <a:ext cx="4334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1,240</a:t>
            </a:r>
            <a:endParaRPr lang="en-US" sz="1000" dirty="0"/>
          </a:p>
        </p:txBody>
      </p:sp>
      <p:sp>
        <p:nvSpPr>
          <p:cNvPr id="54" name="Shape 44"/>
          <p:cNvSpPr/>
          <p:nvPr/>
        </p:nvSpPr>
        <p:spPr>
          <a:xfrm>
            <a:off x="9682582" y="2805379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5" name="Text 45"/>
          <p:cNvSpPr txBox="1"/>
          <p:nvPr/>
        </p:nvSpPr>
        <p:spPr>
          <a:xfrm>
            <a:off x="10096805" y="2980944"/>
            <a:ext cx="329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860</a:t>
            </a:r>
            <a:endParaRPr lang="en-US" sz="1000" dirty="0"/>
          </a:p>
        </p:txBody>
      </p:sp>
      <p:sp>
        <p:nvSpPr>
          <p:cNvPr id="56" name="Shape 46"/>
          <p:cNvSpPr/>
          <p:nvPr/>
        </p:nvSpPr>
        <p:spPr>
          <a:xfrm>
            <a:off x="10733227" y="2805379"/>
            <a:ext cx="724205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7" name="Text 47"/>
          <p:cNvSpPr txBox="1"/>
          <p:nvPr/>
        </p:nvSpPr>
        <p:spPr>
          <a:xfrm>
            <a:off x="10868558" y="2980944"/>
            <a:ext cx="557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31% ↓</a:t>
            </a:r>
            <a:endParaRPr lang="en-US" sz="1000" dirty="0"/>
          </a:p>
        </p:txBody>
      </p:sp>
      <p:sp>
        <p:nvSpPr>
          <p:cNvPr id="58" name="Shape 48"/>
          <p:cNvSpPr/>
          <p:nvPr/>
        </p:nvSpPr>
        <p:spPr>
          <a:xfrm>
            <a:off x="7367321" y="3347618"/>
            <a:ext cx="1266444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9" name="Text 49"/>
          <p:cNvSpPr txBox="1"/>
          <p:nvPr/>
        </p:nvSpPr>
        <p:spPr>
          <a:xfrm>
            <a:off x="7709306" y="3524098"/>
            <a:ext cx="6812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정확도(%)</a:t>
            </a:r>
            <a:endParaRPr lang="en-US" sz="1000" dirty="0"/>
          </a:p>
        </p:txBody>
      </p:sp>
      <p:sp>
        <p:nvSpPr>
          <p:cNvPr id="60" name="Shape 50"/>
          <p:cNvSpPr/>
          <p:nvPr/>
        </p:nvSpPr>
        <p:spPr>
          <a:xfrm>
            <a:off x="8631936" y="3347618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1" name="Text 51"/>
          <p:cNvSpPr txBox="1"/>
          <p:nvPr/>
        </p:nvSpPr>
        <p:spPr>
          <a:xfrm>
            <a:off x="8965692" y="3524098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94.3%</a:t>
            </a:r>
            <a:endParaRPr lang="en-US" sz="1000" dirty="0"/>
          </a:p>
        </p:txBody>
      </p:sp>
      <p:sp>
        <p:nvSpPr>
          <p:cNvPr id="62" name="Shape 52"/>
          <p:cNvSpPr/>
          <p:nvPr/>
        </p:nvSpPr>
        <p:spPr>
          <a:xfrm>
            <a:off x="9682582" y="3347618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3" name="Text 53"/>
          <p:cNvSpPr txBox="1"/>
          <p:nvPr/>
        </p:nvSpPr>
        <p:spPr>
          <a:xfrm>
            <a:off x="10016338" y="3524098"/>
            <a:ext cx="4910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93.8%</a:t>
            </a:r>
            <a:endParaRPr lang="en-US" sz="1000" dirty="0"/>
          </a:p>
        </p:txBody>
      </p:sp>
      <p:sp>
        <p:nvSpPr>
          <p:cNvPr id="64" name="Shape 54"/>
          <p:cNvSpPr/>
          <p:nvPr/>
        </p:nvSpPr>
        <p:spPr>
          <a:xfrm>
            <a:off x="10733227" y="3347618"/>
            <a:ext cx="724205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5" name="Text 55"/>
          <p:cNvSpPr txBox="1"/>
          <p:nvPr/>
        </p:nvSpPr>
        <p:spPr>
          <a:xfrm>
            <a:off x="10928909" y="3429000"/>
            <a:ext cx="4334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E5393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0.5% ↓</a:t>
            </a:r>
            <a:endParaRPr lang="en-US" sz="1000" dirty="0"/>
          </a:p>
        </p:txBody>
      </p:sp>
      <p:sp>
        <p:nvSpPr>
          <p:cNvPr id="66" name="Shape 56"/>
          <p:cNvSpPr/>
          <p:nvPr/>
        </p:nvSpPr>
        <p:spPr>
          <a:xfrm>
            <a:off x="7367321" y="3890772"/>
            <a:ext cx="1266444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7" name="Text 57"/>
          <p:cNvSpPr txBox="1"/>
          <p:nvPr/>
        </p:nvSpPr>
        <p:spPr>
          <a:xfrm>
            <a:off x="7677302" y="3972154"/>
            <a:ext cx="74797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전력 효율(FLOPs/W)</a:t>
            </a:r>
            <a:endParaRPr lang="en-US" sz="1000" dirty="0"/>
          </a:p>
        </p:txBody>
      </p:sp>
      <p:sp>
        <p:nvSpPr>
          <p:cNvPr id="68" name="Shape 58"/>
          <p:cNvSpPr/>
          <p:nvPr/>
        </p:nvSpPr>
        <p:spPr>
          <a:xfrm>
            <a:off x="8631936" y="3890772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9" name="Text 59"/>
          <p:cNvSpPr txBox="1"/>
          <p:nvPr/>
        </p:nvSpPr>
        <p:spPr>
          <a:xfrm>
            <a:off x="8831275" y="3972154"/>
            <a:ext cx="75803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3.6 TFLOPS/W</a:t>
            </a:r>
            <a:endParaRPr lang="en-US" sz="1000" dirty="0"/>
          </a:p>
        </p:txBody>
      </p:sp>
      <p:sp>
        <p:nvSpPr>
          <p:cNvPr id="70" name="Shape 60"/>
          <p:cNvSpPr/>
          <p:nvPr/>
        </p:nvSpPr>
        <p:spPr>
          <a:xfrm>
            <a:off x="9682582" y="3890772"/>
            <a:ext cx="1057046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1" name="Text 61"/>
          <p:cNvSpPr txBox="1"/>
          <p:nvPr/>
        </p:nvSpPr>
        <p:spPr>
          <a:xfrm>
            <a:off x="9881921" y="3972154"/>
            <a:ext cx="75803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7.8 TFLOPS/W</a:t>
            </a:r>
            <a:endParaRPr lang="en-US" sz="1000" dirty="0"/>
          </a:p>
        </p:txBody>
      </p:sp>
      <p:sp>
        <p:nvSpPr>
          <p:cNvPr id="72" name="Shape 62"/>
          <p:cNvSpPr/>
          <p:nvPr/>
        </p:nvSpPr>
        <p:spPr>
          <a:xfrm>
            <a:off x="10733227" y="3890772"/>
            <a:ext cx="724205" cy="543154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3" name="Text 63"/>
          <p:cNvSpPr txBox="1"/>
          <p:nvPr/>
        </p:nvSpPr>
        <p:spPr>
          <a:xfrm>
            <a:off x="10911535" y="3972154"/>
            <a:ext cx="47183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116% ↑</a:t>
            </a:r>
            <a:endParaRPr lang="en-US" sz="1000" dirty="0"/>
          </a:p>
        </p:txBody>
      </p:sp>
      <p:sp>
        <p:nvSpPr>
          <p:cNvPr id="74" name="Text 64"/>
          <p:cNvSpPr txBox="1"/>
          <p:nvPr/>
        </p:nvSpPr>
        <p:spPr>
          <a:xfrm>
            <a:off x="7362749" y="4667098"/>
            <a:ext cx="1467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리포트 구성 권장사항</a:t>
            </a:r>
            <a:endParaRPr lang="en-US" sz="1200" dirty="0"/>
          </a:p>
        </p:txBody>
      </p:sp>
      <p:pic>
        <p:nvPicPr>
          <p:cNvPr id="75" name="Image 8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7362749" y="5041087"/>
            <a:ext cx="85954" cy="95098"/>
          </a:xfrm>
          <a:prstGeom prst="rect">
            <a:avLst/>
          </a:prstGeom>
        </p:spPr>
      </p:pic>
      <p:sp>
        <p:nvSpPr>
          <p:cNvPr id="76" name="Text 65"/>
          <p:cNvSpPr txBox="1"/>
          <p:nvPr/>
        </p:nvSpPr>
        <p:spPr>
          <a:xfrm>
            <a:off x="7563002" y="4972507"/>
            <a:ext cx="29105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Executive Summary: 핵심 개선사항 한 눈에 보기</a:t>
            </a:r>
            <a:endParaRPr lang="en-US" sz="1000" dirty="0"/>
          </a:p>
        </p:txBody>
      </p:sp>
      <p:pic>
        <p:nvPicPr>
          <p:cNvPr id="77" name="Image 9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7362749" y="5364785"/>
            <a:ext cx="85954" cy="95098"/>
          </a:xfrm>
          <a:prstGeom prst="rect">
            <a:avLst/>
          </a:prstGeom>
        </p:spPr>
      </p:pic>
      <p:sp>
        <p:nvSpPr>
          <p:cNvPr id="78" name="Text 66"/>
          <p:cNvSpPr txBox="1"/>
          <p:nvPr/>
        </p:nvSpPr>
        <p:spPr>
          <a:xfrm>
            <a:off x="7563002" y="5296205"/>
            <a:ext cx="26151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방법론 상세: 각 최적화 기법 적용 과정과 설정</a:t>
            </a:r>
            <a:endParaRPr lang="en-US" sz="1000" dirty="0"/>
          </a:p>
        </p:txBody>
      </p:sp>
      <p:pic>
        <p:nvPicPr>
          <p:cNvPr id="79" name="Image 10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7362749" y="5688482"/>
            <a:ext cx="85954" cy="95098"/>
          </a:xfrm>
          <a:prstGeom prst="rect">
            <a:avLst/>
          </a:prstGeom>
        </p:spPr>
      </p:pic>
      <p:sp>
        <p:nvSpPr>
          <p:cNvPr id="80" name="Text 67"/>
          <p:cNvSpPr txBox="1"/>
          <p:nvPr/>
        </p:nvSpPr>
        <p:spPr>
          <a:xfrm>
            <a:off x="7563002" y="5619902"/>
            <a:ext cx="2576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결과: 계층적 분석을 통한 인사이트 도출</a:t>
            </a:r>
            <a:endParaRPr lang="en-US" sz="1000" dirty="0"/>
          </a:p>
        </p:txBody>
      </p:sp>
      <p:pic>
        <p:nvPicPr>
          <p:cNvPr id="81" name="Image 11" descr="preencoded.png"/>
          <p:cNvPicPr>
            <a:picLocks noChangeAspect="1"/>
          </p:cNvPicPr>
          <p:nvPr/>
        </p:nvPicPr>
        <p:blipFill>
          <a:blip r:embed="rId4"/>
          <a:srcRect l="-1648" r="-1648"/>
          <a:stretch/>
        </p:blipFill>
        <p:spPr>
          <a:xfrm>
            <a:off x="7362749" y="6013094"/>
            <a:ext cx="85954" cy="95098"/>
          </a:xfrm>
          <a:prstGeom prst="rect">
            <a:avLst/>
          </a:prstGeom>
        </p:spPr>
      </p:pic>
      <p:sp>
        <p:nvSpPr>
          <p:cNvPr id="82" name="Text 68"/>
          <p:cNvSpPr txBox="1"/>
          <p:nvPr/>
        </p:nvSpPr>
        <p:spPr>
          <a:xfrm>
            <a:off x="7563002" y="5943600"/>
            <a:ext cx="20820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결론 및 추천: 추가 개선 가능성 제시</a:t>
            </a:r>
            <a:endParaRPr lang="en-US" sz="1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5959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성공/실패 사례 공유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965539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성공 사례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286022"/>
            <a:ext cx="7067398" cy="1104595"/>
          </a:xfrm>
          <a:prstGeom prst="roundRect">
            <a:avLst>
              <a:gd name="adj" fmla="val 5709"/>
            </a:avLst>
          </a:prstGeom>
          <a:solidFill>
            <a:srgbClr val="76B90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571500" y="1286022"/>
            <a:ext cx="38405" cy="110459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 txBox="1"/>
          <p:nvPr/>
        </p:nvSpPr>
        <p:spPr>
          <a:xfrm>
            <a:off x="724205" y="1400322"/>
            <a:ext cx="2057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A팀: ResNet-50 MFU 최적화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724205" y="1704818"/>
            <a:ext cx="672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적용 기법:</a:t>
            </a:r>
            <a:endParaRPr lang="en-US" sz="1000" dirty="0"/>
          </a:p>
        </p:txBody>
      </p:sp>
      <p:sp>
        <p:nvSpPr>
          <p:cNvPr id="11" name="Text 9"/>
          <p:cNvSpPr txBox="1"/>
          <p:nvPr/>
        </p:nvSpPr>
        <p:spPr>
          <a:xfrm>
            <a:off x="1292047" y="1704818"/>
            <a:ext cx="17391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 + INT8 양자화</a:t>
            </a:r>
            <a:endParaRPr lang="en-US" sz="1000" dirty="0"/>
          </a:p>
        </p:txBody>
      </p:sp>
      <p:sp>
        <p:nvSpPr>
          <p:cNvPr id="12" name="Text 10"/>
          <p:cNvSpPr txBox="1"/>
          <p:nvPr/>
        </p:nvSpPr>
        <p:spPr>
          <a:xfrm>
            <a:off x="724205" y="1895927"/>
            <a:ext cx="7104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개선:</a:t>
            </a:r>
            <a:endParaRPr lang="en-US" sz="1000" dirty="0"/>
          </a:p>
        </p:txBody>
      </p:sp>
      <p:sp>
        <p:nvSpPr>
          <p:cNvPr id="13" name="Text 11"/>
          <p:cNvSpPr txBox="1"/>
          <p:nvPr/>
        </p:nvSpPr>
        <p:spPr>
          <a:xfrm>
            <a:off x="1330452" y="1895927"/>
            <a:ext cx="16431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22% → 45% (2.04배 향상)</a:t>
            </a:r>
            <a:endParaRPr lang="en-US" sz="1000" dirty="0"/>
          </a:p>
        </p:txBody>
      </p:sp>
      <p:sp>
        <p:nvSpPr>
          <p:cNvPr id="14" name="Text 12"/>
          <p:cNvSpPr txBox="1"/>
          <p:nvPr/>
        </p:nvSpPr>
        <p:spPr>
          <a:xfrm>
            <a:off x="724205" y="2086122"/>
            <a:ext cx="672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전략:</a:t>
            </a:r>
            <a:endParaRPr lang="en-US" sz="1000" dirty="0"/>
          </a:p>
        </p:txBody>
      </p:sp>
      <p:sp>
        <p:nvSpPr>
          <p:cNvPr id="15" name="Text 13"/>
          <p:cNvSpPr txBox="1"/>
          <p:nvPr/>
        </p:nvSpPr>
        <p:spPr>
          <a:xfrm>
            <a:off x="1292047" y="2086122"/>
            <a:ext cx="2043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첫 세 계층의 병목 구간 집중 최적화</a:t>
            </a:r>
            <a:endParaRPr lang="en-US" sz="1000" dirty="0"/>
          </a:p>
        </p:txBody>
      </p:sp>
      <p:sp>
        <p:nvSpPr>
          <p:cNvPr id="16" name="Shape 14"/>
          <p:cNvSpPr/>
          <p:nvPr/>
        </p:nvSpPr>
        <p:spPr>
          <a:xfrm>
            <a:off x="571500" y="2543322"/>
            <a:ext cx="7067398" cy="1104595"/>
          </a:xfrm>
          <a:prstGeom prst="roundRect">
            <a:avLst>
              <a:gd name="adj" fmla="val 5709"/>
            </a:avLst>
          </a:prstGeom>
          <a:solidFill>
            <a:srgbClr val="76B90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Shape 15"/>
          <p:cNvSpPr/>
          <p:nvPr/>
        </p:nvSpPr>
        <p:spPr>
          <a:xfrm>
            <a:off x="571500" y="2543322"/>
            <a:ext cx="38405" cy="110459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6"/>
          <p:cNvSpPr txBox="1"/>
          <p:nvPr/>
        </p:nvSpPr>
        <p:spPr>
          <a:xfrm>
            <a:off x="724205" y="2657622"/>
            <a:ext cx="14859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C팀: BERT 추론 가속</a:t>
            </a:r>
            <a:endParaRPr lang="en-US" sz="1200" dirty="0"/>
          </a:p>
        </p:txBody>
      </p:sp>
      <p:sp>
        <p:nvSpPr>
          <p:cNvPr id="19" name="Text 17"/>
          <p:cNvSpPr txBox="1"/>
          <p:nvPr/>
        </p:nvSpPr>
        <p:spPr>
          <a:xfrm>
            <a:off x="724205" y="2962118"/>
            <a:ext cx="672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적용 기법:</a:t>
            </a:r>
            <a:endParaRPr lang="en-US" sz="1000" dirty="0"/>
          </a:p>
        </p:txBody>
      </p:sp>
      <p:sp>
        <p:nvSpPr>
          <p:cNvPr id="20" name="Text 18"/>
          <p:cNvSpPr txBox="1"/>
          <p:nvPr/>
        </p:nvSpPr>
        <p:spPr>
          <a:xfrm>
            <a:off x="1292047" y="2962118"/>
            <a:ext cx="18626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Attention Fusion + TensorRT</a:t>
            </a:r>
            <a:endParaRPr lang="en-US" sz="1000" dirty="0"/>
          </a:p>
        </p:txBody>
      </p:sp>
      <p:sp>
        <p:nvSpPr>
          <p:cNvPr id="21" name="Text 19"/>
          <p:cNvSpPr txBox="1"/>
          <p:nvPr/>
        </p:nvSpPr>
        <p:spPr>
          <a:xfrm>
            <a:off x="724205" y="3153227"/>
            <a:ext cx="7104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개선:</a:t>
            </a:r>
            <a:endParaRPr lang="en-US" sz="1000" dirty="0"/>
          </a:p>
        </p:txBody>
      </p:sp>
      <p:sp>
        <p:nvSpPr>
          <p:cNvPr id="22" name="Text 20"/>
          <p:cNvSpPr txBox="1"/>
          <p:nvPr/>
        </p:nvSpPr>
        <p:spPr>
          <a:xfrm>
            <a:off x="1330452" y="3153227"/>
            <a:ext cx="16431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18% → 37% (2.05배 향상)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724205" y="3343422"/>
            <a:ext cx="672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전략: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1292047" y="3343422"/>
            <a:ext cx="23765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Self-Attention 계산 최적화 및 배치 처리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571500" y="3828969"/>
            <a:ext cx="1705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실패 사례 및 학습점</a:t>
            </a:r>
            <a:endParaRPr lang="en-US" sz="1500" dirty="0"/>
          </a:p>
        </p:txBody>
      </p:sp>
      <p:sp>
        <p:nvSpPr>
          <p:cNvPr id="26" name="Shape 24"/>
          <p:cNvSpPr/>
          <p:nvPr/>
        </p:nvSpPr>
        <p:spPr>
          <a:xfrm>
            <a:off x="571500" y="4190090"/>
            <a:ext cx="7067398" cy="1104595"/>
          </a:xfrm>
          <a:prstGeom prst="roundRect">
            <a:avLst>
              <a:gd name="adj" fmla="val 5709"/>
            </a:avLst>
          </a:prstGeom>
          <a:solidFill>
            <a:srgbClr val="FF6347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Shape 25"/>
          <p:cNvSpPr/>
          <p:nvPr/>
        </p:nvSpPr>
        <p:spPr>
          <a:xfrm>
            <a:off x="571500" y="4190090"/>
            <a:ext cx="38405" cy="1104595"/>
          </a:xfrm>
          <a:prstGeom prst="rect">
            <a:avLst/>
          </a:prstGeom>
          <a:solidFill>
            <a:srgbClr val="FF634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6"/>
          <p:cNvSpPr txBox="1"/>
          <p:nvPr/>
        </p:nvSpPr>
        <p:spPr>
          <a:xfrm>
            <a:off x="724205" y="4304390"/>
            <a:ext cx="18772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B팀: YOLOv5 MFU 최적화</a:t>
            </a:r>
            <a:endParaRPr lang="en-US" sz="1200" dirty="0"/>
          </a:p>
        </p:txBody>
      </p:sp>
      <p:sp>
        <p:nvSpPr>
          <p:cNvPr id="29" name="Text 27"/>
          <p:cNvSpPr txBox="1"/>
          <p:nvPr/>
        </p:nvSpPr>
        <p:spPr>
          <a:xfrm>
            <a:off x="724205" y="4608886"/>
            <a:ext cx="672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시도 기법:</a:t>
            </a:r>
            <a:endParaRPr lang="en-US" sz="1000" dirty="0"/>
          </a:p>
        </p:txBody>
      </p:sp>
      <p:sp>
        <p:nvSpPr>
          <p:cNvPr id="30" name="Text 28"/>
          <p:cNvSpPr txBox="1"/>
          <p:nvPr/>
        </p:nvSpPr>
        <p:spPr>
          <a:xfrm>
            <a:off x="1292047" y="4608886"/>
            <a:ext cx="10817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INT8 양자화</a:t>
            </a:r>
            <a:endParaRPr lang="en-US" sz="1000" dirty="0"/>
          </a:p>
        </p:txBody>
      </p:sp>
      <p:sp>
        <p:nvSpPr>
          <p:cNvPr id="31" name="Text 29"/>
          <p:cNvSpPr txBox="1"/>
          <p:nvPr/>
        </p:nvSpPr>
        <p:spPr>
          <a:xfrm>
            <a:off x="724205" y="4799995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결과:</a:t>
            </a:r>
            <a:endParaRPr lang="en-US" sz="1000" dirty="0"/>
          </a:p>
        </p:txBody>
      </p:sp>
      <p:sp>
        <p:nvSpPr>
          <p:cNvPr id="32" name="Text 30"/>
          <p:cNvSpPr txBox="1"/>
          <p:nvPr/>
        </p:nvSpPr>
        <p:spPr>
          <a:xfrm>
            <a:off x="1009498" y="4799995"/>
            <a:ext cx="20336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향상됐으나 정확도 10% 하락</a:t>
            </a:r>
            <a:endParaRPr lang="en-US" sz="1000" dirty="0"/>
          </a:p>
        </p:txBody>
      </p:sp>
      <p:sp>
        <p:nvSpPr>
          <p:cNvPr id="33" name="Text 31"/>
          <p:cNvSpPr txBox="1"/>
          <p:nvPr/>
        </p:nvSpPr>
        <p:spPr>
          <a:xfrm>
            <a:off x="724205" y="4990190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교훈:</a:t>
            </a:r>
            <a:endParaRPr lang="en-US" sz="1000" dirty="0"/>
          </a:p>
        </p:txBody>
      </p:sp>
      <p:sp>
        <p:nvSpPr>
          <p:cNvPr id="34" name="Text 32"/>
          <p:cNvSpPr txBox="1"/>
          <p:nvPr/>
        </p:nvSpPr>
        <p:spPr>
          <a:xfrm>
            <a:off x="1009498" y="4990190"/>
            <a:ext cx="3044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중요 레이어는 FP16/FP32로 유지 필요 (혼합 정밀도)</a:t>
            </a:r>
            <a:endParaRPr lang="en-US" sz="1000" dirty="0"/>
          </a:p>
        </p:txBody>
      </p:sp>
      <p:sp>
        <p:nvSpPr>
          <p:cNvPr id="35" name="Shape 33"/>
          <p:cNvSpPr/>
          <p:nvPr/>
        </p:nvSpPr>
        <p:spPr>
          <a:xfrm>
            <a:off x="571500" y="5447390"/>
            <a:ext cx="7067398" cy="1104595"/>
          </a:xfrm>
          <a:prstGeom prst="roundRect">
            <a:avLst>
              <a:gd name="adj" fmla="val 5709"/>
            </a:avLst>
          </a:prstGeom>
          <a:solidFill>
            <a:srgbClr val="FF6347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4"/>
          <p:cNvSpPr/>
          <p:nvPr/>
        </p:nvSpPr>
        <p:spPr>
          <a:xfrm>
            <a:off x="571500" y="5447390"/>
            <a:ext cx="38405" cy="1104595"/>
          </a:xfrm>
          <a:prstGeom prst="rect">
            <a:avLst/>
          </a:prstGeom>
          <a:solidFill>
            <a:srgbClr val="FF6347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35"/>
          <p:cNvSpPr txBox="1"/>
          <p:nvPr/>
        </p:nvSpPr>
        <p:spPr>
          <a:xfrm>
            <a:off x="724205" y="5561690"/>
            <a:ext cx="2171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D팀: Transformer 모델 최적화</a:t>
            </a:r>
            <a:endParaRPr lang="en-US" sz="1200" dirty="0"/>
          </a:p>
        </p:txBody>
      </p:sp>
      <p:sp>
        <p:nvSpPr>
          <p:cNvPr id="38" name="Text 36"/>
          <p:cNvSpPr txBox="1"/>
          <p:nvPr/>
        </p:nvSpPr>
        <p:spPr>
          <a:xfrm>
            <a:off x="724205" y="5866186"/>
            <a:ext cx="6720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시도 기법:</a:t>
            </a:r>
            <a:endParaRPr lang="en-US" sz="1000" dirty="0"/>
          </a:p>
        </p:txBody>
      </p:sp>
      <p:sp>
        <p:nvSpPr>
          <p:cNvPr id="39" name="Text 37"/>
          <p:cNvSpPr txBox="1"/>
          <p:nvPr/>
        </p:nvSpPr>
        <p:spPr>
          <a:xfrm>
            <a:off x="1292047" y="5866186"/>
            <a:ext cx="15581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과도한 프루닝 적용 (80%)</a:t>
            </a:r>
            <a:endParaRPr lang="en-US" sz="1000" dirty="0"/>
          </a:p>
        </p:txBody>
      </p:sp>
      <p:sp>
        <p:nvSpPr>
          <p:cNvPr id="40" name="Text 38"/>
          <p:cNvSpPr txBox="1"/>
          <p:nvPr/>
        </p:nvSpPr>
        <p:spPr>
          <a:xfrm>
            <a:off x="724205" y="6057295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결과:</a:t>
            </a:r>
            <a:endParaRPr lang="en-US" sz="1000" dirty="0"/>
          </a:p>
        </p:txBody>
      </p:sp>
      <p:sp>
        <p:nvSpPr>
          <p:cNvPr id="41" name="Text 39"/>
          <p:cNvSpPr txBox="1"/>
          <p:nvPr/>
        </p:nvSpPr>
        <p:spPr>
          <a:xfrm>
            <a:off x="1009498" y="6057295"/>
            <a:ext cx="20820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향상 미미, 학습 불안정성 증가</a:t>
            </a:r>
            <a:endParaRPr lang="en-US" sz="1000" dirty="0"/>
          </a:p>
        </p:txBody>
      </p:sp>
      <p:sp>
        <p:nvSpPr>
          <p:cNvPr id="42" name="Text 40"/>
          <p:cNvSpPr txBox="1"/>
          <p:nvPr/>
        </p:nvSpPr>
        <p:spPr>
          <a:xfrm>
            <a:off x="724205" y="6247490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교훈:</a:t>
            </a:r>
            <a:endParaRPr lang="en-US" sz="1000" dirty="0"/>
          </a:p>
        </p:txBody>
      </p:sp>
      <p:sp>
        <p:nvSpPr>
          <p:cNvPr id="43" name="Text 41"/>
          <p:cNvSpPr txBox="1"/>
          <p:nvPr/>
        </p:nvSpPr>
        <p:spPr>
          <a:xfrm>
            <a:off x="1009498" y="6247490"/>
            <a:ext cx="25676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점진적 프루닝과 재학습 필요 (30-50% 범위)</a:t>
            </a:r>
            <a:endParaRPr lang="en-US" sz="1000" dirty="0"/>
          </a:p>
        </p:txBody>
      </p:sp>
      <p:sp>
        <p:nvSpPr>
          <p:cNvPr id="44" name="Shape 42"/>
          <p:cNvSpPr/>
          <p:nvPr/>
        </p:nvSpPr>
        <p:spPr>
          <a:xfrm>
            <a:off x="7937906" y="1402351"/>
            <a:ext cx="3685946" cy="4219956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43"/>
          <p:cNvSpPr txBox="1"/>
          <p:nvPr/>
        </p:nvSpPr>
        <p:spPr>
          <a:xfrm>
            <a:off x="8099755" y="1574258"/>
            <a:ext cx="15581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성공/실패 요인 분석</a:t>
            </a:r>
            <a:endParaRPr lang="en-US" sz="1300" dirty="0"/>
          </a:p>
        </p:txBody>
      </p:sp>
      <p:sp>
        <p:nvSpPr>
          <p:cNvPr id="46" name="Text 44"/>
          <p:cNvSpPr txBox="1"/>
          <p:nvPr/>
        </p:nvSpPr>
        <p:spPr>
          <a:xfrm>
            <a:off x="8099755" y="1945504"/>
            <a:ext cx="1200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성공 요인 TOP 3</a:t>
            </a:r>
            <a:endParaRPr lang="en-US" sz="1200" dirty="0"/>
          </a:p>
        </p:txBody>
      </p:sp>
      <p:pic>
        <p:nvPicPr>
          <p:cNvPr id="4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9755" y="2296294"/>
            <a:ext cx="152705" cy="152705"/>
          </a:xfrm>
          <a:prstGeom prst="rect">
            <a:avLst/>
          </a:prstGeom>
        </p:spPr>
      </p:pic>
      <p:sp>
        <p:nvSpPr>
          <p:cNvPr id="48" name="Text 45"/>
          <p:cNvSpPr txBox="1"/>
          <p:nvPr/>
        </p:nvSpPr>
        <p:spPr>
          <a:xfrm>
            <a:off x="8328355" y="2277091"/>
            <a:ext cx="2005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특성에 맞는 최적화 기법 선택</a:t>
            </a:r>
            <a:endParaRPr lang="en-US" sz="1000" dirty="0"/>
          </a:p>
        </p:txBody>
      </p:sp>
      <p:pic>
        <p:nvPicPr>
          <p:cNvPr id="4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9755" y="2600789"/>
            <a:ext cx="152705" cy="152705"/>
          </a:xfrm>
          <a:prstGeom prst="rect">
            <a:avLst/>
          </a:prstGeom>
        </p:spPr>
      </p:pic>
      <p:sp>
        <p:nvSpPr>
          <p:cNvPr id="50" name="Text 46"/>
          <p:cNvSpPr txBox="1"/>
          <p:nvPr/>
        </p:nvSpPr>
        <p:spPr>
          <a:xfrm>
            <a:off x="8328355" y="2582501"/>
            <a:ext cx="19860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 병목 분석 후 집중 최적화</a:t>
            </a:r>
            <a:endParaRPr lang="en-US" sz="1000" dirty="0"/>
          </a:p>
        </p:txBody>
      </p:sp>
      <p:pic>
        <p:nvPicPr>
          <p:cNvPr id="5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9755" y="2906199"/>
            <a:ext cx="152705" cy="152705"/>
          </a:xfrm>
          <a:prstGeom prst="rect">
            <a:avLst/>
          </a:prstGeom>
        </p:spPr>
      </p:pic>
      <p:sp>
        <p:nvSpPr>
          <p:cNvPr id="52" name="Text 47"/>
          <p:cNvSpPr txBox="1"/>
          <p:nvPr/>
        </p:nvSpPr>
        <p:spPr>
          <a:xfrm>
            <a:off x="8328355" y="2886996"/>
            <a:ext cx="22814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특성 이해 (TensorCore 활용)</a:t>
            </a:r>
            <a:endParaRPr lang="en-US" sz="1000" dirty="0"/>
          </a:p>
        </p:txBody>
      </p:sp>
      <p:sp>
        <p:nvSpPr>
          <p:cNvPr id="53" name="Text 48"/>
          <p:cNvSpPr txBox="1"/>
          <p:nvPr/>
        </p:nvSpPr>
        <p:spPr>
          <a:xfrm>
            <a:off x="8099755" y="3278699"/>
            <a:ext cx="12006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실패 요인 TOP 3</a:t>
            </a:r>
            <a:endParaRPr lang="en-US" sz="1200" dirty="0"/>
          </a:p>
        </p:txBody>
      </p:sp>
      <p:pic>
        <p:nvPicPr>
          <p:cNvPr id="54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3629489"/>
            <a:ext cx="152705" cy="152705"/>
          </a:xfrm>
          <a:prstGeom prst="rect">
            <a:avLst/>
          </a:prstGeom>
        </p:spPr>
      </p:pic>
      <p:sp>
        <p:nvSpPr>
          <p:cNvPr id="55" name="Text 49"/>
          <p:cNvSpPr txBox="1"/>
          <p:nvPr/>
        </p:nvSpPr>
        <p:spPr>
          <a:xfrm>
            <a:off x="8328355" y="3611201"/>
            <a:ext cx="17391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정확도-효율성 균형 고려 부족</a:t>
            </a:r>
            <a:endParaRPr lang="en-US" sz="1000" dirty="0"/>
          </a:p>
        </p:txBody>
      </p:sp>
      <p:pic>
        <p:nvPicPr>
          <p:cNvPr id="5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3934899"/>
            <a:ext cx="152705" cy="152705"/>
          </a:xfrm>
          <a:prstGeom prst="rect">
            <a:avLst/>
          </a:prstGeom>
        </p:spPr>
      </p:pic>
      <p:sp>
        <p:nvSpPr>
          <p:cNvPr id="57" name="Text 50"/>
          <p:cNvSpPr txBox="1"/>
          <p:nvPr/>
        </p:nvSpPr>
        <p:spPr>
          <a:xfrm>
            <a:off x="8328355" y="3915696"/>
            <a:ext cx="19385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과도하거나 일괄적인 최적화 적용</a:t>
            </a:r>
            <a:endParaRPr lang="en-US" sz="1000" dirty="0"/>
          </a:p>
        </p:txBody>
      </p:sp>
      <p:pic>
        <p:nvPicPr>
          <p:cNvPr id="58" name="Image 5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4239394"/>
            <a:ext cx="152705" cy="152705"/>
          </a:xfrm>
          <a:prstGeom prst="rect">
            <a:avLst/>
          </a:prstGeom>
        </p:spPr>
      </p:pic>
      <p:sp>
        <p:nvSpPr>
          <p:cNvPr id="59" name="Text 51"/>
          <p:cNvSpPr txBox="1"/>
          <p:nvPr/>
        </p:nvSpPr>
        <p:spPr>
          <a:xfrm>
            <a:off x="8328355" y="4220191"/>
            <a:ext cx="13194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처리 병목 간과</a:t>
            </a:r>
            <a:endParaRPr lang="en-US" sz="1000" dirty="0"/>
          </a:p>
        </p:txBody>
      </p:sp>
      <p:sp>
        <p:nvSpPr>
          <p:cNvPr id="60" name="Shape 52"/>
          <p:cNvSpPr/>
          <p:nvPr/>
        </p:nvSpPr>
        <p:spPr>
          <a:xfrm>
            <a:off x="8099755" y="4612809"/>
            <a:ext cx="3362249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1" name="Text 53"/>
          <p:cNvSpPr txBox="1"/>
          <p:nvPr/>
        </p:nvSpPr>
        <p:spPr>
          <a:xfrm>
            <a:off x="8099755" y="4774658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피드백 포인트</a:t>
            </a:r>
            <a:endParaRPr lang="en-US" sz="1200" dirty="0"/>
          </a:p>
        </p:txBody>
      </p:sp>
      <p:sp>
        <p:nvSpPr>
          <p:cNvPr id="62" name="Text 54"/>
          <p:cNvSpPr txBox="1"/>
          <p:nvPr/>
        </p:nvSpPr>
        <p:spPr>
          <a:xfrm>
            <a:off x="8099755" y="5079153"/>
            <a:ext cx="22247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전/후 정확도, 지연시간, 처리량</a:t>
            </a:r>
            <a:endParaRPr lang="en-US" sz="1000" dirty="0"/>
          </a:p>
        </p:txBody>
      </p:sp>
      <p:sp>
        <p:nvSpPr>
          <p:cNvPr id="63" name="Text 55"/>
          <p:cNvSpPr txBox="1"/>
          <p:nvPr/>
        </p:nvSpPr>
        <p:spPr>
          <a:xfrm>
            <a:off x="8099755" y="5269348"/>
            <a:ext cx="20052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비교 데이터 리포트 작성 필요</a:t>
            </a:r>
            <a:endParaRPr lang="en-US" sz="1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481682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프로젝트 결과 발표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D4DAE776-1620-CD8E-24D2-01CE33B04DD9}"/>
              </a:ext>
            </a:extLst>
          </p:cNvPr>
          <p:cNvSpPr txBox="1"/>
          <p:nvPr/>
        </p:nvSpPr>
        <p:spPr>
          <a:xfrm>
            <a:off x="571500" y="1332248"/>
            <a:ext cx="14767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팀별 최적화 결과</a:t>
            </a:r>
            <a:endParaRPr lang="en-US" sz="1500" dirty="0"/>
          </a:p>
        </p:txBody>
      </p:sp>
      <p:sp>
        <p:nvSpPr>
          <p:cNvPr id="3" name="Shape 5">
            <a:extLst>
              <a:ext uri="{FF2B5EF4-FFF2-40B4-BE49-F238E27FC236}">
                <a16:creationId xmlns:a16="http://schemas.microsoft.com/office/drawing/2014/main" id="{4E6816D6-988F-F86D-583F-82CF6F0AFBE3}"/>
              </a:ext>
            </a:extLst>
          </p:cNvPr>
          <p:cNvSpPr/>
          <p:nvPr/>
        </p:nvSpPr>
        <p:spPr>
          <a:xfrm>
            <a:off x="571500" y="1761101"/>
            <a:ext cx="6219749" cy="1257299"/>
          </a:xfrm>
          <a:prstGeom prst="roundRect">
            <a:avLst>
              <a:gd name="adj" fmla="val 960"/>
            </a:avLst>
          </a:prstGeom>
          <a:solidFill>
            <a:srgbClr val="FAFAFA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E6EE23F8-5AD6-1BAA-CE11-05BD2E96DFEA}"/>
              </a:ext>
            </a:extLst>
          </p:cNvPr>
          <p:cNvSpPr txBox="1"/>
          <p:nvPr/>
        </p:nvSpPr>
        <p:spPr>
          <a:xfrm>
            <a:off x="724205" y="1922950"/>
            <a:ext cx="17574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A팀: CNN 모델 최적화</a:t>
            </a:r>
            <a:endParaRPr lang="en-US" sz="1300" dirty="0"/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ADADDEF1-A8FA-D317-C037-B28C88316FCE}"/>
              </a:ext>
            </a:extLst>
          </p:cNvPr>
          <p:cNvSpPr txBox="1"/>
          <p:nvPr/>
        </p:nvSpPr>
        <p:spPr>
          <a:xfrm>
            <a:off x="724205" y="2270422"/>
            <a:ext cx="952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개선율:</a:t>
            </a:r>
            <a:endParaRPr lang="en-US" sz="1200" dirty="0"/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8BBBDD14-5488-A5BA-B11B-13D565BE8A72}"/>
              </a:ext>
            </a:extLst>
          </p:cNvPr>
          <p:cNvSpPr txBox="1"/>
          <p:nvPr/>
        </p:nvSpPr>
        <p:spPr>
          <a:xfrm>
            <a:off x="6010351" y="2255792"/>
            <a:ext cx="758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+42.5%</a:t>
            </a:r>
            <a:endParaRPr lang="en-US" sz="1300" dirty="0"/>
          </a:p>
        </p:txBody>
      </p:sp>
      <p:sp>
        <p:nvSpPr>
          <p:cNvPr id="36" name="Text 11">
            <a:extLst>
              <a:ext uri="{FF2B5EF4-FFF2-40B4-BE49-F238E27FC236}">
                <a16:creationId xmlns:a16="http://schemas.microsoft.com/office/drawing/2014/main" id="{DF704472-50AC-E90B-99FC-AE2BB1FFB9C9}"/>
              </a:ext>
            </a:extLst>
          </p:cNvPr>
          <p:cNvSpPr txBox="1"/>
          <p:nvPr/>
        </p:nvSpPr>
        <p:spPr>
          <a:xfrm>
            <a:off x="724205" y="2660871"/>
            <a:ext cx="28529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접근법: PyTorch JIT + FP16 Quantization</a:t>
            </a:r>
            <a:endParaRPr lang="en-US" sz="10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BB03C172-C96A-BA3C-366D-FD6CB0F13B01}"/>
              </a:ext>
            </a:extLst>
          </p:cNvPr>
          <p:cNvSpPr/>
          <p:nvPr/>
        </p:nvSpPr>
        <p:spPr>
          <a:xfrm>
            <a:off x="571500" y="3356765"/>
            <a:ext cx="6219749" cy="1257300"/>
          </a:xfrm>
          <a:prstGeom prst="roundRect">
            <a:avLst>
              <a:gd name="adj" fmla="val 1148"/>
            </a:avLst>
          </a:prstGeom>
          <a:solidFill>
            <a:srgbClr val="FAFAFA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Text 13">
            <a:extLst>
              <a:ext uri="{FF2B5EF4-FFF2-40B4-BE49-F238E27FC236}">
                <a16:creationId xmlns:a16="http://schemas.microsoft.com/office/drawing/2014/main" id="{290B2391-727F-DED3-3E51-B7FAF339EEA4}"/>
              </a:ext>
            </a:extLst>
          </p:cNvPr>
          <p:cNvSpPr txBox="1"/>
          <p:nvPr/>
        </p:nvSpPr>
        <p:spPr>
          <a:xfrm>
            <a:off x="724205" y="3518613"/>
            <a:ext cx="2043684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B팀: BERT 모델 성능 개선</a:t>
            </a:r>
            <a:endParaRPr lang="en-US" sz="1300" dirty="0"/>
          </a:p>
        </p:txBody>
      </p:sp>
      <p:sp>
        <p:nvSpPr>
          <p:cNvPr id="39" name="Text 14">
            <a:extLst>
              <a:ext uri="{FF2B5EF4-FFF2-40B4-BE49-F238E27FC236}">
                <a16:creationId xmlns:a16="http://schemas.microsoft.com/office/drawing/2014/main" id="{A4A629DB-D300-D957-5B31-79516FE9F499}"/>
              </a:ext>
            </a:extLst>
          </p:cNvPr>
          <p:cNvSpPr txBox="1"/>
          <p:nvPr/>
        </p:nvSpPr>
        <p:spPr>
          <a:xfrm>
            <a:off x="724205" y="3866085"/>
            <a:ext cx="952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개선율:</a:t>
            </a:r>
            <a:endParaRPr lang="en-US" sz="1200" dirty="0"/>
          </a:p>
        </p:txBody>
      </p:sp>
      <p:sp>
        <p:nvSpPr>
          <p:cNvPr id="40" name="Text 15">
            <a:extLst>
              <a:ext uri="{FF2B5EF4-FFF2-40B4-BE49-F238E27FC236}">
                <a16:creationId xmlns:a16="http://schemas.microsoft.com/office/drawing/2014/main" id="{CDC61DC8-568E-2F7C-9FEF-C3B48F8C12A4}"/>
              </a:ext>
            </a:extLst>
          </p:cNvPr>
          <p:cNvSpPr txBox="1"/>
          <p:nvPr/>
        </p:nvSpPr>
        <p:spPr>
          <a:xfrm>
            <a:off x="6010351" y="3852369"/>
            <a:ext cx="758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+37.8%</a:t>
            </a:r>
            <a:endParaRPr lang="en-US" sz="1300" dirty="0"/>
          </a:p>
        </p:txBody>
      </p:sp>
      <p:sp>
        <p:nvSpPr>
          <p:cNvPr id="43" name="Text 18">
            <a:extLst>
              <a:ext uri="{FF2B5EF4-FFF2-40B4-BE49-F238E27FC236}">
                <a16:creationId xmlns:a16="http://schemas.microsoft.com/office/drawing/2014/main" id="{4E0F2DB2-9505-62A6-8341-22851C8F858C}"/>
              </a:ext>
            </a:extLst>
          </p:cNvPr>
          <p:cNvSpPr txBox="1"/>
          <p:nvPr/>
        </p:nvSpPr>
        <p:spPr>
          <a:xfrm>
            <a:off x="724205" y="4278479"/>
            <a:ext cx="24816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접근법: ONNX Runtime GPU 최적화</a:t>
            </a:r>
            <a:endParaRPr lang="en-US" sz="1000" dirty="0"/>
          </a:p>
        </p:txBody>
      </p:sp>
      <p:sp>
        <p:nvSpPr>
          <p:cNvPr id="44" name="Shape 19">
            <a:extLst>
              <a:ext uri="{FF2B5EF4-FFF2-40B4-BE49-F238E27FC236}">
                <a16:creationId xmlns:a16="http://schemas.microsoft.com/office/drawing/2014/main" id="{7923CC19-8D29-49CC-9B33-22360A0FA0C7}"/>
              </a:ext>
            </a:extLst>
          </p:cNvPr>
          <p:cNvSpPr/>
          <p:nvPr/>
        </p:nvSpPr>
        <p:spPr>
          <a:xfrm>
            <a:off x="571500" y="4962150"/>
            <a:ext cx="6219749" cy="1323509"/>
          </a:xfrm>
          <a:prstGeom prst="roundRect">
            <a:avLst>
              <a:gd name="adj" fmla="val 1148"/>
            </a:avLst>
          </a:prstGeom>
          <a:solidFill>
            <a:srgbClr val="FAFAFA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5" name="Text 20">
            <a:extLst>
              <a:ext uri="{FF2B5EF4-FFF2-40B4-BE49-F238E27FC236}">
                <a16:creationId xmlns:a16="http://schemas.microsoft.com/office/drawing/2014/main" id="{4F56CF1D-BB12-8A1F-CE65-AC241640120E}"/>
              </a:ext>
            </a:extLst>
          </p:cNvPr>
          <p:cNvSpPr txBox="1"/>
          <p:nvPr/>
        </p:nvSpPr>
        <p:spPr>
          <a:xfrm>
            <a:off x="724205" y="5124913"/>
            <a:ext cx="19860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C팀: ResNet 모델 최적화</a:t>
            </a:r>
            <a:endParaRPr lang="en-US" sz="1300" dirty="0"/>
          </a:p>
        </p:txBody>
      </p:sp>
      <p:sp>
        <p:nvSpPr>
          <p:cNvPr id="46" name="Text 21">
            <a:extLst>
              <a:ext uri="{FF2B5EF4-FFF2-40B4-BE49-F238E27FC236}">
                <a16:creationId xmlns:a16="http://schemas.microsoft.com/office/drawing/2014/main" id="{96634D27-8F20-753E-60DC-F6F98E53C8E7}"/>
              </a:ext>
            </a:extLst>
          </p:cNvPr>
          <p:cNvSpPr txBox="1"/>
          <p:nvPr/>
        </p:nvSpPr>
        <p:spPr>
          <a:xfrm>
            <a:off x="724205" y="5472385"/>
            <a:ext cx="9528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개선율:</a:t>
            </a:r>
            <a:endParaRPr lang="en-US" sz="1200" dirty="0"/>
          </a:p>
        </p:txBody>
      </p:sp>
      <p:sp>
        <p:nvSpPr>
          <p:cNvPr id="47" name="Text 22">
            <a:extLst>
              <a:ext uri="{FF2B5EF4-FFF2-40B4-BE49-F238E27FC236}">
                <a16:creationId xmlns:a16="http://schemas.microsoft.com/office/drawing/2014/main" id="{FEED1078-51DF-1D77-413F-611317924836}"/>
              </a:ext>
            </a:extLst>
          </p:cNvPr>
          <p:cNvSpPr txBox="1"/>
          <p:nvPr/>
        </p:nvSpPr>
        <p:spPr>
          <a:xfrm>
            <a:off x="6010351" y="5457755"/>
            <a:ext cx="7580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+35.2%</a:t>
            </a:r>
            <a:endParaRPr lang="en-US" sz="1300" dirty="0"/>
          </a:p>
        </p:txBody>
      </p:sp>
      <p:sp>
        <p:nvSpPr>
          <p:cNvPr id="50" name="Text 25">
            <a:extLst>
              <a:ext uri="{FF2B5EF4-FFF2-40B4-BE49-F238E27FC236}">
                <a16:creationId xmlns:a16="http://schemas.microsoft.com/office/drawing/2014/main" id="{AA23FBF6-A93F-2033-BC02-87214C28897F}"/>
              </a:ext>
            </a:extLst>
          </p:cNvPr>
          <p:cNvSpPr txBox="1"/>
          <p:nvPr/>
        </p:nvSpPr>
        <p:spPr>
          <a:xfrm>
            <a:off x="700431" y="5933242"/>
            <a:ext cx="25292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접근법: 동적 양자화 + 아키텍처 최적화</a:t>
            </a:r>
            <a:endParaRPr lang="en-US" sz="1000" dirty="0"/>
          </a:p>
        </p:txBody>
      </p:sp>
      <p:sp>
        <p:nvSpPr>
          <p:cNvPr id="51" name="Text 26">
            <a:extLst>
              <a:ext uri="{FF2B5EF4-FFF2-40B4-BE49-F238E27FC236}">
                <a16:creationId xmlns:a16="http://schemas.microsoft.com/office/drawing/2014/main" id="{BB8DFFBE-9CE3-494E-F226-DD0D7A2C0EA7}"/>
              </a:ext>
            </a:extLst>
          </p:cNvPr>
          <p:cNvSpPr txBox="1"/>
          <p:nvPr/>
        </p:nvSpPr>
        <p:spPr>
          <a:xfrm>
            <a:off x="7245706" y="1332248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지표 비교</a:t>
            </a:r>
            <a:endParaRPr lang="en-US" sz="1500" dirty="0"/>
          </a:p>
        </p:txBody>
      </p:sp>
      <p:sp>
        <p:nvSpPr>
          <p:cNvPr id="54" name="Text 28">
            <a:extLst>
              <a:ext uri="{FF2B5EF4-FFF2-40B4-BE49-F238E27FC236}">
                <a16:creationId xmlns:a16="http://schemas.microsoft.com/office/drawing/2014/main" id="{6BB3DC64-7C83-9A84-9144-2792CB6C5941}"/>
              </a:ext>
            </a:extLst>
          </p:cNvPr>
          <p:cNvSpPr txBox="1"/>
          <p:nvPr/>
        </p:nvSpPr>
        <p:spPr>
          <a:xfrm>
            <a:off x="7245706" y="4599399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발견점</a:t>
            </a:r>
            <a:endParaRPr lang="en-US" sz="1200" dirty="0"/>
          </a:p>
        </p:txBody>
      </p:sp>
      <p:sp>
        <p:nvSpPr>
          <p:cNvPr id="55" name="Text 29">
            <a:extLst>
              <a:ext uri="{FF2B5EF4-FFF2-40B4-BE49-F238E27FC236}">
                <a16:creationId xmlns:a16="http://schemas.microsoft.com/office/drawing/2014/main" id="{B151B12B-7B57-35B0-FB72-3143E812E1BC}"/>
              </a:ext>
            </a:extLst>
          </p:cNvPr>
          <p:cNvSpPr txBox="1"/>
          <p:nvPr/>
        </p:nvSpPr>
        <p:spPr>
          <a:xfrm>
            <a:off x="7283196" y="4942299"/>
            <a:ext cx="4114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JIT + 양자화 조합이 단일 기법보다 1.5배 이상 효과적</a:t>
            </a:r>
            <a:endParaRPr lang="en-US" sz="1200" dirty="0"/>
          </a:p>
        </p:txBody>
      </p:sp>
      <p:sp>
        <p:nvSpPr>
          <p:cNvPr id="56" name="Text 30">
            <a:extLst>
              <a:ext uri="{FF2B5EF4-FFF2-40B4-BE49-F238E27FC236}">
                <a16:creationId xmlns:a16="http://schemas.microsoft.com/office/drawing/2014/main" id="{DB98424C-2C96-F360-5E23-5247E2559679}"/>
              </a:ext>
            </a:extLst>
          </p:cNvPr>
          <p:cNvSpPr txBox="1"/>
          <p:nvPr/>
        </p:nvSpPr>
        <p:spPr>
          <a:xfrm>
            <a:off x="7283196" y="5285199"/>
            <a:ext cx="4457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 Runtime의 GPU 가속이 CNN보다 Transformer 모델에서 더 효과적</a:t>
            </a:r>
            <a:endParaRPr lang="en-US" sz="1200" dirty="0"/>
          </a:p>
        </p:txBody>
      </p:sp>
      <p:sp>
        <p:nvSpPr>
          <p:cNvPr id="57" name="Text 31">
            <a:extLst>
              <a:ext uri="{FF2B5EF4-FFF2-40B4-BE49-F238E27FC236}">
                <a16:creationId xmlns:a16="http://schemas.microsoft.com/office/drawing/2014/main" id="{F2BD95AF-2F12-93CC-C255-D22649DE8BB7}"/>
              </a:ext>
            </a:extLst>
          </p:cNvPr>
          <p:cNvSpPr txBox="1"/>
          <p:nvPr/>
        </p:nvSpPr>
        <p:spPr>
          <a:xfrm>
            <a:off x="7283196" y="5856699"/>
            <a:ext cx="44577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 T4 GPU 환경에서 ONNX Runtime이 PyTorch JIT보다 평균 15% 높은 성능 발휘</a:t>
            </a:r>
            <a:endParaRPr lang="en-US" sz="1200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FB36515C-4DAE-BEE4-D5E1-DC2617746C2D}"/>
              </a:ext>
            </a:extLst>
          </p:cNvPr>
          <p:cNvGrpSpPr/>
          <p:nvPr/>
        </p:nvGrpSpPr>
        <p:grpSpPr>
          <a:xfrm>
            <a:off x="7245706" y="1651373"/>
            <a:ext cx="4381805" cy="2905049"/>
            <a:chOff x="7245706" y="1651373"/>
            <a:chExt cx="4381805" cy="2905049"/>
          </a:xfrm>
        </p:grpSpPr>
        <p:sp>
          <p:nvSpPr>
            <p:cNvPr id="52" name="Shape 27">
              <a:extLst>
                <a:ext uri="{FF2B5EF4-FFF2-40B4-BE49-F238E27FC236}">
                  <a16:creationId xmlns:a16="http://schemas.microsoft.com/office/drawing/2014/main" id="{55E1864B-95C8-96ED-8A42-D2B14356EEE5}"/>
                </a:ext>
              </a:extLst>
            </p:cNvPr>
            <p:cNvSpPr/>
            <p:nvPr/>
          </p:nvSpPr>
          <p:spPr>
            <a:xfrm>
              <a:off x="7245706" y="1761101"/>
              <a:ext cx="4381805" cy="2686507"/>
            </a:xfrm>
            <a:prstGeom prst="roundRect">
              <a:avLst>
                <a:gd name="adj" fmla="val 724"/>
              </a:avLst>
            </a:prstGeom>
            <a:noFill/>
            <a:ln w="12700">
              <a:solidFill>
                <a:srgbClr val="E0E0E0"/>
              </a:solidFill>
              <a:prstDash val="solid"/>
            </a:ln>
            <a:effectLst>
              <a:outerShdw blurRad="63500" dist="25400" dir="5400000" algn="bl" rotWithShape="0">
                <a:srgbClr val="000000">
                  <a:alpha val="5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53" name="Image 0" descr="https://page.gensparksite.com/slides_images/c9816ea0f5b7d93c03218127165f3f57.jpg">
              <a:extLst>
                <a:ext uri="{FF2B5EF4-FFF2-40B4-BE49-F238E27FC236}">
                  <a16:creationId xmlns:a16="http://schemas.microsoft.com/office/drawing/2014/main" id="{0B16D142-3742-D6A9-86C9-2BC7181A2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58" b="58"/>
            <a:stretch/>
          </p:blipFill>
          <p:spPr>
            <a:xfrm>
              <a:off x="7254850" y="1651373"/>
              <a:ext cx="4362602" cy="2905049"/>
            </a:xfrm>
            <a:prstGeom prst="rect">
              <a:avLst/>
            </a:prstGeom>
          </p:spPr>
        </p:pic>
        <p:sp>
          <p:nvSpPr>
            <p:cNvPr id="58" name="Text 31">
              <a:extLst>
                <a:ext uri="{FF2B5EF4-FFF2-40B4-BE49-F238E27FC236}">
                  <a16:creationId xmlns:a16="http://schemas.microsoft.com/office/drawing/2014/main" id="{2A697C6A-D748-876B-72C4-B0B9FCAE5678}"/>
                </a:ext>
              </a:extLst>
            </p:cNvPr>
            <p:cNvSpPr txBox="1"/>
            <p:nvPr/>
          </p:nvSpPr>
          <p:spPr>
            <a:xfrm>
              <a:off x="10298311" y="2503594"/>
              <a:ext cx="478062" cy="166892"/>
            </a:xfrm>
            <a:prstGeom prst="rect">
              <a:avLst/>
            </a:prstGeom>
            <a:solidFill>
              <a:schemeClr val="bg1"/>
            </a:solidFill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ko-KR" altLang="en-US" sz="1000" b="1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</a:rPr>
                <a:t>양자화</a:t>
              </a:r>
              <a:endParaRPr lang="en-US" sz="1000" b="1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4E6A266-7625-3AAE-1C67-4169DCAC2589}"/>
                </a:ext>
              </a:extLst>
            </p:cNvPr>
            <p:cNvSpPr txBox="1"/>
            <p:nvPr/>
          </p:nvSpPr>
          <p:spPr>
            <a:xfrm rot="16200000">
              <a:off x="7520163" y="2926602"/>
              <a:ext cx="26375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" rIns="3600" rtlCol="0">
              <a:spAutoFit/>
            </a:bodyPr>
            <a:lstStyle/>
            <a:p>
              <a:r>
                <a:rPr lang="ko-KR" altLang="en-US" sz="1000" b="1"/>
                <a:t>개선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386584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MFU란 무엇인가?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9720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정의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676605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19402"/>
            <a:ext cx="2371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MFU(Model FLOPs Utilization)는</a:t>
            </a:r>
            <a:endParaRPr lang="en-US" sz="1200" dirty="0"/>
          </a:p>
        </p:txBody>
      </p:sp>
      <p:sp>
        <p:nvSpPr>
          <p:cNvPr id="9" name="Text 6"/>
          <p:cNvSpPr txBox="1"/>
          <p:nvPr/>
        </p:nvSpPr>
        <p:spPr>
          <a:xfrm>
            <a:off x="3036722" y="1619402"/>
            <a:ext cx="3086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모델의 이론적 성능 대비 실제 달성한 성능 비율</a:t>
            </a:r>
            <a:endParaRPr lang="en-US" sz="1200" dirty="0"/>
          </a:p>
        </p:txBody>
      </p:sp>
      <p:sp>
        <p:nvSpPr>
          <p:cNvPr id="10" name="Text 7"/>
          <p:cNvSpPr txBox="1"/>
          <p:nvPr/>
        </p:nvSpPr>
        <p:spPr>
          <a:xfrm>
            <a:off x="5999378" y="1619402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나타내는 지표</a:t>
            </a:r>
            <a:endParaRPr lang="en-US" sz="12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19505"/>
            <a:ext cx="95098" cy="95098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780898" y="1962302"/>
            <a:ext cx="49633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GPU의 이론적 최대 FLOPs 대비 모델이 실제 활용하는 FLOPs의 비율로 계산</a:t>
            </a:r>
            <a:endParaRPr lang="en-US" sz="12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362405"/>
            <a:ext cx="95098" cy="95098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780898" y="2305202"/>
            <a:ext cx="3324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하드웨어에 종속되지 않는 객관적인 성능 평가 지표</a:t>
            </a:r>
            <a:endParaRPr lang="en-US" sz="1200" dirty="0"/>
          </a:p>
        </p:txBody>
      </p:sp>
      <p:sp>
        <p:nvSpPr>
          <p:cNvPr id="15" name="Shape 10"/>
          <p:cNvSpPr/>
          <p:nvPr/>
        </p:nvSpPr>
        <p:spPr>
          <a:xfrm>
            <a:off x="571500" y="2893185"/>
            <a:ext cx="7067398" cy="724205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1"/>
          <p:cNvSpPr/>
          <p:nvPr/>
        </p:nvSpPr>
        <p:spPr>
          <a:xfrm>
            <a:off x="571500" y="2893185"/>
            <a:ext cx="38405" cy="7242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2"/>
          <p:cNvSpPr txBox="1"/>
          <p:nvPr/>
        </p:nvSpPr>
        <p:spPr>
          <a:xfrm>
            <a:off x="3687775" y="3035831"/>
            <a:ext cx="967435" cy="1335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6B7280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MFU 계산 공식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1720901" y="3311980"/>
            <a:ext cx="492495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anum Gothic Coding" pitchFamily="34" charset="0"/>
                <a:ea typeface="Nanum Gothic Coding" pitchFamily="34" charset="-122"/>
                <a:cs typeface="Nanum Gothic Coding" pitchFamily="34" charset="-120"/>
              </a:rPr>
              <a:t>MFU = (모델의 총 FLOPs / 훈련 시간) / (GPU의 이론적 최대 FLOPs)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571500" y="4042280"/>
            <a:ext cx="13149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MFU의 중요성</a:t>
            </a:r>
            <a:endParaRPr lang="en-US" sz="150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527422"/>
            <a:ext cx="95098" cy="95098"/>
          </a:xfrm>
          <a:prstGeom prst="rect">
            <a:avLst/>
          </a:prstGeom>
        </p:spPr>
      </p:pic>
      <p:sp>
        <p:nvSpPr>
          <p:cNvPr id="21" name="Text 15"/>
          <p:cNvSpPr txBox="1"/>
          <p:nvPr/>
        </p:nvSpPr>
        <p:spPr>
          <a:xfrm>
            <a:off x="780898" y="4470219"/>
            <a:ext cx="1677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단순 GPU 사용률과 달리</a:t>
            </a:r>
            <a:endParaRPr lang="en-US" sz="1200" dirty="0"/>
          </a:p>
        </p:txBody>
      </p:sp>
      <p:sp>
        <p:nvSpPr>
          <p:cNvPr id="22" name="Text 16"/>
          <p:cNvSpPr txBox="1"/>
          <p:nvPr/>
        </p:nvSpPr>
        <p:spPr>
          <a:xfrm>
            <a:off x="2341778" y="4470219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모델의 실제 연산 효율성</a:t>
            </a:r>
            <a:endParaRPr lang="en-US" sz="1200" dirty="0"/>
          </a:p>
        </p:txBody>
      </p:sp>
      <p:sp>
        <p:nvSpPr>
          <p:cNvPr id="23" name="Text 17"/>
          <p:cNvSpPr txBox="1"/>
          <p:nvPr/>
        </p:nvSpPr>
        <p:spPr>
          <a:xfrm>
            <a:off x="3872484" y="4470219"/>
            <a:ext cx="1371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정확히 파악 가능</a:t>
            </a:r>
            <a:endParaRPr lang="en-US" sz="1200" dirty="0"/>
          </a:p>
        </p:txBody>
      </p:sp>
      <p:pic>
        <p:nvPicPr>
          <p:cNvPr id="24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4870322"/>
            <a:ext cx="95098" cy="95098"/>
          </a:xfrm>
          <a:prstGeom prst="rect">
            <a:avLst/>
          </a:prstGeom>
        </p:spPr>
      </p:pic>
      <p:sp>
        <p:nvSpPr>
          <p:cNvPr id="25" name="Text 18"/>
          <p:cNvSpPr txBox="1"/>
          <p:nvPr/>
        </p:nvSpPr>
        <p:spPr>
          <a:xfrm>
            <a:off x="780898" y="4813119"/>
            <a:ext cx="3924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작업의 효과를 정량적으로 측정하는 핵심 지표로 활용</a:t>
            </a:r>
            <a:endParaRPr lang="en-US" sz="1200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213222"/>
            <a:ext cx="95098" cy="95098"/>
          </a:xfrm>
          <a:prstGeom prst="rect">
            <a:avLst/>
          </a:prstGeom>
        </p:spPr>
      </p:pic>
      <p:sp>
        <p:nvSpPr>
          <p:cNvPr id="27" name="Text 19"/>
          <p:cNvSpPr txBox="1"/>
          <p:nvPr/>
        </p:nvSpPr>
        <p:spPr>
          <a:xfrm>
            <a:off x="780898" y="5156019"/>
            <a:ext cx="3182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하드웨어 환경에서 일관된 성능 비교 가능</a:t>
            </a:r>
            <a:endParaRPr lang="en-US" sz="1200" dirty="0"/>
          </a:p>
        </p:txBody>
      </p:sp>
      <p:sp>
        <p:nvSpPr>
          <p:cNvPr id="28" name="Shape 20"/>
          <p:cNvSpPr/>
          <p:nvPr/>
        </p:nvSpPr>
        <p:spPr>
          <a:xfrm>
            <a:off x="7937906" y="1361711"/>
            <a:ext cx="3685946" cy="3381451"/>
          </a:xfrm>
          <a:prstGeom prst="roundRect">
            <a:avLst>
              <a:gd name="adj" fmla="val 457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1"/>
          <p:cNvSpPr txBox="1"/>
          <p:nvPr/>
        </p:nvSpPr>
        <p:spPr>
          <a:xfrm>
            <a:off x="8099755" y="1533618"/>
            <a:ext cx="12335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활용 분야</a:t>
            </a:r>
            <a:endParaRPr lang="en-US" sz="1300" dirty="0"/>
          </a:p>
        </p:txBody>
      </p:sp>
      <p:pic>
        <p:nvPicPr>
          <p:cNvPr id="30" name="Image 6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1943269"/>
            <a:ext cx="152705" cy="152705"/>
          </a:xfrm>
          <a:prstGeom prst="rect">
            <a:avLst/>
          </a:prstGeom>
        </p:spPr>
      </p:pic>
      <p:sp>
        <p:nvSpPr>
          <p:cNvPr id="31" name="Text 22"/>
          <p:cNvSpPr txBox="1"/>
          <p:nvPr/>
        </p:nvSpPr>
        <p:spPr>
          <a:xfrm>
            <a:off x="8328355" y="1904864"/>
            <a:ext cx="1905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대규모 언어 모델(LLM) 훈련</a:t>
            </a:r>
            <a:endParaRPr lang="en-US" sz="1200" dirty="0"/>
          </a:p>
        </p:txBody>
      </p:sp>
      <p:pic>
        <p:nvPicPr>
          <p:cNvPr id="32" name="Image 7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2247764"/>
            <a:ext cx="152705" cy="152705"/>
          </a:xfrm>
          <a:prstGeom prst="rect">
            <a:avLst/>
          </a:prstGeom>
        </p:spPr>
      </p:pic>
      <p:sp>
        <p:nvSpPr>
          <p:cNvPr id="33" name="Text 23"/>
          <p:cNvSpPr txBox="1"/>
          <p:nvPr/>
        </p:nvSpPr>
        <p:spPr>
          <a:xfrm>
            <a:off x="8328355" y="2209359"/>
            <a:ext cx="18580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CNN, Transformer 최적화</a:t>
            </a:r>
            <a:endParaRPr lang="en-US" sz="1200" dirty="0"/>
          </a:p>
        </p:txBody>
      </p:sp>
      <p:pic>
        <p:nvPicPr>
          <p:cNvPr id="34" name="Image 8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99755" y="2552259"/>
            <a:ext cx="152705" cy="152705"/>
          </a:xfrm>
          <a:prstGeom prst="rect">
            <a:avLst/>
          </a:prstGeom>
        </p:spPr>
      </p:pic>
      <p:sp>
        <p:nvSpPr>
          <p:cNvPr id="35" name="Text 24"/>
          <p:cNvSpPr txBox="1"/>
          <p:nvPr/>
        </p:nvSpPr>
        <p:spPr>
          <a:xfrm>
            <a:off x="8328355" y="2514769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분산 학습 환경 성능 평가</a:t>
            </a:r>
            <a:endParaRPr lang="en-US" sz="1200" dirty="0"/>
          </a:p>
        </p:txBody>
      </p:sp>
      <p:sp>
        <p:nvSpPr>
          <p:cNvPr id="36" name="Shape 25"/>
          <p:cNvSpPr/>
          <p:nvPr/>
        </p:nvSpPr>
        <p:spPr>
          <a:xfrm>
            <a:off x="8099755" y="2971969"/>
            <a:ext cx="3362249" cy="9144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Text 26"/>
          <p:cNvSpPr txBox="1"/>
          <p:nvPr/>
        </p:nvSpPr>
        <p:spPr>
          <a:xfrm>
            <a:off x="8099755" y="3133818"/>
            <a:ext cx="10863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수치 해석</a:t>
            </a:r>
            <a:endParaRPr lang="en-US" sz="1200" dirty="0"/>
          </a:p>
        </p:txBody>
      </p:sp>
      <p:sp>
        <p:nvSpPr>
          <p:cNvPr id="38" name="Text 27"/>
          <p:cNvSpPr txBox="1"/>
          <p:nvPr/>
        </p:nvSpPr>
        <p:spPr>
          <a:xfrm>
            <a:off x="8099755" y="3438313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낮은 효율</a:t>
            </a:r>
            <a:endParaRPr lang="en-US" sz="1000" dirty="0"/>
          </a:p>
        </p:txBody>
      </p:sp>
      <p:sp>
        <p:nvSpPr>
          <p:cNvPr id="39" name="Text 28"/>
          <p:cNvSpPr txBox="1"/>
          <p:nvPr/>
        </p:nvSpPr>
        <p:spPr>
          <a:xfrm>
            <a:off x="10981030" y="3438313"/>
            <a:ext cx="5861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10-20%</a:t>
            </a:r>
            <a:endParaRPr lang="en-US" sz="1000" dirty="0"/>
          </a:p>
        </p:txBody>
      </p:sp>
      <p:sp>
        <p:nvSpPr>
          <p:cNvPr id="40" name="Shape 29"/>
          <p:cNvSpPr/>
          <p:nvPr/>
        </p:nvSpPr>
        <p:spPr>
          <a:xfrm>
            <a:off x="8099755" y="3666913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1" name="Shape 30"/>
          <p:cNvSpPr/>
          <p:nvPr/>
        </p:nvSpPr>
        <p:spPr>
          <a:xfrm>
            <a:off x="8099755" y="3666913"/>
            <a:ext cx="504749" cy="75895"/>
          </a:xfrm>
          <a:prstGeom prst="roundRect">
            <a:avLst>
              <a:gd name="adj" fmla="val 1204822"/>
            </a:avLst>
          </a:prstGeom>
          <a:solidFill>
            <a:srgbClr val="EF44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1"/>
          <p:cNvSpPr txBox="1"/>
          <p:nvPr/>
        </p:nvSpPr>
        <p:spPr>
          <a:xfrm>
            <a:off x="8099755" y="3857108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중간 효율</a:t>
            </a:r>
            <a:endParaRPr lang="en-US" sz="1000" dirty="0"/>
          </a:p>
        </p:txBody>
      </p:sp>
      <p:sp>
        <p:nvSpPr>
          <p:cNvPr id="43" name="Text 32"/>
          <p:cNvSpPr txBox="1"/>
          <p:nvPr/>
        </p:nvSpPr>
        <p:spPr>
          <a:xfrm>
            <a:off x="10981030" y="3857108"/>
            <a:ext cx="5861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30-50%</a:t>
            </a:r>
            <a:endParaRPr lang="en-US" sz="1000" dirty="0"/>
          </a:p>
        </p:txBody>
      </p:sp>
      <p:sp>
        <p:nvSpPr>
          <p:cNvPr id="44" name="Shape 33"/>
          <p:cNvSpPr/>
          <p:nvPr/>
        </p:nvSpPr>
        <p:spPr>
          <a:xfrm>
            <a:off x="8099755" y="4085708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Shape 34"/>
          <p:cNvSpPr/>
          <p:nvPr/>
        </p:nvSpPr>
        <p:spPr>
          <a:xfrm>
            <a:off x="8099755" y="4085708"/>
            <a:ext cx="1352398" cy="75895"/>
          </a:xfrm>
          <a:prstGeom prst="roundRect">
            <a:avLst>
              <a:gd name="adj" fmla="val 1204822"/>
            </a:avLst>
          </a:prstGeom>
          <a:solidFill>
            <a:srgbClr val="F59E0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5"/>
          <p:cNvSpPr txBox="1"/>
          <p:nvPr/>
        </p:nvSpPr>
        <p:spPr>
          <a:xfrm>
            <a:off x="8099755" y="4276818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높은 효율</a:t>
            </a:r>
            <a:endParaRPr lang="en-US" sz="1000" dirty="0"/>
          </a:p>
        </p:txBody>
      </p:sp>
      <p:sp>
        <p:nvSpPr>
          <p:cNvPr id="47" name="Text 36"/>
          <p:cNvSpPr txBox="1"/>
          <p:nvPr/>
        </p:nvSpPr>
        <p:spPr>
          <a:xfrm>
            <a:off x="11105388" y="4276818"/>
            <a:ext cx="4626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60%+</a:t>
            </a:r>
            <a:endParaRPr lang="en-US" sz="1000" dirty="0"/>
          </a:p>
        </p:txBody>
      </p:sp>
      <p:sp>
        <p:nvSpPr>
          <p:cNvPr id="48" name="Shape 37"/>
          <p:cNvSpPr/>
          <p:nvPr/>
        </p:nvSpPr>
        <p:spPr>
          <a:xfrm>
            <a:off x="8099755" y="4505418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9" name="Shape 38"/>
          <p:cNvSpPr/>
          <p:nvPr/>
        </p:nvSpPr>
        <p:spPr>
          <a:xfrm>
            <a:off x="8099755" y="4505418"/>
            <a:ext cx="2018995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748686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프로젝트 노하우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047902"/>
            <a:ext cx="10972800" cy="2305202"/>
          </a:xfrm>
          <a:prstGeom prst="roundRect">
            <a:avLst>
              <a:gd name="adj" fmla="val 1311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809244" y="1238098"/>
            <a:ext cx="9052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요약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714500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076249" y="1675957"/>
            <a:ext cx="48774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최적화는 측정, 분석, 개선, 검증의 반복 사이클로 접근하는 것이 효과적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095805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076249" y="2057262"/>
            <a:ext cx="4429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 병목과 메모리 병목을 정확히 구분하여 최적화 기법 선택에 활용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476195"/>
            <a:ext cx="152705" cy="15270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076249" y="2438567"/>
            <a:ext cx="4429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단일 기법보다는 여러 최적화 기법의 조합이 최대 성능 향상을 가져옴</a:t>
            </a:r>
            <a:endParaRPr lang="en-US" sz="12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857500"/>
            <a:ext cx="152705" cy="152705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1076249" y="2818957"/>
            <a:ext cx="5134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정확도와 성능의 트레이드오프를 적절히 조율하여 사용 사례에 맞는 최적점 찾기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609905" y="3571646"/>
            <a:ext cx="26389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기법별 실제 적용 노하우</a:t>
            </a:r>
            <a:endParaRPr lang="en-US" sz="1500" dirty="0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A5EFFCA-3425-EA72-4D35-EE3CB8100A8E}"/>
              </a:ext>
            </a:extLst>
          </p:cNvPr>
          <p:cNvGrpSpPr/>
          <p:nvPr/>
        </p:nvGrpSpPr>
        <p:grpSpPr>
          <a:xfrm>
            <a:off x="609905" y="3962095"/>
            <a:ext cx="10977371" cy="2572207"/>
            <a:chOff x="609905" y="3962095"/>
            <a:chExt cx="10977371" cy="2772461"/>
          </a:xfrm>
        </p:grpSpPr>
        <p:sp>
          <p:nvSpPr>
            <p:cNvPr id="17" name="Shape 11"/>
            <p:cNvSpPr/>
            <p:nvPr/>
          </p:nvSpPr>
          <p:spPr>
            <a:xfrm>
              <a:off x="609905" y="3962095"/>
              <a:ext cx="2743200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" name="Shape 12"/>
            <p:cNvSpPr/>
            <p:nvPr/>
          </p:nvSpPr>
          <p:spPr>
            <a:xfrm>
              <a:off x="609905" y="4419295"/>
              <a:ext cx="2743200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" name="Shape 13"/>
            <p:cNvSpPr/>
            <p:nvPr/>
          </p:nvSpPr>
          <p:spPr>
            <a:xfrm>
              <a:off x="3353105" y="3962095"/>
              <a:ext cx="3847795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Shape 14"/>
            <p:cNvSpPr/>
            <p:nvPr/>
          </p:nvSpPr>
          <p:spPr>
            <a:xfrm>
              <a:off x="3353105" y="4419295"/>
              <a:ext cx="3847795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Shape 15"/>
            <p:cNvSpPr/>
            <p:nvPr/>
          </p:nvSpPr>
          <p:spPr>
            <a:xfrm>
              <a:off x="7193585" y="3962095"/>
              <a:ext cx="2200046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Shape 16"/>
            <p:cNvSpPr/>
            <p:nvPr/>
          </p:nvSpPr>
          <p:spPr>
            <a:xfrm>
              <a:off x="7193585" y="4419295"/>
              <a:ext cx="2200046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Shape 17"/>
            <p:cNvSpPr/>
            <p:nvPr/>
          </p:nvSpPr>
          <p:spPr>
            <a:xfrm>
              <a:off x="9387230" y="3962095"/>
              <a:ext cx="2200046" cy="476402"/>
            </a:xfrm>
            <a:prstGeom prst="rect">
              <a:avLst/>
            </a:prstGeom>
            <a:solidFill>
              <a:srgbClr val="F8F8F8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Shape 18"/>
            <p:cNvSpPr/>
            <p:nvPr/>
          </p:nvSpPr>
          <p:spPr>
            <a:xfrm>
              <a:off x="9387230" y="4419295"/>
              <a:ext cx="2200046" cy="19202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Text 19"/>
            <p:cNvSpPr txBox="1"/>
            <p:nvPr/>
          </p:nvSpPr>
          <p:spPr>
            <a:xfrm>
              <a:off x="752551" y="4076395"/>
              <a:ext cx="866851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최적화 기법</a:t>
              </a:r>
              <a:endParaRPr lang="en-US" sz="1200" dirty="0"/>
            </a:p>
          </p:txBody>
        </p:sp>
        <p:sp>
          <p:nvSpPr>
            <p:cNvPr id="26" name="Text 20"/>
            <p:cNvSpPr txBox="1"/>
            <p:nvPr/>
          </p:nvSpPr>
          <p:spPr>
            <a:xfrm>
              <a:off x="3495751" y="4076395"/>
              <a:ext cx="905256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실제 적용 팁</a:t>
              </a:r>
              <a:endParaRPr lang="en-US" sz="1200" dirty="0"/>
            </a:p>
          </p:txBody>
        </p:sp>
        <p:sp>
          <p:nvSpPr>
            <p:cNvPr id="27" name="Text 21"/>
            <p:cNvSpPr txBox="1"/>
            <p:nvPr/>
          </p:nvSpPr>
          <p:spPr>
            <a:xfrm>
              <a:off x="7336231" y="4076395"/>
              <a:ext cx="400507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효과</a:t>
              </a:r>
              <a:endParaRPr lang="en-US" sz="1200" dirty="0"/>
            </a:p>
          </p:txBody>
        </p:sp>
        <p:sp>
          <p:nvSpPr>
            <p:cNvPr id="28" name="Text 22"/>
            <p:cNvSpPr txBox="1"/>
            <p:nvPr/>
          </p:nvSpPr>
          <p:spPr>
            <a:xfrm>
              <a:off x="9530791" y="4076395"/>
              <a:ext cx="676656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주의사항</a:t>
              </a:r>
              <a:endParaRPr lang="en-US" sz="1200" dirty="0"/>
            </a:p>
          </p:txBody>
        </p:sp>
        <p:sp>
          <p:nvSpPr>
            <p:cNvPr id="29" name="Shape 23"/>
            <p:cNvSpPr/>
            <p:nvPr/>
          </p:nvSpPr>
          <p:spPr>
            <a:xfrm>
              <a:off x="609905" y="4438498"/>
              <a:ext cx="10972800" cy="657454"/>
            </a:xfrm>
            <a:prstGeom prst="rect">
              <a:avLst/>
            </a:prstGeom>
            <a:solidFill>
              <a:srgbClr val="76B900">
                <a:alpha val="10000"/>
              </a:srgbClr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Shape 24"/>
            <p:cNvSpPr/>
            <p:nvPr/>
          </p:nvSpPr>
          <p:spPr>
            <a:xfrm>
              <a:off x="609905" y="5086807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" name="Shape 25"/>
            <p:cNvSpPr/>
            <p:nvPr/>
          </p:nvSpPr>
          <p:spPr>
            <a:xfrm>
              <a:off x="3353105" y="5086807"/>
              <a:ext cx="384779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Shape 26"/>
            <p:cNvSpPr/>
            <p:nvPr/>
          </p:nvSpPr>
          <p:spPr>
            <a:xfrm>
              <a:off x="7193585" y="5086807"/>
              <a:ext cx="2200046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Shape 27"/>
            <p:cNvSpPr/>
            <p:nvPr/>
          </p:nvSpPr>
          <p:spPr>
            <a:xfrm>
              <a:off x="9387230" y="5086807"/>
              <a:ext cx="2200046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Shape 28"/>
            <p:cNvSpPr/>
            <p:nvPr/>
          </p:nvSpPr>
          <p:spPr>
            <a:xfrm>
              <a:off x="609905" y="5744261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Shape 29"/>
            <p:cNvSpPr/>
            <p:nvPr/>
          </p:nvSpPr>
          <p:spPr>
            <a:xfrm>
              <a:off x="3353105" y="5744261"/>
              <a:ext cx="384779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Shape 30"/>
            <p:cNvSpPr/>
            <p:nvPr/>
          </p:nvSpPr>
          <p:spPr>
            <a:xfrm>
              <a:off x="7193585" y="5744261"/>
              <a:ext cx="2200046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Shape 31"/>
            <p:cNvSpPr/>
            <p:nvPr/>
          </p:nvSpPr>
          <p:spPr>
            <a:xfrm>
              <a:off x="9387230" y="5744261"/>
              <a:ext cx="2200046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Shape 32"/>
            <p:cNvSpPr/>
            <p:nvPr/>
          </p:nvSpPr>
          <p:spPr>
            <a:xfrm>
              <a:off x="609905" y="6401714"/>
              <a:ext cx="2743200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Shape 33"/>
            <p:cNvSpPr/>
            <p:nvPr/>
          </p:nvSpPr>
          <p:spPr>
            <a:xfrm>
              <a:off x="3353105" y="6401714"/>
              <a:ext cx="3847795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Shape 34"/>
            <p:cNvSpPr/>
            <p:nvPr/>
          </p:nvSpPr>
          <p:spPr>
            <a:xfrm>
              <a:off x="7193585" y="6401714"/>
              <a:ext cx="2200046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Shape 35"/>
            <p:cNvSpPr/>
            <p:nvPr/>
          </p:nvSpPr>
          <p:spPr>
            <a:xfrm>
              <a:off x="9387230" y="6401714"/>
              <a:ext cx="2200046" cy="9144"/>
            </a:xfrm>
            <a:prstGeom prst="rect">
              <a:avLst/>
            </a:prstGeom>
            <a:solidFill>
              <a:srgbClr val="E0E0E0"/>
            </a:solidFill>
            <a:ln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Text 36"/>
            <p:cNvSpPr txBox="1"/>
            <p:nvPr/>
          </p:nvSpPr>
          <p:spPr>
            <a:xfrm>
              <a:off x="752551" y="4647895"/>
              <a:ext cx="1077163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Layer Fusion</a:t>
              </a:r>
              <a:endParaRPr lang="en-US" sz="1200" dirty="0"/>
            </a:p>
          </p:txBody>
        </p:sp>
        <p:sp>
          <p:nvSpPr>
            <p:cNvPr id="43" name="Text 37"/>
            <p:cNvSpPr txBox="1"/>
            <p:nvPr/>
          </p:nvSpPr>
          <p:spPr>
            <a:xfrm>
              <a:off x="3495751" y="4533595"/>
              <a:ext cx="3514954" cy="4572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Conv+BN+ReLU 패턴 우선 적용, 연속 Linear 레이어 결합</a:t>
              </a:r>
              <a:endParaRPr lang="en-US" sz="1200" dirty="0"/>
            </a:p>
          </p:txBody>
        </p:sp>
        <p:sp>
          <p:nvSpPr>
            <p:cNvPr id="44" name="Text 38"/>
            <p:cNvSpPr txBox="1"/>
            <p:nvPr/>
          </p:nvSpPr>
          <p:spPr>
            <a:xfrm>
              <a:off x="7336231" y="4533595"/>
              <a:ext cx="1905610" cy="4572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메모리 접근 감소, 30% 연산 속도 향상</a:t>
              </a:r>
              <a:endParaRPr lang="en-US" sz="1200" dirty="0"/>
            </a:p>
          </p:txBody>
        </p:sp>
        <p:sp>
          <p:nvSpPr>
            <p:cNvPr id="45" name="Text 39"/>
            <p:cNvSpPr txBox="1"/>
            <p:nvPr/>
          </p:nvSpPr>
          <p:spPr>
            <a:xfrm>
              <a:off x="9530791" y="4533595"/>
              <a:ext cx="1848002" cy="4572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너무 큰 fusion은 캐시 미스 증가</a:t>
              </a:r>
              <a:endParaRPr lang="en-US" sz="1200" dirty="0"/>
            </a:p>
          </p:txBody>
        </p:sp>
        <p:sp>
          <p:nvSpPr>
            <p:cNvPr id="46" name="Text 40"/>
            <p:cNvSpPr txBox="1"/>
            <p:nvPr/>
          </p:nvSpPr>
          <p:spPr>
            <a:xfrm>
              <a:off x="752551" y="5305349"/>
              <a:ext cx="543154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양자화</a:t>
              </a:r>
              <a:endParaRPr lang="en-US" sz="1200" dirty="0"/>
            </a:p>
          </p:txBody>
        </p:sp>
        <p:sp>
          <p:nvSpPr>
            <p:cNvPr id="47" name="Text 41"/>
            <p:cNvSpPr txBox="1"/>
            <p:nvPr/>
          </p:nvSpPr>
          <p:spPr>
            <a:xfrm>
              <a:off x="3495751" y="5305349"/>
              <a:ext cx="32196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활성화 함수 입출력 범위 측정 후 세심한 스케일링</a:t>
              </a:r>
              <a:endParaRPr lang="en-US" sz="1200" dirty="0"/>
            </a:p>
          </p:txBody>
        </p:sp>
        <p:sp>
          <p:nvSpPr>
            <p:cNvPr id="48" name="Text 42"/>
            <p:cNvSpPr txBox="1"/>
            <p:nvPr/>
          </p:nvSpPr>
          <p:spPr>
            <a:xfrm>
              <a:off x="7336231" y="5191049"/>
              <a:ext cx="1848002" cy="4572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크기 75% 감소, 추론 2-4배 속도 향상</a:t>
              </a:r>
              <a:endParaRPr lang="en-US" sz="1200" dirty="0"/>
            </a:p>
          </p:txBody>
        </p:sp>
        <p:sp>
          <p:nvSpPr>
            <p:cNvPr id="49" name="Text 43"/>
            <p:cNvSpPr txBox="1"/>
            <p:nvPr/>
          </p:nvSpPr>
          <p:spPr>
            <a:xfrm>
              <a:off x="9530791" y="5191049"/>
              <a:ext cx="1972361" cy="4572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동적 범위가 큰 모델은 정확도 하락</a:t>
              </a:r>
              <a:endParaRPr lang="en-US" sz="1200" dirty="0"/>
            </a:p>
          </p:txBody>
        </p:sp>
        <p:sp>
          <p:nvSpPr>
            <p:cNvPr id="50" name="Text 44"/>
            <p:cNvSpPr txBox="1"/>
            <p:nvPr/>
          </p:nvSpPr>
          <p:spPr>
            <a:xfrm>
              <a:off x="752551" y="5962802"/>
              <a:ext cx="543154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프루닝</a:t>
              </a:r>
              <a:endParaRPr lang="en-US" sz="1200" dirty="0"/>
            </a:p>
          </p:txBody>
        </p:sp>
        <p:sp>
          <p:nvSpPr>
            <p:cNvPr id="51" name="Text 45"/>
            <p:cNvSpPr txBox="1"/>
            <p:nvPr/>
          </p:nvSpPr>
          <p:spPr>
            <a:xfrm>
              <a:off x="3495751" y="5962802"/>
              <a:ext cx="27624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반복적 미세 프루닝(2-5%씩), 재학습 병행</a:t>
              </a:r>
              <a:endParaRPr lang="en-US" sz="1200" dirty="0"/>
            </a:p>
          </p:txBody>
        </p:sp>
        <p:sp>
          <p:nvSpPr>
            <p:cNvPr id="52" name="Text 46"/>
            <p:cNvSpPr txBox="1"/>
            <p:nvPr/>
          </p:nvSpPr>
          <p:spPr>
            <a:xfrm>
              <a:off x="7336231" y="5848502"/>
              <a:ext cx="1858061" cy="4572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50-80%까지 파라미터 제거 가능</a:t>
              </a:r>
              <a:endParaRPr lang="en-US" sz="1200" dirty="0"/>
            </a:p>
          </p:txBody>
        </p:sp>
        <p:sp>
          <p:nvSpPr>
            <p:cNvPr id="53" name="Text 47"/>
            <p:cNvSpPr txBox="1"/>
            <p:nvPr/>
          </p:nvSpPr>
          <p:spPr>
            <a:xfrm>
              <a:off x="9530791" y="5962802"/>
              <a:ext cx="1648663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재학습 비용과 시간 필요</a:t>
              </a:r>
              <a:endParaRPr lang="en-US" sz="1200" dirty="0"/>
            </a:p>
          </p:txBody>
        </p:sp>
        <p:sp>
          <p:nvSpPr>
            <p:cNvPr id="54" name="Text 48"/>
            <p:cNvSpPr txBox="1"/>
            <p:nvPr/>
          </p:nvSpPr>
          <p:spPr>
            <a:xfrm>
              <a:off x="752551" y="6505956"/>
              <a:ext cx="819302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b="1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TensorRT</a:t>
              </a:r>
              <a:endParaRPr lang="en-US" sz="1200" dirty="0"/>
            </a:p>
          </p:txBody>
        </p:sp>
        <p:sp>
          <p:nvSpPr>
            <p:cNvPr id="55" name="Text 49"/>
            <p:cNvSpPr txBox="1"/>
            <p:nvPr/>
          </p:nvSpPr>
          <p:spPr>
            <a:xfrm>
              <a:off x="3495751" y="6505956"/>
              <a:ext cx="3258007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FP16/INT8 혼합 정밀도 및 적절한 배치 크기 설정</a:t>
              </a:r>
              <a:endParaRPr lang="en-US" sz="1200" dirty="0"/>
            </a:p>
          </p:txBody>
        </p:sp>
        <p:sp>
          <p:nvSpPr>
            <p:cNvPr id="56" name="Text 50"/>
            <p:cNvSpPr txBox="1"/>
            <p:nvPr/>
          </p:nvSpPr>
          <p:spPr>
            <a:xfrm>
              <a:off x="7336231" y="6505956"/>
              <a:ext cx="1953158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Native 대비 2-5배 성능 향상</a:t>
              </a:r>
              <a:endParaRPr lang="en-US" sz="1200" dirty="0"/>
            </a:p>
          </p:txBody>
        </p:sp>
        <p:sp>
          <p:nvSpPr>
            <p:cNvPr id="57" name="Text 51"/>
            <p:cNvSpPr txBox="1"/>
            <p:nvPr/>
          </p:nvSpPr>
          <p:spPr>
            <a:xfrm>
              <a:off x="9530791" y="6505956"/>
              <a:ext cx="1791310" cy="22860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200" dirty="0">
                  <a:solidFill>
                    <a:srgbClr val="333333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최적화 프로파일 설정 필요</a:t>
              </a:r>
              <a:endParaRPr lang="en-US" sz="1200" dirty="0"/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4368089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종합 피드백 - Google Colab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257739"/>
            <a:ext cx="2762402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강사 피드백 - 프로젝트 개선 방향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686592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 txBox="1"/>
          <p:nvPr/>
        </p:nvSpPr>
        <p:spPr>
          <a:xfrm>
            <a:off x="660197" y="170488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9" name="Text 7"/>
          <p:cNvSpPr txBox="1"/>
          <p:nvPr/>
        </p:nvSpPr>
        <p:spPr>
          <a:xfrm>
            <a:off x="981151" y="1686592"/>
            <a:ext cx="17529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GPU 활용 최적화: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991210" y="1837468"/>
            <a:ext cx="584073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Google Colab의 GPU 메모리 한계(~16GB)를 고려하여 배치 크기와 모델 복잡도를 적절히 조절하는 것이 중요합니다.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571500" y="2350883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10"/>
          <p:cNvSpPr txBox="1"/>
          <p:nvPr/>
        </p:nvSpPr>
        <p:spPr>
          <a:xfrm>
            <a:off x="660197" y="237008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3" name="Text 11"/>
          <p:cNvSpPr txBox="1"/>
          <p:nvPr/>
        </p:nvSpPr>
        <p:spPr>
          <a:xfrm>
            <a:off x="981151" y="2350883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세션 연결 유지:</a:t>
            </a:r>
            <a:endParaRPr lang="en-US" sz="1200" dirty="0"/>
          </a:p>
        </p:txBody>
      </p:sp>
      <p:sp>
        <p:nvSpPr>
          <p:cNvPr id="14" name="Text 12"/>
          <p:cNvSpPr txBox="1"/>
          <p:nvPr/>
        </p:nvSpPr>
        <p:spPr>
          <a:xfrm>
            <a:off x="981151" y="2499895"/>
            <a:ext cx="574477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Colab 세션이 끊기지 않도록 중간 결과를 Google Drive에 저장하고 체크포인트 활용 전략이 필요합니다.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571500" y="3009316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 txBox="1"/>
          <p:nvPr/>
        </p:nvSpPr>
        <p:spPr>
          <a:xfrm>
            <a:off x="660197" y="302851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200" dirty="0"/>
          </a:p>
        </p:txBody>
      </p:sp>
      <p:sp>
        <p:nvSpPr>
          <p:cNvPr id="17" name="Text 15"/>
          <p:cNvSpPr txBox="1"/>
          <p:nvPr/>
        </p:nvSpPr>
        <p:spPr>
          <a:xfrm>
            <a:off x="981151" y="3009316"/>
            <a:ext cx="1239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경량화 기법 활용:</a:t>
            </a:r>
            <a:endParaRPr lang="en-US" sz="1200" dirty="0"/>
          </a:p>
        </p:txBody>
      </p:sp>
      <p:sp>
        <p:nvSpPr>
          <p:cNvPr id="18" name="Text 16"/>
          <p:cNvSpPr txBox="1"/>
          <p:nvPr/>
        </p:nvSpPr>
        <p:spPr>
          <a:xfrm>
            <a:off x="981151" y="3165101"/>
            <a:ext cx="579783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무료 GPU 환경에서도 효과적인 PyTorch/TensorFlow 경량화 기법(양자화, 프루닝)을 적절히 조합하세요.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571500" y="3667748"/>
            <a:ext cx="267005" cy="267005"/>
          </a:xfrm>
          <a:prstGeom prst="ellipse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8"/>
          <p:cNvSpPr txBox="1"/>
          <p:nvPr/>
        </p:nvSpPr>
        <p:spPr>
          <a:xfrm>
            <a:off x="660197" y="368695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981151" y="3667748"/>
            <a:ext cx="10579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노트북 최적화: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981151" y="3830306"/>
            <a:ext cx="5683809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불필요한 셀 출력 저장을 줄이고, 대용량 데이터셋은 스트리밍 방식으로 접근하는 것이 효율적입니다.</a:t>
            </a:r>
            <a:endParaRPr lang="en-US" sz="1200" dirty="0"/>
          </a:p>
        </p:txBody>
      </p:sp>
      <p:sp>
        <p:nvSpPr>
          <p:cNvPr id="23" name="Text 21"/>
          <p:cNvSpPr txBox="1"/>
          <p:nvPr/>
        </p:nvSpPr>
        <p:spPr>
          <a:xfrm>
            <a:off x="571500" y="4622110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개선 영역</a:t>
            </a:r>
            <a:endParaRPr lang="en-US" sz="1500" dirty="0"/>
          </a:p>
        </p:txBody>
      </p:sp>
      <p:sp>
        <p:nvSpPr>
          <p:cNvPr id="24" name="Text 22"/>
          <p:cNvSpPr txBox="1"/>
          <p:nvPr/>
        </p:nvSpPr>
        <p:spPr>
          <a:xfrm>
            <a:off x="647395" y="5050049"/>
            <a:ext cx="6182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PyTorch Profiler 활용: Colab에서도 PyTorch Profiler를 통해 정확한 성능 측정이 가능합니다.</a:t>
            </a:r>
            <a:endParaRPr lang="en-US" sz="1200" dirty="0"/>
          </a:p>
        </p:txBody>
      </p:sp>
      <p:sp>
        <p:nvSpPr>
          <p:cNvPr id="25" name="Text 23"/>
          <p:cNvSpPr txBox="1"/>
          <p:nvPr/>
        </p:nvSpPr>
        <p:spPr>
          <a:xfrm>
            <a:off x="647395" y="5392949"/>
            <a:ext cx="49633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코드 최적화: 데이터 전처리 파이프라인 최적화로 GPU 대기 시간을 줄이세요.</a:t>
            </a:r>
            <a:endParaRPr lang="en-US" sz="1200" dirty="0"/>
          </a:p>
        </p:txBody>
      </p:sp>
      <p:sp>
        <p:nvSpPr>
          <p:cNvPr id="26" name="Text 24"/>
          <p:cNvSpPr txBox="1"/>
          <p:nvPr/>
        </p:nvSpPr>
        <p:spPr>
          <a:xfrm>
            <a:off x="647395" y="5735849"/>
            <a:ext cx="5438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관리: torch.cuda.empty_cache()를 주기적으로 호출하여 GPU 메모리 관리</a:t>
            </a:r>
            <a:endParaRPr lang="en-US" sz="1200" dirty="0"/>
          </a:p>
        </p:txBody>
      </p:sp>
      <p:sp>
        <p:nvSpPr>
          <p:cNvPr id="27" name="Text 25"/>
          <p:cNvSpPr txBox="1"/>
          <p:nvPr/>
        </p:nvSpPr>
        <p:spPr>
          <a:xfrm>
            <a:off x="7168896" y="1257739"/>
            <a:ext cx="1705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4285F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동료 피드백 및 질문</a:t>
            </a:r>
            <a:endParaRPr lang="en-US" sz="1500" dirty="0"/>
          </a:p>
        </p:txBody>
      </p:sp>
      <p:sp>
        <p:nvSpPr>
          <p:cNvPr id="28" name="Shape 26"/>
          <p:cNvSpPr/>
          <p:nvPr/>
        </p:nvSpPr>
        <p:spPr>
          <a:xfrm>
            <a:off x="7168896" y="1686592"/>
            <a:ext cx="4457700" cy="1257300"/>
          </a:xfrm>
          <a:prstGeom prst="rect">
            <a:avLst/>
          </a:prstGeom>
          <a:solidFill>
            <a:srgbClr val="F5F7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7"/>
          <p:cNvSpPr/>
          <p:nvPr/>
        </p:nvSpPr>
        <p:spPr>
          <a:xfrm>
            <a:off x="7168896" y="1686592"/>
            <a:ext cx="38405" cy="1257300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8"/>
          <p:cNvSpPr txBox="1"/>
          <p:nvPr/>
        </p:nvSpPr>
        <p:spPr>
          <a:xfrm>
            <a:off x="7360006" y="1838383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A팀 → B팀</a:t>
            </a:r>
            <a:endParaRPr lang="en-US" sz="1200" dirty="0"/>
          </a:p>
        </p:txBody>
      </p:sp>
      <p:sp>
        <p:nvSpPr>
          <p:cNvPr id="31" name="Text 29"/>
          <p:cNvSpPr txBox="1"/>
          <p:nvPr/>
        </p:nvSpPr>
        <p:spPr>
          <a:xfrm>
            <a:off x="7360006" y="2105387"/>
            <a:ext cx="419161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"ONNX Runtime의 CUDA 실행 제공자를 사용했더니 Colab T4 GPU에서 MFU가 크게 향상되었습니다. 모델 크기에 따라 최대 2.5배 속도 향상이 있었습니다."</a:t>
            </a:r>
            <a:endParaRPr lang="en-US" sz="1200" dirty="0"/>
          </a:p>
        </p:txBody>
      </p:sp>
      <p:sp>
        <p:nvSpPr>
          <p:cNvPr id="32" name="Shape 30"/>
          <p:cNvSpPr/>
          <p:nvPr/>
        </p:nvSpPr>
        <p:spPr>
          <a:xfrm>
            <a:off x="7168896" y="3215232"/>
            <a:ext cx="4457700" cy="1257300"/>
          </a:xfrm>
          <a:prstGeom prst="rect">
            <a:avLst/>
          </a:prstGeom>
          <a:solidFill>
            <a:srgbClr val="F5F7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3" name="Shape 31"/>
          <p:cNvSpPr/>
          <p:nvPr/>
        </p:nvSpPr>
        <p:spPr>
          <a:xfrm>
            <a:off x="7168896" y="3215232"/>
            <a:ext cx="38405" cy="1257300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4" name="Text 32"/>
          <p:cNvSpPr txBox="1"/>
          <p:nvPr/>
        </p:nvSpPr>
        <p:spPr>
          <a:xfrm>
            <a:off x="7360006" y="3367022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B팀 → C팀</a:t>
            </a:r>
            <a:endParaRPr lang="en-US" sz="1200" dirty="0"/>
          </a:p>
        </p:txBody>
      </p:sp>
      <p:sp>
        <p:nvSpPr>
          <p:cNvPr id="35" name="Text 33"/>
          <p:cNvSpPr txBox="1"/>
          <p:nvPr/>
        </p:nvSpPr>
        <p:spPr>
          <a:xfrm>
            <a:off x="7360006" y="3634027"/>
            <a:ext cx="4086454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"Colab Pro를 사용하지 않아도 torch.compile() 함수로 PyTorch 2.0의 최적화 기능을 활용할 수 있습니다. 컴파일 시간은 조금 걸리지만 추론 속도가 40% 향상되었습니다."</a:t>
            </a:r>
            <a:endParaRPr lang="en-US" sz="1200" dirty="0"/>
          </a:p>
        </p:txBody>
      </p:sp>
      <p:sp>
        <p:nvSpPr>
          <p:cNvPr id="36" name="Shape 34"/>
          <p:cNvSpPr/>
          <p:nvPr/>
        </p:nvSpPr>
        <p:spPr>
          <a:xfrm>
            <a:off x="7168896" y="4770964"/>
            <a:ext cx="4457700" cy="1257300"/>
          </a:xfrm>
          <a:prstGeom prst="rect">
            <a:avLst/>
          </a:prstGeom>
          <a:solidFill>
            <a:srgbClr val="F5F7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5"/>
          <p:cNvSpPr/>
          <p:nvPr/>
        </p:nvSpPr>
        <p:spPr>
          <a:xfrm>
            <a:off x="7168896" y="4770964"/>
            <a:ext cx="38405" cy="1257300"/>
          </a:xfrm>
          <a:prstGeom prst="rect">
            <a:avLst/>
          </a:prstGeom>
          <a:solidFill>
            <a:srgbClr val="4285F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6"/>
          <p:cNvSpPr txBox="1"/>
          <p:nvPr/>
        </p:nvSpPr>
        <p:spPr>
          <a:xfrm>
            <a:off x="7360006" y="4923669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C팀 → A팀</a:t>
            </a:r>
            <a:endParaRPr lang="en-US" sz="1200" dirty="0"/>
          </a:p>
        </p:txBody>
      </p:sp>
      <p:sp>
        <p:nvSpPr>
          <p:cNvPr id="39" name="Text 37"/>
          <p:cNvSpPr txBox="1"/>
          <p:nvPr/>
        </p:nvSpPr>
        <p:spPr>
          <a:xfrm>
            <a:off x="7360006" y="5189759"/>
            <a:ext cx="415320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"Google Drive 마운트 시 데이터 로딩 속도가 느립니다. 작은 데이터셋은 Colab 로컬 스토리지에 다운로드하여 사용하고, Gzip 압축 형식으로 저장하는 것이 효율적이었습니다."</a:t>
            </a:r>
            <a:endParaRPr lang="en-US" sz="12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557577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최종 학습 성과 요약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609905" y="1047902"/>
            <a:ext cx="10972800" cy="1923898"/>
          </a:xfrm>
          <a:prstGeom prst="roundRect">
            <a:avLst>
              <a:gd name="adj" fmla="val 1882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 txBox="1"/>
          <p:nvPr/>
        </p:nvSpPr>
        <p:spPr>
          <a:xfrm>
            <a:off x="809244" y="1238098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핵심 학습 성과</a:t>
            </a:r>
            <a:endParaRPr lang="en-US" sz="15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714500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076249" y="1689503"/>
            <a:ext cx="6906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MFU(Model FLOPs Utilization)의 개념과 중요성을 이해하고, 실제 성능 측정에 활용할 수 있게 되었습니다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095805"/>
            <a:ext cx="152705" cy="152705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076249" y="2070808"/>
            <a:ext cx="8363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최적화 기법(Layer Fusion, Quantization, Pruning, Distillation)을 이해하고 실무에 적용할 수 있는 역량을 갖추었습니다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2476195"/>
            <a:ext cx="152705" cy="152705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076249" y="2452113"/>
            <a:ext cx="78016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실전 프로젝트를 통해 NVIDIA Jetson, TensorRT, ONNX 등 최신 가속화 도구를 활용한 모델 최적화 경험을 습득했습니다</a:t>
            </a:r>
            <a:endParaRPr lang="en-US" sz="1200" dirty="0"/>
          </a:p>
        </p:txBody>
      </p:sp>
      <p:sp>
        <p:nvSpPr>
          <p:cNvPr id="14" name="Shape 9"/>
          <p:cNvSpPr/>
          <p:nvPr/>
        </p:nvSpPr>
        <p:spPr>
          <a:xfrm>
            <a:off x="609905" y="3200400"/>
            <a:ext cx="5372100" cy="3457346"/>
          </a:xfrm>
          <a:prstGeom prst="roundRect">
            <a:avLst>
              <a:gd name="adj" fmla="val 583"/>
            </a:avLst>
          </a:prstGeom>
          <a:solidFill>
            <a:srgbClr val="F8F8F8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0"/>
          <p:cNvSpPr/>
          <p:nvPr/>
        </p:nvSpPr>
        <p:spPr>
          <a:xfrm>
            <a:off x="771754" y="3705149"/>
            <a:ext cx="5048402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1"/>
          <p:cNvSpPr txBox="1"/>
          <p:nvPr/>
        </p:nvSpPr>
        <p:spPr>
          <a:xfrm>
            <a:off x="771754" y="3353105"/>
            <a:ext cx="258135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1일차: MFU 개념 및 성능 분석</a:t>
            </a:r>
            <a:endParaRPr lang="en-US" sz="15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771754" y="3905402"/>
            <a:ext cx="95098" cy="152705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942746" y="3829507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개념 이해:</a:t>
            </a:r>
            <a:endParaRPr lang="en-US" sz="1200" dirty="0"/>
          </a:p>
        </p:txBody>
      </p:sp>
      <p:sp>
        <p:nvSpPr>
          <p:cNvPr id="19" name="Text 13"/>
          <p:cNvSpPr txBox="1"/>
          <p:nvPr/>
        </p:nvSpPr>
        <p:spPr>
          <a:xfrm>
            <a:off x="942746" y="3931107"/>
            <a:ext cx="465880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독립적 성능 측정법의 중요성과 기존 GPU Utilization과의 차이점 파악</a:t>
            </a:r>
            <a:endParaRPr lang="en-US" sz="11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771754" y="4465590"/>
            <a:ext cx="95098" cy="152705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6210605" y="3200400"/>
            <a:ext cx="5372100" cy="3457346"/>
          </a:xfrm>
          <a:prstGeom prst="roundRect">
            <a:avLst>
              <a:gd name="adj" fmla="val 583"/>
            </a:avLst>
          </a:prstGeom>
          <a:solidFill>
            <a:srgbClr val="F8F8F8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5"/>
          <p:cNvSpPr/>
          <p:nvPr/>
        </p:nvSpPr>
        <p:spPr>
          <a:xfrm>
            <a:off x="6372454" y="3705149"/>
            <a:ext cx="5048402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6"/>
          <p:cNvSpPr txBox="1"/>
          <p:nvPr/>
        </p:nvSpPr>
        <p:spPr>
          <a:xfrm>
            <a:off x="6372454" y="3353105"/>
            <a:ext cx="2638958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2일차: 최적화 및 실전 프로젝트</a:t>
            </a:r>
            <a:endParaRPr lang="en-US" sz="1500" dirty="0"/>
          </a:p>
        </p:txBody>
      </p:sp>
      <p:sp>
        <p:nvSpPr>
          <p:cNvPr id="24" name="Text 17"/>
          <p:cNvSpPr txBox="1"/>
          <p:nvPr/>
        </p:nvSpPr>
        <p:spPr>
          <a:xfrm>
            <a:off x="942746" y="4389694"/>
            <a:ext cx="1400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FLOPs/MACs 계산:</a:t>
            </a:r>
            <a:endParaRPr lang="en-US" sz="1200" dirty="0"/>
          </a:p>
        </p:txBody>
      </p:sp>
      <p:sp>
        <p:nvSpPr>
          <p:cNvPr id="25" name="Text 18"/>
          <p:cNvSpPr txBox="1"/>
          <p:nvPr/>
        </p:nvSpPr>
        <p:spPr>
          <a:xfrm>
            <a:off x="942746" y="4457425"/>
            <a:ext cx="4886554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모델 구조에서 연산량을 정확히 측정하고 분석하는 방법 습득</a:t>
            </a:r>
            <a:endParaRPr lang="en-US" sz="1100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771754" y="4999599"/>
            <a:ext cx="95098" cy="152705"/>
          </a:xfrm>
          <a:prstGeom prst="rect">
            <a:avLst/>
          </a:prstGeom>
        </p:spPr>
      </p:pic>
      <p:sp>
        <p:nvSpPr>
          <p:cNvPr id="27" name="Text 19"/>
          <p:cNvSpPr txBox="1"/>
          <p:nvPr/>
        </p:nvSpPr>
        <p:spPr>
          <a:xfrm>
            <a:off x="942746" y="4922790"/>
            <a:ext cx="10954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성능 병목 진단:</a:t>
            </a:r>
            <a:endParaRPr lang="en-US" sz="1200" dirty="0"/>
          </a:p>
        </p:txBody>
      </p:sp>
      <p:sp>
        <p:nvSpPr>
          <p:cNvPr id="28" name="Text 20"/>
          <p:cNvSpPr txBox="1"/>
          <p:nvPr/>
        </p:nvSpPr>
        <p:spPr>
          <a:xfrm>
            <a:off x="942746" y="4997296"/>
            <a:ext cx="49341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Nsight Compute 등 프로파일링 도구를 활용한 병목 구간 탐지 및 분석 능력 함양</a:t>
            </a:r>
            <a:endParaRPr lang="en-US" sz="1100" dirty="0"/>
          </a:p>
        </p:txBody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771754" y="5532694"/>
            <a:ext cx="95098" cy="152705"/>
          </a:xfrm>
          <a:prstGeom prst="rect">
            <a:avLst/>
          </a:prstGeom>
        </p:spPr>
      </p:pic>
      <p:sp>
        <p:nvSpPr>
          <p:cNvPr id="30" name="Text 21"/>
          <p:cNvSpPr txBox="1"/>
          <p:nvPr/>
        </p:nvSpPr>
        <p:spPr>
          <a:xfrm>
            <a:off x="942746" y="5456799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Layer별 분석:</a:t>
            </a:r>
            <a:endParaRPr lang="en-US" sz="1200" dirty="0"/>
          </a:p>
        </p:txBody>
      </p:sp>
      <p:sp>
        <p:nvSpPr>
          <p:cNvPr id="31" name="Text 22"/>
          <p:cNvSpPr txBox="1"/>
          <p:nvPr/>
        </p:nvSpPr>
        <p:spPr>
          <a:xfrm>
            <a:off x="942746" y="5565172"/>
            <a:ext cx="481980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모델의 레이어별 FLOPs 기여도와 성능 영향도를 시각화하고 해석하는 역량 개발</a:t>
            </a:r>
            <a:endParaRPr lang="en-US" sz="1100" dirty="0"/>
          </a:p>
        </p:txBody>
      </p:sp>
      <p:pic>
        <p:nvPicPr>
          <p:cNvPr id="32" name="Image 7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771754" y="6065790"/>
            <a:ext cx="95098" cy="152705"/>
          </a:xfrm>
          <a:prstGeom prst="rect">
            <a:avLst/>
          </a:prstGeom>
        </p:spPr>
      </p:pic>
      <p:sp>
        <p:nvSpPr>
          <p:cNvPr id="33" name="Text 23"/>
          <p:cNvSpPr txBox="1"/>
          <p:nvPr/>
        </p:nvSpPr>
        <p:spPr>
          <a:xfrm>
            <a:off x="942746" y="5989894"/>
            <a:ext cx="771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경험:</a:t>
            </a:r>
            <a:endParaRPr lang="en-US" sz="1200" dirty="0"/>
          </a:p>
        </p:txBody>
      </p:sp>
      <p:sp>
        <p:nvSpPr>
          <p:cNvPr id="34" name="Text 24"/>
          <p:cNvSpPr txBox="1"/>
          <p:nvPr/>
        </p:nvSpPr>
        <p:spPr>
          <a:xfrm>
            <a:off x="942746" y="6111814"/>
            <a:ext cx="492495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다양한 모델 구조에서 MFU 측정 및 비교 분석을 통한 실무 역량 강화</a:t>
            </a:r>
            <a:endParaRPr lang="en-US" sz="1100" dirty="0"/>
          </a:p>
        </p:txBody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6372454" y="3905402"/>
            <a:ext cx="95098" cy="152705"/>
          </a:xfrm>
          <a:prstGeom prst="rect">
            <a:avLst/>
          </a:prstGeom>
        </p:spPr>
      </p:pic>
      <p:sp>
        <p:nvSpPr>
          <p:cNvPr id="36" name="Text 25"/>
          <p:cNvSpPr txBox="1"/>
          <p:nvPr/>
        </p:nvSpPr>
        <p:spPr>
          <a:xfrm>
            <a:off x="6543446" y="3829507"/>
            <a:ext cx="11146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Layer Fusion:</a:t>
            </a:r>
            <a:endParaRPr lang="en-US" sz="1200" dirty="0"/>
          </a:p>
        </p:txBody>
      </p:sp>
      <p:sp>
        <p:nvSpPr>
          <p:cNvPr id="37" name="Text 26"/>
          <p:cNvSpPr txBox="1"/>
          <p:nvPr/>
        </p:nvSpPr>
        <p:spPr>
          <a:xfrm>
            <a:off x="6543446" y="3897243"/>
            <a:ext cx="495330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그래프 최적화를 통한 메모리 접근 감소와 처리속도 향상 기법 습득</a:t>
            </a:r>
            <a:endParaRPr lang="en-US" sz="1100" dirty="0"/>
          </a:p>
        </p:txBody>
      </p:sp>
      <p:pic>
        <p:nvPicPr>
          <p:cNvPr id="38" name="Image 9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6372454" y="4452044"/>
            <a:ext cx="95098" cy="152705"/>
          </a:xfrm>
          <a:prstGeom prst="rect">
            <a:avLst/>
          </a:prstGeom>
        </p:spPr>
      </p:pic>
      <p:sp>
        <p:nvSpPr>
          <p:cNvPr id="39" name="Text 27"/>
          <p:cNvSpPr txBox="1"/>
          <p:nvPr/>
        </p:nvSpPr>
        <p:spPr>
          <a:xfrm>
            <a:off x="6543446" y="4376148"/>
            <a:ext cx="914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경량화:</a:t>
            </a:r>
            <a:endParaRPr lang="en-US" sz="1200" dirty="0"/>
          </a:p>
        </p:txBody>
      </p:sp>
      <p:sp>
        <p:nvSpPr>
          <p:cNvPr id="40" name="Text 28"/>
          <p:cNvSpPr txBox="1"/>
          <p:nvPr/>
        </p:nvSpPr>
        <p:spPr>
          <a:xfrm>
            <a:off x="6543446" y="4443884"/>
            <a:ext cx="490575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Quantization, Pruning, Distillation 기법을 통한 모델 최적화 방법론 이해</a:t>
            </a:r>
            <a:endParaRPr lang="en-US" sz="1100" dirty="0"/>
          </a:p>
        </p:txBody>
      </p:sp>
      <p:pic>
        <p:nvPicPr>
          <p:cNvPr id="41" name="Image 10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6372454" y="4986053"/>
            <a:ext cx="95098" cy="152705"/>
          </a:xfrm>
          <a:prstGeom prst="rect">
            <a:avLst/>
          </a:prstGeom>
        </p:spPr>
      </p:pic>
      <p:sp>
        <p:nvSpPr>
          <p:cNvPr id="42" name="Text 29"/>
          <p:cNvSpPr txBox="1"/>
          <p:nvPr/>
        </p:nvSpPr>
        <p:spPr>
          <a:xfrm>
            <a:off x="6543446" y="4909244"/>
            <a:ext cx="9144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가속화 도구:</a:t>
            </a:r>
            <a:endParaRPr lang="en-US" sz="1200" dirty="0"/>
          </a:p>
        </p:txBody>
      </p:sp>
      <p:sp>
        <p:nvSpPr>
          <p:cNvPr id="43" name="Text 30"/>
          <p:cNvSpPr txBox="1"/>
          <p:nvPr/>
        </p:nvSpPr>
        <p:spPr>
          <a:xfrm>
            <a:off x="6543446" y="4976980"/>
            <a:ext cx="497250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ONNX, TensorRT, TVM을 활용한 모델 변환 및 최적화 파이프라인 구축</a:t>
            </a:r>
            <a:endParaRPr lang="en-US" sz="1100" dirty="0"/>
          </a:p>
        </p:txBody>
      </p:sp>
      <p:pic>
        <p:nvPicPr>
          <p:cNvPr id="44" name="Image 11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6372454" y="5559786"/>
            <a:ext cx="95098" cy="152705"/>
          </a:xfrm>
          <a:prstGeom prst="rect">
            <a:avLst/>
          </a:prstGeom>
        </p:spPr>
      </p:pic>
      <p:sp>
        <p:nvSpPr>
          <p:cNvPr id="45" name="Text 31"/>
          <p:cNvSpPr txBox="1"/>
          <p:nvPr/>
        </p:nvSpPr>
        <p:spPr>
          <a:xfrm>
            <a:off x="6543446" y="5483891"/>
            <a:ext cx="10479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실전 프로젝트:</a:t>
            </a:r>
            <a:endParaRPr lang="en-US" sz="1200" dirty="0"/>
          </a:p>
        </p:txBody>
      </p:sp>
      <p:sp>
        <p:nvSpPr>
          <p:cNvPr id="46" name="Text 32"/>
          <p:cNvSpPr txBox="1"/>
          <p:nvPr/>
        </p:nvSpPr>
        <p:spPr>
          <a:xfrm>
            <a:off x="6543446" y="5665927"/>
            <a:ext cx="39529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팀 협업을 통한 실제 모델 최적화 및 성능 개선 과제 수행 경험</a:t>
            </a:r>
            <a:endParaRPr lang="en-US" sz="1100" dirty="0"/>
          </a:p>
        </p:txBody>
      </p:sp>
      <p:pic>
        <p:nvPicPr>
          <p:cNvPr id="47" name="Image 12" descr="preencoded.png"/>
          <p:cNvPicPr>
            <a:picLocks noChangeAspect="1"/>
          </p:cNvPicPr>
          <p:nvPr/>
        </p:nvPicPr>
        <p:blipFill>
          <a:blip r:embed="rId4"/>
          <a:srcRect t="-180" b="-180"/>
          <a:stretch/>
        </p:blipFill>
        <p:spPr>
          <a:xfrm>
            <a:off x="6372454" y="6061957"/>
            <a:ext cx="95098" cy="152705"/>
          </a:xfrm>
          <a:prstGeom prst="rect">
            <a:avLst/>
          </a:prstGeom>
        </p:spPr>
      </p:pic>
      <p:sp>
        <p:nvSpPr>
          <p:cNvPr id="48" name="Text 33"/>
          <p:cNvSpPr txBox="1"/>
          <p:nvPr/>
        </p:nvSpPr>
        <p:spPr>
          <a:xfrm>
            <a:off x="6543446" y="5986062"/>
            <a:ext cx="771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결과 분석:</a:t>
            </a:r>
            <a:endParaRPr lang="en-US" sz="1200" dirty="0"/>
          </a:p>
        </p:txBody>
      </p:sp>
      <p:sp>
        <p:nvSpPr>
          <p:cNvPr id="49" name="Text 34"/>
          <p:cNvSpPr txBox="1"/>
          <p:nvPr/>
        </p:nvSpPr>
        <p:spPr>
          <a:xfrm>
            <a:off x="6543446" y="6080892"/>
            <a:ext cx="4944161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 전/후 성능 비교 및 개선 효과 정량적 측정과 리포팅 기술 습득</a:t>
            </a:r>
            <a:endParaRPr lang="en-US" sz="11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2300630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수료 및 참고 자료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Shape 4"/>
          <p:cNvSpPr/>
          <p:nvPr/>
        </p:nvSpPr>
        <p:spPr>
          <a:xfrm>
            <a:off x="571500" y="1009498"/>
            <a:ext cx="11048695" cy="838505"/>
          </a:xfrm>
          <a:prstGeom prst="rect">
            <a:avLst/>
          </a:prstGeom>
          <a:solidFill>
            <a:srgbClr val="F0F7E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571500" y="1009498"/>
            <a:ext cx="38405" cy="8385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 l="-1118" r="-1118"/>
          <a:stretch/>
        </p:blipFill>
        <p:spPr>
          <a:xfrm>
            <a:off x="761695" y="1285646"/>
            <a:ext cx="219456" cy="286207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1133856" y="1171346"/>
            <a:ext cx="22338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교육 과정 수료를 축하합니다!</a:t>
            </a:r>
            <a:endParaRPr lang="en-US" sz="1300" dirty="0"/>
          </a:p>
        </p:txBody>
      </p:sp>
      <p:sp>
        <p:nvSpPr>
          <p:cNvPr id="10" name="Text 7"/>
          <p:cNvSpPr txBox="1"/>
          <p:nvPr/>
        </p:nvSpPr>
        <p:spPr>
          <a:xfrm>
            <a:off x="1133856" y="1466698"/>
            <a:ext cx="3781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개념부터 실전 최적화까지의 여정을 완료하셨습니다.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571500" y="2239026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추천 학습 자료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571500" y="2667879"/>
            <a:ext cx="5372100" cy="2171700"/>
          </a:xfrm>
          <a:prstGeom prst="roundRect">
            <a:avLst>
              <a:gd name="adj" fmla="val 1477"/>
            </a:avLst>
          </a:prstGeom>
          <a:solidFill>
            <a:srgbClr val="F9F9F9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0"/>
          <p:cNvSpPr/>
          <p:nvPr/>
        </p:nvSpPr>
        <p:spPr>
          <a:xfrm>
            <a:off x="733349" y="3401228"/>
            <a:ext cx="5048402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1"/>
          <p:cNvSpPr/>
          <p:nvPr/>
        </p:nvSpPr>
        <p:spPr>
          <a:xfrm>
            <a:off x="733349" y="2905623"/>
            <a:ext cx="304495" cy="304495"/>
          </a:xfrm>
          <a:prstGeom prst="roundRect">
            <a:avLst>
              <a:gd name="adj" fmla="val 37538"/>
            </a:avLst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rcRect t="-43" b="-43"/>
          <a:stretch/>
        </p:blipFill>
        <p:spPr>
          <a:xfrm>
            <a:off x="819302" y="2981518"/>
            <a:ext cx="133502" cy="152705"/>
          </a:xfrm>
          <a:prstGeom prst="rect">
            <a:avLst/>
          </a:prstGeom>
        </p:spPr>
      </p:pic>
      <p:sp>
        <p:nvSpPr>
          <p:cNvPr id="16" name="Text 12"/>
          <p:cNvSpPr txBox="1"/>
          <p:nvPr/>
        </p:nvSpPr>
        <p:spPr>
          <a:xfrm>
            <a:off x="1171346" y="2829728"/>
            <a:ext cx="12765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공식 문서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1171346" y="3086674"/>
            <a:ext cx="2710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563E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Deep Learning Performance Guide</a:t>
            </a:r>
            <a:endParaRPr lang="en-US" sz="1000" dirty="0"/>
          </a:p>
        </p:txBody>
      </p:sp>
      <p:sp>
        <p:nvSpPr>
          <p:cNvPr id="18" name="Shape 14"/>
          <p:cNvSpPr/>
          <p:nvPr/>
        </p:nvSpPr>
        <p:spPr>
          <a:xfrm>
            <a:off x="733349" y="4096172"/>
            <a:ext cx="5048402" cy="9144"/>
          </a:xfrm>
          <a:prstGeom prst="rect">
            <a:avLst/>
          </a:prstGeom>
          <a:solidFill>
            <a:srgbClr val="E0E0E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5"/>
          <p:cNvSpPr/>
          <p:nvPr/>
        </p:nvSpPr>
        <p:spPr>
          <a:xfrm>
            <a:off x="733349" y="3600567"/>
            <a:ext cx="304495" cy="304495"/>
          </a:xfrm>
          <a:prstGeom prst="roundRect">
            <a:avLst>
              <a:gd name="adj" fmla="val 37538"/>
            </a:avLst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rcRect t="-180" b="-180"/>
          <a:stretch/>
        </p:blipFill>
        <p:spPr>
          <a:xfrm>
            <a:off x="790956" y="3677377"/>
            <a:ext cx="190195" cy="152705"/>
          </a:xfrm>
          <a:prstGeom prst="rect">
            <a:avLst/>
          </a:prstGeom>
        </p:spPr>
      </p:pic>
      <p:sp>
        <p:nvSpPr>
          <p:cNvPr id="21" name="Text 16"/>
          <p:cNvSpPr txBox="1"/>
          <p:nvPr/>
        </p:nvSpPr>
        <p:spPr>
          <a:xfrm>
            <a:off x="1171346" y="3524672"/>
            <a:ext cx="1743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TensorRT 최적화 가이드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1171346" y="3781618"/>
            <a:ext cx="17675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563E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TensorRT Developer Guide</a:t>
            </a:r>
            <a:endParaRPr lang="en-US" sz="1000" dirty="0"/>
          </a:p>
        </p:txBody>
      </p:sp>
      <p:sp>
        <p:nvSpPr>
          <p:cNvPr id="23" name="Shape 18"/>
          <p:cNvSpPr/>
          <p:nvPr/>
        </p:nvSpPr>
        <p:spPr>
          <a:xfrm>
            <a:off x="733349" y="4296426"/>
            <a:ext cx="304495" cy="304495"/>
          </a:xfrm>
          <a:prstGeom prst="roundRect">
            <a:avLst>
              <a:gd name="adj" fmla="val 37538"/>
            </a:avLst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rcRect t="-180" b="-180"/>
          <a:stretch/>
        </p:blipFill>
        <p:spPr>
          <a:xfrm>
            <a:off x="790956" y="4372321"/>
            <a:ext cx="190195" cy="152705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171346" y="4219616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온라인 강좌</a:t>
            </a:r>
            <a:endParaRPr lang="en-US" sz="1200" dirty="0"/>
          </a:p>
        </p:txBody>
      </p:sp>
      <p:sp>
        <p:nvSpPr>
          <p:cNvPr id="26" name="Text 20"/>
          <p:cNvSpPr txBox="1"/>
          <p:nvPr/>
        </p:nvSpPr>
        <p:spPr>
          <a:xfrm>
            <a:off x="1171346" y="4477477"/>
            <a:ext cx="34911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563E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NVIDIA Deep Learning Institute - Optimization Courses</a:t>
            </a:r>
            <a:endParaRPr lang="en-US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571500" y="5077323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 코드 저장소</a:t>
            </a:r>
            <a:endParaRPr lang="en-US" sz="1300" dirty="0"/>
          </a:p>
        </p:txBody>
      </p:sp>
      <p:sp>
        <p:nvSpPr>
          <p:cNvPr id="28" name="Shape 22"/>
          <p:cNvSpPr/>
          <p:nvPr/>
        </p:nvSpPr>
        <p:spPr>
          <a:xfrm>
            <a:off x="571500" y="5448570"/>
            <a:ext cx="5372100" cy="629107"/>
          </a:xfrm>
          <a:prstGeom prst="roundRect">
            <a:avLst>
              <a:gd name="adj" fmla="val 1761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rcRect t="-456" b="-456"/>
          <a:stretch/>
        </p:blipFill>
        <p:spPr>
          <a:xfrm>
            <a:off x="694944" y="5648823"/>
            <a:ext cx="219456" cy="228600"/>
          </a:xfrm>
          <a:prstGeom prst="rect">
            <a:avLst/>
          </a:prstGeom>
        </p:spPr>
      </p:pic>
      <p:sp>
        <p:nvSpPr>
          <p:cNvPr id="30" name="Text 23"/>
          <p:cNvSpPr txBox="1"/>
          <p:nvPr/>
        </p:nvSpPr>
        <p:spPr>
          <a:xfrm>
            <a:off x="1028700" y="5572928"/>
            <a:ext cx="324527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2563E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github.</a:t>
            </a:r>
            <a:r>
              <a:rPr lang="en-US" sz="1200">
                <a:solidFill>
                  <a:srgbClr val="2563E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com/imguru-mooc/</a:t>
            </a:r>
            <a:r>
              <a:rPr lang="en-US" sz="1200" dirty="0">
                <a:solidFill>
                  <a:srgbClr val="2563E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mfu-optimization</a:t>
            </a:r>
            <a:endParaRPr lang="en-US" sz="1200" dirty="0"/>
          </a:p>
        </p:txBody>
      </p:sp>
      <p:sp>
        <p:nvSpPr>
          <p:cNvPr id="31" name="Text 24"/>
          <p:cNvSpPr txBox="1"/>
          <p:nvPr/>
        </p:nvSpPr>
        <p:spPr>
          <a:xfrm>
            <a:off x="1028700" y="5791470"/>
            <a:ext cx="19339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실습에서 사용된 모든 코드와 추가 예제</a:t>
            </a:r>
            <a:endParaRPr lang="en-US" sz="900" dirty="0"/>
          </a:p>
        </p:txBody>
      </p:sp>
      <p:sp>
        <p:nvSpPr>
          <p:cNvPr id="32" name="Text 25"/>
          <p:cNvSpPr txBox="1"/>
          <p:nvPr/>
        </p:nvSpPr>
        <p:spPr>
          <a:xfrm>
            <a:off x="6248095" y="2239026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강사 추천 자료</a:t>
            </a:r>
            <a:endParaRPr lang="en-US" sz="1500" dirty="0"/>
          </a:p>
        </p:txBody>
      </p:sp>
      <p:pic>
        <p:nvPicPr>
          <p:cNvPr id="33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286500" y="2705370"/>
            <a:ext cx="152705" cy="152705"/>
          </a:xfrm>
          <a:prstGeom prst="rect">
            <a:avLst/>
          </a:prstGeom>
        </p:spPr>
      </p:pic>
      <p:sp>
        <p:nvSpPr>
          <p:cNvPr id="34" name="Text 26"/>
          <p:cNvSpPr txBox="1"/>
          <p:nvPr/>
        </p:nvSpPr>
        <p:spPr>
          <a:xfrm>
            <a:off x="6553505" y="2667879"/>
            <a:ext cx="14200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 성능 분석 백서</a:t>
            </a:r>
            <a:endParaRPr lang="en-US" sz="1200" dirty="0"/>
          </a:p>
        </p:txBody>
      </p:sp>
      <p:sp>
        <p:nvSpPr>
          <p:cNvPr id="35" name="Text 27"/>
          <p:cNvSpPr txBox="1"/>
          <p:nvPr/>
        </p:nvSpPr>
        <p:spPr>
          <a:xfrm>
            <a:off x="6553505" y="2896479"/>
            <a:ext cx="24816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대규모 언어 모델 MFU 분석 및 최적화 연구</a:t>
            </a:r>
            <a:endParaRPr lang="en-US" sz="1000" dirty="0"/>
          </a:p>
        </p:txBody>
      </p:sp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6286500" y="3239379"/>
            <a:ext cx="152705" cy="152705"/>
          </a:xfrm>
          <a:prstGeom prst="rect">
            <a:avLst/>
          </a:prstGeom>
        </p:spPr>
      </p:pic>
      <p:sp>
        <p:nvSpPr>
          <p:cNvPr id="37" name="Text 28"/>
          <p:cNvSpPr txBox="1"/>
          <p:nvPr/>
        </p:nvSpPr>
        <p:spPr>
          <a:xfrm>
            <a:off x="6553505" y="3200974"/>
            <a:ext cx="14676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GTC 2025 발표 자료</a:t>
            </a:r>
            <a:endParaRPr lang="en-US" sz="1200" dirty="0"/>
          </a:p>
        </p:txBody>
      </p:sp>
      <p:sp>
        <p:nvSpPr>
          <p:cNvPr id="38" name="Text 29"/>
          <p:cNvSpPr txBox="1"/>
          <p:nvPr/>
        </p:nvSpPr>
        <p:spPr>
          <a:xfrm>
            <a:off x="6553505" y="3429574"/>
            <a:ext cx="20528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새로운 아키텍처에서의 최적화 전략</a:t>
            </a:r>
            <a:endParaRPr lang="en-US" sz="1000" dirty="0"/>
          </a:p>
        </p:txBody>
      </p:sp>
      <p:pic>
        <p:nvPicPr>
          <p:cNvPr id="39" name="Image 7" descr="preencoded.png"/>
          <p:cNvPicPr>
            <a:picLocks noChangeAspect="1"/>
          </p:cNvPicPr>
          <p:nvPr/>
        </p:nvPicPr>
        <p:blipFill>
          <a:blip r:embed="rId10"/>
          <a:srcRect t="-43" b="-43"/>
          <a:stretch/>
        </p:blipFill>
        <p:spPr>
          <a:xfrm>
            <a:off x="6286500" y="3772474"/>
            <a:ext cx="133502" cy="152705"/>
          </a:xfrm>
          <a:prstGeom prst="rect">
            <a:avLst/>
          </a:prstGeom>
        </p:spPr>
      </p:pic>
      <p:sp>
        <p:nvSpPr>
          <p:cNvPr id="40" name="Text 30"/>
          <p:cNvSpPr txBox="1"/>
          <p:nvPr/>
        </p:nvSpPr>
        <p:spPr>
          <a:xfrm>
            <a:off x="6534302" y="3734070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실험 리포트 템플릿</a:t>
            </a:r>
            <a:endParaRPr lang="en-US" sz="1200" dirty="0"/>
          </a:p>
        </p:txBody>
      </p:sp>
      <p:sp>
        <p:nvSpPr>
          <p:cNvPr id="41" name="Text 31"/>
          <p:cNvSpPr txBox="1"/>
          <p:nvPr/>
        </p:nvSpPr>
        <p:spPr>
          <a:xfrm>
            <a:off x="6534302" y="3962670"/>
            <a:ext cx="22530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자체 최적화 실험을 위한 보고서 템플릿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197693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MFU의 필요성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257220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GPU Utilization의 한계</a:t>
            </a:r>
            <a:endParaRPr lang="en-US" sz="15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1717243"/>
            <a:ext cx="95098" cy="95098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780898" y="1660040"/>
            <a:ext cx="36768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사용률은 실제 연산 효율성을 정확히 반영하지 못함</a:t>
            </a:r>
            <a:endParaRPr lang="en-US" sz="12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060143"/>
            <a:ext cx="95098" cy="95098"/>
          </a:xfrm>
          <a:prstGeom prst="rect">
            <a:avLst/>
          </a:prstGeom>
        </p:spPr>
      </p:pic>
      <p:sp>
        <p:nvSpPr>
          <p:cNvPr id="10" name="Text 6"/>
          <p:cNvSpPr txBox="1"/>
          <p:nvPr/>
        </p:nvSpPr>
        <p:spPr>
          <a:xfrm>
            <a:off x="780898" y="2002940"/>
            <a:ext cx="43251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높은 GPU Utilization(~100%)에도 실제 연산 효율은 낮을 수 있음</a:t>
            </a:r>
            <a:endParaRPr lang="en-US" sz="12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403043"/>
            <a:ext cx="95098" cy="95098"/>
          </a:xfrm>
          <a:prstGeom prst="rect">
            <a:avLst/>
          </a:prstGeom>
        </p:spPr>
      </p:pic>
      <p:sp>
        <p:nvSpPr>
          <p:cNvPr id="12" name="Text 7"/>
          <p:cNvSpPr txBox="1"/>
          <p:nvPr/>
        </p:nvSpPr>
        <p:spPr>
          <a:xfrm>
            <a:off x="780898" y="2345840"/>
            <a:ext cx="44202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메모리 대역폭, 동기화, 커널 로드 등의 요소로 인한 지연 식별 어려움</a:t>
            </a:r>
            <a:endParaRPr lang="en-US" sz="12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745943"/>
            <a:ext cx="95098" cy="95098"/>
          </a:xfrm>
          <a:prstGeom prst="rect">
            <a:avLst/>
          </a:prstGeom>
        </p:spPr>
      </p:pic>
      <p:sp>
        <p:nvSpPr>
          <p:cNvPr id="14" name="Text 8"/>
          <p:cNvSpPr txBox="1"/>
          <p:nvPr/>
        </p:nvSpPr>
        <p:spPr>
          <a:xfrm>
            <a:off x="780898" y="2688740"/>
            <a:ext cx="3686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간 성능 비교가 어려워 최적화 방향 설정에 제한</a:t>
            </a:r>
            <a:endParaRPr lang="en-US" sz="1200" dirty="0"/>
          </a:p>
        </p:txBody>
      </p:sp>
      <p:sp>
        <p:nvSpPr>
          <p:cNvPr id="15" name="Text 9"/>
          <p:cNvSpPr txBox="1"/>
          <p:nvPr/>
        </p:nvSpPr>
        <p:spPr>
          <a:xfrm>
            <a:off x="571500" y="3491247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산업 현장 사례</a:t>
            </a:r>
            <a:endParaRPr lang="en-US" sz="1500" dirty="0"/>
          </a:p>
        </p:txBody>
      </p:sp>
      <p:sp>
        <p:nvSpPr>
          <p:cNvPr id="16" name="Shape 10"/>
          <p:cNvSpPr/>
          <p:nvPr/>
        </p:nvSpPr>
        <p:spPr>
          <a:xfrm>
            <a:off x="571500" y="3881695"/>
            <a:ext cx="5296205" cy="875995"/>
          </a:xfrm>
          <a:prstGeom prst="roundRect">
            <a:avLst>
              <a:gd name="adj" fmla="val 9077"/>
            </a:avLst>
          </a:prstGeom>
          <a:solidFill>
            <a:srgbClr val="F9FAF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7" name="Text 11"/>
          <p:cNvSpPr txBox="1"/>
          <p:nvPr/>
        </p:nvSpPr>
        <p:spPr>
          <a:xfrm>
            <a:off x="724205" y="3995995"/>
            <a:ext cx="499628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i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"단순 GPU 사용률만으로는 대형 언어 모델(LLM)의 실제 성능 병목을 찾기 어려웠습니다. MFU 도입 후 정확한 최적화 지점을 발견하여 추론 속도를 2배 개선했습니다."</a:t>
            </a:r>
            <a:endParaRPr lang="en-US" sz="1000" dirty="0"/>
          </a:p>
        </p:txBody>
      </p:sp>
      <p:sp>
        <p:nvSpPr>
          <p:cNvPr id="18" name="Text 12"/>
          <p:cNvSpPr txBox="1"/>
          <p:nvPr/>
        </p:nvSpPr>
        <p:spPr>
          <a:xfrm>
            <a:off x="4129430" y="4453195"/>
            <a:ext cx="1690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모 클라우드 AI 서비스 기업</a:t>
            </a:r>
            <a:endParaRPr lang="en-US" sz="1000" dirty="0"/>
          </a:p>
        </p:txBody>
      </p:sp>
      <p:sp>
        <p:nvSpPr>
          <p:cNvPr id="19" name="Text 13"/>
          <p:cNvSpPr txBox="1"/>
          <p:nvPr/>
        </p:nvSpPr>
        <p:spPr>
          <a:xfrm>
            <a:off x="6324905" y="1190549"/>
            <a:ext cx="11430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MFU의 장점</a:t>
            </a:r>
            <a:endParaRPr lang="en-US" sz="15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4905" y="1717243"/>
            <a:ext cx="95098" cy="95098"/>
          </a:xfrm>
          <a:prstGeom prst="rect">
            <a:avLst/>
          </a:prstGeom>
        </p:spPr>
      </p:pic>
      <p:sp>
        <p:nvSpPr>
          <p:cNvPr id="21" name="Text 14"/>
          <p:cNvSpPr txBox="1"/>
          <p:nvPr/>
        </p:nvSpPr>
        <p:spPr>
          <a:xfrm>
            <a:off x="6534302" y="1660040"/>
            <a:ext cx="39630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하드웨어의 이론적 최대 성능 대비 실제 활용도를 정확히 측정</a:t>
            </a:r>
            <a:endParaRPr lang="en-US" sz="12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4905" y="2060143"/>
            <a:ext cx="95098" cy="95098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6534302" y="2002940"/>
            <a:ext cx="3857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하드웨어에 독립적인 성능 지표로 다양한 GPU 간 비교 가능</a:t>
            </a:r>
            <a:endParaRPr lang="en-US" sz="1200" dirty="0"/>
          </a:p>
        </p:txBody>
      </p:sp>
      <p:pic>
        <p:nvPicPr>
          <p:cNvPr id="24" name="Image 6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4905" y="2403043"/>
            <a:ext cx="95098" cy="95098"/>
          </a:xfrm>
          <a:prstGeom prst="rect">
            <a:avLst/>
          </a:prstGeom>
        </p:spPr>
      </p:pic>
      <p:sp>
        <p:nvSpPr>
          <p:cNvPr id="25" name="Text 16"/>
          <p:cNvSpPr txBox="1"/>
          <p:nvPr/>
        </p:nvSpPr>
        <p:spPr>
          <a:xfrm>
            <a:off x="6534302" y="2345840"/>
            <a:ext cx="3810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구조 변경, 배치 사이즈, 정밀도 등의 영향을 직접 비교</a:t>
            </a:r>
            <a:endParaRPr lang="en-US" sz="1200" dirty="0"/>
          </a:p>
        </p:txBody>
      </p:sp>
      <p:pic>
        <p:nvPicPr>
          <p:cNvPr id="26" name="Image 7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324905" y="2745943"/>
            <a:ext cx="95098" cy="95098"/>
          </a:xfrm>
          <a:prstGeom prst="rect">
            <a:avLst/>
          </a:prstGeom>
        </p:spPr>
      </p:pic>
      <p:sp>
        <p:nvSpPr>
          <p:cNvPr id="27" name="Text 17"/>
          <p:cNvSpPr txBox="1"/>
          <p:nvPr/>
        </p:nvSpPr>
        <p:spPr>
          <a:xfrm>
            <a:off x="6534302" y="2688740"/>
            <a:ext cx="3639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연산 효율성에 기반한 정량적 최적화 의사결정 가능</a:t>
            </a:r>
            <a:endParaRPr lang="en-US" sz="1200" dirty="0"/>
          </a:p>
        </p:txBody>
      </p:sp>
      <p:sp>
        <p:nvSpPr>
          <p:cNvPr id="28" name="Text 18"/>
          <p:cNvSpPr txBox="1"/>
          <p:nvPr/>
        </p:nvSpPr>
        <p:spPr>
          <a:xfrm>
            <a:off x="6324905" y="3510449"/>
            <a:ext cx="24432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Utilization vs MFU 비교</a:t>
            </a:r>
            <a:endParaRPr lang="en-US" sz="1300" dirty="0"/>
          </a:p>
        </p:txBody>
      </p:sp>
      <p:sp>
        <p:nvSpPr>
          <p:cNvPr id="29" name="Shape 19"/>
          <p:cNvSpPr/>
          <p:nvPr/>
        </p:nvSpPr>
        <p:spPr>
          <a:xfrm>
            <a:off x="6329477" y="3886267"/>
            <a:ext cx="1733702" cy="390449"/>
          </a:xfrm>
          <a:prstGeom prst="rect">
            <a:avLst/>
          </a:prstGeom>
          <a:solidFill>
            <a:srgbClr val="F3F4F6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0"/>
          <p:cNvSpPr txBox="1"/>
          <p:nvPr/>
        </p:nvSpPr>
        <p:spPr>
          <a:xfrm>
            <a:off x="6448349" y="3967649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 요소</a:t>
            </a:r>
            <a:endParaRPr lang="en-US" sz="1200" dirty="0"/>
          </a:p>
        </p:txBody>
      </p:sp>
      <p:sp>
        <p:nvSpPr>
          <p:cNvPr id="31" name="Shape 21"/>
          <p:cNvSpPr/>
          <p:nvPr/>
        </p:nvSpPr>
        <p:spPr>
          <a:xfrm>
            <a:off x="8054035" y="3886267"/>
            <a:ext cx="1819656" cy="390449"/>
          </a:xfrm>
          <a:prstGeom prst="rect">
            <a:avLst/>
          </a:prstGeom>
          <a:solidFill>
            <a:srgbClr val="F3F4F6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" name="Text 22"/>
          <p:cNvSpPr txBox="1"/>
          <p:nvPr/>
        </p:nvSpPr>
        <p:spPr>
          <a:xfrm>
            <a:off x="8172907" y="3967649"/>
            <a:ext cx="1248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GPU Utilization</a:t>
            </a:r>
            <a:endParaRPr lang="en-US" sz="1200" dirty="0"/>
          </a:p>
        </p:txBody>
      </p:sp>
      <p:sp>
        <p:nvSpPr>
          <p:cNvPr id="33" name="Shape 23"/>
          <p:cNvSpPr/>
          <p:nvPr/>
        </p:nvSpPr>
        <p:spPr>
          <a:xfrm>
            <a:off x="9864547" y="3886267"/>
            <a:ext cx="1752905" cy="390449"/>
          </a:xfrm>
          <a:prstGeom prst="rect">
            <a:avLst/>
          </a:prstGeom>
          <a:solidFill>
            <a:srgbClr val="F3F4F6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" name="Text 24"/>
          <p:cNvSpPr txBox="1"/>
          <p:nvPr/>
        </p:nvSpPr>
        <p:spPr>
          <a:xfrm>
            <a:off x="9983419" y="3967649"/>
            <a:ext cx="4480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MFU</a:t>
            </a:r>
            <a:endParaRPr lang="en-US" sz="1200" dirty="0"/>
          </a:p>
        </p:txBody>
      </p:sp>
      <p:sp>
        <p:nvSpPr>
          <p:cNvPr id="35" name="Shape 25"/>
          <p:cNvSpPr/>
          <p:nvPr/>
        </p:nvSpPr>
        <p:spPr>
          <a:xfrm>
            <a:off x="6329477" y="4276716"/>
            <a:ext cx="1733702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6"/>
          <p:cNvSpPr txBox="1"/>
          <p:nvPr/>
        </p:nvSpPr>
        <p:spPr>
          <a:xfrm>
            <a:off x="6448349" y="435809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측정 기준</a:t>
            </a:r>
            <a:endParaRPr lang="en-US" sz="1200" dirty="0"/>
          </a:p>
        </p:txBody>
      </p:sp>
      <p:sp>
        <p:nvSpPr>
          <p:cNvPr id="37" name="Shape 27"/>
          <p:cNvSpPr/>
          <p:nvPr/>
        </p:nvSpPr>
        <p:spPr>
          <a:xfrm>
            <a:off x="8054035" y="4276716"/>
            <a:ext cx="1819656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8" name="Text 28"/>
          <p:cNvSpPr txBox="1"/>
          <p:nvPr/>
        </p:nvSpPr>
        <p:spPr>
          <a:xfrm>
            <a:off x="8172907" y="4358098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사용률</a:t>
            </a:r>
            <a:endParaRPr lang="en-US" sz="1200" dirty="0"/>
          </a:p>
        </p:txBody>
      </p:sp>
      <p:sp>
        <p:nvSpPr>
          <p:cNvPr id="39" name="Shape 29"/>
          <p:cNvSpPr/>
          <p:nvPr/>
        </p:nvSpPr>
        <p:spPr>
          <a:xfrm>
            <a:off x="9864547" y="4276716"/>
            <a:ext cx="1752905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0"/>
          <p:cNvSpPr txBox="1"/>
          <p:nvPr/>
        </p:nvSpPr>
        <p:spPr>
          <a:xfrm>
            <a:off x="9983419" y="4358098"/>
            <a:ext cx="12097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 활용 효율</a:t>
            </a:r>
            <a:endParaRPr lang="en-US" sz="1200" dirty="0"/>
          </a:p>
        </p:txBody>
      </p:sp>
      <p:sp>
        <p:nvSpPr>
          <p:cNvPr id="41" name="Shape 31"/>
          <p:cNvSpPr/>
          <p:nvPr/>
        </p:nvSpPr>
        <p:spPr>
          <a:xfrm>
            <a:off x="6329477" y="4667165"/>
            <a:ext cx="1733702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2" name="Text 32"/>
          <p:cNvSpPr txBox="1"/>
          <p:nvPr/>
        </p:nvSpPr>
        <p:spPr>
          <a:xfrm>
            <a:off x="6448349" y="4748547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 간 비교</a:t>
            </a:r>
            <a:endParaRPr lang="en-US" sz="1200" dirty="0"/>
          </a:p>
        </p:txBody>
      </p:sp>
      <p:sp>
        <p:nvSpPr>
          <p:cNvPr id="43" name="Shape 33"/>
          <p:cNvSpPr/>
          <p:nvPr/>
        </p:nvSpPr>
        <p:spPr>
          <a:xfrm>
            <a:off x="8054035" y="4667165"/>
            <a:ext cx="1819656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4" name="Text 34"/>
          <p:cNvSpPr txBox="1"/>
          <p:nvPr/>
        </p:nvSpPr>
        <p:spPr>
          <a:xfrm>
            <a:off x="8172907" y="4748547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DC262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어려움</a:t>
            </a:r>
            <a:endParaRPr lang="en-US" sz="1200" dirty="0"/>
          </a:p>
        </p:txBody>
      </p:sp>
      <p:sp>
        <p:nvSpPr>
          <p:cNvPr id="45" name="Shape 35"/>
          <p:cNvSpPr/>
          <p:nvPr/>
        </p:nvSpPr>
        <p:spPr>
          <a:xfrm>
            <a:off x="9864547" y="4667165"/>
            <a:ext cx="1752905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6"/>
          <p:cNvSpPr txBox="1"/>
          <p:nvPr/>
        </p:nvSpPr>
        <p:spPr>
          <a:xfrm>
            <a:off x="9983419" y="4748547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용이함</a:t>
            </a:r>
            <a:endParaRPr lang="en-US" sz="1200" dirty="0"/>
          </a:p>
        </p:txBody>
      </p:sp>
      <p:sp>
        <p:nvSpPr>
          <p:cNvPr id="47" name="Shape 37"/>
          <p:cNvSpPr/>
          <p:nvPr/>
        </p:nvSpPr>
        <p:spPr>
          <a:xfrm>
            <a:off x="6329477" y="5057614"/>
            <a:ext cx="1733702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8" name="Text 38"/>
          <p:cNvSpPr txBox="1"/>
          <p:nvPr/>
        </p:nvSpPr>
        <p:spPr>
          <a:xfrm>
            <a:off x="6448349" y="5138995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병목 식별</a:t>
            </a:r>
            <a:endParaRPr lang="en-US" sz="1200" dirty="0"/>
          </a:p>
        </p:txBody>
      </p:sp>
      <p:sp>
        <p:nvSpPr>
          <p:cNvPr id="49" name="Shape 39"/>
          <p:cNvSpPr/>
          <p:nvPr/>
        </p:nvSpPr>
        <p:spPr>
          <a:xfrm>
            <a:off x="8054035" y="5057614"/>
            <a:ext cx="1819656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0" name="Text 40"/>
          <p:cNvSpPr txBox="1"/>
          <p:nvPr/>
        </p:nvSpPr>
        <p:spPr>
          <a:xfrm>
            <a:off x="8172907" y="5138995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DC262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간접적</a:t>
            </a:r>
            <a:endParaRPr lang="en-US" sz="1200" dirty="0"/>
          </a:p>
        </p:txBody>
      </p:sp>
      <p:sp>
        <p:nvSpPr>
          <p:cNvPr id="51" name="Shape 41"/>
          <p:cNvSpPr/>
          <p:nvPr/>
        </p:nvSpPr>
        <p:spPr>
          <a:xfrm>
            <a:off x="9864547" y="5057614"/>
            <a:ext cx="1752905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2" name="Text 42"/>
          <p:cNvSpPr txBox="1"/>
          <p:nvPr/>
        </p:nvSpPr>
        <p:spPr>
          <a:xfrm>
            <a:off x="9983419" y="5138995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직접적</a:t>
            </a:r>
            <a:endParaRPr lang="en-US" sz="1200" dirty="0"/>
          </a:p>
        </p:txBody>
      </p:sp>
      <p:sp>
        <p:nvSpPr>
          <p:cNvPr id="53" name="Shape 43"/>
          <p:cNvSpPr/>
          <p:nvPr/>
        </p:nvSpPr>
        <p:spPr>
          <a:xfrm>
            <a:off x="6329477" y="5448063"/>
            <a:ext cx="1733702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4" name="Text 44"/>
          <p:cNvSpPr txBox="1"/>
          <p:nvPr/>
        </p:nvSpPr>
        <p:spPr>
          <a:xfrm>
            <a:off x="6448349" y="5529444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측정 복잡도</a:t>
            </a:r>
            <a:endParaRPr lang="en-US" sz="1200" dirty="0"/>
          </a:p>
        </p:txBody>
      </p:sp>
      <p:sp>
        <p:nvSpPr>
          <p:cNvPr id="55" name="Shape 45"/>
          <p:cNvSpPr/>
          <p:nvPr/>
        </p:nvSpPr>
        <p:spPr>
          <a:xfrm>
            <a:off x="8054035" y="5448063"/>
            <a:ext cx="1819656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6" name="Text 46"/>
          <p:cNvSpPr txBox="1"/>
          <p:nvPr/>
        </p:nvSpPr>
        <p:spPr>
          <a:xfrm>
            <a:off x="8172907" y="5529444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낮음</a:t>
            </a:r>
            <a:endParaRPr lang="en-US" sz="1200" dirty="0"/>
          </a:p>
        </p:txBody>
      </p:sp>
      <p:sp>
        <p:nvSpPr>
          <p:cNvPr id="57" name="Shape 47"/>
          <p:cNvSpPr/>
          <p:nvPr/>
        </p:nvSpPr>
        <p:spPr>
          <a:xfrm>
            <a:off x="9864547" y="5448063"/>
            <a:ext cx="1752905" cy="390449"/>
          </a:xfrm>
          <a:prstGeom prst="rect">
            <a:avLst/>
          </a:prstGeom>
          <a:noFill/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8" name="Text 48"/>
          <p:cNvSpPr txBox="1"/>
          <p:nvPr/>
        </p:nvSpPr>
        <p:spPr>
          <a:xfrm>
            <a:off x="9983419" y="5529444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DC262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중간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 txBox="1"/>
          <p:nvPr/>
        </p:nvSpPr>
        <p:spPr>
          <a:xfrm>
            <a:off x="609905" y="323698"/>
            <a:ext cx="384413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FLOPs, MACs, 파라미터 개념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190549"/>
            <a:ext cx="20574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딥러닝 모델의 핵심 지표</a:t>
            </a:r>
            <a:endParaRPr lang="en-US" sz="1500" dirty="0"/>
          </a:p>
        </p:txBody>
      </p:sp>
      <p:sp>
        <p:nvSpPr>
          <p:cNvPr id="7" name="Shape 5"/>
          <p:cNvSpPr/>
          <p:nvPr/>
        </p:nvSpPr>
        <p:spPr>
          <a:xfrm>
            <a:off x="571500" y="1619402"/>
            <a:ext cx="6324905" cy="1580998"/>
          </a:xfrm>
          <a:prstGeom prst="roundRect">
            <a:avLst>
              <a:gd name="adj" fmla="val 2787"/>
            </a:avLst>
          </a:prstGeom>
          <a:solidFill>
            <a:srgbClr val="FAFAFA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4944" y="1781251"/>
            <a:ext cx="152705" cy="152705"/>
          </a:xfrm>
          <a:prstGeom prst="rect">
            <a:avLst/>
          </a:prstGeom>
        </p:spPr>
      </p:pic>
      <p:sp>
        <p:nvSpPr>
          <p:cNvPr id="9" name="Text 6"/>
          <p:cNvSpPr txBox="1"/>
          <p:nvPr/>
        </p:nvSpPr>
        <p:spPr>
          <a:xfrm>
            <a:off x="923544" y="1742846"/>
            <a:ext cx="2667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 (Floating Point Operations)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2145182"/>
            <a:ext cx="95098" cy="95098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133856" y="2082121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모델이 실행하는 부동소수점 연산의 총 수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2488082"/>
            <a:ext cx="95098" cy="95098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133856" y="2425021"/>
            <a:ext cx="2743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덧셈, 곱셈, 나눗셈 등 모든 산술 연산 포함</a:t>
            </a:r>
            <a:endParaRPr lang="en-US" sz="12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2830982"/>
            <a:ext cx="95098" cy="95098"/>
          </a:xfrm>
          <a:prstGeom prst="rect">
            <a:avLst/>
          </a:prstGeom>
        </p:spPr>
      </p:pic>
      <p:sp>
        <p:nvSpPr>
          <p:cNvPr id="15" name="Text 9"/>
          <p:cNvSpPr txBox="1"/>
          <p:nvPr/>
        </p:nvSpPr>
        <p:spPr>
          <a:xfrm>
            <a:off x="1133856" y="2767921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모델의</a:t>
            </a:r>
            <a:endParaRPr lang="en-US" sz="1200" dirty="0"/>
          </a:p>
        </p:txBody>
      </p:sp>
      <p:sp>
        <p:nvSpPr>
          <p:cNvPr id="16" name="Text 10"/>
          <p:cNvSpPr txBox="1"/>
          <p:nvPr/>
        </p:nvSpPr>
        <p:spPr>
          <a:xfrm>
            <a:off x="1608664" y="2767921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계산 복잡성</a:t>
            </a:r>
            <a:endParaRPr lang="en-US" sz="1200" dirty="0"/>
          </a:p>
        </p:txBody>
      </p:sp>
      <p:sp>
        <p:nvSpPr>
          <p:cNvPr id="17" name="Text 11"/>
          <p:cNvSpPr txBox="1"/>
          <p:nvPr/>
        </p:nvSpPr>
        <p:spPr>
          <a:xfrm>
            <a:off x="2352071" y="2767921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나타내는 지표</a:t>
            </a:r>
            <a:endParaRPr lang="en-US" sz="1200" dirty="0"/>
          </a:p>
        </p:txBody>
      </p:sp>
      <p:sp>
        <p:nvSpPr>
          <p:cNvPr id="18" name="Shape 12"/>
          <p:cNvSpPr/>
          <p:nvPr/>
        </p:nvSpPr>
        <p:spPr>
          <a:xfrm>
            <a:off x="571500" y="3314700"/>
            <a:ext cx="6324905" cy="1580998"/>
          </a:xfrm>
          <a:prstGeom prst="roundRect">
            <a:avLst>
              <a:gd name="adj" fmla="val 2787"/>
            </a:avLst>
          </a:prstGeom>
          <a:solidFill>
            <a:srgbClr val="FAFAFA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5"/>
          <a:srcRect t="-100" b="-100"/>
          <a:stretch/>
        </p:blipFill>
        <p:spPr>
          <a:xfrm>
            <a:off x="694944" y="3476549"/>
            <a:ext cx="114300" cy="152705"/>
          </a:xfrm>
          <a:prstGeom prst="rect">
            <a:avLst/>
          </a:prstGeom>
        </p:spPr>
      </p:pic>
      <p:sp>
        <p:nvSpPr>
          <p:cNvPr id="20" name="Text 13"/>
          <p:cNvSpPr txBox="1"/>
          <p:nvPr/>
        </p:nvSpPr>
        <p:spPr>
          <a:xfrm>
            <a:off x="886054" y="3438144"/>
            <a:ext cx="31053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MACs (Multiply-Accumulate Operations)</a:t>
            </a:r>
            <a:endParaRPr lang="en-US" sz="1200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3841394"/>
            <a:ext cx="95098" cy="95098"/>
          </a:xfrm>
          <a:prstGeom prst="rect">
            <a:avLst/>
          </a:prstGeom>
        </p:spPr>
      </p:pic>
      <p:sp>
        <p:nvSpPr>
          <p:cNvPr id="22" name="Text 14"/>
          <p:cNvSpPr txBox="1"/>
          <p:nvPr/>
        </p:nvSpPr>
        <p:spPr>
          <a:xfrm>
            <a:off x="1133856" y="3777419"/>
            <a:ext cx="3029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곱셈과 덧셈을 하나의 연산으로 수행 (a×b+c)</a:t>
            </a:r>
            <a:endParaRPr lang="en-US" sz="1200" dirty="0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4184294"/>
            <a:ext cx="95098" cy="95098"/>
          </a:xfrm>
          <a:prstGeom prst="rect">
            <a:avLst/>
          </a:prstGeom>
        </p:spPr>
      </p:pic>
      <p:sp>
        <p:nvSpPr>
          <p:cNvPr id="24" name="Text 15"/>
          <p:cNvSpPr txBox="1"/>
          <p:nvPr/>
        </p:nvSpPr>
        <p:spPr>
          <a:xfrm>
            <a:off x="1133856" y="4120319"/>
            <a:ext cx="2648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 MAC = 2 FLOPs (일반적인 변환 기준)</a:t>
            </a:r>
            <a:endParaRPr lang="en-US" sz="1200" dirty="0"/>
          </a:p>
        </p:txBody>
      </p:sp>
      <p:pic>
        <p:nvPicPr>
          <p:cNvPr id="25" name="Image 7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4527194"/>
            <a:ext cx="95098" cy="95098"/>
          </a:xfrm>
          <a:prstGeom prst="rect">
            <a:avLst/>
          </a:prstGeom>
        </p:spPr>
      </p:pic>
      <p:sp>
        <p:nvSpPr>
          <p:cNvPr id="26" name="Text 16"/>
          <p:cNvSpPr txBox="1"/>
          <p:nvPr/>
        </p:nvSpPr>
        <p:spPr>
          <a:xfrm>
            <a:off x="1133856" y="4463219"/>
            <a:ext cx="962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하드웨어에서</a:t>
            </a:r>
            <a:endParaRPr lang="en-US" sz="1200" dirty="0"/>
          </a:p>
        </p:txBody>
      </p:sp>
      <p:sp>
        <p:nvSpPr>
          <p:cNvPr id="27" name="Text 17"/>
          <p:cNvSpPr txBox="1"/>
          <p:nvPr/>
        </p:nvSpPr>
        <p:spPr>
          <a:xfrm>
            <a:off x="2007455" y="4463219"/>
            <a:ext cx="13240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최적화된 </a:t>
            </a: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 단위</a:t>
            </a:r>
            <a:endParaRPr lang="en-US" sz="1200" dirty="0"/>
          </a:p>
        </p:txBody>
      </p:sp>
      <p:sp>
        <p:nvSpPr>
          <p:cNvPr id="28" name="Text 18"/>
          <p:cNvSpPr txBox="1"/>
          <p:nvPr/>
        </p:nvSpPr>
        <p:spPr>
          <a:xfrm>
            <a:off x="3252659" y="4465877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 활용</a:t>
            </a:r>
            <a:endParaRPr lang="en-US" sz="1200" dirty="0"/>
          </a:p>
        </p:txBody>
      </p:sp>
      <p:sp>
        <p:nvSpPr>
          <p:cNvPr id="29" name="Shape 19"/>
          <p:cNvSpPr/>
          <p:nvPr/>
        </p:nvSpPr>
        <p:spPr>
          <a:xfrm>
            <a:off x="571500" y="5009998"/>
            <a:ext cx="6324905" cy="1580998"/>
          </a:xfrm>
          <a:prstGeom prst="roundRect">
            <a:avLst>
              <a:gd name="adj" fmla="val 2787"/>
            </a:avLst>
          </a:prstGeom>
          <a:solidFill>
            <a:srgbClr val="FAFAFA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30" name="Image 8" descr="preencoded.png"/>
          <p:cNvPicPr>
            <a:picLocks noChangeAspect="1"/>
          </p:cNvPicPr>
          <p:nvPr/>
        </p:nvPicPr>
        <p:blipFill>
          <a:blip r:embed="rId6"/>
          <a:srcRect l="-33" r="-33"/>
          <a:stretch/>
        </p:blipFill>
        <p:spPr>
          <a:xfrm>
            <a:off x="694944" y="5171846"/>
            <a:ext cx="171907" cy="152705"/>
          </a:xfrm>
          <a:prstGeom prst="rect">
            <a:avLst/>
          </a:prstGeom>
        </p:spPr>
      </p:pic>
      <p:sp>
        <p:nvSpPr>
          <p:cNvPr id="31" name="Text 20"/>
          <p:cNvSpPr txBox="1"/>
          <p:nvPr/>
        </p:nvSpPr>
        <p:spPr>
          <a:xfrm>
            <a:off x="942746" y="5134356"/>
            <a:ext cx="16962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파라미터 (Parameters)</a:t>
            </a:r>
            <a:endParaRPr lang="en-US" sz="1200" dirty="0"/>
          </a:p>
        </p:txBody>
      </p:sp>
      <p:pic>
        <p:nvPicPr>
          <p:cNvPr id="32" name="Image 9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5536692"/>
            <a:ext cx="95098" cy="95098"/>
          </a:xfrm>
          <a:prstGeom prst="rect">
            <a:avLst/>
          </a:prstGeom>
        </p:spPr>
      </p:pic>
      <p:sp>
        <p:nvSpPr>
          <p:cNvPr id="33" name="Text 21"/>
          <p:cNvSpPr txBox="1"/>
          <p:nvPr/>
        </p:nvSpPr>
        <p:spPr>
          <a:xfrm>
            <a:off x="1133856" y="5472716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모델이 학습하는 가중치와 편향의 총 개수</a:t>
            </a:r>
            <a:endParaRPr lang="en-US" sz="1200" dirty="0"/>
          </a:p>
        </p:txBody>
      </p:sp>
      <p:pic>
        <p:nvPicPr>
          <p:cNvPr id="34" name="Image 10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5879592"/>
            <a:ext cx="95098" cy="95098"/>
          </a:xfrm>
          <a:prstGeom prst="rect">
            <a:avLst/>
          </a:prstGeom>
        </p:spPr>
      </p:pic>
      <p:sp>
        <p:nvSpPr>
          <p:cNvPr id="35" name="Text 22"/>
          <p:cNvSpPr txBox="1"/>
          <p:nvPr/>
        </p:nvSpPr>
        <p:spPr>
          <a:xfrm>
            <a:off x="1133856" y="5815616"/>
            <a:ext cx="543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모델의</a:t>
            </a:r>
            <a:endParaRPr lang="en-US" sz="1200" dirty="0"/>
          </a:p>
        </p:txBody>
      </p:sp>
      <p:sp>
        <p:nvSpPr>
          <p:cNvPr id="36" name="Text 23"/>
          <p:cNvSpPr txBox="1"/>
          <p:nvPr/>
        </p:nvSpPr>
        <p:spPr>
          <a:xfrm>
            <a:off x="1601891" y="5815616"/>
            <a:ext cx="1610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크기와 메모리 요구사항</a:t>
            </a:r>
            <a:endParaRPr lang="en-US" sz="1200" dirty="0"/>
          </a:p>
        </p:txBody>
      </p:sp>
      <p:sp>
        <p:nvSpPr>
          <p:cNvPr id="37" name="Text 24"/>
          <p:cNvSpPr txBox="1"/>
          <p:nvPr/>
        </p:nvSpPr>
        <p:spPr>
          <a:xfrm>
            <a:off x="3088705" y="5815616"/>
            <a:ext cx="581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결정</a:t>
            </a:r>
            <a:endParaRPr lang="en-US" sz="1200" dirty="0"/>
          </a:p>
        </p:txBody>
      </p:sp>
      <p:pic>
        <p:nvPicPr>
          <p:cNvPr id="38" name="Image 1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23544" y="6222492"/>
            <a:ext cx="95098" cy="95098"/>
          </a:xfrm>
          <a:prstGeom prst="rect">
            <a:avLst/>
          </a:prstGeom>
        </p:spPr>
      </p:pic>
      <p:sp>
        <p:nvSpPr>
          <p:cNvPr id="39" name="Text 25"/>
          <p:cNvSpPr txBox="1"/>
          <p:nvPr/>
        </p:nvSpPr>
        <p:spPr>
          <a:xfrm>
            <a:off x="1133856" y="6158516"/>
            <a:ext cx="22960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저장 공간과 배포 시 중요 고려사항</a:t>
            </a:r>
            <a:endParaRPr lang="en-US" sz="1200" dirty="0"/>
          </a:p>
        </p:txBody>
      </p:sp>
      <p:sp>
        <p:nvSpPr>
          <p:cNvPr id="40" name="Shape 26"/>
          <p:cNvSpPr/>
          <p:nvPr/>
        </p:nvSpPr>
        <p:spPr>
          <a:xfrm>
            <a:off x="7200900" y="1321071"/>
            <a:ext cx="4419295" cy="5086807"/>
          </a:xfrm>
          <a:prstGeom prst="roundRect">
            <a:avLst>
              <a:gd name="adj" fmla="val 268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1" name="Text 27"/>
          <p:cNvSpPr txBox="1"/>
          <p:nvPr/>
        </p:nvSpPr>
        <p:spPr>
          <a:xfrm>
            <a:off x="7401154" y="1530468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연산량 계산 예시</a:t>
            </a:r>
            <a:endParaRPr lang="en-US" sz="1300" dirty="0"/>
          </a:p>
        </p:txBody>
      </p:sp>
      <p:sp>
        <p:nvSpPr>
          <p:cNvPr id="42" name="Text 28"/>
          <p:cNvSpPr txBox="1"/>
          <p:nvPr/>
        </p:nvSpPr>
        <p:spPr>
          <a:xfrm>
            <a:off x="7401154" y="1902629"/>
            <a:ext cx="1905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컨볼루션 레이어 (Conv2D):</a:t>
            </a:r>
            <a:endParaRPr lang="en-US" sz="1200" dirty="0"/>
          </a:p>
        </p:txBody>
      </p:sp>
      <p:sp>
        <p:nvSpPr>
          <p:cNvPr id="43" name="Shape 29"/>
          <p:cNvSpPr/>
          <p:nvPr/>
        </p:nvSpPr>
        <p:spPr>
          <a:xfrm>
            <a:off x="7401154" y="2207124"/>
            <a:ext cx="4019702" cy="342900"/>
          </a:xfrm>
          <a:prstGeom prst="roundRect">
            <a:avLst>
              <a:gd name="adj" fmla="val 29630"/>
            </a:avLst>
          </a:prstGeom>
          <a:solidFill>
            <a:srgbClr val="F0F0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30"/>
          <p:cNvSpPr txBox="1"/>
          <p:nvPr/>
        </p:nvSpPr>
        <p:spPr>
          <a:xfrm>
            <a:off x="7515454" y="2302222"/>
            <a:ext cx="178673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FLOPs = 2 × H × W × C</a:t>
            </a:r>
            <a:endParaRPr lang="en-US" sz="1000" dirty="0"/>
          </a:p>
        </p:txBody>
      </p:sp>
      <p:sp>
        <p:nvSpPr>
          <p:cNvPr id="45" name="Text 31"/>
          <p:cNvSpPr txBox="1"/>
          <p:nvPr/>
        </p:nvSpPr>
        <p:spPr>
          <a:xfrm>
            <a:off x="9196121" y="2356171"/>
            <a:ext cx="20025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</a:t>
            </a:r>
            <a:endParaRPr lang="en-US" sz="800" dirty="0"/>
          </a:p>
        </p:txBody>
      </p:sp>
      <p:sp>
        <p:nvSpPr>
          <p:cNvPr id="46" name="Text 32"/>
          <p:cNvSpPr txBox="1"/>
          <p:nvPr/>
        </p:nvSpPr>
        <p:spPr>
          <a:xfrm>
            <a:off x="9315907" y="2302222"/>
            <a:ext cx="3483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× C</a:t>
            </a:r>
            <a:endParaRPr lang="en-US" sz="1000" dirty="0"/>
          </a:p>
        </p:txBody>
      </p:sp>
      <p:sp>
        <p:nvSpPr>
          <p:cNvPr id="47" name="Text 33"/>
          <p:cNvSpPr txBox="1"/>
          <p:nvPr/>
        </p:nvSpPr>
        <p:spPr>
          <a:xfrm>
            <a:off x="9556394" y="2356171"/>
            <a:ext cx="2578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</a:t>
            </a:r>
            <a:endParaRPr lang="en-US" sz="800" dirty="0"/>
          </a:p>
        </p:txBody>
      </p:sp>
      <p:sp>
        <p:nvSpPr>
          <p:cNvPr id="48" name="Text 34"/>
          <p:cNvSpPr txBox="1"/>
          <p:nvPr/>
        </p:nvSpPr>
        <p:spPr>
          <a:xfrm>
            <a:off x="9736531" y="2302222"/>
            <a:ext cx="3483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× K</a:t>
            </a:r>
            <a:endParaRPr lang="en-US" sz="1000" dirty="0"/>
          </a:p>
        </p:txBody>
      </p:sp>
      <p:sp>
        <p:nvSpPr>
          <p:cNvPr id="49" name="Text 35"/>
          <p:cNvSpPr txBox="1"/>
          <p:nvPr/>
        </p:nvSpPr>
        <p:spPr>
          <a:xfrm>
            <a:off x="9976104" y="2356171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</a:t>
            </a:r>
            <a:endParaRPr lang="en-US" sz="800" dirty="0"/>
          </a:p>
        </p:txBody>
      </p:sp>
      <p:sp>
        <p:nvSpPr>
          <p:cNvPr id="50" name="Text 36"/>
          <p:cNvSpPr txBox="1"/>
          <p:nvPr/>
        </p:nvSpPr>
        <p:spPr>
          <a:xfrm>
            <a:off x="10036454" y="2302222"/>
            <a:ext cx="3483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× K</a:t>
            </a:r>
            <a:endParaRPr lang="en-US" sz="1000" dirty="0"/>
          </a:p>
        </p:txBody>
      </p:sp>
      <p:sp>
        <p:nvSpPr>
          <p:cNvPr id="51" name="Text 37"/>
          <p:cNvSpPr txBox="1"/>
          <p:nvPr/>
        </p:nvSpPr>
        <p:spPr>
          <a:xfrm>
            <a:off x="10276942" y="2356171"/>
            <a:ext cx="1435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</a:t>
            </a:r>
            <a:endParaRPr lang="en-US" sz="800" dirty="0"/>
          </a:p>
        </p:txBody>
      </p:sp>
      <p:sp>
        <p:nvSpPr>
          <p:cNvPr id="52" name="Text 38"/>
          <p:cNvSpPr txBox="1"/>
          <p:nvPr/>
        </p:nvSpPr>
        <p:spPr>
          <a:xfrm>
            <a:off x="7401154" y="2625919"/>
            <a:ext cx="11576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H, W: 출력 크기, C</a:t>
            </a:r>
            <a:endParaRPr lang="en-US" sz="1000" dirty="0"/>
          </a:p>
        </p:txBody>
      </p:sp>
      <p:sp>
        <p:nvSpPr>
          <p:cNvPr id="53" name="Text 39"/>
          <p:cNvSpPr txBox="1"/>
          <p:nvPr/>
        </p:nvSpPr>
        <p:spPr>
          <a:xfrm>
            <a:off x="8451799" y="2689013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in</a:t>
            </a:r>
            <a:endParaRPr lang="en-US" sz="800" dirty="0"/>
          </a:p>
        </p:txBody>
      </p:sp>
      <p:sp>
        <p:nvSpPr>
          <p:cNvPr id="54" name="Text 40"/>
          <p:cNvSpPr txBox="1"/>
          <p:nvPr/>
        </p:nvSpPr>
        <p:spPr>
          <a:xfrm>
            <a:off x="8540496" y="2625919"/>
            <a:ext cx="8723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입력 채널, C</a:t>
            </a:r>
            <a:endParaRPr lang="en-US" sz="1000" dirty="0"/>
          </a:p>
        </p:txBody>
      </p:sp>
      <p:sp>
        <p:nvSpPr>
          <p:cNvPr id="55" name="Text 41"/>
          <p:cNvSpPr txBox="1"/>
          <p:nvPr/>
        </p:nvSpPr>
        <p:spPr>
          <a:xfrm>
            <a:off x="9303106" y="2689013"/>
            <a:ext cx="2386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out</a:t>
            </a:r>
            <a:endParaRPr lang="en-US" sz="800" dirty="0"/>
          </a:p>
        </p:txBody>
      </p:sp>
      <p:sp>
        <p:nvSpPr>
          <p:cNvPr id="56" name="Text 42"/>
          <p:cNvSpPr txBox="1"/>
          <p:nvPr/>
        </p:nvSpPr>
        <p:spPr>
          <a:xfrm>
            <a:off x="9462211" y="2625919"/>
            <a:ext cx="7104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출력 채널</a:t>
            </a:r>
            <a:endParaRPr lang="en-US" sz="1000" dirty="0"/>
          </a:p>
        </p:txBody>
      </p:sp>
      <p:sp>
        <p:nvSpPr>
          <p:cNvPr id="57" name="Text 43"/>
          <p:cNvSpPr txBox="1"/>
          <p:nvPr/>
        </p:nvSpPr>
        <p:spPr>
          <a:xfrm>
            <a:off x="7401154" y="2817029"/>
            <a:ext cx="1956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</a:t>
            </a:r>
            <a:endParaRPr lang="en-US" sz="1000" dirty="0"/>
          </a:p>
        </p:txBody>
      </p:sp>
      <p:sp>
        <p:nvSpPr>
          <p:cNvPr id="58" name="Text 44"/>
          <p:cNvSpPr txBox="1"/>
          <p:nvPr/>
        </p:nvSpPr>
        <p:spPr>
          <a:xfrm>
            <a:off x="7487107" y="2880123"/>
            <a:ext cx="143561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</a:t>
            </a:r>
            <a:endParaRPr lang="en-US" sz="800" dirty="0"/>
          </a:p>
        </p:txBody>
      </p:sp>
      <p:sp>
        <p:nvSpPr>
          <p:cNvPr id="59" name="Text 45"/>
          <p:cNvSpPr txBox="1"/>
          <p:nvPr/>
        </p:nvSpPr>
        <p:spPr>
          <a:xfrm>
            <a:off x="7547458" y="2817029"/>
            <a:ext cx="262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K</a:t>
            </a:r>
            <a:endParaRPr lang="en-US" sz="1000" dirty="0"/>
          </a:p>
        </p:txBody>
      </p:sp>
      <p:sp>
        <p:nvSpPr>
          <p:cNvPr id="60" name="Text 46"/>
          <p:cNvSpPr txBox="1"/>
          <p:nvPr/>
        </p:nvSpPr>
        <p:spPr>
          <a:xfrm>
            <a:off x="7708392" y="2880123"/>
            <a:ext cx="162763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w</a:t>
            </a:r>
            <a:endParaRPr lang="en-US" sz="800" dirty="0"/>
          </a:p>
        </p:txBody>
      </p:sp>
      <p:sp>
        <p:nvSpPr>
          <p:cNvPr id="61" name="Text 47"/>
          <p:cNvSpPr txBox="1"/>
          <p:nvPr/>
        </p:nvSpPr>
        <p:spPr>
          <a:xfrm>
            <a:off x="7788859" y="2817029"/>
            <a:ext cx="7104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커널 크기</a:t>
            </a:r>
            <a:endParaRPr lang="en-US" sz="1000" dirty="0"/>
          </a:p>
        </p:txBody>
      </p:sp>
      <p:sp>
        <p:nvSpPr>
          <p:cNvPr id="62" name="Text 48"/>
          <p:cNvSpPr txBox="1"/>
          <p:nvPr/>
        </p:nvSpPr>
        <p:spPr>
          <a:xfrm>
            <a:off x="7401154" y="3159929"/>
            <a:ext cx="1562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완전 연결 레이어 (FC):</a:t>
            </a:r>
            <a:endParaRPr lang="en-US" sz="1200" dirty="0"/>
          </a:p>
        </p:txBody>
      </p:sp>
      <p:sp>
        <p:nvSpPr>
          <p:cNvPr id="63" name="Shape 49"/>
          <p:cNvSpPr/>
          <p:nvPr/>
        </p:nvSpPr>
        <p:spPr>
          <a:xfrm>
            <a:off x="7401154" y="3464424"/>
            <a:ext cx="4019702" cy="342900"/>
          </a:xfrm>
          <a:prstGeom prst="roundRect">
            <a:avLst>
              <a:gd name="adj" fmla="val 29630"/>
            </a:avLst>
          </a:prstGeom>
          <a:solidFill>
            <a:srgbClr val="F0F0F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4" name="Text 50"/>
          <p:cNvSpPr txBox="1"/>
          <p:nvPr/>
        </p:nvSpPr>
        <p:spPr>
          <a:xfrm>
            <a:off x="7515454" y="3559522"/>
            <a:ext cx="11484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FLOPs = 2 × N</a:t>
            </a:r>
            <a:endParaRPr lang="en-US" sz="1000" dirty="0"/>
          </a:p>
        </p:txBody>
      </p:sp>
      <p:sp>
        <p:nvSpPr>
          <p:cNvPr id="65" name="Text 51"/>
          <p:cNvSpPr txBox="1"/>
          <p:nvPr/>
        </p:nvSpPr>
        <p:spPr>
          <a:xfrm>
            <a:off x="8555126" y="3613471"/>
            <a:ext cx="20025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</a:t>
            </a:r>
            <a:endParaRPr lang="en-US" sz="800" dirty="0"/>
          </a:p>
        </p:txBody>
      </p:sp>
      <p:sp>
        <p:nvSpPr>
          <p:cNvPr id="66" name="Text 52"/>
          <p:cNvSpPr txBox="1"/>
          <p:nvPr/>
        </p:nvSpPr>
        <p:spPr>
          <a:xfrm>
            <a:off x="8675827" y="3559522"/>
            <a:ext cx="34838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× N</a:t>
            </a:r>
            <a:endParaRPr lang="en-US" sz="1000" dirty="0"/>
          </a:p>
        </p:txBody>
      </p:sp>
      <p:sp>
        <p:nvSpPr>
          <p:cNvPr id="67" name="Text 53"/>
          <p:cNvSpPr txBox="1"/>
          <p:nvPr/>
        </p:nvSpPr>
        <p:spPr>
          <a:xfrm>
            <a:off x="8915400" y="3613471"/>
            <a:ext cx="25786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</a:t>
            </a:r>
            <a:endParaRPr lang="en-US" sz="800" dirty="0"/>
          </a:p>
        </p:txBody>
      </p:sp>
      <p:sp>
        <p:nvSpPr>
          <p:cNvPr id="68" name="Text 54"/>
          <p:cNvSpPr txBox="1"/>
          <p:nvPr/>
        </p:nvSpPr>
        <p:spPr>
          <a:xfrm>
            <a:off x="7401154" y="3883219"/>
            <a:ext cx="2048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</a:t>
            </a:r>
            <a:endParaRPr lang="en-US" sz="1000" dirty="0"/>
          </a:p>
        </p:txBody>
      </p:sp>
      <p:sp>
        <p:nvSpPr>
          <p:cNvPr id="69" name="Text 55"/>
          <p:cNvSpPr txBox="1"/>
          <p:nvPr/>
        </p:nvSpPr>
        <p:spPr>
          <a:xfrm>
            <a:off x="7497166" y="3946313"/>
            <a:ext cx="171907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in</a:t>
            </a:r>
            <a:endParaRPr lang="en-US" sz="800" dirty="0"/>
          </a:p>
        </p:txBody>
      </p:sp>
      <p:sp>
        <p:nvSpPr>
          <p:cNvPr id="70" name="Text 56"/>
          <p:cNvSpPr txBox="1"/>
          <p:nvPr/>
        </p:nvSpPr>
        <p:spPr>
          <a:xfrm>
            <a:off x="7585862" y="3883219"/>
            <a:ext cx="10433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입력 뉴런 수, N</a:t>
            </a:r>
            <a:endParaRPr lang="en-US" sz="1000" dirty="0"/>
          </a:p>
        </p:txBody>
      </p:sp>
      <p:sp>
        <p:nvSpPr>
          <p:cNvPr id="71" name="Text 57"/>
          <p:cNvSpPr txBox="1"/>
          <p:nvPr/>
        </p:nvSpPr>
        <p:spPr>
          <a:xfrm>
            <a:off x="8519465" y="3946313"/>
            <a:ext cx="238658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out</a:t>
            </a:r>
            <a:endParaRPr lang="en-US" sz="800" dirty="0"/>
          </a:p>
        </p:txBody>
      </p:sp>
      <p:sp>
        <p:nvSpPr>
          <p:cNvPr id="72" name="Text 58"/>
          <p:cNvSpPr txBox="1"/>
          <p:nvPr/>
        </p:nvSpPr>
        <p:spPr>
          <a:xfrm>
            <a:off x="8678570" y="3883219"/>
            <a:ext cx="8723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4B556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출력 뉴런 수</a:t>
            </a:r>
            <a:endParaRPr lang="en-US" sz="1000" dirty="0"/>
          </a:p>
        </p:txBody>
      </p:sp>
      <p:sp>
        <p:nvSpPr>
          <p:cNvPr id="73" name="Text 59"/>
          <p:cNvSpPr txBox="1"/>
          <p:nvPr/>
        </p:nvSpPr>
        <p:spPr>
          <a:xfrm>
            <a:off x="7401154" y="4302929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연산량 비교</a:t>
            </a:r>
            <a:endParaRPr lang="en-US" sz="1200" dirty="0"/>
          </a:p>
        </p:txBody>
      </p:sp>
      <p:sp>
        <p:nvSpPr>
          <p:cNvPr id="74" name="Shape 60"/>
          <p:cNvSpPr/>
          <p:nvPr/>
        </p:nvSpPr>
        <p:spPr>
          <a:xfrm>
            <a:off x="7401154" y="4607423"/>
            <a:ext cx="4019702" cy="1678839"/>
          </a:xfrm>
          <a:prstGeom prst="roundRect">
            <a:avLst>
              <a:gd name="adj" fmla="val 2041"/>
            </a:avLst>
          </a:prstGeom>
          <a:solidFill>
            <a:srgbClr val="FFFFFF"/>
          </a:solidFill>
          <a:ln/>
          <a:effectLst>
            <a:outerShdw blurRad="12700" dist="12700" dir="16200000" algn="bl" rotWithShape="0">
              <a:srgbClr val="000000">
                <a:alpha val="75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75" name="Text 61"/>
          <p:cNvSpPr txBox="1"/>
          <p:nvPr/>
        </p:nvSpPr>
        <p:spPr>
          <a:xfrm>
            <a:off x="7515454" y="4721724"/>
            <a:ext cx="8385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ResNet-50</a:t>
            </a:r>
            <a:endParaRPr lang="en-US" sz="1200" dirty="0"/>
          </a:p>
        </p:txBody>
      </p:sp>
      <p:sp>
        <p:nvSpPr>
          <p:cNvPr id="76" name="Text 62"/>
          <p:cNvSpPr txBox="1"/>
          <p:nvPr/>
        </p:nvSpPr>
        <p:spPr>
          <a:xfrm>
            <a:off x="10589666" y="4740927"/>
            <a:ext cx="824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4.1G FLOPs</a:t>
            </a:r>
            <a:endParaRPr lang="en-US" sz="1000" dirty="0"/>
          </a:p>
        </p:txBody>
      </p:sp>
      <p:sp>
        <p:nvSpPr>
          <p:cNvPr id="77" name="Shape 63"/>
          <p:cNvSpPr/>
          <p:nvPr/>
        </p:nvSpPr>
        <p:spPr>
          <a:xfrm>
            <a:off x="7515454" y="5026219"/>
            <a:ext cx="3791102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8" name="Shape 64"/>
          <p:cNvSpPr/>
          <p:nvPr/>
        </p:nvSpPr>
        <p:spPr>
          <a:xfrm>
            <a:off x="7515454" y="5026219"/>
            <a:ext cx="1561795" cy="75895"/>
          </a:xfrm>
          <a:prstGeom prst="roundRect">
            <a:avLst>
              <a:gd name="adj" fmla="val 1204822"/>
            </a:avLst>
          </a:prstGeom>
          <a:solidFill>
            <a:srgbClr val="3B82F6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9" name="Text 65"/>
          <p:cNvSpPr txBox="1"/>
          <p:nvPr/>
        </p:nvSpPr>
        <p:spPr>
          <a:xfrm>
            <a:off x="7515454" y="5217329"/>
            <a:ext cx="10195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MobileNetV2</a:t>
            </a:r>
            <a:endParaRPr lang="en-US" sz="1200" dirty="0"/>
          </a:p>
        </p:txBody>
      </p:sp>
      <p:sp>
        <p:nvSpPr>
          <p:cNvPr id="80" name="Text 66"/>
          <p:cNvSpPr txBox="1"/>
          <p:nvPr/>
        </p:nvSpPr>
        <p:spPr>
          <a:xfrm>
            <a:off x="10589666" y="5235617"/>
            <a:ext cx="8247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0.3G FLOPs</a:t>
            </a:r>
            <a:endParaRPr lang="en-US" sz="1000" dirty="0"/>
          </a:p>
        </p:txBody>
      </p:sp>
      <p:sp>
        <p:nvSpPr>
          <p:cNvPr id="81" name="Shape 67"/>
          <p:cNvSpPr/>
          <p:nvPr/>
        </p:nvSpPr>
        <p:spPr>
          <a:xfrm>
            <a:off x="7515454" y="5521824"/>
            <a:ext cx="3791102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2" name="Shape 68"/>
          <p:cNvSpPr/>
          <p:nvPr/>
        </p:nvSpPr>
        <p:spPr>
          <a:xfrm>
            <a:off x="7515454" y="5521824"/>
            <a:ext cx="114300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3" name="Text 69"/>
          <p:cNvSpPr txBox="1"/>
          <p:nvPr/>
        </p:nvSpPr>
        <p:spPr>
          <a:xfrm>
            <a:off x="7515454" y="5712019"/>
            <a:ext cx="886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BERT-Base</a:t>
            </a:r>
            <a:endParaRPr lang="en-US" sz="1200" dirty="0"/>
          </a:p>
        </p:txBody>
      </p:sp>
      <p:sp>
        <p:nvSpPr>
          <p:cNvPr id="84" name="Text 70"/>
          <p:cNvSpPr txBox="1"/>
          <p:nvPr/>
        </p:nvSpPr>
        <p:spPr>
          <a:xfrm>
            <a:off x="10513771" y="5731222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10.4G FLOPs</a:t>
            </a:r>
            <a:endParaRPr lang="en-US" sz="1000" dirty="0"/>
          </a:p>
        </p:txBody>
      </p:sp>
      <p:sp>
        <p:nvSpPr>
          <p:cNvPr id="85" name="Shape 71"/>
          <p:cNvSpPr/>
          <p:nvPr/>
        </p:nvSpPr>
        <p:spPr>
          <a:xfrm>
            <a:off x="7515454" y="6017429"/>
            <a:ext cx="3791102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6" name="Shape 72"/>
          <p:cNvSpPr/>
          <p:nvPr/>
        </p:nvSpPr>
        <p:spPr>
          <a:xfrm>
            <a:off x="7515454" y="6017429"/>
            <a:ext cx="3791102" cy="75895"/>
          </a:xfrm>
          <a:prstGeom prst="roundRect">
            <a:avLst>
              <a:gd name="adj" fmla="val 1204822"/>
            </a:avLst>
          </a:prstGeom>
          <a:solidFill>
            <a:srgbClr val="F59E0B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0" y="0"/>
            <a:ext cx="12191695" cy="57607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 txBox="1"/>
          <p:nvPr/>
        </p:nvSpPr>
        <p:spPr>
          <a:xfrm>
            <a:off x="609905" y="323698"/>
            <a:ext cx="3767328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FLOPs/MACs 직접 계산 예제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609905" y="780898"/>
            <a:ext cx="609905" cy="384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571500" y="1045267"/>
            <a:ext cx="2171700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CNN 연산의 FLOPs 계산</a:t>
            </a:r>
            <a:endParaRPr lang="en-US" sz="1500" dirty="0"/>
          </a:p>
        </p:txBody>
      </p:sp>
      <p:sp>
        <p:nvSpPr>
          <p:cNvPr id="7" name="Text 5"/>
          <p:cNvSpPr txBox="1"/>
          <p:nvPr/>
        </p:nvSpPr>
        <p:spPr>
          <a:xfrm>
            <a:off x="571500" y="1474120"/>
            <a:ext cx="23152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컨볼루션 연산의 FLOPs 계산 공식: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571500" y="1735833"/>
            <a:ext cx="7067398" cy="381305"/>
          </a:xfrm>
          <a:prstGeom prst="roundRect">
            <a:avLst>
              <a:gd name="adj" fmla="val 35971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Shape 7"/>
          <p:cNvSpPr/>
          <p:nvPr/>
        </p:nvSpPr>
        <p:spPr>
          <a:xfrm>
            <a:off x="571500" y="1735833"/>
            <a:ext cx="38405" cy="3813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 txBox="1"/>
          <p:nvPr/>
        </p:nvSpPr>
        <p:spPr>
          <a:xfrm>
            <a:off x="705002" y="1850133"/>
            <a:ext cx="3970325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FLOPs = 2 × H_out × W_out × K_h × K_w × C_in × C_out</a:t>
            </a:r>
            <a:endParaRPr lang="en-US" sz="900" dirty="0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268244"/>
            <a:ext cx="95098" cy="95098"/>
          </a:xfrm>
          <a:prstGeom prst="rect">
            <a:avLst/>
          </a:prstGeom>
        </p:spPr>
      </p:pic>
      <p:sp>
        <p:nvSpPr>
          <p:cNvPr id="12" name="Text 9"/>
          <p:cNvSpPr txBox="1"/>
          <p:nvPr/>
        </p:nvSpPr>
        <p:spPr>
          <a:xfrm>
            <a:off x="780898" y="2225952"/>
            <a:ext cx="11247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H_out, W_out</a:t>
            </a:r>
            <a:endParaRPr lang="en-US" sz="1200" dirty="0"/>
          </a:p>
        </p:txBody>
      </p:sp>
      <p:sp>
        <p:nvSpPr>
          <p:cNvPr id="13" name="Text 10"/>
          <p:cNvSpPr txBox="1"/>
          <p:nvPr/>
        </p:nvSpPr>
        <p:spPr>
          <a:xfrm>
            <a:off x="1786738" y="2225952"/>
            <a:ext cx="19147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출력 특성 맵의 높이와 너비</a:t>
            </a:r>
            <a:endParaRPr lang="en-US" sz="1200"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538503"/>
            <a:ext cx="95098" cy="95098"/>
          </a:xfrm>
          <a:prstGeom prst="rect">
            <a:avLst/>
          </a:prstGeom>
        </p:spPr>
      </p:pic>
      <p:sp>
        <p:nvSpPr>
          <p:cNvPr id="15" name="Text 11"/>
          <p:cNvSpPr txBox="1"/>
          <p:nvPr/>
        </p:nvSpPr>
        <p:spPr>
          <a:xfrm>
            <a:off x="780898" y="2496211"/>
            <a:ext cx="8001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K_h, K_w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463954" y="2496211"/>
            <a:ext cx="17913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커널(필터)의 높이와 너비</a:t>
            </a:r>
            <a:endParaRPr lang="en-US" sz="1200" dirty="0"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2821581"/>
            <a:ext cx="95098" cy="95098"/>
          </a:xfrm>
          <a:prstGeom prst="rect">
            <a:avLst/>
          </a:prstGeom>
        </p:spPr>
      </p:pic>
      <p:sp>
        <p:nvSpPr>
          <p:cNvPr id="18" name="Text 13"/>
          <p:cNvSpPr txBox="1"/>
          <p:nvPr/>
        </p:nvSpPr>
        <p:spPr>
          <a:xfrm>
            <a:off x="780898" y="2779289"/>
            <a:ext cx="9628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C_in, C_out</a:t>
            </a:r>
            <a:endParaRPr lang="en-US" sz="1200" dirty="0"/>
          </a:p>
        </p:txBody>
      </p:sp>
      <p:sp>
        <p:nvSpPr>
          <p:cNvPr id="19" name="Text 14"/>
          <p:cNvSpPr txBox="1"/>
          <p:nvPr/>
        </p:nvSpPr>
        <p:spPr>
          <a:xfrm>
            <a:off x="1624889" y="2779289"/>
            <a:ext cx="13341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입력/출력 채널 수</a:t>
            </a:r>
            <a:endParaRPr lang="en-US" sz="1200" dirty="0"/>
          </a:p>
        </p:txBody>
      </p:sp>
      <p:sp>
        <p:nvSpPr>
          <p:cNvPr id="20" name="Text 15"/>
          <p:cNvSpPr txBox="1"/>
          <p:nvPr/>
        </p:nvSpPr>
        <p:spPr>
          <a:xfrm>
            <a:off x="571500" y="3314422"/>
            <a:ext cx="39438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예시: 3×3 컨볼루션, 입력 크기 (224×224×3), 필터 수 64</a:t>
            </a:r>
            <a:endParaRPr lang="en-US" sz="1200" dirty="0"/>
          </a:p>
        </p:txBody>
      </p:sp>
      <p:sp>
        <p:nvSpPr>
          <p:cNvPr id="21" name="Shape 16"/>
          <p:cNvSpPr/>
          <p:nvPr/>
        </p:nvSpPr>
        <p:spPr>
          <a:xfrm>
            <a:off x="571500" y="3571914"/>
            <a:ext cx="7067398" cy="381305"/>
          </a:xfrm>
          <a:prstGeom prst="roundRect">
            <a:avLst>
              <a:gd name="adj" fmla="val 35971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2" name="Shape 17"/>
          <p:cNvSpPr/>
          <p:nvPr/>
        </p:nvSpPr>
        <p:spPr>
          <a:xfrm>
            <a:off x="571500" y="3571914"/>
            <a:ext cx="38405" cy="3813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8"/>
          <p:cNvSpPr txBox="1"/>
          <p:nvPr/>
        </p:nvSpPr>
        <p:spPr>
          <a:xfrm>
            <a:off x="705002" y="3686214"/>
            <a:ext cx="382676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 × 224 × 224 × 3 × 3 × 3 × 64 = 521,580,544 FLOPs</a:t>
            </a:r>
            <a:endParaRPr lang="en-US" sz="900" dirty="0"/>
          </a:p>
        </p:txBody>
      </p:sp>
      <p:sp>
        <p:nvSpPr>
          <p:cNvPr id="24" name="Text 19"/>
          <p:cNvSpPr txBox="1"/>
          <p:nvPr/>
        </p:nvSpPr>
        <p:spPr>
          <a:xfrm>
            <a:off x="571500" y="4129698"/>
            <a:ext cx="27340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Linear(FC) 연산의 FLOPs 계산</a:t>
            </a:r>
            <a:endParaRPr lang="en-US" sz="1500" dirty="0"/>
          </a:p>
        </p:txBody>
      </p:sp>
      <p:sp>
        <p:nvSpPr>
          <p:cNvPr id="25" name="Text 20"/>
          <p:cNvSpPr txBox="1"/>
          <p:nvPr/>
        </p:nvSpPr>
        <p:spPr>
          <a:xfrm>
            <a:off x="571500" y="4463631"/>
            <a:ext cx="23628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완전 연결 계층의 FLOPs 계산 공식:</a:t>
            </a:r>
            <a:endParaRPr lang="en-US" sz="1200" dirty="0"/>
          </a:p>
        </p:txBody>
      </p:sp>
      <p:sp>
        <p:nvSpPr>
          <p:cNvPr id="26" name="Shape 21"/>
          <p:cNvSpPr/>
          <p:nvPr/>
        </p:nvSpPr>
        <p:spPr>
          <a:xfrm>
            <a:off x="571500" y="4733890"/>
            <a:ext cx="7067398" cy="381305"/>
          </a:xfrm>
          <a:prstGeom prst="roundRect">
            <a:avLst>
              <a:gd name="adj" fmla="val 35971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Shape 22"/>
          <p:cNvSpPr/>
          <p:nvPr/>
        </p:nvSpPr>
        <p:spPr>
          <a:xfrm>
            <a:off x="571500" y="4733890"/>
            <a:ext cx="38405" cy="3813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8" name="Text 23"/>
          <p:cNvSpPr txBox="1"/>
          <p:nvPr/>
        </p:nvSpPr>
        <p:spPr>
          <a:xfrm>
            <a:off x="705002" y="4848190"/>
            <a:ext cx="1883664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FLOPs = 2 × N_in × N_out</a:t>
            </a:r>
            <a:endParaRPr lang="en-US" sz="900" dirty="0"/>
          </a:p>
        </p:txBody>
      </p:sp>
      <p:pic>
        <p:nvPicPr>
          <p:cNvPr id="29" name="Image 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284307"/>
            <a:ext cx="95098" cy="95098"/>
          </a:xfrm>
          <a:prstGeom prst="rect">
            <a:avLst/>
          </a:prstGeom>
        </p:spPr>
      </p:pic>
      <p:sp>
        <p:nvSpPr>
          <p:cNvPr id="30" name="Text 24"/>
          <p:cNvSpPr txBox="1"/>
          <p:nvPr/>
        </p:nvSpPr>
        <p:spPr>
          <a:xfrm>
            <a:off x="780898" y="5224923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N_in</a:t>
            </a:r>
            <a:endParaRPr lang="en-US" sz="1200" dirty="0"/>
          </a:p>
        </p:txBody>
      </p:sp>
      <p:sp>
        <p:nvSpPr>
          <p:cNvPr id="31" name="Text 25"/>
          <p:cNvSpPr txBox="1"/>
          <p:nvPr/>
        </p:nvSpPr>
        <p:spPr>
          <a:xfrm>
            <a:off x="1117397" y="5224923"/>
            <a:ext cx="1743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입력 뉴런 수 (입력 차원)</a:t>
            </a:r>
            <a:endParaRPr lang="en-US" sz="1200" dirty="0"/>
          </a:p>
        </p:txBody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1500" y="5528928"/>
            <a:ext cx="95098" cy="95098"/>
          </a:xfrm>
          <a:prstGeom prst="rect">
            <a:avLst/>
          </a:prstGeom>
        </p:spPr>
      </p:pic>
      <p:sp>
        <p:nvSpPr>
          <p:cNvPr id="33" name="Text 26"/>
          <p:cNvSpPr txBox="1"/>
          <p:nvPr/>
        </p:nvSpPr>
        <p:spPr>
          <a:xfrm>
            <a:off x="780898" y="5469544"/>
            <a:ext cx="5623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N_out</a:t>
            </a:r>
            <a:endParaRPr lang="en-US" sz="1200" dirty="0"/>
          </a:p>
        </p:txBody>
      </p:sp>
      <p:sp>
        <p:nvSpPr>
          <p:cNvPr id="34" name="Text 27"/>
          <p:cNvSpPr txBox="1"/>
          <p:nvPr/>
        </p:nvSpPr>
        <p:spPr>
          <a:xfrm>
            <a:off x="1227125" y="5469544"/>
            <a:ext cx="17437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출력 뉴런 수 (출력 차원)</a:t>
            </a:r>
            <a:endParaRPr lang="en-US" sz="1200" dirty="0"/>
          </a:p>
        </p:txBody>
      </p:sp>
      <p:sp>
        <p:nvSpPr>
          <p:cNvPr id="35" name="Text 28"/>
          <p:cNvSpPr txBox="1"/>
          <p:nvPr/>
        </p:nvSpPr>
        <p:spPr>
          <a:xfrm>
            <a:off x="571500" y="5949128"/>
            <a:ext cx="31345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예시: 입력 크기 4096, 출력 크기 1000 (분류기)</a:t>
            </a:r>
            <a:endParaRPr lang="en-US" sz="1200" dirty="0"/>
          </a:p>
        </p:txBody>
      </p:sp>
      <p:sp>
        <p:nvSpPr>
          <p:cNvPr id="36" name="Shape 29"/>
          <p:cNvSpPr/>
          <p:nvPr/>
        </p:nvSpPr>
        <p:spPr>
          <a:xfrm>
            <a:off x="571500" y="6253623"/>
            <a:ext cx="7067398" cy="381305"/>
          </a:xfrm>
          <a:prstGeom prst="roundRect">
            <a:avLst>
              <a:gd name="adj" fmla="val 35971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30"/>
          <p:cNvSpPr/>
          <p:nvPr/>
        </p:nvSpPr>
        <p:spPr>
          <a:xfrm>
            <a:off x="571500" y="6253623"/>
            <a:ext cx="38405" cy="381305"/>
          </a:xfrm>
          <a:prstGeom prst="rect">
            <a:avLst/>
          </a:prstGeom>
          <a:solidFill>
            <a:srgbClr val="76B900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31"/>
          <p:cNvSpPr txBox="1"/>
          <p:nvPr/>
        </p:nvSpPr>
        <p:spPr>
          <a:xfrm>
            <a:off x="705002" y="6367923"/>
            <a:ext cx="2560320" cy="1435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 × 4096 × 1000 = 8,192,000 FLOPs</a:t>
            </a:r>
            <a:endParaRPr lang="en-US" sz="900" dirty="0"/>
          </a:p>
        </p:txBody>
      </p:sp>
      <p:sp>
        <p:nvSpPr>
          <p:cNvPr id="39" name="Shape 32"/>
          <p:cNvSpPr/>
          <p:nvPr/>
        </p:nvSpPr>
        <p:spPr>
          <a:xfrm>
            <a:off x="7937906" y="1253337"/>
            <a:ext cx="3685946" cy="4095598"/>
          </a:xfrm>
          <a:prstGeom prst="roundRect">
            <a:avLst>
              <a:gd name="adj" fmla="val 385"/>
            </a:avLst>
          </a:prstGeom>
          <a:solidFill>
            <a:srgbClr val="F9FAFB"/>
          </a:solidFill>
          <a:ln w="12700">
            <a:solidFill>
              <a:srgbClr val="E0E0E0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3"/>
          <p:cNvSpPr txBox="1"/>
          <p:nvPr/>
        </p:nvSpPr>
        <p:spPr>
          <a:xfrm>
            <a:off x="8099755" y="1425244"/>
            <a:ext cx="17483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76B9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MACs vs FLOPs 관계</a:t>
            </a:r>
            <a:endParaRPr lang="en-US" sz="1300" dirty="0"/>
          </a:p>
        </p:txBody>
      </p:sp>
      <p:sp>
        <p:nvSpPr>
          <p:cNvPr id="41" name="Text 34"/>
          <p:cNvSpPr txBox="1"/>
          <p:nvPr/>
        </p:nvSpPr>
        <p:spPr>
          <a:xfrm>
            <a:off x="8099755" y="1796490"/>
            <a:ext cx="16102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일반적으로 딥러닝에서:</a:t>
            </a:r>
            <a:endParaRPr lang="en-US" sz="1200" dirty="0"/>
          </a:p>
        </p:txBody>
      </p:sp>
      <p:sp>
        <p:nvSpPr>
          <p:cNvPr id="42" name="Text 35"/>
          <p:cNvSpPr txBox="1"/>
          <p:nvPr/>
        </p:nvSpPr>
        <p:spPr>
          <a:xfrm>
            <a:off x="9165031" y="2177795"/>
            <a:ext cx="13432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 MAC = 2 FLOPs</a:t>
            </a:r>
            <a:endParaRPr lang="en-US" sz="1200" dirty="0"/>
          </a:p>
        </p:txBody>
      </p:sp>
      <p:sp>
        <p:nvSpPr>
          <p:cNvPr id="43" name="Text 36"/>
          <p:cNvSpPr txBox="1"/>
          <p:nvPr/>
        </p:nvSpPr>
        <p:spPr>
          <a:xfrm>
            <a:off x="8099755" y="2558185"/>
            <a:ext cx="18388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MAC(곱셈-누적 연산)은:</a:t>
            </a:r>
            <a:endParaRPr lang="en-US" sz="1200" dirty="0"/>
          </a:p>
        </p:txBody>
      </p:sp>
      <p:sp>
        <p:nvSpPr>
          <p:cNvPr id="44" name="Text 37"/>
          <p:cNvSpPr txBox="1"/>
          <p:nvPr/>
        </p:nvSpPr>
        <p:spPr>
          <a:xfrm>
            <a:off x="8289950" y="2901085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1개의 곱셈 연산</a:t>
            </a:r>
            <a:endParaRPr lang="en-US" sz="1200" dirty="0"/>
          </a:p>
        </p:txBody>
      </p:sp>
      <p:sp>
        <p:nvSpPr>
          <p:cNvPr id="45" name="Text 38"/>
          <p:cNvSpPr txBox="1"/>
          <p:nvPr/>
        </p:nvSpPr>
        <p:spPr>
          <a:xfrm>
            <a:off x="8289950" y="3206495"/>
            <a:ext cx="12289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1개의 덧셈 연산</a:t>
            </a:r>
            <a:endParaRPr lang="en-US" sz="1200" dirty="0"/>
          </a:p>
        </p:txBody>
      </p:sp>
      <p:sp>
        <p:nvSpPr>
          <p:cNvPr id="46" name="Text 39"/>
          <p:cNvSpPr txBox="1"/>
          <p:nvPr/>
        </p:nvSpPr>
        <p:spPr>
          <a:xfrm>
            <a:off x="8099755" y="3663695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레이어 연산 복잡도</a:t>
            </a:r>
            <a:endParaRPr lang="en-US" sz="1200" dirty="0"/>
          </a:p>
        </p:txBody>
      </p:sp>
      <p:sp>
        <p:nvSpPr>
          <p:cNvPr id="47" name="Text 40"/>
          <p:cNvSpPr txBox="1"/>
          <p:nvPr/>
        </p:nvSpPr>
        <p:spPr>
          <a:xfrm>
            <a:off x="8099755" y="4044085"/>
            <a:ext cx="5961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컨볼루션</a:t>
            </a:r>
            <a:endParaRPr lang="en-US" sz="1000" dirty="0"/>
          </a:p>
        </p:txBody>
      </p:sp>
      <p:sp>
        <p:nvSpPr>
          <p:cNvPr id="48" name="Text 41"/>
          <p:cNvSpPr txBox="1"/>
          <p:nvPr/>
        </p:nvSpPr>
        <p:spPr>
          <a:xfrm>
            <a:off x="11213287" y="4044085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EF444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높음</a:t>
            </a:r>
            <a:endParaRPr lang="en-US" sz="1000" dirty="0"/>
          </a:p>
        </p:txBody>
      </p:sp>
      <p:sp>
        <p:nvSpPr>
          <p:cNvPr id="49" name="Shape 42"/>
          <p:cNvSpPr/>
          <p:nvPr/>
        </p:nvSpPr>
        <p:spPr>
          <a:xfrm>
            <a:off x="8099755" y="4272685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0" name="Shape 43"/>
          <p:cNvSpPr/>
          <p:nvPr/>
        </p:nvSpPr>
        <p:spPr>
          <a:xfrm>
            <a:off x="8099755" y="4272685"/>
            <a:ext cx="3029407" cy="75895"/>
          </a:xfrm>
          <a:prstGeom prst="roundRect">
            <a:avLst>
              <a:gd name="adj" fmla="val 1204822"/>
            </a:avLst>
          </a:prstGeom>
          <a:solidFill>
            <a:srgbClr val="EF4444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1" name="Text 44"/>
          <p:cNvSpPr txBox="1"/>
          <p:nvPr/>
        </p:nvSpPr>
        <p:spPr>
          <a:xfrm>
            <a:off x="8099755" y="4463795"/>
            <a:ext cx="7388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Linear(FC)</a:t>
            </a:r>
            <a:endParaRPr lang="en-US" sz="1000" dirty="0"/>
          </a:p>
        </p:txBody>
      </p:sp>
      <p:sp>
        <p:nvSpPr>
          <p:cNvPr id="52" name="Text 45"/>
          <p:cNvSpPr txBox="1"/>
          <p:nvPr/>
        </p:nvSpPr>
        <p:spPr>
          <a:xfrm>
            <a:off x="11213287" y="4463795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F59E0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중간</a:t>
            </a:r>
            <a:endParaRPr lang="en-US" sz="1000" dirty="0"/>
          </a:p>
        </p:txBody>
      </p:sp>
      <p:sp>
        <p:nvSpPr>
          <p:cNvPr id="53" name="Shape 46"/>
          <p:cNvSpPr/>
          <p:nvPr/>
        </p:nvSpPr>
        <p:spPr>
          <a:xfrm>
            <a:off x="8099755" y="4692395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47"/>
          <p:cNvSpPr/>
          <p:nvPr/>
        </p:nvSpPr>
        <p:spPr>
          <a:xfrm>
            <a:off x="8099755" y="4692395"/>
            <a:ext cx="2018995" cy="75895"/>
          </a:xfrm>
          <a:prstGeom prst="roundRect">
            <a:avLst>
              <a:gd name="adj" fmla="val 1204822"/>
            </a:avLst>
          </a:prstGeom>
          <a:solidFill>
            <a:srgbClr val="F59E0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Text 48"/>
          <p:cNvSpPr txBox="1"/>
          <p:nvPr/>
        </p:nvSpPr>
        <p:spPr>
          <a:xfrm>
            <a:off x="8099755" y="4882590"/>
            <a:ext cx="7580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활성화 함수</a:t>
            </a:r>
            <a:endParaRPr lang="en-US" sz="1000" dirty="0"/>
          </a:p>
        </p:txBody>
      </p:sp>
      <p:sp>
        <p:nvSpPr>
          <p:cNvPr id="56" name="Text 49"/>
          <p:cNvSpPr txBox="1"/>
          <p:nvPr/>
        </p:nvSpPr>
        <p:spPr>
          <a:xfrm>
            <a:off x="11213287" y="4882590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10B98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낮음</a:t>
            </a:r>
            <a:endParaRPr lang="en-US" sz="1000" dirty="0"/>
          </a:p>
        </p:txBody>
      </p:sp>
      <p:sp>
        <p:nvSpPr>
          <p:cNvPr id="57" name="Shape 50"/>
          <p:cNvSpPr/>
          <p:nvPr/>
        </p:nvSpPr>
        <p:spPr>
          <a:xfrm>
            <a:off x="8099755" y="5111190"/>
            <a:ext cx="3362249" cy="75895"/>
          </a:xfrm>
          <a:prstGeom prst="roundRect">
            <a:avLst>
              <a:gd name="adj" fmla="val 1204822"/>
            </a:avLst>
          </a:prstGeom>
          <a:solidFill>
            <a:srgbClr val="E5E7EB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51"/>
          <p:cNvSpPr/>
          <p:nvPr/>
        </p:nvSpPr>
        <p:spPr>
          <a:xfrm>
            <a:off x="8099755" y="5111190"/>
            <a:ext cx="676656" cy="75895"/>
          </a:xfrm>
          <a:prstGeom prst="roundRect">
            <a:avLst>
              <a:gd name="adj" fmla="val 1204822"/>
            </a:avLst>
          </a:prstGeom>
          <a:solidFill>
            <a:srgbClr val="10B981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9805</Words>
  <Application>Microsoft Office PowerPoint</Application>
  <PresentationFormat>와이드스크린</PresentationFormat>
  <Paragraphs>1806</Paragraphs>
  <Slides>63</Slides>
  <Notes>63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69" baseType="lpstr">
      <vt:lpstr>Nanum Gothic Coding</vt:lpstr>
      <vt:lpstr>Noto Sans KR</vt:lpstr>
      <vt:lpstr>ui-monospace</vt:lpstr>
      <vt:lpstr>Arial</vt:lpstr>
      <vt:lpstr>Courier New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jungin kim</cp:lastModifiedBy>
  <cp:revision>28</cp:revision>
  <dcterms:created xsi:type="dcterms:W3CDTF">2025-10-08T06:52:58Z</dcterms:created>
  <dcterms:modified xsi:type="dcterms:W3CDTF">2025-10-17T08:38:08Z</dcterms:modified>
</cp:coreProperties>
</file>