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89" r:id="rId3"/>
    <p:sldId id="277" r:id="rId4"/>
    <p:sldId id="298" r:id="rId5"/>
    <p:sldId id="299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ED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42" autoAdjust="0"/>
    <p:restoredTop sz="94676" autoAdjust="0"/>
  </p:normalViewPr>
  <p:slideViewPr>
    <p:cSldViewPr snapToGrid="0">
      <p:cViewPr>
        <p:scale>
          <a:sx n="75" d="100"/>
          <a:sy n="75" d="100"/>
        </p:scale>
        <p:origin x="-1974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1D69-047E-429E-89FC-093F7F37263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B13B4-823F-42B6-986A-DBA658FAAD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13B4-823F-42B6-986A-DBA658FAADA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13B4-823F-42B6-986A-DBA658FAADA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13B4-823F-42B6-986A-DBA658FAADA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13B4-823F-42B6-986A-DBA658FAADA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13B4-823F-42B6-986A-DBA658FAADA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13B4-823F-42B6-986A-DBA658FAADA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13B4-823F-42B6-986A-DBA658FAADA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B13B4-823F-42B6-986A-DBA658FAADA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9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D341D5E-2DE2-4496-9E40-38BEBE2A59B5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8ED701-D417-4B9B-A2CE-B5F735EC5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1021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G Smart" pitchFamily="34" charset="0"/>
                <a:cs typeface="Lato" panose="020F0502020204030203" pitchFamily="34" charset="0"/>
              </a:rPr>
              <a:t>(</a:t>
            </a:r>
            <a:r>
              <a:rPr lang="en-US" sz="2000" dirty="0" err="1" smtClean="0">
                <a:latin typeface="LG Smart" pitchFamily="34" charset="0"/>
                <a:cs typeface="Lato" panose="020F0502020204030203" pitchFamily="34" charset="0"/>
              </a:rPr>
              <a:t>PiCar</a:t>
            </a:r>
            <a:r>
              <a:rPr lang="en-US" sz="2000" dirty="0" smtClean="0">
                <a:latin typeface="LG Smart" pitchFamily="34" charset="0"/>
                <a:cs typeface="Lato" panose="020F0502020204030203" pitchFamily="34" charset="0"/>
              </a:rPr>
              <a:t>-s)</a:t>
            </a:r>
            <a:endParaRPr lang="en-US" sz="2000" dirty="0">
              <a:latin typeface="LG Smart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155491"/>
            <a:ext cx="49297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LG Smart" pitchFamily="34" charset="0"/>
              </a:rPr>
              <a:t>[</a:t>
            </a:r>
            <a:r>
              <a:rPr lang="ko-KR" altLang="en-US" sz="5000" b="1" dirty="0" smtClean="0">
                <a:solidFill>
                  <a:srgbClr val="C00000"/>
                </a:solidFill>
                <a:latin typeface="LG Smart" pitchFamily="34" charset="0"/>
              </a:rPr>
              <a:t>일등 </a:t>
            </a:r>
            <a:r>
              <a:rPr lang="en-US" altLang="ko-KR" sz="5000" b="1" dirty="0" smtClean="0">
                <a:solidFill>
                  <a:srgbClr val="C00000"/>
                </a:solidFill>
                <a:latin typeface="LG Smart" pitchFamily="34" charset="0"/>
              </a:rPr>
              <a:t>SW </a:t>
            </a:r>
            <a:r>
              <a:rPr lang="ko-KR" altLang="en-US" sz="5000" b="1" dirty="0" smtClean="0">
                <a:solidFill>
                  <a:srgbClr val="C00000"/>
                </a:solidFill>
                <a:latin typeface="LG Smart" pitchFamily="34" charset="0"/>
              </a:rPr>
              <a:t>교육</a:t>
            </a:r>
            <a:r>
              <a:rPr lang="en-US" altLang="ko-KR" sz="5000" b="1" dirty="0" smtClean="0">
                <a:solidFill>
                  <a:srgbClr val="C00000"/>
                </a:solidFill>
                <a:latin typeface="LG Smart" pitchFamily="34" charset="0"/>
              </a:rPr>
              <a:t>]</a:t>
            </a:r>
            <a:endParaRPr lang="en-US" sz="50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453970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err="1" smtClean="0">
                <a:solidFill>
                  <a:schemeClr val="accent1"/>
                </a:solidFill>
                <a:latin typeface="LG Smart" pitchFamily="34" charset="0"/>
              </a:rPr>
              <a:t>Platooning</a:t>
            </a:r>
            <a:r>
              <a:rPr lang="en-US" sz="5000" dirty="0" smtClean="0">
                <a:solidFill>
                  <a:schemeClr val="accent1"/>
                </a:solidFill>
                <a:latin typeface="LG Smart" pitchFamily="34" charset="0"/>
              </a:rPr>
              <a:t> Project</a:t>
            </a:r>
            <a:endParaRPr lang="en-US" sz="5000" dirty="0">
              <a:solidFill>
                <a:schemeClr val="accent1"/>
              </a:solidFill>
              <a:latin typeface="LG Smar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6924410" y="3947715"/>
            <a:ext cx="3146689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2019. 04. 25.</a:t>
            </a:r>
          </a:p>
          <a:p>
            <a:pPr>
              <a:lnSpc>
                <a:spcPct val="170000"/>
              </a:lnSpc>
            </a:pPr>
            <a:r>
              <a:rPr lang="en-US" altLang="ko-KR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C</a:t>
            </a:r>
            <a:r>
              <a:rPr lang="ko-KR" alt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반 </a:t>
            </a:r>
            <a:r>
              <a:rPr lang="en-US" altLang="ko-KR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1</a:t>
            </a:r>
            <a:r>
              <a:rPr lang="ko-KR" alt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조</a:t>
            </a:r>
            <a:endParaRPr lang="en-US" altLang="ko-KR" sz="3200" b="1" dirty="0">
              <a:solidFill>
                <a:schemeClr val="accent1">
                  <a:lumMod val="60000"/>
                  <a:lumOff val="40000"/>
                </a:schemeClr>
              </a:solidFill>
              <a:latin typeface="LG Smart" pitchFamily="34" charset="0"/>
              <a:cs typeface="Lato Light" panose="020F0502020204030203" pitchFamily="34" charset="0"/>
            </a:endParaRP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7543205" y="2719122"/>
            <a:ext cx="2182688" cy="4415244"/>
          </a:xfrm>
          <a:prstGeom prst="snipRoundRect">
            <a:avLst/>
          </a:prstGeom>
          <a:noFill/>
          <a:ln w="10160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363" y="6351588"/>
            <a:ext cx="29622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871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52500" y="1689100"/>
            <a:ext cx="1000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  </a:t>
            </a:r>
            <a:r>
              <a:rPr lang="en-US" altLang="ko-KR" sz="2800" dirty="0" smtClean="0">
                <a:latin typeface="LG Smart" pitchFamily="34" charset="0"/>
              </a:rPr>
              <a:t>Server / Client </a:t>
            </a:r>
            <a:r>
              <a:rPr lang="ko-KR" altLang="en-US" sz="2800" dirty="0" smtClean="0">
                <a:latin typeface="LG Smart" pitchFamily="34" charset="0"/>
              </a:rPr>
              <a:t>구현</a:t>
            </a:r>
            <a:endParaRPr lang="en-US" altLang="ko-KR" sz="2800" dirty="0" smtClean="0">
              <a:latin typeface="LG Smar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>
                <a:latin typeface="LG Smart" pitchFamily="34" charset="0"/>
              </a:rPr>
              <a:t>Client </a:t>
            </a:r>
            <a:r>
              <a:rPr lang="ko-KR" altLang="en-US" dirty="0" smtClean="0">
                <a:latin typeface="LG Smart" pitchFamily="34" charset="0"/>
              </a:rPr>
              <a:t>를 통해서 기기의 속도 및 방향 모니터링 </a:t>
            </a:r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이슈</a:t>
            </a:r>
            <a:endParaRPr lang="en-US" altLang="ko-KR" sz="2800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모터와 네트워크 동시 제어 시 어려움이 있음</a:t>
            </a:r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해결</a:t>
            </a:r>
            <a:endParaRPr lang="en-US" altLang="ko-KR" sz="2800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LG Smart" pitchFamily="34" charset="0"/>
              </a:rPr>
              <a:t>Multi-Thread</a:t>
            </a:r>
            <a:r>
              <a:rPr lang="ko-KR" altLang="en-US" dirty="0" smtClean="0">
                <a:latin typeface="LG Smart" pitchFamily="34" charset="0"/>
              </a:rPr>
              <a:t>를 이용하여 동시 제어 </a:t>
            </a:r>
            <a:endParaRPr lang="ko-KR" altLang="en-US" dirty="0">
              <a:latin typeface="LG Smart" pitchFamily="34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6858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4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Work Review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52500" y="1689100"/>
            <a:ext cx="100076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  </a:t>
            </a:r>
            <a:r>
              <a:rPr lang="en-US" altLang="ko-KR" sz="2800" dirty="0" err="1" smtClean="0">
                <a:latin typeface="LG Smart" pitchFamily="34" charset="0"/>
              </a:rPr>
              <a:t>Git</a:t>
            </a:r>
            <a:r>
              <a:rPr lang="en-US" altLang="ko-KR" sz="2800" dirty="0" smtClean="0">
                <a:latin typeface="LG Smart" pitchFamily="34" charset="0"/>
              </a:rPr>
              <a:t> </a:t>
            </a:r>
            <a:r>
              <a:rPr lang="ko-KR" altLang="en-US" sz="2800" dirty="0" smtClean="0">
                <a:latin typeface="LG Smart" pitchFamily="34" charset="0"/>
              </a:rPr>
              <a:t>소스코드 형상관리</a:t>
            </a:r>
            <a:endParaRPr lang="en-US" altLang="ko-KR" sz="2800" dirty="0" smtClean="0"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개발 </a:t>
            </a:r>
            <a:r>
              <a:rPr lang="ko-KR" altLang="en-US" dirty="0" err="1" smtClean="0">
                <a:latin typeface="LG Smart" pitchFamily="34" charset="0"/>
              </a:rPr>
              <a:t>인원별</a:t>
            </a:r>
            <a:r>
              <a:rPr lang="ko-KR" altLang="en-US" dirty="0" smtClean="0">
                <a:latin typeface="LG Smart" pitchFamily="34" charset="0"/>
              </a:rPr>
              <a:t> </a:t>
            </a:r>
            <a:r>
              <a:rPr lang="en-US" altLang="ko-KR" dirty="0" smtClean="0">
                <a:latin typeface="LG Smart" pitchFamily="34" charset="0"/>
              </a:rPr>
              <a:t>branch </a:t>
            </a:r>
            <a:r>
              <a:rPr lang="ko-KR" altLang="en-US" dirty="0" smtClean="0">
                <a:latin typeface="LG Smart" pitchFamily="34" charset="0"/>
              </a:rPr>
              <a:t>생성 및 기능 구현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검증을 통해 기능구현 </a:t>
            </a:r>
            <a:r>
              <a:rPr lang="ko-KR" altLang="en-US" dirty="0" err="1" smtClean="0">
                <a:latin typeface="LG Smart" pitchFamily="34" charset="0"/>
              </a:rPr>
              <a:t>완료시</a:t>
            </a:r>
            <a:r>
              <a:rPr lang="ko-KR" altLang="en-US" dirty="0" smtClean="0">
                <a:latin typeface="LG Smart" pitchFamily="34" charset="0"/>
              </a:rPr>
              <a:t> </a:t>
            </a:r>
            <a:r>
              <a:rPr lang="en-US" altLang="ko-KR" dirty="0" smtClean="0">
                <a:latin typeface="LG Smart" pitchFamily="34" charset="0"/>
              </a:rPr>
              <a:t>Master branch </a:t>
            </a:r>
            <a:r>
              <a:rPr lang="ko-KR" altLang="en-US" dirty="0" smtClean="0">
                <a:latin typeface="LG Smart" pitchFamily="34" charset="0"/>
              </a:rPr>
              <a:t>로 병합</a:t>
            </a:r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검증</a:t>
            </a:r>
            <a:endParaRPr lang="en-US" altLang="ko-KR" sz="2800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기능별 수시 검증을 통해 </a:t>
            </a:r>
            <a:r>
              <a:rPr lang="ko-KR" altLang="en-US" dirty="0" err="1" smtClean="0">
                <a:latin typeface="LG Smart" pitchFamily="34" charset="0"/>
              </a:rPr>
              <a:t>동작성</a:t>
            </a:r>
            <a:r>
              <a:rPr lang="ko-KR" altLang="en-US" smtClean="0">
                <a:latin typeface="LG Smart" pitchFamily="34" charset="0"/>
              </a:rPr>
              <a:t> 확인</a:t>
            </a:r>
            <a:endParaRPr lang="en-US" altLang="ko-KR" sz="2800" dirty="0" smtClean="0">
              <a:latin typeface="LG Smart" pitchFamily="34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6858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4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Work Review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52500" y="1689100"/>
            <a:ext cx="1000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  <a:cs typeface="Times New Roman" pitchFamily="18" charset="0"/>
              </a:rPr>
              <a:t> </a:t>
            </a:r>
            <a:r>
              <a:rPr lang="ko-KR" altLang="en-US" sz="2800" dirty="0" smtClean="0">
                <a:latin typeface="LG Smart" pitchFamily="34" charset="0"/>
                <a:cs typeface="Times New Roman" pitchFamily="18" charset="0"/>
              </a:rPr>
              <a:t> 사전 </a:t>
            </a:r>
            <a:r>
              <a:rPr lang="ko-KR" altLang="en-US" sz="2800" dirty="0" smtClean="0">
                <a:latin typeface="LG Smart" pitchFamily="34" charset="0"/>
                <a:cs typeface="Times New Roman" pitchFamily="18" charset="0"/>
              </a:rPr>
              <a:t>구현 기능 협의를 통해 효율적 역할 분담</a:t>
            </a:r>
            <a:endParaRPr lang="en-US" altLang="ko-KR" sz="2800" dirty="0" smtClean="0">
              <a:latin typeface="LG Smart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800" dirty="0" smtClean="0">
                <a:latin typeface="LG Smart" pitchFamily="34" charset="0"/>
                <a:cs typeface="Times New Roman" pitchFamily="18" charset="0"/>
              </a:rPr>
              <a:t>  Peer </a:t>
            </a:r>
            <a:r>
              <a:rPr lang="en-US" altLang="ko-KR" sz="2800" dirty="0" smtClean="0">
                <a:latin typeface="LG Smart" pitchFamily="34" charset="0"/>
                <a:cs typeface="Times New Roman" pitchFamily="18" charset="0"/>
              </a:rPr>
              <a:t>review</a:t>
            </a:r>
            <a:r>
              <a:rPr lang="ko-KR" altLang="en-US" sz="2800" dirty="0" smtClean="0">
                <a:latin typeface="LG Smart" pitchFamily="34" charset="0"/>
                <a:cs typeface="Times New Roman" pitchFamily="18" charset="0"/>
              </a:rPr>
              <a:t>를 통해 효율적 코드 보완 및 일정 조정</a:t>
            </a:r>
            <a:endParaRPr lang="en-US" altLang="ko-KR" sz="2800" dirty="0" smtClean="0">
              <a:latin typeface="LG Smart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800" dirty="0" smtClean="0">
                <a:latin typeface="LG Smart" pitchFamily="34" charset="0"/>
                <a:cs typeface="Times New Roman" pitchFamily="18" charset="0"/>
              </a:rPr>
              <a:t>  </a:t>
            </a:r>
            <a:r>
              <a:rPr lang="en-US" altLang="ko-KR" sz="2800" dirty="0" err="1" smtClean="0">
                <a:latin typeface="LG Smart" pitchFamily="34" charset="0"/>
                <a:cs typeface="Times New Roman" pitchFamily="18" charset="0"/>
              </a:rPr>
              <a:t>Git</a:t>
            </a:r>
            <a:r>
              <a:rPr lang="ko-KR" altLang="en-US" sz="2800" dirty="0" smtClean="0">
                <a:latin typeface="LG Smart" pitchFamily="34" charset="0"/>
                <a:cs typeface="Times New Roman" pitchFamily="18" charset="0"/>
              </a:rPr>
              <a:t>을 통한 형상 관리</a:t>
            </a:r>
            <a:endParaRPr lang="en-US" altLang="ko-KR" sz="2800" dirty="0" smtClean="0">
              <a:latin typeface="LG Smart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800" dirty="0" smtClean="0">
                <a:latin typeface="LG Smart" pitchFamily="34" charset="0"/>
                <a:cs typeface="Times New Roman" pitchFamily="18" charset="0"/>
              </a:rPr>
              <a:t>  Code </a:t>
            </a:r>
            <a:r>
              <a:rPr lang="en-US" altLang="ko-KR" sz="2800" dirty="0" smtClean="0">
                <a:latin typeface="LG Smart" pitchFamily="34" charset="0"/>
                <a:cs typeface="Times New Roman" pitchFamily="18" charset="0"/>
              </a:rPr>
              <a:t>x-ray</a:t>
            </a:r>
            <a:r>
              <a:rPr lang="ko-KR" altLang="en-US" sz="2800" dirty="0" smtClean="0">
                <a:latin typeface="LG Smart" pitchFamily="34" charset="0"/>
                <a:cs typeface="Times New Roman" pitchFamily="18" charset="0"/>
              </a:rPr>
              <a:t>를 통한 관리</a:t>
            </a:r>
            <a:endParaRPr lang="en-US" altLang="ko-KR" sz="2800" dirty="0" smtClean="0">
              <a:latin typeface="LG Smart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800" dirty="0" smtClean="0">
                <a:latin typeface="LG Smart" pitchFamily="34" charset="0"/>
                <a:cs typeface="Times New Roman" pitchFamily="18" charset="0"/>
              </a:rPr>
              <a:t>  JIRA</a:t>
            </a:r>
            <a:r>
              <a:rPr lang="ko-KR" altLang="en-US" sz="2800" dirty="0" smtClean="0">
                <a:latin typeface="LG Smart" pitchFamily="34" charset="0"/>
                <a:cs typeface="Times New Roman" pitchFamily="18" charset="0"/>
              </a:rPr>
              <a:t>를 통한 업무 관리</a:t>
            </a:r>
            <a:endParaRPr lang="en-US" altLang="ko-KR" sz="2800" dirty="0" smtClean="0">
              <a:latin typeface="LG Smart" pitchFamily="34" charset="0"/>
              <a:cs typeface="Times New Roman" pitchFamily="18" charset="0"/>
            </a:endParaRPr>
          </a:p>
          <a:p>
            <a:pPr marL="800100" lvl="1" indent="-342900">
              <a:buAutoNum type="arabicParenR"/>
            </a:pPr>
            <a:endParaRPr lang="en-US" altLang="ko-KR" dirty="0" smtClean="0">
              <a:latin typeface="LG Smart" pitchFamily="34" charset="0"/>
              <a:ea typeface="MS PMincho" pitchFamily="18" charset="-128"/>
              <a:cs typeface="Times New Roman" pitchFamily="18" charset="0"/>
            </a:endParaRPr>
          </a:p>
          <a:p>
            <a:pPr marL="800100" lvl="1" indent="-342900"/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buAutoNum type="arabicParenR"/>
            </a:pPr>
            <a:endParaRPr lang="ko-KR" altLang="en-US" dirty="0">
              <a:latin typeface="LG Smar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5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Lesson &amp; Learned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and Round Single Corner Rectangle 8"/>
          <p:cNvSpPr/>
          <p:nvPr/>
        </p:nvSpPr>
        <p:spPr>
          <a:xfrm rot="5400000">
            <a:off x="5784849" y="-2597149"/>
            <a:ext cx="660400" cy="11722098"/>
          </a:xfrm>
          <a:prstGeom prst="snipRoundRect">
            <a:avLst>
              <a:gd name="adj1" fmla="val 26029"/>
              <a:gd name="adj2" fmla="val 22199"/>
            </a:avLst>
          </a:prstGeom>
          <a:solidFill>
            <a:srgbClr val="F2DEDE"/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9300" y="2730291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Thank you 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6114949" y="1311524"/>
            <a:ext cx="4997884" cy="4415244"/>
          </a:xfrm>
          <a:prstGeom prst="snipRoundRect">
            <a:avLst/>
          </a:prstGeom>
          <a:solidFill>
            <a:srgbClr val="F2DEDE"/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358691"/>
            <a:ext cx="62759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err="1" smtClean="0">
                <a:solidFill>
                  <a:srgbClr val="C00000"/>
                </a:solidFill>
                <a:latin typeface="LG Smart" pitchFamily="34" charset="0"/>
              </a:rPr>
              <a:t>PiCar</a:t>
            </a:r>
            <a:r>
              <a:rPr lang="en-US" sz="5000" b="1" dirty="0" smtClean="0">
                <a:solidFill>
                  <a:srgbClr val="C00000"/>
                </a:solidFill>
                <a:latin typeface="LG Smart" pitchFamily="34" charset="0"/>
              </a:rPr>
              <a:t>-S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125" y="2117536"/>
            <a:ext cx="20970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solidFill>
                  <a:schemeClr val="accent1"/>
                </a:solidFill>
                <a:latin typeface="LG Smart" pitchFamily="34" charset="0"/>
              </a:rPr>
              <a:t>Context</a:t>
            </a:r>
            <a:endParaRPr lang="en-US" sz="5000" dirty="0">
              <a:solidFill>
                <a:schemeClr val="accent1"/>
              </a:solidFill>
              <a:latin typeface="LG Smart" pitchFamily="34" charset="0"/>
            </a:endParaRPr>
          </a:p>
        </p:txBody>
      </p:sp>
      <p:sp>
        <p:nvSpPr>
          <p:cNvPr id="149" name="Rectangle 2009"/>
          <p:cNvSpPr/>
          <p:nvPr/>
        </p:nvSpPr>
        <p:spPr>
          <a:xfrm>
            <a:off x="6505310" y="1496614"/>
            <a:ext cx="4213490" cy="3656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01 Product Introduction</a:t>
            </a:r>
          </a:p>
          <a:p>
            <a:pPr>
              <a:lnSpc>
                <a:spcPct val="17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02 Role &amp; Responsibility</a:t>
            </a:r>
          </a:p>
          <a:p>
            <a:pPr>
              <a:lnSpc>
                <a:spcPct val="17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03 Schedule &amp; Plan</a:t>
            </a:r>
          </a:p>
          <a:p>
            <a:pPr>
              <a:lnSpc>
                <a:spcPct val="17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04 Work Review</a:t>
            </a:r>
          </a:p>
          <a:p>
            <a:pPr>
              <a:lnSpc>
                <a:spcPct val="170000"/>
              </a:lnSpc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LG Smart" pitchFamily="34" charset="0"/>
                <a:cs typeface="Lato Light" panose="020F0502020204030203" pitchFamily="34" charset="0"/>
              </a:rPr>
              <a:t>05 Lesson &amp; Learned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LG Smart" pitchFamily="34" charset="0"/>
              <a:cs typeface="Lato Light" panose="020F0502020204030203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363" y="6351588"/>
            <a:ext cx="29622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76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A9D460AE-294D-46D2-B1C0-87CD829B90E0.jpe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7121526" y="1990727"/>
            <a:ext cx="5562598" cy="417194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77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1. Product Introduction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2500" y="1689100"/>
            <a:ext cx="10007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  </a:t>
            </a:r>
            <a:r>
              <a:rPr lang="ko-KR" altLang="en-US" sz="2800" b="1" dirty="0" smtClean="0">
                <a:latin typeface="LG Smart" pitchFamily="34" charset="0"/>
              </a:rPr>
              <a:t>주요기능 소개  </a:t>
            </a:r>
            <a:endParaRPr lang="en-US" altLang="ko-KR" sz="2800" b="1" dirty="0" smtClean="0"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LG Smart" pitchFamily="34" charset="0"/>
              </a:rPr>
              <a:t>Line Follower Module (IR)</a:t>
            </a:r>
            <a:r>
              <a:rPr lang="ko-KR" altLang="en-US" dirty="0" smtClean="0">
                <a:latin typeface="LG Smart" pitchFamily="34" charset="0"/>
              </a:rPr>
              <a:t>을 사용한 </a:t>
            </a:r>
            <a:r>
              <a:rPr lang="ko-KR" altLang="en-US" dirty="0" smtClean="0">
                <a:solidFill>
                  <a:srgbClr val="C00000"/>
                </a:solidFill>
                <a:latin typeface="LG Smart" pitchFamily="34" charset="0"/>
              </a:rPr>
              <a:t>라인 트레이싱</a:t>
            </a:r>
            <a:endParaRPr lang="en-US" altLang="ko-KR" dirty="0" smtClean="0">
              <a:solidFill>
                <a:srgbClr val="C00000"/>
              </a:solidFill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LG Smart" pitchFamily="34" charset="0"/>
              </a:rPr>
              <a:t>라인 </a:t>
            </a:r>
            <a:r>
              <a:rPr lang="ko-KR" altLang="en-US" dirty="0" err="1" smtClean="0">
                <a:latin typeface="LG Smart" pitchFamily="34" charset="0"/>
              </a:rPr>
              <a:t>트레이싱을</a:t>
            </a:r>
            <a:r>
              <a:rPr lang="ko-KR" altLang="en-US" dirty="0" smtClean="0">
                <a:latin typeface="LG Smart" pitchFamily="34" charset="0"/>
              </a:rPr>
              <a:t> 응용한 </a:t>
            </a:r>
            <a:r>
              <a:rPr lang="ko-KR" altLang="en-US" dirty="0" err="1" smtClean="0">
                <a:solidFill>
                  <a:srgbClr val="C00000"/>
                </a:solidFill>
                <a:latin typeface="LG Smart" pitchFamily="34" charset="0"/>
              </a:rPr>
              <a:t>미로찾기</a:t>
            </a:r>
            <a:endParaRPr lang="en-US" altLang="ko-KR" dirty="0" smtClean="0">
              <a:solidFill>
                <a:srgbClr val="C00000"/>
              </a:solidFill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LG Smart" pitchFamily="34" charset="0"/>
              </a:rPr>
              <a:t>적외선 센서를 통한 장애물 인식 및 </a:t>
            </a:r>
            <a:r>
              <a:rPr lang="ko-KR" altLang="en-US" dirty="0" smtClean="0">
                <a:solidFill>
                  <a:srgbClr val="C00000"/>
                </a:solidFill>
                <a:latin typeface="LG Smart" pitchFamily="34" charset="0"/>
              </a:rPr>
              <a:t>경고음 발생 후 회피</a:t>
            </a:r>
            <a:endParaRPr lang="en-US" altLang="ko-KR" dirty="0" smtClean="0">
              <a:solidFill>
                <a:srgbClr val="C00000"/>
              </a:solidFill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solidFill>
                  <a:srgbClr val="C00000"/>
                </a:solidFill>
                <a:latin typeface="LG Smart" pitchFamily="34" charset="0"/>
              </a:rPr>
              <a:t>모니터링</a:t>
            </a:r>
            <a:r>
              <a:rPr lang="ko-KR" altLang="en-US" dirty="0" smtClean="0">
                <a:latin typeface="LG Smart" pitchFamily="34" charset="0"/>
              </a:rPr>
              <a:t>을 통한 센서 데이터 수집 및 제어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buAutoNum type="arabicParenR"/>
            </a:pPr>
            <a:endParaRPr lang="en-US" altLang="ko-KR" dirty="0" smtClean="0">
              <a:latin typeface="LG Smart" pitchFamily="34" charset="0"/>
            </a:endParaRPr>
          </a:p>
          <a:p>
            <a:pPr marL="800100" lvl="1" indent="-342900"/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b="1" dirty="0" err="1" smtClean="0">
                <a:latin typeface="LG Smart" pitchFamily="34" charset="0"/>
              </a:rPr>
              <a:t>차별점</a:t>
            </a:r>
            <a:endParaRPr lang="en-US" altLang="ko-KR" sz="2800" b="1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</a:pPr>
            <a:r>
              <a:rPr lang="en-US" altLang="ko-KR" dirty="0" smtClean="0">
                <a:latin typeface="LG Smart" pitchFamily="34" charset="0"/>
              </a:rPr>
              <a:t>1)   </a:t>
            </a:r>
            <a:r>
              <a:rPr lang="ko-KR" altLang="en-US" dirty="0" smtClean="0">
                <a:latin typeface="LG Smart" pitchFamily="34" charset="0"/>
              </a:rPr>
              <a:t>경로 이탈 시</a:t>
            </a:r>
            <a:r>
              <a:rPr lang="en-US" altLang="ko-KR" dirty="0" smtClean="0">
                <a:latin typeface="LG Smart" pitchFamily="34" charset="0"/>
              </a:rPr>
              <a:t>, </a:t>
            </a:r>
            <a:r>
              <a:rPr lang="ko-KR" altLang="en-US" dirty="0" err="1" smtClean="0">
                <a:latin typeface="LG Smart" pitchFamily="34" charset="0"/>
              </a:rPr>
              <a:t>재탐색</a:t>
            </a:r>
            <a:r>
              <a:rPr lang="ko-KR" altLang="en-US" dirty="0" smtClean="0">
                <a:latin typeface="LG Smart" pitchFamily="34" charset="0"/>
              </a:rPr>
              <a:t> 기능</a:t>
            </a:r>
            <a:endParaRPr lang="en-US" altLang="ko-KR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AutoNum type="arabicParenR" startAt="2"/>
            </a:pPr>
            <a:r>
              <a:rPr lang="ko-KR" altLang="en-US" dirty="0" smtClean="0">
                <a:latin typeface="LG Smart" pitchFamily="34" charset="0"/>
              </a:rPr>
              <a:t>최적화된 </a:t>
            </a:r>
            <a:r>
              <a:rPr lang="ko-KR" altLang="en-US" dirty="0" err="1" smtClean="0">
                <a:latin typeface="LG Smart" pitchFamily="34" charset="0"/>
              </a:rPr>
              <a:t>코너링</a:t>
            </a:r>
            <a:endParaRPr lang="en-US" altLang="ko-KR" dirty="0" smtClean="0">
              <a:latin typeface="LG Smart" pitchFamily="34" charset="0"/>
            </a:endParaRPr>
          </a:p>
          <a:p>
            <a:pPr marL="0" lvl="1" indent="-342900"/>
            <a:r>
              <a:rPr lang="en-US" altLang="ko-KR" dirty="0" smtClean="0">
                <a:latin typeface="LG Smart" pitchFamily="34" charset="0"/>
              </a:rPr>
              <a:t>	</a:t>
            </a:r>
          </a:p>
          <a:p>
            <a:pPr marL="800100" lvl="1" indent="-342900">
              <a:buAutoNum type="arabicParenR"/>
            </a:pPr>
            <a:endParaRPr lang="ko-KR" altLang="en-US" dirty="0">
              <a:latin typeface="LG Smar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1363" y="6351588"/>
            <a:ext cx="29622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6"/>
          <p:cNvSpPr/>
          <p:nvPr/>
        </p:nvSpPr>
        <p:spPr>
          <a:xfrm>
            <a:off x="6858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813" y="3284985"/>
            <a:ext cx="1339227" cy="1404619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3073"/>
          <a:stretch>
            <a:fillRect/>
          </a:stretch>
        </p:blipFill>
        <p:spPr bwMode="auto">
          <a:xfrm>
            <a:off x="6440422" y="3279042"/>
            <a:ext cx="1344149" cy="1446103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316" y="5054600"/>
            <a:ext cx="1426614" cy="14986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</p:spPr>
      </p:pic>
      <p:grpSp>
        <p:nvGrpSpPr>
          <p:cNvPr id="2" name="그룹 19"/>
          <p:cNvGrpSpPr/>
          <p:nvPr/>
        </p:nvGrpSpPr>
        <p:grpSpPr>
          <a:xfrm>
            <a:off x="3619533" y="1573560"/>
            <a:ext cx="4800534" cy="1440160"/>
            <a:chOff x="2771800" y="1268760"/>
            <a:chExt cx="3600400" cy="144016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71800" y="1268760"/>
              <a:ext cx="1080120" cy="1440160"/>
            </a:xfrm>
            <a:prstGeom prst="rect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995936" y="148478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정윤송</a:t>
              </a:r>
              <a:r>
                <a:rPr lang="en-US" altLang="ko-KR" b="1" dirty="0" smtClean="0"/>
                <a:t> (</a:t>
              </a:r>
              <a:r>
                <a:rPr lang="ko-KR" altLang="en-US" b="1" dirty="0" smtClean="0"/>
                <a:t>조장</a:t>
              </a:r>
              <a:r>
                <a:rPr lang="en-US" altLang="ko-KR" b="1" dirty="0" smtClean="0"/>
                <a:t>)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95936" y="1916832"/>
              <a:ext cx="19599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sz="1600" dirty="0" smtClean="0"/>
                <a:t>소스 통합 및 최적화</a:t>
              </a:r>
              <a:endParaRPr lang="en-US" altLang="ko-KR" sz="1600" dirty="0" smtClean="0"/>
            </a:p>
            <a:p>
              <a:pPr>
                <a:buFontTx/>
                <a:buChar char="-"/>
              </a:pPr>
              <a:r>
                <a:rPr lang="ko-KR" altLang="en-US" sz="1600" dirty="0" smtClean="0"/>
                <a:t>서버</a:t>
              </a:r>
              <a:r>
                <a:rPr lang="en-US" altLang="ko-KR" sz="1600" dirty="0" smtClean="0"/>
                <a:t>-</a:t>
              </a:r>
              <a:r>
                <a:rPr lang="ko-KR" altLang="en-US" sz="1600" dirty="0" smtClean="0"/>
                <a:t>클라이언트 통신구현</a:t>
              </a:r>
              <a:endParaRPr lang="en-US" altLang="ko-KR" sz="1600" dirty="0" smtClean="0"/>
            </a:p>
          </p:txBody>
        </p:sp>
      </p:grpSp>
      <p:grpSp>
        <p:nvGrpSpPr>
          <p:cNvPr id="3" name="그룹 20"/>
          <p:cNvGrpSpPr/>
          <p:nvPr/>
        </p:nvGrpSpPr>
        <p:grpSpPr>
          <a:xfrm>
            <a:off x="2407973" y="5229200"/>
            <a:ext cx="3168352" cy="1016823"/>
            <a:chOff x="3851920" y="1484784"/>
            <a:chExt cx="2376264" cy="1016823"/>
          </a:xfrm>
        </p:grpSpPr>
        <p:sp>
          <p:nvSpPr>
            <p:cNvPr id="23" name="TextBox 22"/>
            <p:cNvSpPr txBox="1"/>
            <p:nvPr/>
          </p:nvSpPr>
          <p:spPr>
            <a:xfrm>
              <a:off x="3851920" y="148478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조용</a:t>
              </a:r>
              <a:r>
                <a:rPr lang="ko-KR" altLang="en-US" b="1" dirty="0"/>
                <a:t>원</a:t>
              </a:r>
              <a:endParaRPr lang="en-US" altLang="ko-KR" b="1" dirty="0" smtClean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51920" y="1916832"/>
              <a:ext cx="201762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sz="1600" dirty="0" smtClean="0"/>
                <a:t>장애물 인식 구현 및 테스트</a:t>
              </a:r>
              <a:endParaRPr lang="en-US" altLang="ko-KR" sz="1600" dirty="0" smtClean="0"/>
            </a:p>
            <a:p>
              <a:pPr>
                <a:buFontTx/>
                <a:buChar char="-"/>
              </a:pPr>
              <a:r>
                <a:rPr lang="ko-KR" altLang="en-US" sz="1600" dirty="0" smtClean="0"/>
                <a:t>코드 형상 관리 </a:t>
              </a:r>
              <a:endParaRPr lang="en-US" altLang="ko-KR" sz="1600" dirty="0" smtClean="0"/>
            </a:p>
          </p:txBody>
        </p:sp>
      </p:grpSp>
      <p:grpSp>
        <p:nvGrpSpPr>
          <p:cNvPr id="4" name="그룹 25"/>
          <p:cNvGrpSpPr/>
          <p:nvPr/>
        </p:nvGrpSpPr>
        <p:grpSpPr>
          <a:xfrm>
            <a:off x="2413967" y="3499325"/>
            <a:ext cx="2997358" cy="1010884"/>
            <a:chOff x="3851920" y="1484784"/>
            <a:chExt cx="2376264" cy="1016823"/>
          </a:xfrm>
        </p:grpSpPr>
        <p:sp>
          <p:nvSpPr>
            <p:cNvPr id="28" name="TextBox 27"/>
            <p:cNvSpPr txBox="1"/>
            <p:nvPr/>
          </p:nvSpPr>
          <p:spPr>
            <a:xfrm>
              <a:off x="3851920" y="148478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홍종</a:t>
              </a:r>
              <a:r>
                <a:rPr lang="ko-KR" altLang="en-US" b="1" dirty="0"/>
                <a:t>호</a:t>
              </a:r>
              <a:endParaRPr lang="en-US" altLang="ko-KR" b="1" dirty="0" smtClean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51920" y="1916832"/>
              <a:ext cx="18288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sz="1600" dirty="0" smtClean="0"/>
                <a:t>하드웨어 조립 및 최적화</a:t>
              </a:r>
              <a:endParaRPr lang="en-US" altLang="ko-KR" sz="1600" dirty="0" smtClean="0"/>
            </a:p>
            <a:p>
              <a:pPr>
                <a:buFontTx/>
                <a:buChar char="-"/>
              </a:pPr>
              <a:r>
                <a:rPr lang="ko-KR" altLang="en-US" sz="1600" dirty="0" smtClean="0"/>
                <a:t>제반 문서 관리</a:t>
              </a:r>
              <a:endParaRPr lang="en-US" altLang="ko-KR" sz="1600" dirty="0" smtClean="0"/>
            </a:p>
          </p:txBody>
        </p:sp>
      </p:grpSp>
      <p:grpSp>
        <p:nvGrpSpPr>
          <p:cNvPr id="5" name="그룹 30"/>
          <p:cNvGrpSpPr/>
          <p:nvPr/>
        </p:nvGrpSpPr>
        <p:grpSpPr>
          <a:xfrm>
            <a:off x="7976592" y="3501008"/>
            <a:ext cx="3168352" cy="1016823"/>
            <a:chOff x="3923928" y="1484784"/>
            <a:chExt cx="2376264" cy="1016823"/>
          </a:xfrm>
        </p:grpSpPr>
        <p:sp>
          <p:nvSpPr>
            <p:cNvPr id="33" name="TextBox 32"/>
            <p:cNvSpPr txBox="1"/>
            <p:nvPr/>
          </p:nvSpPr>
          <p:spPr>
            <a:xfrm>
              <a:off x="3923928" y="148478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강환</a:t>
              </a:r>
              <a:r>
                <a:rPr lang="ko-KR" altLang="en-US" b="1" dirty="0" err="1"/>
                <a:t>웅</a:t>
              </a:r>
              <a:endParaRPr lang="en-US" altLang="ko-KR" b="1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23928" y="1916832"/>
              <a:ext cx="18324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sz="1600" dirty="0" smtClean="0"/>
                <a:t>미로 </a:t>
              </a:r>
              <a:r>
                <a:rPr lang="en-US" altLang="ko-KR" sz="1600" dirty="0" smtClean="0"/>
                <a:t>,</a:t>
              </a:r>
              <a:r>
                <a:rPr lang="ko-KR" altLang="en-US" sz="1600" dirty="0" err="1" smtClean="0"/>
                <a:t>라인트레이싱</a:t>
              </a:r>
              <a:r>
                <a:rPr lang="ko-KR" altLang="en-US" sz="1600" dirty="0" smtClean="0"/>
                <a:t> 구현</a:t>
              </a:r>
              <a:endParaRPr lang="en-US" altLang="ko-KR" sz="1600" dirty="0" smtClean="0"/>
            </a:p>
            <a:p>
              <a:pPr>
                <a:buFontTx/>
                <a:buChar char="-"/>
              </a:pPr>
              <a:r>
                <a:rPr lang="ko-KR" altLang="en-US" sz="1600" dirty="0" smtClean="0"/>
                <a:t>서버 및 원격제어 구현</a:t>
              </a:r>
              <a:endParaRPr lang="en-US" altLang="ko-KR" sz="1600" dirty="0" smtClean="0"/>
            </a:p>
          </p:txBody>
        </p:sp>
      </p:grpSp>
      <p:grpSp>
        <p:nvGrpSpPr>
          <p:cNvPr id="6" name="그룹 35"/>
          <p:cNvGrpSpPr/>
          <p:nvPr/>
        </p:nvGrpSpPr>
        <p:grpSpPr>
          <a:xfrm>
            <a:off x="7976592" y="5229200"/>
            <a:ext cx="3168352" cy="1016823"/>
            <a:chOff x="3923928" y="1484784"/>
            <a:chExt cx="2376264" cy="1016823"/>
          </a:xfrm>
        </p:grpSpPr>
        <p:sp>
          <p:nvSpPr>
            <p:cNvPr id="38" name="TextBox 37"/>
            <p:cNvSpPr txBox="1"/>
            <p:nvPr/>
          </p:nvSpPr>
          <p:spPr>
            <a:xfrm>
              <a:off x="3923928" y="148478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이호</a:t>
              </a:r>
              <a:r>
                <a:rPr lang="ko-KR" altLang="en-US" b="1" dirty="0"/>
                <a:t>중</a:t>
              </a:r>
              <a:endParaRPr lang="en-US" altLang="ko-KR" b="1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23928" y="1916832"/>
              <a:ext cx="16749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-</a:t>
              </a:r>
              <a:r>
                <a:rPr lang="ko-KR" altLang="en-US" sz="1600" dirty="0" smtClean="0"/>
                <a:t>서버 및 원격제어 구현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-</a:t>
              </a:r>
              <a:r>
                <a:rPr lang="ko-KR" altLang="en-US" sz="1600" dirty="0" smtClean="0"/>
                <a:t>아키텍처 설계 보완</a:t>
              </a:r>
              <a:endParaRPr lang="en-US" altLang="ko-KR" sz="1600" dirty="0" smtClean="0"/>
            </a:p>
          </p:txBody>
        </p:sp>
      </p:grpSp>
      <p:sp>
        <p:nvSpPr>
          <p:cNvPr id="27" name="Rectangle 6"/>
          <p:cNvSpPr/>
          <p:nvPr/>
        </p:nvSpPr>
        <p:spPr>
          <a:xfrm>
            <a:off x="6604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51600" y="5029199"/>
            <a:ext cx="1320800" cy="1522413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1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2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Role &amp; Responsibility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nip and Round Single Corner Rectangle 8"/>
          <p:cNvSpPr/>
          <p:nvPr/>
        </p:nvSpPr>
        <p:spPr>
          <a:xfrm rot="5400000">
            <a:off x="4737099" y="-2019299"/>
            <a:ext cx="2984500" cy="11722098"/>
          </a:xfrm>
          <a:prstGeom prst="snipRoundRect">
            <a:avLst>
              <a:gd name="adj1" fmla="val 26029"/>
              <a:gd name="adj2" fmla="val 22199"/>
            </a:avLst>
          </a:prstGeom>
          <a:solidFill>
            <a:srgbClr val="F2DEDE"/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199456" y="3847604"/>
            <a:ext cx="998510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7624" y="3199532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4.22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3291" y="4173860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4.23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1468" y="3199532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4.24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0024" y="420266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4.25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295467" y="4063628"/>
            <a:ext cx="0" cy="3600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8249" y="4423669"/>
            <a:ext cx="1741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b="1" dirty="0" smtClean="0">
                <a:latin typeface="LG Smart" pitchFamily="34" charset="0"/>
              </a:rPr>
              <a:t>아키텍처 보완</a:t>
            </a:r>
            <a:endParaRPr lang="en-US" altLang="ko-KR" sz="1600" b="1" dirty="0" smtClean="0">
              <a:latin typeface="LG Smart" pitchFamily="34" charset="0"/>
            </a:endParaRPr>
          </a:p>
          <a:p>
            <a:pPr>
              <a:buFontTx/>
              <a:buChar char="-"/>
            </a:pPr>
            <a:r>
              <a:rPr lang="ko-KR" altLang="en-US" sz="1600" b="1" dirty="0" smtClean="0">
                <a:latin typeface="LG Smart" pitchFamily="34" charset="0"/>
              </a:rPr>
              <a:t>센서 테스트</a:t>
            </a:r>
            <a:endParaRPr lang="en-US" altLang="ko-KR" sz="1600" b="1" dirty="0" smtClean="0">
              <a:latin typeface="LG Smart" pitchFamily="34" charset="0"/>
            </a:endParaRPr>
          </a:p>
          <a:p>
            <a:pPr>
              <a:buFontTx/>
              <a:buChar char="-"/>
            </a:pPr>
            <a:r>
              <a:rPr lang="ko-KR" altLang="en-US" sz="1600" b="1" dirty="0" err="1" smtClean="0">
                <a:latin typeface="LG Smart" pitchFamily="34" charset="0"/>
              </a:rPr>
              <a:t>라인트레이</a:t>
            </a:r>
            <a:r>
              <a:rPr lang="ko-KR" altLang="en-US" sz="1600" b="1" dirty="0" err="1">
                <a:latin typeface="LG Smart" pitchFamily="34" charset="0"/>
              </a:rPr>
              <a:t>싱</a:t>
            </a:r>
            <a:endParaRPr lang="en-US" altLang="ko-KR" sz="1600" b="1" dirty="0" smtClean="0">
              <a:latin typeface="LG Smar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77591" y="3199532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4.26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695733" y="3271540"/>
            <a:ext cx="0" cy="3600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192011" y="4063628"/>
            <a:ext cx="0" cy="3600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0992544" y="4063628"/>
            <a:ext cx="0" cy="3600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592277" y="3271540"/>
            <a:ext cx="0" cy="3600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81580" y="4436369"/>
            <a:ext cx="1248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b="1" dirty="0" smtClean="0">
                <a:latin typeface="LG Smart" pitchFamily="34" charset="0"/>
              </a:rPr>
              <a:t> 시연</a:t>
            </a:r>
            <a:endParaRPr lang="en-US" altLang="ko-KR" sz="1600" b="1" dirty="0" smtClean="0">
              <a:latin typeface="LG Smart" pitchFamily="34" charset="0"/>
            </a:endParaRPr>
          </a:p>
          <a:p>
            <a:pPr>
              <a:buFontTx/>
              <a:buChar char="-"/>
            </a:pPr>
            <a:r>
              <a:rPr lang="en-US" altLang="ko-KR" sz="1600" b="1" dirty="0" smtClean="0">
                <a:latin typeface="LG Smart" pitchFamily="34" charset="0"/>
              </a:rPr>
              <a:t> </a:t>
            </a:r>
            <a:r>
              <a:rPr lang="ko-KR" altLang="en-US" sz="1600" b="1" dirty="0" smtClean="0">
                <a:latin typeface="LG Smart" pitchFamily="34" charset="0"/>
              </a:rPr>
              <a:t>발표</a:t>
            </a:r>
            <a:endParaRPr lang="en-US" altLang="ko-KR" sz="1600" b="1" dirty="0" smtClean="0">
              <a:latin typeface="LG Smart" pitchFamily="34" charset="0"/>
            </a:endParaRPr>
          </a:p>
          <a:p>
            <a:r>
              <a:rPr lang="en-US" altLang="ko-KR" sz="1600" b="1" dirty="0" smtClean="0">
                <a:latin typeface="LG Smart" pitchFamily="34" charset="0"/>
              </a:rPr>
              <a:t>- </a:t>
            </a:r>
            <a:r>
              <a:rPr lang="ko-KR" altLang="en-US" sz="1600" b="1" dirty="0" smtClean="0">
                <a:latin typeface="LG Smart" pitchFamily="34" charset="0"/>
              </a:rPr>
              <a:t>종료</a:t>
            </a:r>
            <a:endParaRPr lang="en-US" altLang="ko-KR" sz="1600" b="1" dirty="0" smtClean="0">
              <a:latin typeface="LG Smar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64761" y="2368536"/>
            <a:ext cx="172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b="1" dirty="0" smtClean="0">
                <a:latin typeface="LG Smart" pitchFamily="34" charset="0"/>
              </a:rPr>
              <a:t> 코드 통합</a:t>
            </a:r>
            <a:endParaRPr lang="en-US" altLang="ko-KR" sz="1600" b="1" dirty="0" smtClean="0">
              <a:latin typeface="LG Smart" pitchFamily="34" charset="0"/>
            </a:endParaRPr>
          </a:p>
          <a:p>
            <a:pPr>
              <a:buFontTx/>
              <a:buChar char="-"/>
            </a:pPr>
            <a:r>
              <a:rPr lang="en-US" altLang="ko-KR" sz="1600" b="1" dirty="0" smtClean="0">
                <a:latin typeface="LG Smart" pitchFamily="34" charset="0"/>
              </a:rPr>
              <a:t> </a:t>
            </a:r>
            <a:r>
              <a:rPr lang="ko-KR" altLang="en-US" sz="1600" b="1" dirty="0" smtClean="0">
                <a:latin typeface="LG Smart" pitchFamily="34" charset="0"/>
              </a:rPr>
              <a:t>통</a:t>
            </a:r>
            <a:r>
              <a:rPr lang="ko-KR" altLang="en-US" sz="1600" b="1" dirty="0">
                <a:latin typeface="LG Smart" pitchFamily="34" charset="0"/>
              </a:rPr>
              <a:t>합</a:t>
            </a:r>
            <a:r>
              <a:rPr lang="ko-KR" altLang="en-US" sz="1600" b="1" dirty="0" smtClean="0">
                <a:latin typeface="LG Smart" pitchFamily="34" charset="0"/>
              </a:rPr>
              <a:t> </a:t>
            </a:r>
            <a:r>
              <a:rPr lang="ko-KR" altLang="en-US" sz="1600" b="1" dirty="0" err="1" smtClean="0">
                <a:latin typeface="LG Smart" pitchFamily="34" charset="0"/>
              </a:rPr>
              <a:t>테스</a:t>
            </a:r>
            <a:r>
              <a:rPr lang="ko-KR" altLang="en-US" sz="1600" b="1" dirty="0" err="1">
                <a:latin typeface="LG Smart" pitchFamily="34" charset="0"/>
              </a:rPr>
              <a:t>팅</a:t>
            </a:r>
            <a:endParaRPr lang="en-US" altLang="ko-KR" sz="1600" b="1" dirty="0" smtClean="0">
              <a:latin typeface="LG Smart" pitchFamily="34" charset="0"/>
            </a:endParaRPr>
          </a:p>
          <a:p>
            <a:r>
              <a:rPr lang="en-US" altLang="ko-KR" sz="1600" b="1" dirty="0" smtClean="0">
                <a:latin typeface="LG Smart" pitchFamily="34" charset="0"/>
              </a:rPr>
              <a:t>- </a:t>
            </a:r>
            <a:r>
              <a:rPr lang="ko-KR" altLang="en-US" sz="1600" b="1" dirty="0" smtClean="0">
                <a:latin typeface="LG Smart" pitchFamily="34" charset="0"/>
              </a:rPr>
              <a:t>미로 탈출 경기</a:t>
            </a:r>
            <a:endParaRPr lang="en-US" altLang="ko-KR" sz="1600" b="1" dirty="0" smtClean="0">
              <a:latin typeface="LG Smar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64227" y="2623469"/>
            <a:ext cx="2208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b="1" dirty="0" smtClean="0">
                <a:latin typeface="LG Smart" pitchFamily="34" charset="0"/>
              </a:rPr>
              <a:t>미로탈출 </a:t>
            </a:r>
            <a:endParaRPr lang="en-US" altLang="ko-KR" sz="1600" b="1" dirty="0" smtClean="0">
              <a:latin typeface="LG Smart" pitchFamily="34" charset="0"/>
            </a:endParaRPr>
          </a:p>
          <a:p>
            <a:pPr>
              <a:buFontTx/>
              <a:buChar char="-"/>
            </a:pPr>
            <a:r>
              <a:rPr lang="ko-KR" altLang="en-US" sz="1600" b="1" dirty="0" smtClean="0">
                <a:latin typeface="LG Smart" pitchFamily="34" charset="0"/>
              </a:rPr>
              <a:t>장애물 인식</a:t>
            </a:r>
            <a:endParaRPr lang="en-US" altLang="ko-KR" sz="1600" b="1" dirty="0" smtClean="0">
              <a:latin typeface="LG Smar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4941" y="4495677"/>
            <a:ext cx="245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b="1" dirty="0" smtClean="0">
                <a:latin typeface="LG Smart" pitchFamily="34" charset="0"/>
              </a:rPr>
              <a:t>서버</a:t>
            </a:r>
            <a:r>
              <a:rPr lang="en-US" altLang="ko-KR" sz="1600" b="1" dirty="0" smtClean="0">
                <a:latin typeface="LG Smart" pitchFamily="34" charset="0"/>
              </a:rPr>
              <a:t>/</a:t>
            </a:r>
            <a:r>
              <a:rPr lang="ko-KR" altLang="en-US" sz="1600" b="1" dirty="0" smtClean="0">
                <a:latin typeface="LG Smart" pitchFamily="34" charset="0"/>
              </a:rPr>
              <a:t>클라이언트 구현</a:t>
            </a:r>
            <a:endParaRPr lang="en-US" altLang="ko-KR" sz="1600" b="1" dirty="0" smtClean="0">
              <a:latin typeface="LG Smart" pitchFamily="34" charset="0"/>
            </a:endParaRPr>
          </a:p>
          <a:p>
            <a:pPr>
              <a:buFontTx/>
              <a:buChar char="-"/>
            </a:pPr>
            <a:r>
              <a:rPr lang="ko-KR" altLang="en-US" sz="1600" b="1" dirty="0" err="1" smtClean="0">
                <a:latin typeface="LG Smart" pitchFamily="34" charset="0"/>
              </a:rPr>
              <a:t>맵</a:t>
            </a:r>
            <a:r>
              <a:rPr lang="ko-KR" altLang="en-US" sz="1600" b="1" dirty="0" smtClean="0">
                <a:latin typeface="LG Smart" pitchFamily="34" charset="0"/>
              </a:rPr>
              <a:t> </a:t>
            </a:r>
            <a:r>
              <a:rPr lang="ko-KR" altLang="en-US" sz="1600" b="1" dirty="0" err="1" smtClean="0">
                <a:latin typeface="LG Smart" pitchFamily="34" charset="0"/>
              </a:rPr>
              <a:t>테스팅</a:t>
            </a:r>
            <a:r>
              <a:rPr lang="ko-KR" altLang="en-US" sz="1600" b="1" dirty="0" smtClean="0">
                <a:latin typeface="LG Smart" pitchFamily="34" charset="0"/>
              </a:rPr>
              <a:t> 및 최적화</a:t>
            </a:r>
            <a:endParaRPr lang="en-US" altLang="ko-KR" sz="1600" b="1" dirty="0" smtClean="0">
              <a:latin typeface="LG Smart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66800" y="3619500"/>
            <a:ext cx="495300" cy="469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429000" y="3606800"/>
            <a:ext cx="495300" cy="469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943600" y="3606800"/>
            <a:ext cx="495300" cy="469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305800" y="3606800"/>
            <a:ext cx="495300" cy="469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0744200" y="3594100"/>
            <a:ext cx="495300" cy="469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3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Schedule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52500" y="1689100"/>
            <a:ext cx="10007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  </a:t>
            </a:r>
            <a:r>
              <a:rPr lang="en-US" altLang="ko-KR" sz="2800" dirty="0" smtClean="0">
                <a:latin typeface="LG Smart" pitchFamily="34" charset="0"/>
              </a:rPr>
              <a:t>Alphabot2-pi </a:t>
            </a:r>
            <a:r>
              <a:rPr lang="ko-KR" altLang="en-US" sz="2800" dirty="0" smtClean="0">
                <a:latin typeface="LG Smart" pitchFamily="34" charset="0"/>
              </a:rPr>
              <a:t>조립 및 구동 확인</a:t>
            </a:r>
            <a:endParaRPr lang="en-US" altLang="ko-KR" sz="2800" dirty="0" smtClean="0">
              <a:latin typeface="LG Smart" pitchFamily="34" charset="0"/>
            </a:endParaRPr>
          </a:p>
          <a:p>
            <a:pPr marL="800100" lvl="1" indent="-342900">
              <a:buAutoNum type="arabicParenR"/>
            </a:pPr>
            <a:r>
              <a:rPr lang="ko-KR" altLang="en-US" dirty="0" smtClean="0">
                <a:latin typeface="LG Smart" pitchFamily="34" charset="0"/>
              </a:rPr>
              <a:t>제공된 </a:t>
            </a:r>
            <a:r>
              <a:rPr lang="en-US" altLang="ko-KR" dirty="0" smtClean="0">
                <a:latin typeface="LG Smart" pitchFamily="34" charset="0"/>
              </a:rPr>
              <a:t>python </a:t>
            </a:r>
            <a:r>
              <a:rPr lang="ko-KR" altLang="en-US" dirty="0" smtClean="0">
                <a:latin typeface="LG Smart" pitchFamily="34" charset="0"/>
              </a:rPr>
              <a:t>코드를 통해 속도</a:t>
            </a:r>
            <a:r>
              <a:rPr lang="en-US" altLang="ko-KR" dirty="0" smtClean="0">
                <a:latin typeface="LG Smart" pitchFamily="34" charset="0"/>
              </a:rPr>
              <a:t>, </a:t>
            </a:r>
            <a:r>
              <a:rPr lang="ko-KR" altLang="en-US" dirty="0" err="1" smtClean="0">
                <a:latin typeface="LG Smart" pitchFamily="34" charset="0"/>
              </a:rPr>
              <a:t>조향</a:t>
            </a:r>
            <a:r>
              <a:rPr lang="en-US" altLang="ko-KR" dirty="0" smtClean="0">
                <a:latin typeface="LG Smart" pitchFamily="34" charset="0"/>
              </a:rPr>
              <a:t>, </a:t>
            </a:r>
            <a:r>
              <a:rPr lang="ko-KR" altLang="en-US" dirty="0" smtClean="0">
                <a:latin typeface="LG Smart" pitchFamily="34" charset="0"/>
              </a:rPr>
              <a:t>라인 </a:t>
            </a:r>
            <a:r>
              <a:rPr lang="ko-KR" altLang="en-US" dirty="0" err="1" smtClean="0">
                <a:latin typeface="LG Smart" pitchFamily="34" charset="0"/>
              </a:rPr>
              <a:t>트레이스</a:t>
            </a:r>
            <a:r>
              <a:rPr lang="en-US" altLang="ko-KR" dirty="0" smtClean="0">
                <a:latin typeface="LG Smart" pitchFamily="34" charset="0"/>
              </a:rPr>
              <a:t>, </a:t>
            </a:r>
            <a:br>
              <a:rPr lang="en-US" altLang="ko-KR" dirty="0" smtClean="0">
                <a:latin typeface="LG Smart" pitchFamily="34" charset="0"/>
              </a:rPr>
            </a:br>
            <a:r>
              <a:rPr lang="ko-KR" altLang="en-US" dirty="0" smtClean="0">
                <a:latin typeface="LG Smart" pitchFamily="34" charset="0"/>
              </a:rPr>
              <a:t>적외선 센서 </a:t>
            </a:r>
            <a:r>
              <a:rPr lang="ko-KR" altLang="en-US" dirty="0" err="1" smtClean="0">
                <a:latin typeface="LG Smart" pitchFamily="34" charset="0"/>
              </a:rPr>
              <a:t>동작성</a:t>
            </a:r>
            <a:r>
              <a:rPr lang="ko-KR" altLang="en-US" dirty="0" smtClean="0">
                <a:latin typeface="LG Smart" pitchFamily="34" charset="0"/>
              </a:rPr>
              <a:t> 확인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/>
            <a:endParaRPr lang="en-US" altLang="ko-KR" dirty="0" smtClean="0">
              <a:latin typeface="LG Smart" pitchFamily="34" charset="0"/>
            </a:endParaRPr>
          </a:p>
          <a:p>
            <a:pPr marL="800100" lvl="1" indent="-342900"/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err="1" smtClean="0">
                <a:latin typeface="LG Smart" pitchFamily="34" charset="0"/>
              </a:rPr>
              <a:t>조향</a:t>
            </a:r>
            <a:r>
              <a:rPr lang="ko-KR" altLang="en-US" sz="2800" dirty="0" smtClean="0">
                <a:latin typeface="LG Smart" pitchFamily="34" charset="0"/>
              </a:rPr>
              <a:t> 및 속도 제어 기능 구현</a:t>
            </a:r>
            <a:endParaRPr lang="en-US" altLang="ko-KR" sz="2800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LG Smart" pitchFamily="34" charset="0"/>
              </a:rPr>
              <a:t>Servo </a:t>
            </a:r>
            <a:r>
              <a:rPr lang="ko-KR" altLang="en-US" dirty="0" smtClean="0">
                <a:latin typeface="LG Smart" pitchFamily="34" charset="0"/>
              </a:rPr>
              <a:t>모터 와 </a:t>
            </a:r>
            <a:r>
              <a:rPr lang="en-US" altLang="ko-KR" dirty="0" smtClean="0">
                <a:latin typeface="LG Smart" pitchFamily="34" charset="0"/>
              </a:rPr>
              <a:t>DC </a:t>
            </a:r>
            <a:r>
              <a:rPr lang="ko-KR" altLang="en-US" dirty="0" smtClean="0">
                <a:latin typeface="LG Smart" pitchFamily="34" charset="0"/>
              </a:rPr>
              <a:t>모터를 이용한 </a:t>
            </a:r>
            <a:r>
              <a:rPr lang="ko-KR" altLang="en-US" dirty="0" err="1" smtClean="0">
                <a:latin typeface="LG Smart" pitchFamily="34" charset="0"/>
              </a:rPr>
              <a:t>조향</a:t>
            </a:r>
            <a:r>
              <a:rPr lang="ko-KR" altLang="en-US" dirty="0" smtClean="0">
                <a:latin typeface="LG Smart" pitchFamily="34" charset="0"/>
              </a:rPr>
              <a:t> 및 속도 제어 구현</a:t>
            </a:r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</a:pPr>
            <a:endParaRPr lang="en-US" altLang="ko-KR" dirty="0" smtClean="0">
              <a:latin typeface="LG Smart" pitchFamily="34" charset="0"/>
            </a:endParaRPr>
          </a:p>
          <a:p>
            <a:pPr marL="0" lvl="1" indent="-342900"/>
            <a:r>
              <a:rPr lang="en-US" altLang="ko-KR" dirty="0" smtClean="0">
                <a:latin typeface="LG Smart" pitchFamily="34" charset="0"/>
              </a:rPr>
              <a:t>	</a:t>
            </a:r>
          </a:p>
          <a:p>
            <a:pPr marL="800100" lvl="1" indent="-342900">
              <a:buAutoNum type="arabicParenR"/>
            </a:pPr>
            <a:endParaRPr lang="ko-KR" altLang="en-US" dirty="0">
              <a:latin typeface="LG Smart" pitchFamily="34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6858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4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Work Review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52500" y="1689100"/>
            <a:ext cx="10007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  꼬리잡기 기능 구현 및 테스트</a:t>
            </a:r>
            <a:endParaRPr lang="en-US" altLang="ko-KR" sz="2800" dirty="0" smtClean="0"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LG Smart" pitchFamily="34" charset="0"/>
              </a:rPr>
              <a:t>5-</a:t>
            </a:r>
            <a:r>
              <a:rPr lang="ko-KR" altLang="en-US" dirty="0" smtClean="0">
                <a:latin typeface="LG Smart" pitchFamily="34" charset="0"/>
              </a:rPr>
              <a:t>채널의 </a:t>
            </a:r>
            <a:r>
              <a:rPr lang="en-US" altLang="ko-KR" dirty="0" smtClean="0">
                <a:latin typeface="LG Smart" pitchFamily="34" charset="0"/>
              </a:rPr>
              <a:t>IR </a:t>
            </a:r>
            <a:r>
              <a:rPr lang="ko-KR" altLang="en-US" dirty="0" smtClean="0">
                <a:latin typeface="LG Smart" pitchFamily="34" charset="0"/>
              </a:rPr>
              <a:t>센서를 통해 라인 탐지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LG Smart" pitchFamily="34" charset="0"/>
              </a:rPr>
              <a:t>Line follow </a:t>
            </a:r>
            <a:r>
              <a:rPr lang="ko-KR" altLang="en-US" dirty="0" smtClean="0">
                <a:latin typeface="LG Smart" pitchFamily="34" charset="0"/>
              </a:rPr>
              <a:t>기능 구현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속도 향상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/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이슈</a:t>
            </a:r>
            <a:endParaRPr lang="en-US" altLang="ko-KR" sz="2800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센서 측정값 불안정으로 라인 이탈</a:t>
            </a:r>
            <a:endParaRPr lang="en-US" altLang="ko-KR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속도 향상 시 커브에서 라인 이탈</a:t>
            </a:r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해결</a:t>
            </a:r>
            <a:endParaRPr lang="en-US" altLang="ko-KR" sz="2800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급커브 주행 전 감속을 통해 라인 이탈 방지</a:t>
            </a:r>
            <a:endParaRPr lang="en-US" altLang="ko-KR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사용 가능한 최대 속도 값 반영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buAutoNum type="arabicParenR"/>
            </a:pPr>
            <a:endParaRPr lang="ko-KR" altLang="en-US" dirty="0">
              <a:latin typeface="LG Smart" pitchFamily="34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6858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4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Work Review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52500" y="1689100"/>
            <a:ext cx="1000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  </a:t>
            </a:r>
            <a:r>
              <a:rPr lang="ko-KR" altLang="en-US" sz="2800" dirty="0" err="1" smtClean="0">
                <a:latin typeface="LG Smart" pitchFamily="34" charset="0"/>
              </a:rPr>
              <a:t>미로찾기</a:t>
            </a:r>
            <a:r>
              <a:rPr lang="ko-KR" altLang="en-US" sz="2800" dirty="0" smtClean="0">
                <a:latin typeface="LG Smart" pitchFamily="34" charset="0"/>
              </a:rPr>
              <a:t> 구현 및 테스트</a:t>
            </a:r>
            <a:endParaRPr lang="en-US" altLang="ko-KR" sz="2800" dirty="0" smtClean="0">
              <a:latin typeface="LG Smar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알고리즘 </a:t>
            </a:r>
            <a:r>
              <a:rPr lang="en-US" altLang="ko-KR" dirty="0" smtClean="0">
                <a:latin typeface="LG Smart" pitchFamily="34" charset="0"/>
              </a:rPr>
              <a:t>Left hand on the wall  </a:t>
            </a:r>
            <a:r>
              <a:rPr lang="ko-KR" altLang="en-US" dirty="0" smtClean="0">
                <a:latin typeface="LG Smart" pitchFamily="34" charset="0"/>
              </a:rPr>
              <a:t>을 이용한 기능 구현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buAutoNum type="arabicParenR"/>
            </a:pPr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이슈</a:t>
            </a:r>
            <a:endParaRPr lang="en-US" altLang="ko-KR" sz="2800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교차로를 도착지로 인식하여 이상 동작함</a:t>
            </a:r>
            <a:endParaRPr lang="en-US" altLang="ko-KR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배터리 잔량에 따른 회전각도 상이</a:t>
            </a:r>
            <a:endParaRPr lang="en-US" altLang="ko-KR" dirty="0" smtClean="0">
              <a:latin typeface="LG Smart" pitchFamily="34" charset="0"/>
            </a:endParaRPr>
          </a:p>
          <a:p>
            <a:pPr marL="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해결</a:t>
            </a:r>
            <a:endParaRPr lang="en-US" altLang="ko-KR" sz="2800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기기를 조금씩 전진하여 </a:t>
            </a:r>
            <a:r>
              <a:rPr lang="ko-KR" altLang="en-US" dirty="0" err="1" smtClean="0">
                <a:latin typeface="LG Smart" pitchFamily="34" charset="0"/>
              </a:rPr>
              <a:t>센서값을</a:t>
            </a:r>
            <a:r>
              <a:rPr lang="ko-KR" altLang="en-US" dirty="0" smtClean="0">
                <a:latin typeface="LG Smart" pitchFamily="34" charset="0"/>
              </a:rPr>
              <a:t> 통해 교차로와 도착지 구분</a:t>
            </a:r>
            <a:endParaRPr lang="en-US" altLang="ko-KR" dirty="0" smtClean="0">
              <a:latin typeface="LG Smart" pitchFamily="34" charset="0"/>
            </a:endParaRPr>
          </a:p>
          <a:p>
            <a:pPr marL="9144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배터리 완충 후 검증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buAutoNum type="arabicParenR"/>
            </a:pPr>
            <a:endParaRPr lang="ko-KR" altLang="en-US" dirty="0">
              <a:latin typeface="LG Smart" pitchFamily="34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6858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4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Work Review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52500" y="1689100"/>
            <a:ext cx="1000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LG Smart" pitchFamily="34" charset="0"/>
              </a:rPr>
              <a:t>  장애물 인지 기능 구현</a:t>
            </a:r>
            <a:endParaRPr lang="en-US" altLang="ko-KR" sz="2800" dirty="0" smtClean="0">
              <a:latin typeface="LG Smart" pitchFamily="34" charset="0"/>
            </a:endParaRPr>
          </a:p>
          <a:p>
            <a:pPr marL="800100" lvl="1" indent="-342900">
              <a:buAutoNum type="arabicParenR"/>
            </a:pP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기기의 적외선 센서를 이용하여 장애물 인지 시 </a:t>
            </a:r>
            <a:r>
              <a:rPr lang="ko-KR" altLang="en-US" dirty="0" err="1" smtClean="0">
                <a:latin typeface="LG Smart" pitchFamily="34" charset="0"/>
              </a:rPr>
              <a:t>부저</a:t>
            </a:r>
            <a:r>
              <a:rPr lang="ko-KR" altLang="en-US" dirty="0" smtClean="0">
                <a:latin typeface="LG Smart" pitchFamily="34" charset="0"/>
              </a:rPr>
              <a:t> 울림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LG Smart" pitchFamily="34" charset="0"/>
              </a:rPr>
              <a:t>전방 장애물 확인 시 피해서 이동</a:t>
            </a:r>
            <a:endParaRPr lang="en-US" altLang="ko-KR" dirty="0" smtClean="0">
              <a:latin typeface="LG Smart" pitchFamily="34" charset="0"/>
            </a:endParaRPr>
          </a:p>
          <a:p>
            <a:pPr marL="800100" lvl="1" indent="-342900"/>
            <a:endParaRPr lang="ko-KR" altLang="en-US" dirty="0">
              <a:latin typeface="LG Smart" pitchFamily="34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685800" y="1803400"/>
            <a:ext cx="77532" cy="49209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546100" y="164891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4</a:t>
            </a:r>
            <a:r>
              <a:rPr lang="en-US" sz="5400" b="1" dirty="0" smtClean="0">
                <a:solidFill>
                  <a:srgbClr val="C00000"/>
                </a:solidFill>
                <a:latin typeface="LG Smart" pitchFamily="34" charset="0"/>
              </a:rPr>
              <a:t>. Work Review</a:t>
            </a:r>
            <a:endParaRPr lang="en-US" sz="5400" b="1" dirty="0" smtClean="0">
              <a:solidFill>
                <a:srgbClr val="C00000"/>
              </a:solidFill>
              <a:latin typeface="LG Smart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47700" y="995682"/>
            <a:ext cx="8305800" cy="45719"/>
          </a:xfrm>
          <a:prstGeom prst="rect">
            <a:avLst/>
          </a:prstGeom>
          <a:solidFill>
            <a:srgbClr val="F2DED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435</Words>
  <Application>Microsoft Office PowerPoint</Application>
  <PresentationFormat>사용자 지정</PresentationFormat>
  <Paragraphs>124</Paragraphs>
  <Slides>13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admin</cp:lastModifiedBy>
  <cp:revision>163</cp:revision>
  <dcterms:created xsi:type="dcterms:W3CDTF">2018-08-21T13:08:41Z</dcterms:created>
  <dcterms:modified xsi:type="dcterms:W3CDTF">2019-04-25T06:08:15Z</dcterms:modified>
</cp:coreProperties>
</file>