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  <p:sldMasterId id="2147483732" r:id="rId2"/>
    <p:sldMasterId id="2147483734" r:id="rId3"/>
    <p:sldMasterId id="2147483752" r:id="rId4"/>
  </p:sldMasterIdLst>
  <p:notesMasterIdLst>
    <p:notesMasterId r:id="rId15"/>
  </p:notesMasterIdLst>
  <p:sldIdLst>
    <p:sldId id="589" r:id="rId5"/>
    <p:sldId id="592" r:id="rId6"/>
    <p:sldId id="615" r:id="rId7"/>
    <p:sldId id="616" r:id="rId8"/>
    <p:sldId id="617" r:id="rId9"/>
    <p:sldId id="620" r:id="rId10"/>
    <p:sldId id="609" r:id="rId11"/>
    <p:sldId id="622" r:id="rId12"/>
    <p:sldId id="621" r:id="rId13"/>
    <p:sldId id="619" r:id="rId1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orient="horz" pos="343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pos="81" userDrawn="1">
          <p15:clr>
            <a:srgbClr val="A4A3A4"/>
          </p15:clr>
        </p15:guide>
        <p15:guide id="8" pos="6159" userDrawn="1">
          <p15:clr>
            <a:srgbClr val="A4A3A4"/>
          </p15:clr>
        </p15:guide>
        <p15:guide id="9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C5003D"/>
    <a:srgbClr val="FDFFE5"/>
    <a:srgbClr val="0000CC"/>
    <a:srgbClr val="C0C0C0"/>
    <a:srgbClr val="969696"/>
    <a:srgbClr val="006600"/>
    <a:srgbClr val="EAEAEA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175" autoAdjust="0"/>
    <p:restoredTop sz="96318" autoAdjust="0"/>
  </p:normalViewPr>
  <p:slideViewPr>
    <p:cSldViewPr snapToGrid="0">
      <p:cViewPr>
        <p:scale>
          <a:sx n="100" d="100"/>
          <a:sy n="100" d="100"/>
        </p:scale>
        <p:origin x="-1908" y="-348"/>
      </p:cViewPr>
      <p:guideLst>
        <p:guide orient="horz" pos="2160"/>
        <p:guide orient="horz" pos="4201"/>
        <p:guide orient="horz" pos="343"/>
        <p:guide orient="horz" pos="459"/>
        <p:guide orient="horz" pos="1275"/>
        <p:guide pos="3120"/>
        <p:guide pos="81"/>
        <p:guide pos="6159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D8E62455-F661-427A-A6FF-D72C3DBC66B1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BBAE6D88-75F2-4A96-B386-5E0D7770A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592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9B9E5-5C20-4796-830B-06AD324D0B63}" type="datetime1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2019-04-25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303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5280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75836" y="1585831"/>
            <a:ext cx="75543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928095" y="3111500"/>
            <a:ext cx="4049811" cy="2166938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2845247" y="5719763"/>
            <a:ext cx="4132659" cy="666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406"/>
              </a:spcBef>
              <a:buNone/>
              <a:defRPr sz="15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5566" y="187621"/>
            <a:ext cx="1317037" cy="6760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394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575847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4317" y="657226"/>
            <a:ext cx="9443558" cy="827087"/>
          </a:xfrm>
          <a:prstGeom prst="rect">
            <a:avLst/>
          </a:prstGeom>
        </p:spPr>
        <p:txBody>
          <a:bodyPr anchor="t"/>
          <a:lstStyle>
            <a:lvl1pPr marL="0" indent="0" latinLnBrk="0">
              <a:lnSpc>
                <a:spcPct val="120000"/>
              </a:lnSpc>
              <a:buNone/>
              <a:defRPr sz="1600" b="1"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err="1" smtClean="0"/>
              <a:t>헤드메세지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24317" y="127120"/>
            <a:ext cx="5752234" cy="360040"/>
          </a:xfrm>
          <a:prstGeom prst="rect">
            <a:avLst/>
          </a:prstGeom>
        </p:spPr>
        <p:txBody>
          <a:bodyPr anchor="ctr"/>
          <a:lstStyle>
            <a:lvl1pPr algn="l">
              <a:defRPr sz="1800" b="1" baseline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4654314" y="6614984"/>
            <a:ext cx="597372" cy="1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D629E77-77FC-4B45-A3D2-6F5E1ED9F8DA}" type="slidenum">
              <a:rPr kumimoji="0" lang="ko-KR" altLang="en-US" b="1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ko-KR" altLang="en-US" b="1" smtClean="0">
                <a:solidFill>
                  <a:prstClr val="black"/>
                </a:solidFill>
              </a:rPr>
              <a:t> </a:t>
            </a:r>
            <a:r>
              <a:rPr kumimoji="0" lang="en-US" altLang="ko-KR" smtClean="0">
                <a:solidFill>
                  <a:prstClr val="black"/>
                </a:solidFill>
              </a:rPr>
              <a:t>/ 3</a:t>
            </a: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8616" y="6415431"/>
            <a:ext cx="8691084" cy="32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226325" y="2082717"/>
            <a:ext cx="4614382" cy="397986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975"/>
              </a:spcBef>
              <a:defRPr sz="12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365026" indent="-149622">
              <a:lnSpc>
                <a:spcPct val="120000"/>
              </a:lnSpc>
              <a:spcBef>
                <a:spcPts val="0"/>
              </a:spcBef>
              <a:buFont typeface="LG스마트체 Regular" panose="020B0600000101010101" pitchFamily="50" charset="-127"/>
              <a:buChar char="-"/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97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97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97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26323" y="1560513"/>
            <a:ext cx="4614383" cy="3448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6410325" y="135063"/>
            <a:ext cx="3257550" cy="3587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1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소제목 스타일 편집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5055770" y="2082717"/>
            <a:ext cx="4614382" cy="397986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975"/>
              </a:spcBef>
              <a:defRPr sz="12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365026" indent="-149622">
              <a:lnSpc>
                <a:spcPct val="120000"/>
              </a:lnSpc>
              <a:spcBef>
                <a:spcPts val="0"/>
              </a:spcBef>
              <a:buFont typeface="LG스마트체 Regular" panose="020B0600000101010101" pitchFamily="50" charset="-127"/>
              <a:buChar char="-"/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97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97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975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6"/>
          </p:nvPr>
        </p:nvSpPr>
        <p:spPr>
          <a:xfrm>
            <a:off x="5055769" y="1560513"/>
            <a:ext cx="4614383" cy="3448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u="sng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1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6368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헤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575847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4317" y="657226"/>
            <a:ext cx="9443558" cy="827087"/>
          </a:xfrm>
          <a:prstGeom prst="rect">
            <a:avLst/>
          </a:prstGeom>
        </p:spPr>
        <p:txBody>
          <a:bodyPr anchor="t"/>
          <a:lstStyle>
            <a:lvl1pPr marL="0" indent="0" latinLnBrk="0">
              <a:lnSpc>
                <a:spcPct val="120000"/>
              </a:lnSpc>
              <a:buNone/>
              <a:defRPr sz="1600" b="1"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err="1" smtClean="0"/>
              <a:t>헤드메세지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24317" y="127120"/>
            <a:ext cx="5752234" cy="360040"/>
          </a:xfrm>
          <a:prstGeom prst="rect">
            <a:avLst/>
          </a:prstGeom>
        </p:spPr>
        <p:txBody>
          <a:bodyPr anchor="ctr"/>
          <a:lstStyle>
            <a:lvl1pPr algn="l">
              <a:defRPr sz="1800" b="1" baseline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4654314" y="6614984"/>
            <a:ext cx="597372" cy="1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D629E77-77FC-4B45-A3D2-6F5E1ED9F8DA}" type="slidenum">
              <a:rPr kumimoji="0" lang="ko-KR" altLang="en-US" b="1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ko-KR" altLang="en-US" b="1" smtClean="0">
                <a:solidFill>
                  <a:prstClr val="black"/>
                </a:solidFill>
              </a:rPr>
              <a:t> </a:t>
            </a:r>
            <a:r>
              <a:rPr kumimoji="0" lang="en-US" altLang="ko-KR" smtClean="0">
                <a:solidFill>
                  <a:prstClr val="black"/>
                </a:solidFill>
              </a:rPr>
              <a:t>/ 3</a:t>
            </a: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8616" y="6415431"/>
            <a:ext cx="8691084" cy="32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6410325" y="135063"/>
            <a:ext cx="3257550" cy="3587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1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소제목 스타일 편집</a:t>
            </a:r>
            <a:endParaRPr lang="ko-KR" altLang="en-US" dirty="0"/>
          </a:p>
        </p:txBody>
      </p:sp>
      <p:pic>
        <p:nvPicPr>
          <p:cNvPr id="1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1184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24317" y="127120"/>
            <a:ext cx="5752234" cy="360040"/>
          </a:xfrm>
          <a:prstGeom prst="rect">
            <a:avLst/>
          </a:prstGeom>
        </p:spPr>
        <p:txBody>
          <a:bodyPr anchor="ctr"/>
          <a:lstStyle>
            <a:lvl1pPr algn="l">
              <a:defRPr sz="1800" b="1" baseline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4654314" y="6614984"/>
            <a:ext cx="597372" cy="1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D629E77-77FC-4B45-A3D2-6F5E1ED9F8DA}" type="slidenum">
              <a:rPr kumimoji="0" lang="ko-KR" altLang="en-US" b="1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ko-KR" altLang="en-US" b="1" smtClean="0">
                <a:solidFill>
                  <a:prstClr val="black"/>
                </a:solidFill>
              </a:rPr>
              <a:t> </a:t>
            </a:r>
            <a:r>
              <a:rPr kumimoji="0" lang="en-US" altLang="ko-KR" smtClean="0">
                <a:solidFill>
                  <a:prstClr val="black"/>
                </a:solidFill>
              </a:rPr>
              <a:t>/ 3</a:t>
            </a: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6410325" y="135063"/>
            <a:ext cx="3257550" cy="3587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1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소제목 스타일 편집</a:t>
            </a:r>
            <a:endParaRPr lang="ko-KR" altLang="en-US" dirty="0"/>
          </a:p>
        </p:txBody>
      </p:sp>
      <p:pic>
        <p:nvPicPr>
          <p:cNvPr id="1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  <p:cxnSp>
        <p:nvCxnSpPr>
          <p:cNvPr id="16" name="직선 연결선 15"/>
          <p:cNvCxnSpPr/>
          <p:nvPr userDrawn="1"/>
        </p:nvCxnSpPr>
        <p:spPr>
          <a:xfrm>
            <a:off x="0" y="575847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9618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CA3DEAC-5DB0-48CE-889A-86EF675C0763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2019-04-25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BD75BD7-5152-4001-B740-EEBF3FC6C1BA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52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4208478" y="19051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" charset="0"/>
                <a:ea typeface="맑은 고딕"/>
              </a:rPr>
              <a:t>LGE Internal Use Only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15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100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208478" y="19051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" charset="0"/>
                <a:ea typeface="맑은 고딕"/>
              </a:rPr>
              <a:t>LGE Internal Use Only</a:t>
            </a: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15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05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208478" y="19051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" charset="0"/>
                <a:ea typeface="맑은 고딕"/>
              </a:rPr>
              <a:t>LGE Internal Use Only</a:t>
            </a: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15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964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15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6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E6749-5FA0-4780-8059-0E509CDD5A3D}" type="datetime1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1"/>
            <a:ext cx="7757297" cy="51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39" tIns="43620" rIns="87239" bIns="43620" numCol="1" anchor="ctr" anchorCtr="0" compatLnSpc="1">
            <a:prstTxWarp prst="textNoShape">
              <a:avLst/>
            </a:prstTxWarp>
          </a:bodyPr>
          <a:lstStyle>
            <a:lvl1pPr algn="l">
              <a:defRPr sz="2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143252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28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9428" y="6"/>
            <a:ext cx="8785225" cy="531813"/>
          </a:xfrm>
          <a:prstGeom prst="rect">
            <a:avLst/>
          </a:prstGeom>
        </p:spPr>
        <p:txBody>
          <a:bodyPr anchor="ctr"/>
          <a:lstStyle>
            <a:lvl1pPr>
              <a:defRPr sz="1800" baseline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680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9703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477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141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4620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229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9327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39" tIns="43620" rIns="87239" bIns="436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600200"/>
            <a:ext cx="89154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39" tIns="43620" rIns="87239" bIns="43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28" y="6245225"/>
            <a:ext cx="2312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239" tIns="43620" rIns="87239" bIns="436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D180C83-22F5-4098-8B89-58A39A40D24D}" type="datetime1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2019-04-25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Line 14"/>
          <p:cNvSpPr>
            <a:spLocks noChangeShapeType="1"/>
          </p:cNvSpPr>
          <p:nvPr/>
        </p:nvSpPr>
        <p:spPr bwMode="auto">
          <a:xfrm>
            <a:off x="28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16612" tIns="58306" rIns="116612" bIns="58306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2" name="직사각형 9"/>
          <p:cNvSpPr>
            <a:spLocks noChangeArrowheads="1"/>
          </p:cNvSpPr>
          <p:nvPr/>
        </p:nvSpPr>
        <p:spPr bwMode="auto">
          <a:xfrm>
            <a:off x="8020082" y="123877"/>
            <a:ext cx="1739579" cy="2769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solidFill>
                  <a:srgbClr val="FFFFFF">
                    <a:lumMod val="65000"/>
                  </a:srgbClr>
                </a:solidFill>
                <a:latin typeface="굴림" charset="-127"/>
                <a:ea typeface="굴림" charset="-127"/>
              </a:rPr>
              <a:t>LGE </a:t>
            </a:r>
            <a:r>
              <a:rPr lang="en-US" altLang="ko-KR" sz="1200" b="1" dirty="0">
                <a:solidFill>
                  <a:srgbClr val="FFFFFF">
                    <a:lumMod val="65000"/>
                  </a:srgbClr>
                </a:solidFill>
                <a:latin typeface="굴림" charset="-127"/>
                <a:ea typeface="굴림" charset="-127"/>
              </a:rPr>
              <a:t>Internal Use </a:t>
            </a:r>
            <a:r>
              <a:rPr lang="en-US" altLang="ko-KR" sz="1200" b="1" dirty="0" smtClean="0">
                <a:solidFill>
                  <a:srgbClr val="FFFFFF">
                    <a:lumMod val="65000"/>
                  </a:srgbClr>
                </a:solidFill>
                <a:latin typeface="굴림" charset="-127"/>
                <a:ea typeface="굴림" charset="-127"/>
              </a:rPr>
              <a:t>Only</a:t>
            </a:r>
            <a:endParaRPr lang="ko-KR" altLang="en-US" sz="1400" dirty="0">
              <a:solidFill>
                <a:srgbClr val="FFFFFF">
                  <a:lumMod val="65000"/>
                </a:srgb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930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71538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굴림" charset="-127"/>
          <a:ea typeface="굴림" charset="-127"/>
          <a:cs typeface="+mj-cs"/>
        </a:defRPr>
      </a:lvl1pPr>
      <a:lvl2pPr algn="ctr" defTabSz="871538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굴림" charset="-127"/>
          <a:ea typeface="굴림" charset="-127"/>
        </a:defRPr>
      </a:lvl2pPr>
      <a:lvl3pPr algn="ctr" defTabSz="871538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굴림" charset="-127"/>
          <a:ea typeface="굴림" charset="-127"/>
        </a:defRPr>
      </a:lvl3pPr>
      <a:lvl4pPr algn="ctr" defTabSz="871538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굴림" charset="-127"/>
          <a:ea typeface="굴림" charset="-127"/>
        </a:defRPr>
      </a:lvl4pPr>
      <a:lvl5pPr algn="ctr" defTabSz="871538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굴림" charset="-127"/>
          <a:ea typeface="굴림" charset="-127"/>
        </a:defRPr>
      </a:lvl5pPr>
      <a:lvl6pPr marL="583063" algn="ctr" rtl="0" fontAlgn="base" latinLnBrk="1">
        <a:spcBef>
          <a:spcPct val="0"/>
        </a:spcBef>
        <a:spcAft>
          <a:spcPct val="0"/>
        </a:spcAft>
        <a:defRPr kumimoji="1" sz="5600">
          <a:solidFill>
            <a:schemeClr val="tx2"/>
          </a:solidFill>
          <a:latin typeface="Gulim" pitchFamily="50" charset="-127"/>
          <a:ea typeface="Gulim" pitchFamily="50" charset="-127"/>
        </a:defRPr>
      </a:lvl6pPr>
      <a:lvl7pPr marL="1166125" algn="ctr" rtl="0" fontAlgn="base" latinLnBrk="1">
        <a:spcBef>
          <a:spcPct val="0"/>
        </a:spcBef>
        <a:spcAft>
          <a:spcPct val="0"/>
        </a:spcAft>
        <a:defRPr kumimoji="1" sz="5600">
          <a:solidFill>
            <a:schemeClr val="tx2"/>
          </a:solidFill>
          <a:latin typeface="Gulim" pitchFamily="50" charset="-127"/>
          <a:ea typeface="Gulim" pitchFamily="50" charset="-127"/>
        </a:defRPr>
      </a:lvl7pPr>
      <a:lvl8pPr marL="1749188" algn="ctr" rtl="0" fontAlgn="base" latinLnBrk="1">
        <a:spcBef>
          <a:spcPct val="0"/>
        </a:spcBef>
        <a:spcAft>
          <a:spcPct val="0"/>
        </a:spcAft>
        <a:defRPr kumimoji="1" sz="5600">
          <a:solidFill>
            <a:schemeClr val="tx2"/>
          </a:solidFill>
          <a:latin typeface="Gulim" pitchFamily="50" charset="-127"/>
          <a:ea typeface="Gulim" pitchFamily="50" charset="-127"/>
        </a:defRPr>
      </a:lvl8pPr>
      <a:lvl9pPr marL="2332250" algn="ctr" rtl="0" fontAlgn="base" latinLnBrk="1">
        <a:spcBef>
          <a:spcPct val="0"/>
        </a:spcBef>
        <a:spcAft>
          <a:spcPct val="0"/>
        </a:spcAft>
        <a:defRPr kumimoji="1" sz="5600">
          <a:solidFill>
            <a:schemeClr val="tx2"/>
          </a:solidFill>
          <a:latin typeface="Gulim" pitchFamily="50" charset="-127"/>
          <a:ea typeface="Gulim" pitchFamily="50" charset="-127"/>
        </a:defRPr>
      </a:lvl9pPr>
    </p:titleStyle>
    <p:bodyStyle>
      <a:lvl1pPr marL="327025" indent="-327025" algn="l" defTabSz="87153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100">
          <a:solidFill>
            <a:schemeClr val="tx1"/>
          </a:solidFill>
          <a:latin typeface="굴림" charset="-127"/>
          <a:ea typeface="굴림" charset="-127"/>
          <a:cs typeface="+mn-cs"/>
        </a:defRPr>
      </a:lvl1pPr>
      <a:lvl2pPr marL="708025" indent="-269875" algn="l" defTabSz="87153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굴림" charset="-127"/>
          <a:ea typeface="굴림" charset="-127"/>
        </a:defRPr>
      </a:lvl2pPr>
      <a:lvl3pPr marL="1090613" indent="-217488" algn="l" defTabSz="87153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굴림" charset="-127"/>
          <a:ea typeface="굴림" charset="-127"/>
        </a:defRPr>
      </a:lvl3pPr>
      <a:lvl4pPr marL="1525588" indent="-215900" algn="l" defTabSz="87153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굴림" charset="-127"/>
          <a:ea typeface="굴림" charset="-127"/>
        </a:defRPr>
      </a:lvl4pPr>
      <a:lvl5pPr marL="1963738" indent="-217488" algn="l" defTabSz="87153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굴림" charset="-127"/>
          <a:ea typeface="굴림" charset="-127"/>
        </a:defRPr>
      </a:lvl5pPr>
      <a:lvl6pPr marL="3206844" indent="-291531" algn="l" rtl="0" fontAlgn="base" latinLnBrk="1"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n-ea"/>
        </a:defRPr>
      </a:lvl6pPr>
      <a:lvl7pPr marL="3789906" indent="-291531" algn="l" rtl="0" fontAlgn="base" latinLnBrk="1"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n-ea"/>
        </a:defRPr>
      </a:lvl7pPr>
      <a:lvl8pPr marL="4372969" indent="-291531" algn="l" rtl="0" fontAlgn="base" latinLnBrk="1"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n-ea"/>
        </a:defRPr>
      </a:lvl8pPr>
      <a:lvl9pPr marL="4956031" indent="-291531" algn="l" rtl="0" fontAlgn="base" latinLnBrk="1"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3063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6125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188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2250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5312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98375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437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64500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7261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" charset="0"/>
                <a:ea typeface="맑은 고딕"/>
              </a:rPr>
              <a:t>LGE Internal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27968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hf hdr="0" ftr="0" dt="0"/>
  <p:txStyles>
    <p:titleStyle>
      <a:lvl1pPr algn="ctr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LG스마트체 Light" panose="020B0600000101010101" pitchFamily="50" charset="-127"/>
          <a:ea typeface="LG스마트체 Light" panose="020B0600000101010101" pitchFamily="50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12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304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813486" y="1785317"/>
            <a:ext cx="42790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36</a:t>
            </a:r>
            <a:r>
              <a:rPr lang="ko-KR" altLang="en-US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 일등</a:t>
            </a:r>
            <a:r>
              <a:rPr lang="en-US" altLang="ko-KR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SW</a:t>
            </a:r>
            <a:r>
              <a:rPr lang="ko-KR" altLang="en-US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신입과정 </a:t>
            </a:r>
            <a:r>
              <a:rPr lang="en-US" altLang="ko-KR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/>
            </a:r>
            <a:br>
              <a:rPr lang="en-US" altLang="ko-KR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(Alphabot2-Pi) </a:t>
            </a:r>
            <a:r>
              <a:rPr lang="ko-KR" altLang="en-US" sz="3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</a:t>
            </a:r>
            <a:endParaRPr lang="en-US" altLang="ko-KR" sz="3000" dirty="0" smtClean="0">
              <a:solidFill>
                <a:prstClr val="black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073778" y="4820220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anose="020B0604020202020204" pitchFamily="34" charset="0"/>
              </a:rPr>
              <a:t>2019. 04. 25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anose="020B0604020202020204" pitchFamily="34" charset="0"/>
              </a:rPr>
              <a:t>C</a:t>
            </a:r>
            <a:r>
              <a:rPr lang="ko-KR" altLang="en-US" sz="200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anose="020B0604020202020204" pitchFamily="34" charset="0"/>
              </a:rPr>
              <a:t>반 </a:t>
            </a:r>
            <a:r>
              <a:rPr lang="en-US" altLang="ko-KR" sz="2000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200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anose="020B0604020202020204" pitchFamily="34" charset="0"/>
              </a:rPr>
              <a:t>조</a:t>
            </a:r>
            <a:endParaRPr lang="ko-KR" altLang="en-US" sz="20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2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83" y="141869"/>
            <a:ext cx="1409001" cy="611775"/>
          </a:xfrm>
          <a:prstGeom prst="rect">
            <a:avLst/>
          </a:prstGeom>
          <a:noFill/>
        </p:spPr>
      </p:pic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208478" y="19051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" charset="0"/>
                <a:ea typeface="맑은 고딕"/>
              </a:rPr>
              <a:t>LGE Internal Use Only</a:t>
            </a:r>
          </a:p>
        </p:txBody>
      </p:sp>
      <p:sp>
        <p:nvSpPr>
          <p:cNvPr id="10242" name="AutoShape 2" descr="robo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635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54256" y="3320287"/>
            <a:ext cx="27625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4000" dirty="0" smtClean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Thank You!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208478" y="19051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" charset="0"/>
                <a:ea typeface="맑은 고딕"/>
              </a:rPr>
              <a:t>LGE Internal Use Only</a:t>
            </a:r>
          </a:p>
        </p:txBody>
      </p:sp>
    </p:spTree>
    <p:extLst>
      <p:ext uri="{BB962C8B-B14F-4D97-AF65-F5344CB8AC3E}">
        <p14:creationId xmlns="" xmlns:p14="http://schemas.microsoft.com/office/powerpoint/2010/main" val="6587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0102" y="103725"/>
            <a:ext cx="125737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defPPr>
              <a:defRPr lang="ko-KR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sz="1200" b="1"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sz="1200" b="1"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sz="1200" b="1"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sz="1200" b="1"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 b="1"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 b="1"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 b="1"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 b="1">
                <a:latin typeface="Arial" charset="0"/>
                <a:ea typeface="돋움" pitchFamily="50" charset="-127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Contents</a:t>
            </a:r>
            <a:endParaRPr lang="ko-KR" altLang="en-US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직사각형 11"/>
          <p:cNvSpPr>
            <a:spLocks noChangeArrowheads="1"/>
          </p:cNvSpPr>
          <p:nvPr/>
        </p:nvSpPr>
        <p:spPr bwMode="auto">
          <a:xfrm>
            <a:off x="473075" y="802510"/>
            <a:ext cx="699405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285750" indent="-285750"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marL="342900" lvl="1" indent="-342900" eaLnBrk="0" latinLnBrk="0" hangingPunct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제품 정보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342900" lvl="1" indent="-342900" eaLnBrk="0" latinLnBrk="0" hangingPunct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팀원 구성 및 역할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342900" lvl="1" indent="-342900" eaLnBrk="0" latinLnBrk="0" hangingPunct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개발 일정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342900" lvl="1" indent="-342900" eaLnBrk="0" latinLnBrk="0" hangingPunct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프로그램 구성</a:t>
            </a:r>
            <a:endParaRPr kumimoji="0" lang="en-US" altLang="ko-KR" sz="16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787400" lvl="2" indent="-342900" eaLnBrk="0" latinLnBrk="0" hangingPunct="0">
              <a:lnSpc>
                <a:spcPct val="150000"/>
              </a:lnSpc>
              <a:buFont typeface="+mj-lt"/>
              <a:buAutoNum type="alphaU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시스템 </a:t>
            </a:r>
            <a:r>
              <a:rPr kumimoji="0" lang="ko-KR" altLang="en-US" sz="16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컨텍스트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787400" lvl="2" indent="-342900" eaLnBrk="0" latinLnBrk="0" hangingPunct="0">
              <a:lnSpc>
                <a:spcPct val="150000"/>
              </a:lnSpc>
              <a:buFont typeface="+mj-lt"/>
              <a:buAutoNum type="alphaU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시스템 구조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0" lvl="1" indent="-412750" eaLnBrk="0" latinLnBrk="0" hangingPunct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알고리즘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857250" lvl="2" indent="-412750" eaLnBrk="0" latinLnBrk="0" hangingPunct="0">
              <a:lnSpc>
                <a:spcPct val="150000"/>
              </a:lnSpc>
              <a:buFont typeface="+mj-lt"/>
              <a:buAutoNum type="alphaUcPeriod"/>
            </a:pPr>
            <a:r>
              <a:rPr kumimoji="0"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Line trace</a:t>
            </a:r>
          </a:p>
          <a:p>
            <a:pPr marL="857250" lvl="2" indent="-412750" eaLnBrk="0" latinLnBrk="0" hangingPunct="0">
              <a:lnSpc>
                <a:spcPct val="150000"/>
              </a:lnSpc>
              <a:buFont typeface="+mj-lt"/>
              <a:buAutoNum type="alphaUcPeriod"/>
            </a:pPr>
            <a:r>
              <a:rPr kumimoji="0"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Solve maze</a:t>
            </a:r>
          </a:p>
          <a:p>
            <a:pPr marL="0" lvl="1" indent="-412750" eaLnBrk="0" latinLnBrk="0" hangingPunct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이슈사항 및 해결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0" lvl="1" indent="-412750" eaLnBrk="0" latinLnBrk="0" hangingPunct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결론</a:t>
            </a: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342900" lvl="1" indent="-342900" eaLnBrk="0" latinLnBrk="0" hangingPunct="0">
              <a:lnSpc>
                <a:spcPct val="150000"/>
              </a:lnSpc>
              <a:buFont typeface="+mj-lt"/>
              <a:buAutoNum type="arabicPeriod"/>
            </a:pP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  <a:p>
            <a:pPr marL="342900" lvl="1" indent="-342900" eaLnBrk="0" latinLnBrk="0" hangingPunct="0">
              <a:lnSpc>
                <a:spcPct val="150000"/>
              </a:lnSpc>
              <a:buFont typeface="+mj-lt"/>
              <a:buAutoNum type="arabicPeriod"/>
            </a:pPr>
            <a:endParaRPr kumimoji="0"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6" name="AutoShape 2" descr="íì´ì¼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60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제품정보 </a:t>
            </a:r>
            <a:r>
              <a:rPr lang="en-US" altLang="ko-KR" dirty="0" smtClean="0"/>
              <a:t>(Alphabot2-Pi)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09" y="2024063"/>
            <a:ext cx="2885865" cy="3525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220433" y="728663"/>
            <a:ext cx="3429144" cy="15295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제품 주요기능</a:t>
            </a:r>
            <a:endParaRPr lang="en-US" altLang="ko-KR" sz="16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line track </a:t>
            </a:r>
            <a:r>
              <a:rPr lang="ko-KR" altLang="en-US" sz="16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센서를 이용한 </a:t>
            </a:r>
            <a:r>
              <a:rPr lang="en-US" altLang="ko-KR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line trace</a:t>
            </a: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전방 </a:t>
            </a:r>
            <a:r>
              <a:rPr lang="en-US" altLang="ko-KR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IR</a:t>
            </a:r>
            <a:r>
              <a:rPr lang="ko-KR" altLang="en-US" sz="16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센서를 이용한 장애물 감지</a:t>
            </a:r>
            <a:endParaRPr lang="en-US" altLang="ko-KR" sz="16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buzzer</a:t>
            </a:r>
            <a:r>
              <a:rPr lang="ko-KR" altLang="en-US" sz="16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를 이용하여 경고음 출력</a:t>
            </a:r>
            <a:endParaRPr lang="en-US" altLang="ko-KR" sz="16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20433" y="3446461"/>
            <a:ext cx="4732567" cy="31393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ko-KR" altLang="en-US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제품 구성</a:t>
            </a:r>
            <a:endParaRPr lang="en-US" altLang="ko-KR" sz="16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endParaRPr lang="en-US" altLang="ko-KR" sz="1400" b="1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ST188:  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전방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IR 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장애물 감지용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ITR20001/T : 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반사식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IR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(line track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용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TB6612FNG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dual H-bridge motor driver </a:t>
            </a: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N20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micro gear motor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감쇠비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1:30,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600 RPM 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Raspberry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Pi 3 Model B </a:t>
            </a: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TLC1543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: 10-bit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ADC (line track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interface)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PCA9685: servo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controller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Buzzer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07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 bwMode="auto">
          <a:xfrm>
            <a:off x="1714494" y="1294489"/>
            <a:ext cx="6480000" cy="468297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sng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Dotum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구성 및 역할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922909" y="909191"/>
            <a:ext cx="2700000" cy="1138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2000" dirty="0" err="1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김선두</a:t>
            </a:r>
            <a:r>
              <a:rPr lang="ko-KR" altLang="en-US" sz="20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0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2000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조장</a:t>
            </a:r>
            <a:r>
              <a:rPr lang="en-US" altLang="ko-KR" sz="20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)</a:t>
            </a:r>
          </a:p>
          <a:p>
            <a:pPr eaLnBrk="1" hangingPunct="1"/>
            <a:endParaRPr lang="en-US" altLang="ko-KR" sz="1600" dirty="0" smtClean="0">
              <a:latin typeface="LG스마트체2.0 Bold" panose="020B0600000101010101" pitchFamily="50" charset="-127"/>
              <a:ea typeface="LG스마트체2.0 Bold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프로젝트 총괄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미로찾기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알고리즘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03977" y="2558760"/>
            <a:ext cx="2700000" cy="1138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2000" dirty="0" err="1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이범혁</a:t>
            </a:r>
            <a:endParaRPr lang="en-US" altLang="ko-KR" sz="2000" dirty="0" smtClean="0">
              <a:latin typeface="LG스마트체2.0 Bold" panose="020B0600000101010101" pitchFamily="50" charset="-127"/>
              <a:ea typeface="LG스마트체2.0 Bold" panose="020B0600000101010101" pitchFamily="50" charset="-127"/>
              <a:cs typeface="Arial" pitchFamily="34" charset="0"/>
            </a:endParaRPr>
          </a:p>
          <a:p>
            <a:pPr eaLnBrk="1" hangingPunct="1"/>
            <a:endParaRPr lang="en-US" altLang="ko-KR" sz="1600" dirty="0" smtClean="0">
              <a:latin typeface="LG스마트체2.0 Bold" panose="020B0600000101010101" pitchFamily="50" charset="-127"/>
              <a:ea typeface="LG스마트체2.0 Bold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라인 </a:t>
            </a:r>
            <a:r>
              <a:rPr lang="ko-KR" altLang="en-US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트레이스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알고리즘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미로찾기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알고리즘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65977" y="2563712"/>
            <a:ext cx="2700000" cy="1138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ko-KR" altLang="en-US" sz="20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성진우</a:t>
            </a:r>
            <a:endParaRPr lang="en-US" altLang="ko-KR" sz="2000" dirty="0" smtClean="0">
              <a:latin typeface="LG스마트체2.0 Bold" panose="020B0600000101010101" pitchFamily="50" charset="-127"/>
              <a:ea typeface="LG스마트체2.0 Bold" panose="020B0600000101010101" pitchFamily="50" charset="-127"/>
              <a:cs typeface="Arial" pitchFamily="34" charset="0"/>
            </a:endParaRPr>
          </a:p>
          <a:p>
            <a:pPr eaLnBrk="1" hangingPunct="1"/>
            <a:endParaRPr lang="en-US" altLang="ko-KR" sz="1600" dirty="0" smtClean="0">
              <a:latin typeface="LG스마트체2.0 Bold" panose="020B0600000101010101" pitchFamily="50" charset="-127"/>
              <a:ea typeface="LG스마트체2.0 Bold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하드웨어 조립 및 최적화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</a:t>
            </a:r>
            <a:r>
              <a:rPr lang="ko-KR" altLang="en-US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포팅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44672" y="4926675"/>
            <a:ext cx="2700000" cy="1138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20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김상엽</a:t>
            </a:r>
            <a:endParaRPr lang="en-US" altLang="ko-KR" sz="1600" dirty="0" smtClean="0">
              <a:latin typeface="LG스마트체2.0 Bold" panose="020B0600000101010101" pitchFamily="50" charset="-127"/>
              <a:ea typeface="LG스마트체2.0 Bold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데이터 모니터링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장애물 인식 알고리즘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82642" y="4926675"/>
            <a:ext cx="2700000" cy="1138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2000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  <a:cs typeface="Arial" pitchFamily="34" charset="0"/>
              </a:rPr>
              <a:t>박다현</a:t>
            </a:r>
            <a:endParaRPr lang="en-US" altLang="ko-KR" sz="1600" dirty="0" smtClean="0">
              <a:latin typeface="LG스마트체2.0 Bold" panose="020B0600000101010101" pitchFamily="50" charset="-127"/>
              <a:ea typeface="LG스마트체2.0 Bold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데이터 모니터링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코드 문서화 작업</a:t>
            </a:r>
          </a:p>
        </p:txBody>
      </p:sp>
    </p:spTree>
    <p:extLst>
      <p:ext uri="{BB962C8B-B14F-4D97-AF65-F5344CB8AC3E}">
        <p14:creationId xmlns="" xmlns:p14="http://schemas.microsoft.com/office/powerpoint/2010/main" val="13633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50081" y="2966502"/>
            <a:ext cx="8613011" cy="214314"/>
            <a:chOff x="173831" y="1857364"/>
            <a:chExt cx="8613011" cy="214314"/>
          </a:xfrm>
        </p:grpSpPr>
        <p:sp>
          <p:nvSpPr>
            <p:cNvPr id="4" name="직사각형 3"/>
            <p:cNvSpPr/>
            <p:nvPr/>
          </p:nvSpPr>
          <p:spPr>
            <a:xfrm>
              <a:off x="173831" y="1928802"/>
              <a:ext cx="8613011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1042960" y="1857364"/>
              <a:ext cx="214314" cy="21431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3114662" y="1857364"/>
              <a:ext cx="214314" cy="21431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7" name="다이아몬드 6"/>
            <p:cNvSpPr/>
            <p:nvPr/>
          </p:nvSpPr>
          <p:spPr>
            <a:xfrm>
              <a:off x="5472116" y="1857364"/>
              <a:ext cx="214314" cy="21431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8" name="다이아몬드 7"/>
            <p:cNvSpPr/>
            <p:nvPr/>
          </p:nvSpPr>
          <p:spPr>
            <a:xfrm>
              <a:off x="7615256" y="1857364"/>
              <a:ext cx="214314" cy="21431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233458" y="2573593"/>
            <a:ext cx="78581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4/22</a:t>
            </a:r>
            <a:endParaRPr lang="ko-KR" altLang="en-US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8976" y="2575169"/>
            <a:ext cx="78581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4/23</a:t>
            </a:r>
            <a:endParaRPr lang="ko-KR" altLang="en-US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2614" y="2575169"/>
            <a:ext cx="78581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4/24</a:t>
            </a:r>
            <a:endParaRPr lang="ko-KR" altLang="en-US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05754" y="2571212"/>
            <a:ext cx="78581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4/25</a:t>
            </a:r>
            <a:endParaRPr lang="ko-KR" altLang="en-US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0081" y="3351469"/>
            <a:ext cx="178595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서버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클라이언트 개발</a:t>
            </a:r>
            <a:endParaRPr lang="ko-KR" altLang="en-US" sz="12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7273" y="3351469"/>
            <a:ext cx="178595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라인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인식</a:t>
            </a:r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직선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커브 </a:t>
            </a:r>
            <a:r>
              <a:rPr lang="ko-KR" altLang="en-US" sz="120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속도 제어</a:t>
            </a:r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7000" y="3351469"/>
            <a:ext cx="2052654" cy="1269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센서 정보 및 속도 모니터링</a:t>
            </a:r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미로 찾기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(left hand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algorithm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93000" y="3351469"/>
            <a:ext cx="190185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코드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통합</a:t>
            </a:r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시험 주행 및 코드 최적화</a:t>
            </a:r>
            <a:endParaRPr lang="ko-KR" altLang="en-US" sz="12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46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135467" y="728663"/>
            <a:ext cx="487888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ko-KR" altLang="en-US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시스템 </a:t>
            </a:r>
            <a:r>
              <a:rPr lang="ko-KR" altLang="en-US" sz="1600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컨텍스트</a:t>
            </a:r>
            <a:endParaRPr lang="ko-KR" altLang="en-US" sz="16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192121" y="1312193"/>
            <a:ext cx="2644959" cy="119350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sng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Dotum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439333" y="1142916"/>
            <a:ext cx="21505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Alphabot2-Pi (server)</a:t>
            </a:r>
            <a:endParaRPr lang="ko-KR" altLang="en-US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0543" y="1528892"/>
            <a:ext cx="768112" cy="9384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5865721" y="1312193"/>
            <a:ext cx="2644959" cy="119350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sng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Dotum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112933" y="1142916"/>
            <a:ext cx="21505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PC (client)</a:t>
            </a:r>
            <a:endParaRPr lang="ko-KR" altLang="en-US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9201" y="1544490"/>
            <a:ext cx="1172820" cy="89960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 bwMode="auto">
          <a:xfrm>
            <a:off x="3837076" y="2311315"/>
            <a:ext cx="202864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rot="10800000">
            <a:off x="3837077" y="1806575"/>
            <a:ext cx="202864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4431864" y="1633788"/>
            <a:ext cx="9042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request</a:t>
            </a:r>
            <a:endParaRPr lang="ko-KR" altLang="en-US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431864" y="2142038"/>
            <a:ext cx="9042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data</a:t>
            </a:r>
            <a:endParaRPr lang="ko-KR" altLang="en-US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467" y="2774528"/>
            <a:ext cx="487888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ko-KR" altLang="en-US" sz="16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시스템 구조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93" y="3158275"/>
            <a:ext cx="7373111" cy="3510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0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28588" y="1143531"/>
            <a:ext cx="373221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2000" b="1" dirty="0" err="1" smtClean="0">
                <a:latin typeface="LG스마트체2.0 Bold" pitchFamily="50" charset="-127"/>
                <a:ea typeface="LG스마트체2.0 Bold" pitchFamily="50" charset="-127"/>
                <a:cs typeface="Arial" pitchFamily="34" charset="0"/>
              </a:rPr>
              <a:t>line_init</a:t>
            </a:r>
            <a:endParaRPr lang="en-US" altLang="ko-KR" sz="1600" b="1" dirty="0" smtClean="0">
              <a:latin typeface="LG스마트체2.0 Bold" pitchFamily="50" charset="-127"/>
              <a:ea typeface="LG스마트체2.0 Bold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ko-KR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wiringPi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초기화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모터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 TR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장애물 센서 초기화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회전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(TR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교정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</a:p>
          <a:p>
            <a:pPr marL="627063" lvl="1" indent="-169863">
              <a:buFont typeface="+mj-lt"/>
              <a:buAutoNum type="romanU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좌회전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2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바퀴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+ TR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교정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627063" lvl="1" indent="-169863">
              <a:buFont typeface="+mj-lt"/>
              <a:buAutoNum type="romanU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우회전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2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바퀴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+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TR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교정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정지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전진</a:t>
            </a:r>
            <a:endParaRPr lang="en-US" altLang="ko-KR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953001" y="1143531"/>
            <a:ext cx="482441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2000" b="1" dirty="0" err="1" smtClean="0">
                <a:latin typeface="LG스마트체2.0 Bold" pitchFamily="50" charset="-127"/>
                <a:ea typeface="LG스마트체2.0 Bold" pitchFamily="50" charset="-127"/>
                <a:cs typeface="Arial" pitchFamily="34" charset="0"/>
              </a:rPr>
              <a:t>line_trace</a:t>
            </a:r>
            <a:endParaRPr lang="en-US" altLang="ko-KR" sz="1600" b="1" dirty="0" smtClean="0">
              <a:latin typeface="LG스마트체2.0 Bold" pitchFamily="50" charset="-127"/>
              <a:ea typeface="LG스마트체2.0 Bold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ko-KR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line_init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position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계산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(line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위치 특정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PID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계수 초기화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비례계수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적분계수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미분계수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모터 출력 차이 계산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(power difference)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선 위치에 따른 모터 출력 인가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 bwMode="auto">
          <a:xfrm>
            <a:off x="3860800" y="2205360"/>
            <a:ext cx="109220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 bwMode="auto">
          <a:xfrm>
            <a:off x="128588" y="3914150"/>
            <a:ext cx="373221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2000" b="1" dirty="0" err="1" smtClean="0">
                <a:latin typeface="LG스마트체2.0 Bold" pitchFamily="50" charset="-127"/>
                <a:ea typeface="LG스마트체2.0 Bold" pitchFamily="50" charset="-127"/>
                <a:cs typeface="Arial" pitchFamily="34" charset="0"/>
              </a:rPr>
              <a:t>maze_init</a:t>
            </a:r>
            <a:endParaRPr lang="en-US" altLang="ko-KR" sz="1600" b="1" dirty="0" smtClean="0">
              <a:latin typeface="LG스마트체2.0 Bold" pitchFamily="50" charset="-127"/>
              <a:ea typeface="LG스마트체2.0 Bold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ko-KR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wiringPi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초기화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모터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 TR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초기화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회전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(TR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교정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</a:p>
          <a:p>
            <a:pPr marL="719138" lvl="1" indent="-261938">
              <a:buFont typeface="+mj-lt"/>
              <a:buAutoNum type="romanUcPeriod"/>
              <a:tabLst>
                <a:tab pos="541338" algn="l"/>
                <a:tab pos="627063" algn="l"/>
              </a:tabLst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좌회전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2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바퀴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+ TR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교정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719138" lvl="1" indent="-261938">
              <a:buFont typeface="+mj-lt"/>
              <a:buAutoNum type="romanUcPeriod"/>
              <a:tabLst>
                <a:tab pos="541338" algn="l"/>
                <a:tab pos="627063" algn="l"/>
              </a:tabLst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우회전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2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바퀴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+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TR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교정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정지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전진</a:t>
            </a:r>
            <a:endParaRPr lang="en-US" altLang="ko-KR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53001" y="3914150"/>
            <a:ext cx="482441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2000" b="1" dirty="0" err="1" smtClean="0">
                <a:latin typeface="LG스마트체2.0 Bold" pitchFamily="50" charset="-127"/>
                <a:ea typeface="LG스마트체2.0 Bold" pitchFamily="50" charset="-127"/>
                <a:cs typeface="Arial" pitchFamily="34" charset="0"/>
              </a:rPr>
              <a:t>solve_trace</a:t>
            </a:r>
            <a:endParaRPr lang="en-US" altLang="ko-KR" sz="1600" b="1" dirty="0" smtClean="0">
              <a:latin typeface="LG스마트체2.0 Bold" pitchFamily="50" charset="-127"/>
              <a:ea typeface="LG스마트체2.0 Bold" pitchFamily="50" charset="-127"/>
              <a:cs typeface="Arial" pitchFamily="34" charset="0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ko-KR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maze_init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left hand rule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algorithm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을 바탕으로 진행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719138" lvl="1" indent="-261938">
              <a:buFont typeface="+mj-lt"/>
              <a:buAutoNum type="romanUcPeriod"/>
            </a:pP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TR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센서 </a:t>
            </a:r>
            <a:r>
              <a:rPr lang="ko-KR" altLang="en-US" sz="16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출력값에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따른 방향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결정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719138" lvl="1" indent="-261938">
              <a:buFont typeface="+mj-lt"/>
              <a:buAutoNum type="romanU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회전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719138" lvl="1" indent="-261938">
              <a:buFont typeface="+mj-lt"/>
              <a:buAutoNum type="romanUcPeriod"/>
            </a:pP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로봇 전진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altLang="ko-KR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400050" indent="-400050">
              <a:buFont typeface="+mj-lt"/>
              <a:buAutoNum type="arabicPeriod"/>
            </a:pPr>
            <a:endParaRPr lang="en-US" altLang="ko-KR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 bwMode="auto">
          <a:xfrm>
            <a:off x="3860800" y="4975979"/>
            <a:ext cx="109220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5659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 개선점 및 해결 방안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66731" y="780074"/>
            <a:ext cx="8720119" cy="1431161"/>
          </a:xfrm>
          <a:prstGeom prst="rect">
            <a:avLst/>
          </a:prstGeom>
          <a:noFill/>
          <a:ln w="28575">
            <a:noFill/>
          </a:ln>
          <a:extLst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로봇이 주행 </a:t>
            </a: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중에 </a:t>
            </a: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흔들리는 </a:t>
            </a:r>
            <a:r>
              <a:rPr lang="ko-KR" altLang="en-US" sz="1600" b="1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문제 발생</a:t>
            </a:r>
            <a:endParaRPr lang="en-US" altLang="ko-KR" sz="1600" b="1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원인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: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알고리즘 진행 중 인가되는 모터의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step response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에 대하여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overshoot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발생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해결 방안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: PID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제어를 이용하여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overshoot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최소화 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해결 방법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IMU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를 기반 정확한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error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측정 및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PID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튜닝 진행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pic>
        <p:nvPicPr>
          <p:cNvPr id="1026" name="Picture 2" descr="overshoot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 l="4677" t="7618" r="12467" b="9075"/>
          <a:stretch>
            <a:fillRect/>
          </a:stretch>
        </p:blipFill>
        <p:spPr bwMode="auto">
          <a:xfrm>
            <a:off x="487471" y="2840878"/>
            <a:ext cx="4360753" cy="2252050"/>
          </a:xfrm>
          <a:prstGeom prst="rect">
            <a:avLst/>
          </a:prstGeom>
          <a:noFill/>
        </p:spPr>
      </p:pic>
      <p:pic>
        <p:nvPicPr>
          <p:cNvPr id="1028" name="Picture 4" descr="pid block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25" y="3152775"/>
            <a:ext cx="4289425" cy="1522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753536" y="4495891"/>
            <a:ext cx="3555782" cy="138499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HW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와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SW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의 인터페이스에 필요한 정보 이해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HW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의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calibration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중요성 인식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데이터시트 기반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HW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의 포팅방법 이해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95316" y="4495891"/>
            <a:ext cx="3650358" cy="138499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-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각 부품 기능의 모듈화를 통해 효율적으로 개발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Peer review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를 통한 코드 개선 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en-US" altLang="ko-KR" sz="1400" dirty="0" err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Git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을 통한 효율적인 코드 관리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18091" y="6375400"/>
            <a:ext cx="157767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aseline="30000" dirty="0" smtClean="0"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*</a:t>
            </a:r>
            <a:r>
              <a:rPr lang="en-US" altLang="ko-KR" sz="900" dirty="0" smtClean="0"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   Open Source Software</a:t>
            </a:r>
          </a:p>
          <a:p>
            <a:pPr eaLnBrk="1" hangingPunct="1"/>
            <a:r>
              <a:rPr lang="en-US" altLang="ko-KR" sz="900" baseline="30000" dirty="0" smtClean="0"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**   </a:t>
            </a:r>
            <a:r>
              <a:rPr lang="en-US" altLang="ko-KR" sz="900" dirty="0" smtClean="0"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Command Line Interface</a:t>
            </a:r>
            <a:endParaRPr lang="ko-KR" altLang="en-US" sz="900" dirty="0" smtClean="0">
              <a:latin typeface="LG스마트체2.0 Regular" pitchFamily="50" charset="-127"/>
              <a:ea typeface="LG스마트체2.0 Regular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350" y="618132"/>
            <a:ext cx="6915996" cy="110799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일등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SW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신입과정 동안 학습한 지식을 활용하여 실무능력 배양 및 자신감 향상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marL="271463" lvl="1" indent="-93663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Phase 1, 2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기간에 학습한 프로그래밍 </a:t>
            </a:r>
            <a:r>
              <a:rPr lang="ko-KR" altLang="en-US" sz="1400" dirty="0" err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스킬을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활용하여 </a:t>
            </a:r>
            <a:r>
              <a:rPr lang="ko-KR" altLang="en-US" sz="1400" dirty="0" err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임베디드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시스템 프로그래밍 구현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marL="271463" lvl="1" indent="-93663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Phase 3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기간에 학습한 코드 관리 및 개선체계를 활용하여 효율적으로 코드 품질 향상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53537" y="2463882"/>
            <a:ext cx="3555996" cy="138600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- OSS</a:t>
            </a:r>
            <a:r>
              <a:rPr lang="en-US" altLang="ko-KR" sz="1400" baseline="300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*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인 리눅스 기반 </a:t>
            </a: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SW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개발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CLI</a:t>
            </a:r>
            <a:r>
              <a:rPr lang="en-US" altLang="ko-KR" sz="1400" baseline="300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** 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의 자동화 기능구현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lang="ko-KR" altLang="en-US" sz="1400" dirty="0" err="1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리눅스</a:t>
            </a:r>
            <a:r>
              <a:rPr lang="ko-KR" altLang="en-US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파일시스템 이해</a:t>
            </a:r>
            <a:endParaRPr lang="en-US" altLang="ko-KR" sz="1400" dirty="0" smtClean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46667" y="2294461"/>
            <a:ext cx="1684866" cy="355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strike="noStrike" cap="none" normalizeH="0" baseline="0" dirty="0" smtClean="0">
                <a:ln>
                  <a:noFill/>
                </a:ln>
                <a:effectLst/>
                <a:latin typeface="LG스마트체2.0 Bold" pitchFamily="50" charset="-127"/>
                <a:ea typeface="LG스마트체2.0 Bold" pitchFamily="50" charset="-127"/>
              </a:rPr>
              <a:t>Linux (</a:t>
            </a:r>
            <a:r>
              <a:rPr kumimoji="1" lang="en-US" altLang="ko-KR" sz="1600" b="1" i="0" strike="noStrike" cap="none" normalizeH="0" baseline="0" dirty="0" err="1" smtClean="0">
                <a:ln>
                  <a:noFill/>
                </a:ln>
                <a:effectLst/>
                <a:latin typeface="LG스마트체2.0 Bold" pitchFamily="50" charset="-127"/>
                <a:ea typeface="LG스마트체2.0 Bold" pitchFamily="50" charset="-127"/>
              </a:rPr>
              <a:t>Debian</a:t>
            </a:r>
            <a:r>
              <a:rPr kumimoji="1" lang="en-US" altLang="ko-KR" sz="1600" b="1" i="0" strike="noStrike" cap="none" normalizeH="0" baseline="0" dirty="0" smtClean="0">
                <a:ln>
                  <a:noFill/>
                </a:ln>
                <a:effectLst/>
                <a:latin typeface="LG스마트체2.0 Bold" pitchFamily="50" charset="-127"/>
                <a:ea typeface="LG스마트체2.0 Bold" pitchFamily="50" charset="-127"/>
              </a:rPr>
              <a:t>)</a:t>
            </a:r>
            <a:endParaRPr kumimoji="1" lang="ko-KR" altLang="en-US" sz="1600" b="1" i="0" strike="noStrike" cap="none" normalizeH="0" baseline="0" dirty="0" smtClean="0">
              <a:ln>
                <a:noFill/>
              </a:ln>
              <a:effectLst/>
              <a:latin typeface="LG스마트체2.0 Bold" pitchFamily="50" charset="-127"/>
              <a:ea typeface="LG스마트체2.0 Bold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61450" y="2294461"/>
            <a:ext cx="3700052" cy="1571349"/>
            <a:chOff x="4961450" y="2455334"/>
            <a:chExt cx="3700052" cy="1571349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4961450" y="2641688"/>
              <a:ext cx="3700052" cy="1384995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  <a:extLst/>
          </p:spPr>
          <p:txBody>
            <a:bodyPr wrap="non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endPara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ko-KR" sz="1400" dirty="0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- </a:t>
              </a:r>
              <a:r>
                <a:rPr lang="ko-KR" altLang="en-US" sz="1400" dirty="0" err="1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커널</a:t>
              </a:r>
              <a:r>
                <a:rPr lang="ko-KR" altLang="en-US" sz="1400" dirty="0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 기반 하드웨어 인터페이스 구현</a:t>
              </a:r>
              <a:endPara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endParaRPr>
            </a:p>
            <a:p>
              <a:pPr eaLnBrk="1" hangingPunct="1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 </a:t>
              </a:r>
              <a:r>
                <a:rPr lang="ko-KR" altLang="en-US" sz="1400" dirty="0" err="1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멀티스레드</a:t>
              </a:r>
              <a:r>
                <a:rPr lang="ko-KR" altLang="en-US" sz="1400" dirty="0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 기반 병렬 프로그래밍 구현</a:t>
              </a:r>
              <a:endPara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endParaRPr>
            </a:p>
            <a:p>
              <a:pPr eaLnBrk="1" hangingPunct="1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 </a:t>
              </a:r>
              <a:r>
                <a:rPr lang="ko-KR" altLang="en-US" sz="1400" dirty="0" smtClean="0">
                  <a:latin typeface="LG스마트체 Regular" pitchFamily="50" charset="-127"/>
                  <a:ea typeface="LG스마트체 Regular" pitchFamily="50" charset="-127"/>
                  <a:cs typeface="Arial" pitchFamily="34" charset="0"/>
                </a:rPr>
                <a:t>소켓 기반 통신 프로그램 구현 및 프로토콜 설정</a:t>
              </a:r>
              <a:endParaRPr lang="en-US" altLang="ko-KR" sz="1400" dirty="0" smtClean="0">
                <a:latin typeface="LG스마트체 Regular" pitchFamily="50" charset="-127"/>
                <a:ea typeface="LG스마트체 Regular" pitchFamily="50" charset="-127"/>
                <a:cs typeface="Arial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020734" y="2455334"/>
              <a:ext cx="2243666" cy="355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9585" tIns="44791" rIns="89585" bIns="4479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>
                <a:spcBef>
                  <a:spcPct val="30000"/>
                </a:spcBef>
              </a:pPr>
              <a:r>
                <a:rPr lang="en-US" altLang="ko-KR" sz="1600" b="1" dirty="0" smtClean="0">
                  <a:latin typeface="LG스마트체2.0 Bold" pitchFamily="50" charset="-127"/>
                  <a:ea typeface="LG스마트체2.0 Bold" pitchFamily="50" charset="-127"/>
                </a:rPr>
                <a:t>System Programming</a:t>
              </a:r>
            </a:p>
          </p:txBody>
        </p:sp>
      </p:grpSp>
      <p:sp>
        <p:nvSpPr>
          <p:cNvPr id="15" name="직사각형 14"/>
          <p:cNvSpPr/>
          <p:nvPr/>
        </p:nvSpPr>
        <p:spPr bwMode="auto">
          <a:xfrm>
            <a:off x="804334" y="4343401"/>
            <a:ext cx="2243666" cy="355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30000"/>
              </a:spcBef>
            </a:pPr>
            <a:r>
              <a:rPr lang="en-US" altLang="ko-KR" sz="1600" b="1" dirty="0" smtClean="0">
                <a:latin typeface="LG스마트체2.0 Bold" pitchFamily="50" charset="-127"/>
                <a:ea typeface="LG스마트체2.0 Bold" pitchFamily="50" charset="-127"/>
              </a:rPr>
              <a:t>Embedded System</a:t>
            </a:r>
            <a:endParaRPr lang="en-US" altLang="ko-KR" sz="1600" b="1" dirty="0" smtClean="0">
              <a:latin typeface="LG스마트체2.0 Bold" pitchFamily="50" charset="-127"/>
              <a:ea typeface="LG스마트체2.0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054601" y="4326467"/>
            <a:ext cx="2243666" cy="355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9585" tIns="44791" rIns="89585" bIns="44791" numCol="1" rtlCol="0" anchor="ctr" anchorCtr="0" compatLnSpc="1">
            <a:prstTxWarp prst="textNoShape">
              <a:avLst/>
            </a:prstTxWarp>
          </a:bodyPr>
          <a:lstStyle/>
          <a:p>
            <a:pPr algn="ctr" defTabSz="912813">
              <a:spcBef>
                <a:spcPct val="30000"/>
              </a:spcBef>
            </a:pPr>
            <a:r>
              <a:rPr lang="en-US" altLang="ko-KR" sz="1600" b="1" dirty="0" smtClean="0">
                <a:latin typeface="LG스마트체2.0 Bold" pitchFamily="50" charset="-127"/>
                <a:ea typeface="LG스마트체2.0 Bold" pitchFamily="50" charset="-127"/>
              </a:rPr>
              <a:t>Software Engineering</a:t>
            </a:r>
            <a:endParaRPr lang="en-US" altLang="ko-KR" sz="1600" b="1" dirty="0" smtClean="0">
              <a:latin typeface="LG스마트체2.0 Bold" pitchFamily="50" charset="-127"/>
              <a:ea typeface="LG스마트체2.0 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UPIL7ivg0qIMYCNzFuVZA"/>
</p:tagLst>
</file>

<file path=ppt/theme/theme1.xml><?xml version="1.0" encoding="utf-8"?>
<a:theme xmlns:a="http://schemas.openxmlformats.org/drawingml/2006/main" name="표지마스터">
  <a:themeElements>
    <a:clrScheme name="표지마스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표지마스터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9585" tIns="44791" rIns="89585" bIns="44791" numCol="1" anchor="ctr" anchorCtr="0" compatLnSpc="1">
        <a:prstTxWarp prst="textNoShape">
          <a:avLst/>
        </a:prstTxWarp>
      </a:bodyPr>
      <a:lstStyle>
        <a:defPPr marL="0" marR="0" indent="0" algn="ctr" defTabSz="912813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sz="1400" b="1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Dotum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9585" tIns="44791" rIns="89585" bIns="44791" numCol="1" anchor="ctr" anchorCtr="0" compatLnSpc="1">
        <a:prstTxWarp prst="textNoShape">
          <a:avLst/>
        </a:prstTxWarp>
      </a:bodyPr>
      <a:lstStyle>
        <a:defPPr marL="0" marR="0" indent="0" algn="ctr" defTabSz="912813" rtl="0" eaLnBrk="1" fontAlgn="base" latinLnBrk="1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sz="1400" b="1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Dotum" pitchFamily="50" charset="-127"/>
          </a:defRPr>
        </a:defPPr>
      </a:lstStyle>
    </a:lnDef>
    <a:txDef>
      <a:spPr bwMode="auto">
        <a:solidFill>
          <a:schemeClr val="bg1"/>
        </a:solidFill>
        <a:ln>
          <a:solidFill>
            <a:schemeClr val="bg2"/>
          </a:solidFill>
        </a:ln>
        <a:extLst/>
      </a:spPr>
      <a:bodyPr wrap="square">
        <a:spAutoFit/>
      </a:bodyPr>
      <a:lstStyle>
        <a:defPPr algn="ctr" eaLnBrk="1" hangingPunct="1">
          <a:defRPr sz="1400" b="1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표지마스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표지마스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표지마스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latinLnBrk="0">
          <a:lnSpc>
            <a:spcPct val="120000"/>
          </a:lnSpc>
          <a:spcBef>
            <a:spcPts val="0"/>
          </a:spcBef>
          <a:defRPr sz="1200" dirty="0" smtClean="0">
            <a:latin typeface="Arial Narrow" panose="020B0606020202030204" pitchFamily="34" charset="0"/>
            <a:ea typeface="LG스마트체 Regular" panose="020B0600000101010101" pitchFamily="50" charset="-127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1000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9525">
          <a:solidFill>
            <a:schemeClr val="bg1">
              <a:lumMod val="65000"/>
            </a:schemeClr>
          </a:solidFill>
          <a:prstDash val="dash"/>
          <a:round/>
          <a:headEnd/>
          <a:tailEnd type="arrow" w="med" len="med"/>
        </a:ln>
        <a:effectLst/>
        <a:extLst>
          <a:ext uri="{909E8E84-426E-40DD-AFC4-6F175D3DCCD1}">
            <a14:hiddenFill xmlns="" xmlns:a14="http://schemas.microsoft.com/office/drawing/2010/main">
              <a:noFill/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solidFill>
          <a:srgbClr val="FFFF00"/>
        </a:solidFill>
      </a:spPr>
      <a:bodyPr wrap="none" rtlCol="0">
        <a:spAutoFit/>
      </a:bodyPr>
      <a:lstStyle>
        <a:defPPr>
          <a:defRPr sz="14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32058</TotalTime>
  <Words>533</Words>
  <Application>Microsoft Office PowerPoint</Application>
  <PresentationFormat>A4 용지(210x297mm)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표지마스터</vt:lpstr>
      <vt:lpstr>1_기본 디자인</vt:lpstr>
      <vt:lpstr>1_디자인 사용자 지정</vt:lpstr>
      <vt:lpstr>7_Office 테마</vt:lpstr>
      <vt:lpstr>슬라이드 0</vt:lpstr>
      <vt:lpstr>슬라이드 1</vt:lpstr>
      <vt:lpstr>제품정보 (Alphabot2-Pi)</vt:lpstr>
      <vt:lpstr>팀원 구성 및 역할</vt:lpstr>
      <vt:lpstr>개발 일정</vt:lpstr>
      <vt:lpstr>프로그램 구성</vt:lpstr>
      <vt:lpstr>알고리즘</vt:lpstr>
      <vt:lpstr>고찰 (프로그램 개선점 및 해결 방안)</vt:lpstr>
      <vt:lpstr>결론</vt:lpstr>
      <vt:lpstr>슬라이드 9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김병곤/과장/H&amp;A신사업개발팀(byungkon.kim@lge.com)</dc:creator>
  <cp:lastModifiedBy>admin</cp:lastModifiedBy>
  <cp:revision>1692</cp:revision>
  <cp:lastPrinted>2019-03-05T00:21:40Z</cp:lastPrinted>
  <dcterms:created xsi:type="dcterms:W3CDTF">2013-08-06T04:24:05Z</dcterms:created>
  <dcterms:modified xsi:type="dcterms:W3CDTF">2019-04-25T12:55:26Z</dcterms:modified>
</cp:coreProperties>
</file>