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6" r:id="rId9"/>
    <p:sldId id="457" r:id="rId10"/>
    <p:sldId id="458" r:id="rId11"/>
    <p:sldId id="459" r:id="rId12"/>
    <p:sldId id="455" r:id="rId13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EB91BBE5-0128-4628-ACD5-8D1F2C1E7152}">
          <p14:sldIdLst>
            <p14:sldId id="448"/>
            <p14:sldId id="442"/>
            <p14:sldId id="446"/>
            <p14:sldId id="4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  <p15:guide id="3" pos="6068">
          <p15:clr>
            <a:srgbClr val="A4A3A4"/>
          </p15:clr>
        </p15:guide>
        <p15:guide id="4" pos="172">
          <p15:clr>
            <a:srgbClr val="A4A3A4"/>
          </p15:clr>
        </p15:guide>
        <p15:guide id="5" pos="3392">
          <p15:clr>
            <a:srgbClr val="A4A3A4"/>
          </p15:clr>
        </p15:guide>
        <p15:guide id="6" pos="76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C0066"/>
    <a:srgbClr val="FFFFCC"/>
    <a:srgbClr val="FFFF99"/>
    <a:srgbClr val="008000"/>
    <a:srgbClr val="DDDDDD"/>
    <a:srgbClr val="FFCC99"/>
    <a:srgbClr val="0000CC"/>
    <a:srgbClr val="FF9933"/>
    <a:srgbClr val="FFFF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43" autoAdjust="0"/>
    <p:restoredTop sz="99654" autoAdjust="0"/>
  </p:normalViewPr>
  <p:slideViewPr>
    <p:cSldViewPr snapToObjects="1">
      <p:cViewPr varScale="1">
        <p:scale>
          <a:sx n="109" d="100"/>
          <a:sy n="109" d="100"/>
        </p:scale>
        <p:origin x="-780" y="-84"/>
      </p:cViewPr>
      <p:guideLst>
        <p:guide orient="horz" pos="1797"/>
        <p:guide pos="3120"/>
        <p:guide pos="6084"/>
        <p:guide pos="172"/>
        <p:guide pos="3392"/>
        <p:guide pos="76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BF833-A140-47A2-955D-FD9F57D7EC4F}" type="datetimeFigureOut">
              <a:rPr lang="ko-KR" altLang="en-US"/>
              <a:pPr>
                <a:defRPr/>
              </a:pPr>
              <a:t>2019-04-25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72E091-32B3-4A96-A0AE-E630533BD3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174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D78B3-A0DA-4D72-A1CE-0289CB07F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529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347511" y="3143248"/>
            <a:ext cx="720772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134780" y="2357430"/>
            <a:ext cx="36041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3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Line Maze Race</a:t>
            </a:r>
            <a:endParaRPr lang="ko-KR" altLang="en-US" sz="3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95744" y="4429132"/>
            <a:ext cx="168187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2019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25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일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83756" y="4833183"/>
            <a:ext cx="9172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C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반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조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2417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Work Review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643050"/>
            <a:ext cx="92334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통신 네트워크 구현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읽어온 센서 값을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server – client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간에 전송 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Issue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기기를 제어하는 메인 코드와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네트워크 코드를 병합하는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과정에서 어려움이 있었음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32540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Lesson &amp; Learned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571612"/>
            <a:ext cx="923349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정확한 요구사항 분석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통한 형상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관리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Branch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관리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Rule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 대한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중요성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Embedded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환경에서 무선 연결과 하드웨어 점검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다른 언어간의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포팅시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타입의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중요성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팀 프로젝트에서 각 팀원의 역량을 고려한 적절한 역할 분담의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중요성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347511" y="3929066"/>
            <a:ext cx="720772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469046" y="3143248"/>
            <a:ext cx="292674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36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  <a:endParaRPr lang="ko-KR" altLang="en-US" sz="3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666984" y="1571612"/>
            <a:ext cx="4500594" cy="4545283"/>
            <a:chOff x="3167050" y="1571612"/>
            <a:chExt cx="3643338" cy="454528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725703" y="1571612"/>
              <a:ext cx="3084685" cy="454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30188" indent="-230188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Product Introduction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Role &amp; Responsibility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Schedule &amp; Plan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Work Review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Lesson &amp; Learned</a:t>
              </a:r>
              <a:endParaRPr lang="ko-KR" altLang="en-US" sz="2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167050" y="1571612"/>
              <a:ext cx="701529" cy="454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30188" indent="-230188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A50034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1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A50034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2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A50034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3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A50034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4</a:t>
              </a:r>
            </a:p>
            <a:p>
              <a:pPr defTabSz="914400" eaLnBrk="1" hangingPunct="1">
                <a:lnSpc>
                  <a:spcPct val="250000"/>
                </a:lnSpc>
              </a:pPr>
              <a:r>
                <a:rPr lang="en-US" altLang="ko-KR" sz="2400" dirty="0" smtClean="0">
                  <a:solidFill>
                    <a:srgbClr val="A50034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15170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1994" y="2203410"/>
            <a:ext cx="9144064" cy="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57200" indent="-457200" defTabSz="914400" eaLnBrk="1" hangingPunct="1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Line Follow Module (IR)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을 사용한 라인 트레이싱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marL="457200" indent="-457200" defTabSz="914400" eaLnBrk="1" hangingPunct="1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미로 경로를 따라 시작 지점에서 종료 지점으로 이동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3769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Product Introduction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91540" y="1461669"/>
            <a:ext cx="3084685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주요 기능 소개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91540" y="3709180"/>
            <a:ext cx="3084685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추가 기능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71994" y="4450921"/>
            <a:ext cx="9144064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57200" indent="-457200" defTabSz="914400" eaLnBrk="1" hangingPunct="1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적외선 센서로 장애물을 인식하여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경고음 출력 후 피할 수 있다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92023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Role &amp; Responsibility</a:t>
            </a:r>
            <a:endParaRPr lang="ko-KR" altLang="en-US" sz="28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23844" y="1490008"/>
            <a:ext cx="430427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김동현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Y (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조장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개발 총괄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구현 및 테스트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장애물 회피 구현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서버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통신 네트워크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310190" y="1490008"/>
            <a:ext cx="40005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최준혁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Y</a:t>
            </a: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미로 경로 찾기 알고리즘 구현 및 테스트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테스트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23844" y="3990338"/>
            <a:ext cx="41434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이윤진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Y</a:t>
            </a: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미로 경로 찾기 알고리즘 구현 및 테스트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테스트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310190" y="3990338"/>
            <a:ext cx="400052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박하늘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Y</a:t>
            </a: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서버 통신 네트워크 구현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장애물 회피 구현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30062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 &amp; Plan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3	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47153" y="3429000"/>
            <a:ext cx="8643998" cy="0"/>
          </a:xfrm>
          <a:prstGeom prst="line">
            <a:avLst/>
          </a:prstGeom>
          <a:noFill/>
          <a:ln w="1270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818591" y="3500438"/>
            <a:ext cx="0" cy="1714512"/>
          </a:xfrm>
          <a:prstGeom prst="line">
            <a:avLst/>
          </a:prstGeom>
          <a:noFill/>
          <a:ln w="63500">
            <a:solidFill>
              <a:srgbClr val="A5003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52406" y="2773532"/>
            <a:ext cx="732370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4.22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2630364" y="3475386"/>
            <a:ext cx="0" cy="1727038"/>
          </a:xfrm>
          <a:prstGeom prst="line">
            <a:avLst/>
          </a:prstGeom>
          <a:noFill/>
          <a:ln w="63500">
            <a:solidFill>
              <a:srgbClr val="A5003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264179" y="2786058"/>
            <a:ext cx="732370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4.23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502851" y="3462860"/>
            <a:ext cx="0" cy="1739564"/>
          </a:xfrm>
          <a:prstGeom prst="line">
            <a:avLst/>
          </a:prstGeom>
          <a:noFill/>
          <a:ln w="63500">
            <a:solidFill>
              <a:srgbClr val="A5003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146020" y="2773532"/>
            <a:ext cx="732370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4.24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8130319" y="3487912"/>
            <a:ext cx="0" cy="1714512"/>
          </a:xfrm>
          <a:prstGeom prst="line">
            <a:avLst/>
          </a:prstGeom>
          <a:noFill/>
          <a:ln w="63500">
            <a:solidFill>
              <a:srgbClr val="A5003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7836740" y="2786058"/>
            <a:ext cx="732370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4.26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314624" y="3475386"/>
            <a:ext cx="0" cy="1727038"/>
          </a:xfrm>
          <a:prstGeom prst="line">
            <a:avLst/>
          </a:prstGeom>
          <a:noFill/>
          <a:ln w="63500">
            <a:solidFill>
              <a:srgbClr val="A5003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948439" y="2786058"/>
            <a:ext cx="732370" cy="4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4.25</a:t>
            </a:r>
            <a:endParaRPr lang="ko-KR" altLang="en-US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18591" y="3707450"/>
            <a:ext cx="18117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Demo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코드 분석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요구 사항 분석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Scheduling Plan</a:t>
            </a: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프로젝트 설계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691078" y="3707450"/>
            <a:ext cx="1811773" cy="134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구현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서버클라이언트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502851" y="3707450"/>
            <a:ext cx="1664595" cy="134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테스트 및 보수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미로 찾기 알고리즘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318546" y="3707450"/>
            <a:ext cx="181177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장애물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회피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미로 찾기 알고리즘 보수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전체코드 유지보수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8130320" y="3707450"/>
            <a:ext cx="12608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시연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발표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2417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Work Review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461668"/>
            <a:ext cx="9233492" cy="184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Alphabot2-pi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조립 및 구동 확인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제공된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Demo code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를 활용하여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조향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라인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트레이싱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적외선 센서를 활용한 장애물 회피 동작 확인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2417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Work Review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357298"/>
            <a:ext cx="923349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Line Tracking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기능 구현 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- 5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IR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센서를 활용한 라인 탐지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Line Follow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기능 구현을 위한 알고리즘 설계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Issue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정확하지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못한 센서 값 처리로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Line Follow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기능이 제대로 동작하지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않음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하드웨어 센서의 인식과 제어에 대한 속도의 간극 이해 부족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(delay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문제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)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무선연결 장애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Solution 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연습 트랙에서의 테스트를 통해 센서 값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속도 값을 최적화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2417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Work Review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142984"/>
            <a:ext cx="923349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미로 찾기 기능 구현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 Line Tracking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기능과 방향 제어를 통한 경로 찾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 Wall Follower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알고리즘을 통한 문제해결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Issue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 Intersection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구간에서 인식과 처리에 대한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Issue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  - Branch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관리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ule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 부재로 인한 아쉬운 형상관리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Solution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인식과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처리 구간에 적절한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Delay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구간을 삽입함으로써 문제를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해결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908122"/>
            <a:ext cx="9906000" cy="0"/>
          </a:xfrm>
          <a:prstGeom prst="line">
            <a:avLst/>
          </a:prstGeom>
          <a:noFill/>
          <a:ln w="63500">
            <a:solidFill>
              <a:srgbClr val="A5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LGE Internal Use Only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1994" y="269875"/>
            <a:ext cx="241717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buFont typeface="Wingdings" pitchFamily="2" charset="2"/>
              <a:buNone/>
            </a:pPr>
            <a:r>
              <a:rPr lang="en-US" altLang="ko-KR" sz="2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Work Review</a:t>
            </a:r>
            <a:endParaRPr lang="ko-KR" altLang="en-US" sz="2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42876" y="211204"/>
            <a:ext cx="452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2800" dirty="0" smtClean="0">
                <a:solidFill>
                  <a:srgbClr val="A5003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4	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1540" y="1643050"/>
            <a:ext cx="9233492" cy="24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장애물 인지 및 회피 기능 구현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로봇의 적외선 센서를 활용하여 센서 값의 변화에 따라 장애물 인지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전방 장애물 감지 시에 </a:t>
            </a: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부저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센서 울림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20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	 -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전방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장애물 감지 시에 좌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또는 우로 회피하여 주행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14396</TotalTime>
  <Words>308</Words>
  <Application>Microsoft Office PowerPoint</Application>
  <PresentationFormat>A4 용지(210x297mm)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이시영</dc:creator>
  <cp:lastModifiedBy>admin</cp:lastModifiedBy>
  <cp:revision>1150</cp:revision>
  <cp:lastPrinted>2018-07-19T08:44:51Z</cp:lastPrinted>
  <dcterms:created xsi:type="dcterms:W3CDTF">2008-11-26T05:44:28Z</dcterms:created>
  <dcterms:modified xsi:type="dcterms:W3CDTF">2019-04-25T12:10:31Z</dcterms:modified>
</cp:coreProperties>
</file>