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59" r:id="rId4"/>
    <p:sldId id="258" r:id="rId5"/>
    <p:sldId id="261" r:id="rId6"/>
    <p:sldId id="268" r:id="rId7"/>
    <p:sldId id="262" r:id="rId8"/>
    <p:sldId id="264" r:id="rId9"/>
    <p:sldId id="265" r:id="rId10"/>
    <p:sldId id="267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35C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46210-841A-4EAF-8708-B849D099549D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5BE4B-918F-47AD-A85B-8C06F2D1C7C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B0906-C5A6-4725-8715-B25FC27E8047}" type="datetimeFigureOut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47189-C438-438C-B14C-F47E4A38B37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FE38-1B93-4694-87A6-120D7DE8F730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일등 </a:t>
            </a:r>
            <a:r>
              <a:rPr lang="en-US" altLang="ko-KR" smtClean="0"/>
              <a:t>SW </a:t>
            </a:r>
            <a:r>
              <a:rPr lang="ko-KR" altLang="en-US" smtClean="0"/>
              <a:t>신입과정 </a:t>
            </a:r>
            <a:r>
              <a:rPr lang="en-US" altLang="ko-KR" smtClean="0"/>
              <a:t>– </a:t>
            </a:r>
            <a:r>
              <a:rPr lang="ko-KR" altLang="en-US" smtClean="0"/>
              <a:t>프로젝트 종료 보고서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BD1-05DD-488F-8D36-A5279AF563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632E-1FB4-4705-913C-A0E78E678661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일등 </a:t>
            </a:r>
            <a:r>
              <a:rPr lang="en-US" altLang="ko-KR" smtClean="0"/>
              <a:t>SW </a:t>
            </a:r>
            <a:r>
              <a:rPr lang="ko-KR" altLang="en-US" smtClean="0"/>
              <a:t>신입과정 </a:t>
            </a:r>
            <a:r>
              <a:rPr lang="en-US" altLang="ko-KR" smtClean="0"/>
              <a:t>– </a:t>
            </a:r>
            <a:r>
              <a:rPr lang="ko-KR" altLang="en-US" smtClean="0"/>
              <a:t>프로젝트 종료 보고서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BD1-05DD-488F-8D36-A5279AF563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19B2-0F28-42A8-8451-D1139F1B56D9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일등 </a:t>
            </a:r>
            <a:r>
              <a:rPr lang="en-US" altLang="ko-KR" smtClean="0"/>
              <a:t>SW </a:t>
            </a:r>
            <a:r>
              <a:rPr lang="ko-KR" altLang="en-US" smtClean="0"/>
              <a:t>신입과정 </a:t>
            </a:r>
            <a:r>
              <a:rPr lang="en-US" altLang="ko-KR" smtClean="0"/>
              <a:t>– </a:t>
            </a:r>
            <a:r>
              <a:rPr lang="ko-KR" altLang="en-US" smtClean="0"/>
              <a:t>프로젝트 종료 보고서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BD1-05DD-488F-8D36-A5279AF563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</p:spPr>
        <p:txBody>
          <a:bodyPr/>
          <a:lstStyle>
            <a:lvl1pPr marL="180000" algn="l">
              <a:defRPr>
                <a:latin typeface="Calibri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000660"/>
          </a:xfrm>
        </p:spPr>
        <p:txBody>
          <a:bodyPr/>
          <a:lstStyle>
            <a:lvl1pPr marL="540000">
              <a:buFont typeface="Wingdings" pitchFamily="2" charset="2"/>
              <a:buChar char="§"/>
              <a:defRPr/>
            </a:lvl1pPr>
            <a:lvl2pPr marL="900000">
              <a:buFont typeface="Arial" pitchFamily="34" charset="0"/>
              <a:buChar char="•"/>
              <a:defRPr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B5EB-52FC-4798-B484-7C3CAD70977C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 smtClean="0"/>
              <a:t>일등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신입과정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프로젝트 종료 보고서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BD1-05DD-488F-8D36-A5279AF563A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071546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143644"/>
            <a:ext cx="9144000" cy="7143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8C47-9B83-48C0-BA41-9238E7AEE46A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일등 </a:t>
            </a:r>
            <a:r>
              <a:rPr lang="en-US" altLang="ko-KR" smtClean="0"/>
              <a:t>SW </a:t>
            </a:r>
            <a:r>
              <a:rPr lang="ko-KR" altLang="en-US" smtClean="0"/>
              <a:t>신입과정 </a:t>
            </a:r>
            <a:r>
              <a:rPr lang="en-US" altLang="ko-KR" smtClean="0"/>
              <a:t>– </a:t>
            </a:r>
            <a:r>
              <a:rPr lang="ko-KR" altLang="en-US" smtClean="0"/>
              <a:t>프로젝트 종료 보고서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BD1-05DD-488F-8D36-A5279AF563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8B157-8E7C-4FFF-A244-90274BFA2266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일등 </a:t>
            </a:r>
            <a:r>
              <a:rPr lang="en-US" altLang="ko-KR" smtClean="0"/>
              <a:t>SW </a:t>
            </a:r>
            <a:r>
              <a:rPr lang="ko-KR" altLang="en-US" smtClean="0"/>
              <a:t>신입과정 </a:t>
            </a:r>
            <a:r>
              <a:rPr lang="en-US" altLang="ko-KR" smtClean="0"/>
              <a:t>– </a:t>
            </a:r>
            <a:r>
              <a:rPr lang="ko-KR" altLang="en-US" smtClean="0"/>
              <a:t>프로젝트 종료 보고서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BD1-05DD-488F-8D36-A5279AF563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6DF4-D251-46AF-975F-149B81BB954E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일등 </a:t>
            </a:r>
            <a:r>
              <a:rPr lang="en-US" altLang="ko-KR" smtClean="0"/>
              <a:t>SW </a:t>
            </a:r>
            <a:r>
              <a:rPr lang="ko-KR" altLang="en-US" smtClean="0"/>
              <a:t>신입과정 </a:t>
            </a:r>
            <a:r>
              <a:rPr lang="en-US" altLang="ko-KR" smtClean="0"/>
              <a:t>– </a:t>
            </a:r>
            <a:r>
              <a:rPr lang="ko-KR" altLang="en-US" smtClean="0"/>
              <a:t>프로젝트 종료 보고서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BD1-05DD-488F-8D36-A5279AF563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B8F-B0FC-4D8F-8F31-D310A504AAFC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일등 </a:t>
            </a:r>
            <a:r>
              <a:rPr lang="en-US" altLang="ko-KR" smtClean="0"/>
              <a:t>SW </a:t>
            </a:r>
            <a:r>
              <a:rPr lang="ko-KR" altLang="en-US" smtClean="0"/>
              <a:t>신입과정 </a:t>
            </a:r>
            <a:r>
              <a:rPr lang="en-US" altLang="ko-KR" smtClean="0"/>
              <a:t>– </a:t>
            </a:r>
            <a:r>
              <a:rPr lang="ko-KR" altLang="en-US" smtClean="0"/>
              <a:t>프로젝트 종료 보고서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BD1-05DD-488F-8D36-A5279AF563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7812-3564-4FCD-8903-645870F2904F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일등 </a:t>
            </a:r>
            <a:r>
              <a:rPr lang="en-US" altLang="ko-KR" smtClean="0"/>
              <a:t>SW </a:t>
            </a:r>
            <a:r>
              <a:rPr lang="ko-KR" altLang="en-US" smtClean="0"/>
              <a:t>신입과정 </a:t>
            </a:r>
            <a:r>
              <a:rPr lang="en-US" altLang="ko-KR" smtClean="0"/>
              <a:t>– </a:t>
            </a:r>
            <a:r>
              <a:rPr lang="ko-KR" altLang="en-US" smtClean="0"/>
              <a:t>프로젝트 종료 보고서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BD1-05DD-488F-8D36-A5279AF563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FE81-15B3-4707-BFCF-AD24B3812A8A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일등 </a:t>
            </a:r>
            <a:r>
              <a:rPr lang="en-US" altLang="ko-KR" smtClean="0"/>
              <a:t>SW </a:t>
            </a:r>
            <a:r>
              <a:rPr lang="ko-KR" altLang="en-US" smtClean="0"/>
              <a:t>신입과정 </a:t>
            </a:r>
            <a:r>
              <a:rPr lang="en-US" altLang="ko-KR" smtClean="0"/>
              <a:t>– </a:t>
            </a:r>
            <a:r>
              <a:rPr lang="ko-KR" altLang="en-US" smtClean="0"/>
              <a:t>프로젝트 종료 보고서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BD1-05DD-488F-8D36-A5279AF563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A82F-51A9-4159-A7EC-DEC900268DB8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일등 </a:t>
            </a:r>
            <a:r>
              <a:rPr lang="en-US" altLang="ko-KR" smtClean="0"/>
              <a:t>SW </a:t>
            </a:r>
            <a:r>
              <a:rPr lang="ko-KR" altLang="en-US" smtClean="0"/>
              <a:t>신입과정 </a:t>
            </a:r>
            <a:r>
              <a:rPr lang="en-US" altLang="ko-KR" smtClean="0"/>
              <a:t>– </a:t>
            </a:r>
            <a:r>
              <a:rPr lang="ko-KR" altLang="en-US" smtClean="0"/>
              <a:t>프로젝트 종료 보고서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BD1-05DD-488F-8D36-A5279AF563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77A2-9283-4263-8523-4EC771B79085}" type="datetime1">
              <a:rPr lang="ko-KR" altLang="en-US" smtClean="0"/>
              <a:t>2019-04-25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일등 </a:t>
            </a:r>
            <a:r>
              <a:rPr lang="en-US" altLang="ko-KR" smtClean="0"/>
              <a:t>SW </a:t>
            </a:r>
            <a:r>
              <a:rPr lang="ko-KR" altLang="en-US" smtClean="0"/>
              <a:t>신입과정 </a:t>
            </a:r>
            <a:r>
              <a:rPr lang="en-US" altLang="ko-KR" smtClean="0"/>
              <a:t>– </a:t>
            </a:r>
            <a:r>
              <a:rPr lang="ko-KR" altLang="en-US" smtClean="0"/>
              <a:t>프로젝트 종료 보고서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0BD1-05DD-488F-8D36-A5279AF563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0034" y="1000108"/>
            <a:ext cx="3429024" cy="4214842"/>
          </a:xfrm>
          <a:solidFill>
            <a:schemeClr val="accent5">
              <a:lumMod val="40000"/>
              <a:lumOff val="60000"/>
              <a:alpha val="80000"/>
            </a:schemeClr>
          </a:solidFill>
        </p:spPr>
        <p:txBody>
          <a:bodyPr anchor="t">
            <a:normAutofit/>
          </a:bodyPr>
          <a:lstStyle/>
          <a:p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sz="1800" b="1" dirty="0" smtClean="0"/>
              <a:t>&lt;</a:t>
            </a:r>
            <a:r>
              <a:rPr lang="ko-KR" altLang="en-US" sz="1800" b="1" dirty="0" smtClean="0"/>
              <a:t>일등 </a:t>
            </a:r>
            <a:r>
              <a:rPr lang="en-US" altLang="ko-KR" sz="1800" b="1" dirty="0" smtClean="0"/>
              <a:t>SW </a:t>
            </a:r>
            <a:r>
              <a:rPr lang="ko-KR" altLang="en-US" sz="1800" b="1" dirty="0" smtClean="0"/>
              <a:t>신입과정</a:t>
            </a:r>
            <a:r>
              <a:rPr lang="en-US" altLang="ko-KR" sz="1800" b="1" dirty="0" smtClean="0"/>
              <a:t>&gt;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b="1" dirty="0"/>
              <a:t/>
            </a:r>
            <a:br>
              <a:rPr lang="en-US" altLang="ko-KR" sz="2800" b="1" dirty="0"/>
            </a:br>
            <a:r>
              <a:rPr lang="ko-KR" altLang="en-US" sz="2700" b="1" dirty="0" smtClean="0"/>
              <a:t/>
            </a:r>
            <a:br>
              <a:rPr lang="ko-KR" altLang="en-US" sz="2700" b="1" dirty="0" smtClean="0"/>
            </a:br>
            <a:r>
              <a:rPr lang="en-US" altLang="ko-KR" sz="2700" b="1" dirty="0" smtClean="0"/>
              <a:t> </a:t>
            </a:r>
            <a:r>
              <a:rPr lang="en-US" altLang="ko-KR" sz="3600" b="1" dirty="0" err="1" smtClean="0">
                <a:solidFill>
                  <a:srgbClr val="FF0000"/>
                </a:solidFill>
              </a:rPr>
              <a:t>Alphabot</a:t>
            </a:r>
            <a:r>
              <a:rPr lang="en-US" altLang="ko-KR" sz="3600" b="1" dirty="0" smtClean="0"/>
              <a:t> </a:t>
            </a:r>
            <a:br>
              <a:rPr lang="en-US" altLang="ko-KR" sz="3600" b="1" dirty="0" smtClean="0"/>
            </a:br>
            <a:r>
              <a:rPr lang="en-US" altLang="ko-KR" sz="3600" b="1" dirty="0" smtClean="0"/>
              <a:t>Project </a:t>
            </a: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2800" b="1" dirty="0" smtClean="0"/>
              <a:t/>
            </a:r>
            <a:br>
              <a:rPr lang="en-US" altLang="ko-KR" sz="2800" b="1" dirty="0" smtClean="0"/>
            </a:br>
            <a:r>
              <a:rPr lang="en-US" altLang="ko-KR" sz="1800" b="1" dirty="0" smtClean="0"/>
              <a:t>2019.04.25</a:t>
            </a:r>
            <a:br>
              <a:rPr lang="en-US" altLang="ko-KR" sz="1800" b="1" dirty="0" smtClean="0"/>
            </a:br>
            <a:r>
              <a:rPr lang="en-US" altLang="ko-KR" sz="2000" b="1" dirty="0" smtClean="0"/>
              <a:t>36</a:t>
            </a:r>
            <a:r>
              <a:rPr lang="ko-KR" altLang="en-US" sz="2000" b="1" dirty="0" smtClean="0"/>
              <a:t>기 </a:t>
            </a:r>
            <a:r>
              <a:rPr lang="en-US" altLang="ko-KR" sz="2000" b="1" dirty="0" smtClean="0"/>
              <a:t>C</a:t>
            </a:r>
            <a:r>
              <a:rPr lang="ko-KR" altLang="en-US" sz="2000" b="1" dirty="0" smtClean="0"/>
              <a:t>반 </a:t>
            </a:r>
            <a:r>
              <a:rPr lang="en-US" altLang="ko-KR" sz="2000" b="1" dirty="0" smtClean="0"/>
              <a:t>6</a:t>
            </a:r>
            <a:r>
              <a:rPr lang="ko-KR" altLang="en-US" sz="2000" b="1" dirty="0" smtClean="0"/>
              <a:t>조</a:t>
            </a:r>
            <a:endParaRPr lang="ko-KR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– </a:t>
            </a:r>
            <a:r>
              <a:rPr lang="en-US" altLang="ko-KR" sz="4000" dirty="0" smtClean="0"/>
              <a:t>Maze Solving </a:t>
            </a:r>
            <a:r>
              <a:rPr lang="en-US" altLang="ko-KR" sz="3600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Calibri" pitchFamily="34" charset="0"/>
              </a:rPr>
              <a:t>이슈</a:t>
            </a:r>
            <a:endParaRPr lang="en-US" altLang="ko-KR" sz="2800" dirty="0" smtClean="0">
              <a:latin typeface="Calibri" pitchFamily="34" charset="0"/>
            </a:endParaRPr>
          </a:p>
          <a:p>
            <a:pPr lvl="1"/>
            <a:r>
              <a:rPr lang="ko-KR" altLang="en-US" sz="2400" dirty="0" smtClean="0">
                <a:latin typeface="Calibri" pitchFamily="34" charset="0"/>
              </a:rPr>
              <a:t>직진</a:t>
            </a:r>
            <a:r>
              <a:rPr lang="en-US" altLang="ko-KR" sz="2400" dirty="0" smtClean="0">
                <a:latin typeface="Calibri" pitchFamily="34" charset="0"/>
              </a:rPr>
              <a:t>, </a:t>
            </a:r>
            <a:r>
              <a:rPr lang="ko-KR" altLang="en-US" sz="2400" dirty="0" smtClean="0">
                <a:latin typeface="Calibri" pitchFamily="34" charset="0"/>
              </a:rPr>
              <a:t>우회전 분기점에서 직진 조건의 누락</a:t>
            </a:r>
          </a:p>
          <a:p>
            <a:pPr lvl="1"/>
            <a:r>
              <a:rPr lang="ko-KR" altLang="en-US" sz="2400" dirty="0" smtClean="0">
                <a:latin typeface="Calibri" pitchFamily="34" charset="0"/>
              </a:rPr>
              <a:t>회전 인지를 시간의 경과를 통해 확인</a:t>
            </a:r>
            <a:endParaRPr lang="en-US" altLang="ko-KR" sz="2400" dirty="0" smtClean="0">
              <a:latin typeface="Calibri" pitchFamily="34" charset="0"/>
            </a:endParaRPr>
          </a:p>
          <a:p>
            <a:pPr lvl="2"/>
            <a:r>
              <a:rPr lang="ko-KR" altLang="en-US" sz="2000" dirty="0" smtClean="0">
                <a:latin typeface="Calibri" pitchFamily="34" charset="0"/>
              </a:rPr>
              <a:t>배터리의 </a:t>
            </a:r>
            <a:r>
              <a:rPr lang="ko-KR" altLang="en-US" sz="2000" dirty="0" err="1" smtClean="0">
                <a:latin typeface="Calibri" pitchFamily="34" charset="0"/>
              </a:rPr>
              <a:t>충전량에</a:t>
            </a:r>
            <a:r>
              <a:rPr lang="ko-KR" altLang="en-US" sz="2000" dirty="0" smtClean="0">
                <a:latin typeface="Calibri" pitchFamily="34" charset="0"/>
              </a:rPr>
              <a:t> 따른 </a:t>
            </a:r>
            <a:r>
              <a:rPr lang="ko-KR" altLang="en-US" sz="2000" dirty="0" err="1" smtClean="0">
                <a:latin typeface="Calibri" pitchFamily="34" charset="0"/>
              </a:rPr>
              <a:t>회전량의</a:t>
            </a:r>
            <a:r>
              <a:rPr lang="ko-KR" altLang="en-US" sz="2000" dirty="0" smtClean="0">
                <a:latin typeface="Calibri" pitchFamily="34" charset="0"/>
              </a:rPr>
              <a:t> 변화</a:t>
            </a:r>
            <a:endParaRPr lang="en-US" altLang="ko-KR" sz="2000" dirty="0" smtClean="0">
              <a:latin typeface="Calibri" pitchFamily="34" charset="0"/>
            </a:endParaRPr>
          </a:p>
          <a:p>
            <a:pPr lvl="2"/>
            <a:r>
              <a:rPr lang="ko-KR" altLang="en-US" sz="2000" dirty="0" smtClean="0">
                <a:latin typeface="Calibri" pitchFamily="34" charset="0"/>
              </a:rPr>
              <a:t>대안 필요</a:t>
            </a:r>
            <a:endParaRPr lang="ko-KR" altLang="en-US" sz="2000" dirty="0">
              <a:latin typeface="Calibri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일등 </a:t>
            </a:r>
            <a:r>
              <a:rPr lang="en-US" altLang="ko-KR" smtClean="0"/>
              <a:t>SW </a:t>
            </a:r>
            <a:r>
              <a:rPr lang="ko-KR" altLang="en-US" smtClean="0"/>
              <a:t>신입과정 </a:t>
            </a:r>
            <a:r>
              <a:rPr lang="en-US" altLang="ko-KR" smtClean="0"/>
              <a:t>– </a:t>
            </a:r>
            <a:r>
              <a:rPr lang="ko-KR" altLang="en-US" smtClean="0"/>
              <a:t>프로젝트 종료 보고서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BD1-05DD-488F-8D36-A5279AF563A7}" type="slidenum">
              <a:rPr lang="ko-KR" altLang="en-US" smtClean="0"/>
              <a:t>10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>
                <a:latin typeface="HY궁서B" pitchFamily="18" charset="-127"/>
                <a:ea typeface="HY궁서B" pitchFamily="18" charset="-127"/>
              </a:rPr>
              <a:t>수고하셨습니다</a:t>
            </a:r>
            <a:endParaRPr lang="ko-KR" altLang="en-US" dirty="0">
              <a:latin typeface="HY궁서B" pitchFamily="18" charset="-127"/>
              <a:ea typeface="HY궁서B" pitchFamily="18" charset="-127"/>
            </a:endParaRPr>
          </a:p>
        </p:txBody>
      </p:sp>
      <p:pic>
        <p:nvPicPr>
          <p:cNvPr id="6" name="내용 개체 틀 5" descr="0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166" y="1421504"/>
            <a:ext cx="7893668" cy="44436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</a:rPr>
              <a:t>Project Members</a:t>
            </a:r>
          </a:p>
          <a:p>
            <a:r>
              <a:rPr lang="en-US" altLang="ko-KR" dirty="0" smtClean="0">
                <a:latin typeface="Calibri" pitchFamily="34" charset="0"/>
              </a:rPr>
              <a:t>Goals</a:t>
            </a:r>
          </a:p>
          <a:p>
            <a:r>
              <a:rPr lang="en-US" altLang="ko-KR" dirty="0" smtClean="0">
                <a:latin typeface="Calibri" pitchFamily="34" charset="0"/>
              </a:rPr>
              <a:t>Schedule</a:t>
            </a:r>
          </a:p>
          <a:p>
            <a:r>
              <a:rPr lang="en-US" altLang="ko-KR" dirty="0" smtClean="0">
                <a:latin typeface="Calibri" pitchFamily="34" charset="0"/>
              </a:rPr>
              <a:t>Methods</a:t>
            </a:r>
          </a:p>
          <a:p>
            <a:pPr lvl="1"/>
            <a:r>
              <a:rPr lang="en-US" altLang="ko-KR" dirty="0" smtClean="0">
                <a:latin typeface="Calibri" pitchFamily="34" charset="0"/>
              </a:rPr>
              <a:t>Environment Setup</a:t>
            </a:r>
          </a:p>
          <a:p>
            <a:pPr lvl="1"/>
            <a:r>
              <a:rPr lang="en-US" altLang="ko-KR" dirty="0" smtClean="0">
                <a:latin typeface="Calibri" pitchFamily="34" charset="0"/>
              </a:rPr>
              <a:t>Line Tracing</a:t>
            </a:r>
          </a:p>
          <a:p>
            <a:pPr lvl="1"/>
            <a:r>
              <a:rPr lang="en-US" altLang="ko-KR" dirty="0" smtClean="0">
                <a:latin typeface="Calibri" pitchFamily="34" charset="0"/>
              </a:rPr>
              <a:t>Maze Solving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BD1-05DD-488F-8D36-A5279AF563A7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일등 </a:t>
            </a:r>
            <a:r>
              <a:rPr lang="en-US" altLang="ko-KR" smtClean="0"/>
              <a:t>SW </a:t>
            </a:r>
            <a:r>
              <a:rPr lang="ko-KR" altLang="en-US" smtClean="0"/>
              <a:t>신입과정 </a:t>
            </a:r>
            <a:r>
              <a:rPr lang="en-US" altLang="ko-KR" smtClean="0"/>
              <a:t>– </a:t>
            </a:r>
            <a:r>
              <a:rPr lang="ko-KR" altLang="en-US" smtClean="0"/>
              <a:t>프로젝트 종료 보고서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Project </a:t>
            </a:r>
            <a:r>
              <a:rPr lang="en-US" altLang="ko-KR" dirty="0" smtClean="0"/>
              <a:t>Members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BD1-05DD-488F-8D36-A5279AF563A7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일등 </a:t>
            </a:r>
            <a:r>
              <a:rPr lang="en-US" altLang="ko-KR" smtClean="0"/>
              <a:t>SW </a:t>
            </a:r>
            <a:r>
              <a:rPr lang="ko-KR" altLang="en-US" smtClean="0"/>
              <a:t>신입과정 </a:t>
            </a:r>
            <a:r>
              <a:rPr lang="en-US" altLang="ko-KR" smtClean="0"/>
              <a:t>– </a:t>
            </a:r>
            <a:r>
              <a:rPr lang="ko-KR" altLang="en-US" smtClean="0"/>
              <a:t>프로젝트 종료 보고서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714612" y="1357298"/>
            <a:ext cx="1080000" cy="108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71934" y="1571612"/>
            <a:ext cx="2286016" cy="1214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Calibri" pitchFamily="34" charset="0"/>
              </a:rPr>
              <a:t>-</a:t>
            </a: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  조장</a:t>
            </a:r>
            <a:endParaRPr lang="en-US" altLang="ko-KR" sz="1400" b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  템플릿 </a:t>
            </a:r>
            <a:r>
              <a:rPr lang="ko-KR" altLang="en-US" sz="1400" b="1" dirty="0">
                <a:solidFill>
                  <a:schemeClr val="tx1"/>
                </a:solidFill>
                <a:latin typeface="Calibri" pitchFamily="34" charset="0"/>
              </a:rPr>
              <a:t>코드 작성</a:t>
            </a:r>
            <a:endParaRPr lang="en-US" altLang="ko-KR" sz="1400" b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en-US" altLang="ko-KR" sz="1400" b="1" dirty="0" smtClean="0">
                <a:solidFill>
                  <a:schemeClr val="tx1"/>
                </a:solidFill>
                <a:latin typeface="Calibri" pitchFamily="34" charset="0"/>
              </a:rPr>
              <a:t>  Maze Solving </a:t>
            </a: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구현</a:t>
            </a:r>
            <a:endParaRPr lang="en-US" altLang="ko-KR" sz="1400" b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  문서 </a:t>
            </a:r>
            <a:r>
              <a:rPr lang="ko-KR" altLang="en-US" sz="1400" b="1" dirty="0">
                <a:solidFill>
                  <a:schemeClr val="tx1"/>
                </a:solidFill>
                <a:latin typeface="Calibri" pitchFamily="34" charset="0"/>
              </a:rPr>
              <a:t>작성</a:t>
            </a:r>
            <a:endParaRPr lang="en-US" altLang="ko-KR" sz="1400" b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  타고난 </a:t>
            </a:r>
            <a:r>
              <a:rPr lang="ko-KR" altLang="en-US" sz="1400" b="1" dirty="0" err="1">
                <a:solidFill>
                  <a:schemeClr val="tx1"/>
                </a:solidFill>
                <a:latin typeface="Calibri" pitchFamily="34" charset="0"/>
              </a:rPr>
              <a:t>리더쉽</a:t>
            </a:r>
            <a:endParaRPr lang="en-US" altLang="ko-KR" sz="1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0034" y="3000372"/>
            <a:ext cx="1080000" cy="108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85918" y="3286124"/>
            <a:ext cx="2500330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Calibri" pitchFamily="34" charset="0"/>
              </a:rPr>
              <a:t>센서부</a:t>
            </a: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 구현</a:t>
            </a:r>
            <a:endParaRPr lang="en-US" altLang="ko-KR" sz="14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  제어 구현 및 최적화</a:t>
            </a:r>
            <a:endParaRPr lang="en-US" altLang="ko-KR" sz="14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en-US" altLang="ko-KR" sz="1400" b="1" dirty="0" smtClean="0">
                <a:solidFill>
                  <a:schemeClr val="tx1"/>
                </a:solidFill>
                <a:latin typeface="Calibri" pitchFamily="34" charset="0"/>
              </a:rPr>
              <a:t>  Maze Solving </a:t>
            </a: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구현 및 최적화</a:t>
            </a:r>
            <a:endParaRPr lang="en-US" altLang="ko-KR" sz="14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  인사 업무</a:t>
            </a:r>
            <a:endParaRPr lang="en-US" altLang="ko-KR" sz="1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0034" y="4643446"/>
            <a:ext cx="1080000" cy="108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85918" y="4929198"/>
            <a:ext cx="2500330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  제어 </a:t>
            </a:r>
            <a:r>
              <a:rPr lang="ko-KR" altLang="en-US" sz="1400" b="1" dirty="0">
                <a:solidFill>
                  <a:schemeClr val="tx1"/>
                </a:solidFill>
                <a:latin typeface="Calibri" pitchFamily="34" charset="0"/>
              </a:rPr>
              <a:t>구현 및 최적화</a:t>
            </a:r>
            <a:endParaRPr lang="en-US" altLang="ko-KR" sz="1400" b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en-US" altLang="ko-KR" sz="1400" b="1" dirty="0" smtClean="0">
                <a:solidFill>
                  <a:schemeClr val="tx1"/>
                </a:solidFill>
                <a:latin typeface="Calibri" pitchFamily="34" charset="0"/>
              </a:rPr>
              <a:t>  Line Tracing </a:t>
            </a: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구현 </a:t>
            </a:r>
            <a:r>
              <a:rPr lang="ko-KR" altLang="en-US" sz="1400" b="1" dirty="0">
                <a:solidFill>
                  <a:schemeClr val="tx1"/>
                </a:solidFill>
                <a:latin typeface="Calibri" pitchFamily="34" charset="0"/>
              </a:rPr>
              <a:t>및 최적화</a:t>
            </a:r>
            <a:endParaRPr lang="en-US" altLang="ko-KR" sz="1400" b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  간식 </a:t>
            </a:r>
            <a:r>
              <a:rPr lang="ko-KR" altLang="en-US" sz="1400" b="1" dirty="0">
                <a:solidFill>
                  <a:schemeClr val="tx1"/>
                </a:solidFill>
                <a:latin typeface="Calibri" pitchFamily="34" charset="0"/>
              </a:rPr>
              <a:t>담당</a:t>
            </a:r>
            <a:endParaRPr lang="en-US" altLang="ko-KR" sz="1400" b="1" dirty="0" err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57752" y="3000372"/>
            <a:ext cx="1080000" cy="1080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43636" y="3286124"/>
            <a:ext cx="2500330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sz="1400" b="1" dirty="0" smtClean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Calibri" pitchFamily="34" charset="0"/>
              </a:rPr>
              <a:t>센서부</a:t>
            </a: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 구현</a:t>
            </a:r>
            <a:endParaRPr lang="en-US" altLang="ko-KR" sz="14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en-US" altLang="ko-KR" sz="1400" b="1" dirty="0" smtClean="0">
                <a:solidFill>
                  <a:schemeClr val="tx1"/>
                </a:solidFill>
                <a:latin typeface="Calibri" pitchFamily="34" charset="0"/>
              </a:rPr>
              <a:t>  Line Tracing </a:t>
            </a: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구현 </a:t>
            </a:r>
            <a:r>
              <a:rPr lang="ko-KR" altLang="en-US" sz="1400" b="1" dirty="0">
                <a:solidFill>
                  <a:schemeClr val="tx1"/>
                </a:solidFill>
                <a:latin typeface="Calibri" pitchFamily="34" charset="0"/>
              </a:rPr>
              <a:t>및 최적화</a:t>
            </a:r>
            <a:endParaRPr lang="en-US" altLang="ko-KR" sz="1400" b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  제어 </a:t>
            </a:r>
            <a:r>
              <a:rPr lang="ko-KR" altLang="en-US" sz="1400" b="1" dirty="0">
                <a:solidFill>
                  <a:schemeClr val="tx1"/>
                </a:solidFill>
                <a:latin typeface="Calibri" pitchFamily="34" charset="0"/>
              </a:rPr>
              <a:t>구현 및 최적화</a:t>
            </a:r>
            <a:endParaRPr lang="en-US" altLang="ko-KR" sz="1400" b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  철저한 </a:t>
            </a:r>
            <a:r>
              <a:rPr lang="ko-KR" altLang="en-US" sz="1400" b="1" dirty="0">
                <a:solidFill>
                  <a:schemeClr val="tx1"/>
                </a:solidFill>
                <a:latin typeface="Calibri" pitchFamily="34" charset="0"/>
              </a:rPr>
              <a:t>준비성</a:t>
            </a:r>
            <a:endParaRPr lang="en-US" altLang="ko-KR" sz="14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57752" y="4643446"/>
            <a:ext cx="1080000" cy="1080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43636" y="4929198"/>
            <a:ext cx="2500330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sz="1400" b="1" dirty="0" smtClean="0">
                <a:solidFill>
                  <a:schemeClr val="tx1"/>
                </a:solidFill>
                <a:latin typeface="Calibri" pitchFamily="34" charset="0"/>
              </a:rPr>
              <a:t>  Line Tracing </a:t>
            </a: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구현 및 최적화</a:t>
            </a:r>
            <a:endParaRPr lang="en-US" altLang="ko-KR" sz="1400" b="1" dirty="0" smtClean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  통신 </a:t>
            </a:r>
            <a:r>
              <a:rPr lang="ko-KR" altLang="en-US" sz="1400" b="1" dirty="0">
                <a:solidFill>
                  <a:schemeClr val="tx1"/>
                </a:solidFill>
                <a:latin typeface="Calibri" pitchFamily="34" charset="0"/>
              </a:rPr>
              <a:t>설계</a:t>
            </a:r>
            <a:endParaRPr lang="en-US" altLang="ko-KR" sz="1400" b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  버전 </a:t>
            </a:r>
            <a:r>
              <a:rPr lang="ko-KR" altLang="en-US" sz="1400" b="1" dirty="0">
                <a:solidFill>
                  <a:schemeClr val="tx1"/>
                </a:solidFill>
                <a:latin typeface="Calibri" pitchFamily="34" charset="0"/>
              </a:rPr>
              <a:t>관리</a:t>
            </a:r>
            <a:endParaRPr lang="en-US" altLang="ko-KR" sz="1400" b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Tx/>
              <a:buChar char="-"/>
            </a:pPr>
            <a:r>
              <a:rPr lang="ko-KR" altLang="en-US" sz="1400" b="1" dirty="0" smtClean="0">
                <a:solidFill>
                  <a:schemeClr val="tx1"/>
                </a:solidFill>
                <a:latin typeface="Calibri" pitchFamily="34" charset="0"/>
              </a:rPr>
              <a:t>  냉철한 </a:t>
            </a:r>
            <a:r>
              <a:rPr lang="ko-KR" altLang="en-US" sz="1400" b="1" dirty="0">
                <a:solidFill>
                  <a:schemeClr val="tx1"/>
                </a:solidFill>
                <a:latin typeface="Calibri" pitchFamily="34" charset="0"/>
              </a:rPr>
              <a:t>분석력</a:t>
            </a:r>
            <a:endParaRPr lang="en-US" altLang="ko-KR" sz="1400" b="1" dirty="0" err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71736" y="1285860"/>
            <a:ext cx="3857652" cy="1500198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57158" y="2928934"/>
            <a:ext cx="4000528" cy="1500198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57158" y="4572008"/>
            <a:ext cx="4000528" cy="1500198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714876" y="2928934"/>
            <a:ext cx="4000528" cy="1500198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14876" y="4572008"/>
            <a:ext cx="4000528" cy="1500198"/>
          </a:xfrm>
          <a:prstGeom prst="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571736" y="2428868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조수호 연구원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57158" y="407194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정원경 연구원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7158" y="5715016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김지환 연구원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714876" y="4071942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이태희 연구원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14876" y="5715016"/>
            <a:ext cx="135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최현우 연구원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29058" y="1304496"/>
            <a:ext cx="214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C00000"/>
                </a:solidFill>
                <a:latin typeface="Calibri" pitchFamily="34" charset="0"/>
              </a:rPr>
              <a:t>現</a:t>
            </a:r>
            <a:r>
              <a:rPr lang="en-US" altLang="ko-KR" sz="1600" b="1" dirty="0" smtClean="0">
                <a:solidFill>
                  <a:srgbClr val="C00000"/>
                </a:solidFill>
                <a:latin typeface="Calibri" pitchFamily="34" charset="0"/>
              </a:rPr>
              <a:t>) LG</a:t>
            </a:r>
            <a:r>
              <a:rPr lang="ko-KR" altLang="en-US" sz="1600" b="1" dirty="0" smtClean="0">
                <a:solidFill>
                  <a:srgbClr val="C00000"/>
                </a:solidFill>
                <a:latin typeface="Calibri" pitchFamily="34" charset="0"/>
              </a:rPr>
              <a:t>전자 </a:t>
            </a:r>
            <a:r>
              <a:rPr lang="en-US" altLang="ko-KR" sz="1600" b="1" dirty="0" smtClean="0">
                <a:solidFill>
                  <a:srgbClr val="C00000"/>
                </a:solidFill>
                <a:latin typeface="Calibri" pitchFamily="34" charset="0"/>
              </a:rPr>
              <a:t>CTO</a:t>
            </a:r>
            <a:r>
              <a:rPr lang="ko-KR" altLang="en-US" sz="1600" b="1" dirty="0" smtClean="0">
                <a:solidFill>
                  <a:srgbClr val="C00000"/>
                </a:solidFill>
                <a:latin typeface="Calibri" pitchFamily="34" charset="0"/>
              </a:rPr>
              <a:t>사업부</a:t>
            </a:r>
            <a:endParaRPr lang="ko-KR" altLang="en-US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72198" y="3019008"/>
            <a:ext cx="214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Calibri" pitchFamily="34" charset="0"/>
              </a:rPr>
              <a:t>現</a:t>
            </a:r>
            <a:r>
              <a:rPr lang="en-US" altLang="ko-KR" sz="1600" b="1" dirty="0">
                <a:solidFill>
                  <a:srgbClr val="C00000"/>
                </a:solidFill>
                <a:latin typeface="Calibri" pitchFamily="34" charset="0"/>
              </a:rPr>
              <a:t>) LG</a:t>
            </a:r>
            <a:r>
              <a:rPr lang="ko-KR" altLang="en-US" sz="1600" b="1" dirty="0">
                <a:solidFill>
                  <a:srgbClr val="C00000"/>
                </a:solidFill>
                <a:latin typeface="Calibri" pitchFamily="34" charset="0"/>
              </a:rPr>
              <a:t>전자 </a:t>
            </a:r>
            <a:r>
              <a:rPr lang="en-US" altLang="ko-KR" sz="1600" b="1" dirty="0">
                <a:solidFill>
                  <a:srgbClr val="C00000"/>
                </a:solidFill>
                <a:latin typeface="Calibri" pitchFamily="34" charset="0"/>
              </a:rPr>
              <a:t>CTO</a:t>
            </a:r>
            <a:r>
              <a:rPr lang="ko-KR" altLang="en-US" sz="1600" b="1" dirty="0">
                <a:solidFill>
                  <a:srgbClr val="C00000"/>
                </a:solidFill>
                <a:latin typeface="Calibri" pitchFamily="34" charset="0"/>
              </a:rPr>
              <a:t>사업부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72198" y="4643446"/>
            <a:ext cx="214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Calibri" pitchFamily="34" charset="0"/>
              </a:rPr>
              <a:t>現</a:t>
            </a:r>
            <a:r>
              <a:rPr lang="en-US" altLang="ko-KR" sz="1600" b="1" dirty="0">
                <a:solidFill>
                  <a:srgbClr val="C00000"/>
                </a:solidFill>
                <a:latin typeface="Calibri" pitchFamily="34" charset="0"/>
              </a:rPr>
              <a:t>) LG</a:t>
            </a:r>
            <a:r>
              <a:rPr lang="ko-KR" altLang="en-US" sz="1600" b="1" dirty="0">
                <a:solidFill>
                  <a:srgbClr val="C00000"/>
                </a:solidFill>
                <a:latin typeface="Calibri" pitchFamily="34" charset="0"/>
              </a:rPr>
              <a:t>전자 </a:t>
            </a:r>
            <a:r>
              <a:rPr lang="en-US" altLang="ko-KR" sz="1600" b="1" dirty="0">
                <a:solidFill>
                  <a:srgbClr val="C00000"/>
                </a:solidFill>
                <a:latin typeface="Calibri" pitchFamily="34" charset="0"/>
              </a:rPr>
              <a:t>CTO</a:t>
            </a:r>
            <a:r>
              <a:rPr lang="ko-KR" altLang="en-US" sz="1600" b="1" dirty="0">
                <a:solidFill>
                  <a:srgbClr val="C00000"/>
                </a:solidFill>
                <a:latin typeface="Calibri" pitchFamily="34" charset="0"/>
              </a:rPr>
              <a:t>사업부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14480" y="3019008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Calibri" pitchFamily="34" charset="0"/>
              </a:rPr>
              <a:t>現</a:t>
            </a:r>
            <a:r>
              <a:rPr lang="en-US" altLang="ko-KR" sz="1600" b="1" dirty="0">
                <a:solidFill>
                  <a:srgbClr val="C00000"/>
                </a:solidFill>
                <a:latin typeface="Calibri" pitchFamily="34" charset="0"/>
              </a:rPr>
              <a:t>) LG</a:t>
            </a:r>
            <a:r>
              <a:rPr lang="ko-KR" altLang="en-US" sz="1600" b="1" dirty="0" err="1">
                <a:solidFill>
                  <a:srgbClr val="C00000"/>
                </a:solidFill>
                <a:latin typeface="Calibri" pitchFamily="34" charset="0"/>
              </a:rPr>
              <a:t>이노텍</a:t>
            </a:r>
            <a:r>
              <a:rPr lang="ko-KR" altLang="en-US" sz="1600" b="1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alibri" pitchFamily="34" charset="0"/>
              </a:rPr>
              <a:t>CTO</a:t>
            </a:r>
            <a:r>
              <a:rPr lang="ko-KR" altLang="en-US" sz="1600" b="1" dirty="0">
                <a:solidFill>
                  <a:srgbClr val="C00000"/>
                </a:solidFill>
                <a:latin typeface="Calibri" pitchFamily="34" charset="0"/>
              </a:rPr>
              <a:t>사업부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14480" y="4643446"/>
            <a:ext cx="214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Calibri" pitchFamily="34" charset="0"/>
              </a:rPr>
              <a:t>現</a:t>
            </a:r>
            <a:r>
              <a:rPr lang="en-US" altLang="ko-KR" sz="1600" b="1" dirty="0">
                <a:solidFill>
                  <a:srgbClr val="C00000"/>
                </a:solidFill>
                <a:latin typeface="Calibri" pitchFamily="34" charset="0"/>
              </a:rPr>
              <a:t>)LG</a:t>
            </a:r>
            <a:r>
              <a:rPr lang="ko-KR" altLang="en-US" sz="1600" b="1" dirty="0">
                <a:solidFill>
                  <a:srgbClr val="C00000"/>
                </a:solidFill>
                <a:latin typeface="Calibri" pitchFamily="34" charset="0"/>
              </a:rPr>
              <a:t>전자 </a:t>
            </a:r>
            <a:r>
              <a:rPr lang="en-US" altLang="ko-KR" sz="1600" b="1" dirty="0">
                <a:solidFill>
                  <a:srgbClr val="C00000"/>
                </a:solidFill>
                <a:latin typeface="Calibri" pitchFamily="34" charset="0"/>
              </a:rPr>
              <a:t>VS</a:t>
            </a:r>
            <a:r>
              <a:rPr lang="ko-KR" altLang="en-US" sz="1600" b="1" dirty="0">
                <a:solidFill>
                  <a:srgbClr val="C00000"/>
                </a:solidFill>
                <a:latin typeface="Calibri" pitchFamily="34" charset="0"/>
              </a:rPr>
              <a:t>사업부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0006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Calibri" pitchFamily="34" charset="0"/>
              </a:rPr>
              <a:t>Line Tracing</a:t>
            </a:r>
          </a:p>
          <a:p>
            <a:pPr marL="971550" lvl="1" indent="-514350">
              <a:buAutoNum type="arabicParenR"/>
            </a:pPr>
            <a:r>
              <a:rPr lang="ko-KR" altLang="en-US" sz="2000" dirty="0" smtClean="0">
                <a:latin typeface="Calibri" pitchFamily="34" charset="0"/>
              </a:rPr>
              <a:t>차선을 이탈하지 않는 안정적인 주행</a:t>
            </a:r>
            <a:endParaRPr lang="en-US" altLang="ko-KR" sz="2000" dirty="0" smtClean="0">
              <a:latin typeface="Calibri" pitchFamily="34" charset="0"/>
            </a:endParaRPr>
          </a:p>
          <a:p>
            <a:pPr marL="971550" lvl="1" indent="-514350">
              <a:buAutoNum type="arabicParenR"/>
            </a:pPr>
            <a:r>
              <a:rPr lang="ko-KR" altLang="en-US" sz="2000" dirty="0" smtClean="0">
                <a:latin typeface="Calibri" pitchFamily="34" charset="0"/>
              </a:rPr>
              <a:t>최대한 빠른 주행</a:t>
            </a:r>
            <a:endParaRPr lang="en-US" altLang="ko-KR" sz="2000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Calibri" pitchFamily="34" charset="0"/>
              </a:rPr>
              <a:t>Maze Solving</a:t>
            </a:r>
          </a:p>
          <a:p>
            <a:pPr marL="971550" lvl="1" indent="-514350">
              <a:buAutoNum type="arabicParenR"/>
            </a:pPr>
            <a:r>
              <a:rPr lang="ko-KR" altLang="en-US" sz="2000" dirty="0" smtClean="0">
                <a:latin typeface="Calibri" pitchFamily="34" charset="0"/>
              </a:rPr>
              <a:t>분기점 인식 알고리즘 개발</a:t>
            </a:r>
            <a:endParaRPr lang="en-US" altLang="ko-KR" sz="2000" dirty="0" smtClean="0">
              <a:latin typeface="Calibri" pitchFamily="34" charset="0"/>
            </a:endParaRPr>
          </a:p>
          <a:p>
            <a:pPr marL="971550" lvl="1" indent="-514350">
              <a:buAutoNum type="arabicParenR"/>
            </a:pPr>
            <a:r>
              <a:rPr lang="ko-KR" altLang="en-US" sz="2000" dirty="0" smtClean="0">
                <a:latin typeface="Calibri" pitchFamily="34" charset="0"/>
              </a:rPr>
              <a:t>최적 경로 선택 알고리즘을 통한 미로 탈출</a:t>
            </a:r>
            <a:endParaRPr lang="en-US" altLang="ko-KR" sz="2000" dirty="0" smtClean="0">
              <a:latin typeface="Calibri" pitchFamily="34" charset="0"/>
            </a:endParaRPr>
          </a:p>
          <a:p>
            <a:pPr marL="971550" lvl="1" indent="-514350">
              <a:buAutoNum type="arabicParenR"/>
            </a:pPr>
            <a:endParaRPr lang="en-US" altLang="ko-KR" dirty="0" smtClean="0">
              <a:latin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BD1-05DD-488F-8D36-A5279AF563A7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일등 </a:t>
            </a:r>
            <a:r>
              <a:rPr lang="en-US" altLang="ko-KR" smtClean="0"/>
              <a:t>SW </a:t>
            </a:r>
            <a:r>
              <a:rPr lang="ko-KR" altLang="en-US" smtClean="0"/>
              <a:t>신입과정 </a:t>
            </a:r>
            <a:r>
              <a:rPr lang="en-US" altLang="ko-KR" smtClean="0"/>
              <a:t>– </a:t>
            </a:r>
            <a:r>
              <a:rPr lang="ko-KR" altLang="en-US" smtClean="0"/>
              <a:t>프로젝트 종료 보고서</a:t>
            </a:r>
            <a:endParaRPr lang="ko-KR" altLang="en-US"/>
          </a:p>
        </p:txBody>
      </p:sp>
      <p:pic>
        <p:nvPicPr>
          <p:cNvPr id="6" name="그림 5" descr="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4143380"/>
            <a:ext cx="3143272" cy="1766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Schedule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285720" y="2071678"/>
          <a:ext cx="8429688" cy="259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1768"/>
                <a:gridCol w="1464480"/>
                <a:gridCol w="1464480"/>
                <a:gridCol w="1464480"/>
                <a:gridCol w="14644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</a:rPr>
                        <a:t>4/22</a:t>
                      </a:r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</a:rPr>
                        <a:t>4/23</a:t>
                      </a:r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</a:rPr>
                        <a:t>4/24</a:t>
                      </a:r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Calibri" pitchFamily="34" charset="0"/>
                        </a:rPr>
                        <a:t>4/25</a:t>
                      </a:r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Calibri" pitchFamily="34" charset="0"/>
                        </a:rPr>
                        <a:t>센서 동작 확인</a:t>
                      </a:r>
                      <a:endParaRPr lang="ko-KR" altLang="en-US" sz="1400" b="1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Calibri" pitchFamily="34" charset="0"/>
                        </a:rPr>
                        <a:t>C </a:t>
                      </a:r>
                      <a:r>
                        <a:rPr lang="ko-KR" altLang="en-US" sz="1400" b="1" dirty="0" smtClean="0">
                          <a:latin typeface="Calibri" pitchFamily="34" charset="0"/>
                        </a:rPr>
                        <a:t>코드</a:t>
                      </a:r>
                      <a:r>
                        <a:rPr lang="ko-KR" altLang="en-US" sz="1400" b="1" baseline="0" dirty="0" smtClean="0">
                          <a:latin typeface="Calibri" pitchFamily="34" charset="0"/>
                        </a:rPr>
                        <a:t> 작성</a:t>
                      </a:r>
                      <a:endParaRPr lang="ko-KR" altLang="en-US" sz="1400" b="1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Calibri" pitchFamily="34" charset="0"/>
                        </a:rPr>
                        <a:t>Line Tracing </a:t>
                      </a:r>
                      <a:r>
                        <a:rPr lang="ko-KR" altLang="en-US" sz="1400" b="1" dirty="0" smtClean="0">
                          <a:latin typeface="Calibri" pitchFamily="34" charset="0"/>
                        </a:rPr>
                        <a:t>구현 및 최적화</a:t>
                      </a:r>
                      <a:endParaRPr lang="ko-KR" altLang="en-US" sz="1400" b="1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Calibri" pitchFamily="34" charset="0"/>
                        </a:rPr>
                        <a:t>Maze</a:t>
                      </a:r>
                      <a:r>
                        <a:rPr lang="en-US" altLang="ko-KR" sz="1400" b="1" baseline="0" dirty="0" smtClean="0">
                          <a:latin typeface="Calibri" pitchFamily="34" charset="0"/>
                        </a:rPr>
                        <a:t> Solving </a:t>
                      </a:r>
                      <a:r>
                        <a:rPr lang="ko-KR" altLang="en-US" sz="1400" b="1" baseline="0" dirty="0" smtClean="0">
                          <a:latin typeface="Calibri" pitchFamily="34" charset="0"/>
                        </a:rPr>
                        <a:t>구현</a:t>
                      </a:r>
                      <a:endParaRPr lang="ko-KR" altLang="en-US" sz="1400" b="1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Calibri" pitchFamily="34" charset="0"/>
                        </a:rPr>
                        <a:t>보고서 작성</a:t>
                      </a:r>
                      <a:endParaRPr lang="ko-KR" altLang="en-US" sz="1400" b="1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Calibri" pitchFamily="34" charset="0"/>
                        </a:rPr>
                        <a:t>시연</a:t>
                      </a:r>
                      <a:endParaRPr lang="ko-KR" altLang="en-US" sz="1400" b="1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일등 </a:t>
            </a:r>
            <a:r>
              <a:rPr lang="en-US" altLang="ko-KR" smtClean="0"/>
              <a:t>SW </a:t>
            </a:r>
            <a:r>
              <a:rPr lang="ko-KR" altLang="en-US" smtClean="0"/>
              <a:t>신입과정 </a:t>
            </a:r>
            <a:r>
              <a:rPr lang="en-US" altLang="ko-KR" smtClean="0"/>
              <a:t>– </a:t>
            </a:r>
            <a:r>
              <a:rPr lang="ko-KR" altLang="en-US" smtClean="0"/>
              <a:t>프로젝트 종료 보고서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BD1-05DD-488F-8D36-A5279AF563A7}" type="slidenum">
              <a:rPr lang="ko-KR" altLang="en-US" smtClean="0"/>
              <a:t>5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– </a:t>
            </a:r>
            <a:r>
              <a:rPr lang="en-US" altLang="ko-KR" sz="4000" dirty="0" smtClean="0"/>
              <a:t>Environment Setup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Calibri" pitchFamily="34" charset="0"/>
              </a:rPr>
              <a:t>조립</a:t>
            </a:r>
            <a:endParaRPr lang="en-US" altLang="ko-KR" sz="2800" dirty="0" smtClean="0">
              <a:latin typeface="Calibri" pitchFamily="34" charset="0"/>
            </a:endParaRPr>
          </a:p>
          <a:p>
            <a:r>
              <a:rPr lang="ko-KR" altLang="en-US" sz="2800" dirty="0" smtClean="0">
                <a:latin typeface="Calibri" pitchFamily="34" charset="0"/>
              </a:rPr>
              <a:t>기반 코드</a:t>
            </a:r>
            <a:endParaRPr lang="en-US" altLang="ko-KR" sz="2800" dirty="0" smtClean="0">
              <a:latin typeface="Calibri" pitchFamily="34" charset="0"/>
            </a:endParaRPr>
          </a:p>
          <a:p>
            <a:pPr lvl="1"/>
            <a:r>
              <a:rPr lang="en-US" altLang="ko-KR" sz="2400" dirty="0" smtClean="0">
                <a:latin typeface="Calibri" pitchFamily="34" charset="0"/>
              </a:rPr>
              <a:t>Python</a:t>
            </a:r>
            <a:r>
              <a:rPr lang="ko-KR" altLang="en-US" sz="2400" dirty="0" smtClean="0">
                <a:latin typeface="Calibri" pitchFamily="34" charset="0"/>
              </a:rPr>
              <a:t> </a:t>
            </a:r>
            <a:r>
              <a:rPr lang="en-US" altLang="ko-KR" sz="2400" dirty="0" smtClean="0">
                <a:latin typeface="Calibri" pitchFamily="34" charset="0"/>
                <a:sym typeface="Wingdings" pitchFamily="2" charset="2"/>
              </a:rPr>
              <a:t> C</a:t>
            </a:r>
          </a:p>
          <a:p>
            <a:r>
              <a:rPr lang="ko-KR" altLang="en-US" sz="2800" dirty="0" smtClean="0">
                <a:latin typeface="Calibri" pitchFamily="34" charset="0"/>
              </a:rPr>
              <a:t>센서 데이터 수신</a:t>
            </a:r>
            <a:endParaRPr lang="en-US" altLang="ko-KR" sz="2800" dirty="0" smtClean="0">
              <a:latin typeface="Calibri" pitchFamily="34" charset="0"/>
            </a:endParaRPr>
          </a:p>
          <a:p>
            <a:pPr lvl="1"/>
            <a:r>
              <a:rPr lang="en-US" sz="2400" dirty="0" err="1" smtClean="0">
                <a:latin typeface="Calibri" pitchFamily="34" charset="0"/>
              </a:rPr>
              <a:t>AnalogRead</a:t>
            </a:r>
            <a:r>
              <a:rPr lang="en-US" sz="2400" dirty="0" smtClean="0">
                <a:latin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</a:rPr>
              <a:t>int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*</a:t>
            </a:r>
            <a:r>
              <a:rPr lang="en-US" sz="2400" dirty="0" err="1" smtClean="0">
                <a:latin typeface="Calibri" pitchFamily="34" charset="0"/>
              </a:rPr>
              <a:t>TR_params.value</a:t>
            </a:r>
            <a:r>
              <a:rPr lang="en-US" sz="2400" dirty="0" smtClean="0">
                <a:latin typeface="Calibri" pitchFamily="34" charset="0"/>
              </a:rPr>
              <a:t>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일등 </a:t>
            </a:r>
            <a:r>
              <a:rPr lang="en-US" altLang="ko-KR" smtClean="0"/>
              <a:t>SW </a:t>
            </a:r>
            <a:r>
              <a:rPr lang="ko-KR" altLang="en-US" smtClean="0"/>
              <a:t>신입과정 </a:t>
            </a:r>
            <a:r>
              <a:rPr lang="en-US" altLang="ko-KR" smtClean="0"/>
              <a:t>– </a:t>
            </a:r>
            <a:r>
              <a:rPr lang="ko-KR" altLang="en-US" smtClean="0"/>
              <a:t>프로젝트 종료 보고서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BD1-05DD-488F-8D36-A5279AF563A7}" type="slidenum">
              <a:rPr lang="ko-KR" altLang="en-US" smtClean="0"/>
              <a:t>6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– </a:t>
            </a:r>
            <a:r>
              <a:rPr lang="en-US" altLang="ko-KR" sz="4000" dirty="0" smtClean="0"/>
              <a:t>Line Tracing </a:t>
            </a:r>
            <a:r>
              <a:rPr lang="en-US" altLang="ko-KR" sz="3600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latin typeface="Calibri" pitchFamily="34" charset="0"/>
              </a:rPr>
              <a:t>수신된 </a:t>
            </a:r>
            <a:r>
              <a:rPr lang="en-US" altLang="ko-KR" sz="2000" dirty="0" smtClean="0">
                <a:latin typeface="Calibri" pitchFamily="34" charset="0"/>
              </a:rPr>
              <a:t>IR</a:t>
            </a:r>
            <a:r>
              <a:rPr lang="ko-KR" altLang="en-US" sz="2000" dirty="0" err="1" smtClean="0">
                <a:latin typeface="Calibri" pitchFamily="34" charset="0"/>
              </a:rPr>
              <a:t>센서값을</a:t>
            </a:r>
            <a:r>
              <a:rPr lang="ko-KR" altLang="en-US" sz="2000" dirty="0" smtClean="0">
                <a:latin typeface="Calibri" pitchFamily="34" charset="0"/>
              </a:rPr>
              <a:t> 활용한 </a:t>
            </a:r>
            <a:r>
              <a:rPr lang="en-US" altLang="ko-KR" sz="2000" dirty="0" smtClean="0">
                <a:latin typeface="Calibri" pitchFamily="34" charset="0"/>
              </a:rPr>
              <a:t>PID</a:t>
            </a:r>
            <a:r>
              <a:rPr lang="ko-KR" altLang="en-US" sz="2000" dirty="0" smtClean="0">
                <a:latin typeface="Calibri" pitchFamily="34" charset="0"/>
              </a:rPr>
              <a:t>제어 알고리즘</a:t>
            </a:r>
            <a:endParaRPr lang="en-US" altLang="ko-KR" sz="2000" dirty="0" smtClean="0">
              <a:latin typeface="Calibri" pitchFamily="34" charset="0"/>
            </a:endParaRPr>
          </a:p>
          <a:p>
            <a:pPr lvl="1"/>
            <a:r>
              <a:rPr lang="ko-KR" altLang="en-US" sz="1800" dirty="0" smtClean="0">
                <a:latin typeface="Calibri" pitchFamily="34" charset="0"/>
              </a:rPr>
              <a:t>양 바퀴 </a:t>
            </a:r>
            <a:r>
              <a:rPr lang="ko-KR" altLang="en-US" sz="1800" dirty="0" err="1" smtClean="0">
                <a:latin typeface="Calibri" pitchFamily="34" charset="0"/>
              </a:rPr>
              <a:t>속도차를</a:t>
            </a:r>
            <a:r>
              <a:rPr lang="ko-KR" altLang="en-US" sz="1800" dirty="0" smtClean="0">
                <a:latin typeface="Calibri" pitchFamily="34" charset="0"/>
              </a:rPr>
              <a:t> 통한 방향 제어</a:t>
            </a:r>
            <a:endParaRPr lang="en-US" altLang="ko-KR" sz="1800" dirty="0" smtClean="0">
              <a:latin typeface="Calibri" pitchFamily="34" charset="0"/>
            </a:endParaRPr>
          </a:p>
          <a:p>
            <a:r>
              <a:rPr lang="en-US" altLang="ko-KR" sz="2000" dirty="0" smtClean="0">
                <a:latin typeface="Calibri" pitchFamily="34" charset="0"/>
              </a:rPr>
              <a:t>power difference equation</a:t>
            </a:r>
            <a:endParaRPr lang="ko-KR" altLang="en-US" sz="2000" dirty="0">
              <a:latin typeface="Calibri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일등 </a:t>
            </a:r>
            <a:r>
              <a:rPr lang="en-US" altLang="ko-KR" smtClean="0"/>
              <a:t>SW </a:t>
            </a:r>
            <a:r>
              <a:rPr lang="ko-KR" altLang="en-US" smtClean="0"/>
              <a:t>신입과정 </a:t>
            </a:r>
            <a:r>
              <a:rPr lang="en-US" altLang="ko-KR" smtClean="0"/>
              <a:t>– </a:t>
            </a:r>
            <a:r>
              <a:rPr lang="ko-KR" altLang="en-US" smtClean="0"/>
              <a:t>프로젝트 종료 보고서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BD1-05DD-488F-8D36-A5279AF563A7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7" name="그림 6" descr="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285992"/>
            <a:ext cx="6507080" cy="378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– </a:t>
            </a:r>
            <a:r>
              <a:rPr lang="en-US" altLang="ko-KR" sz="4000" dirty="0" smtClean="0"/>
              <a:t>Line Tracing </a:t>
            </a:r>
            <a:r>
              <a:rPr lang="en-US" altLang="ko-KR" sz="3600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Calibri" pitchFamily="34" charset="0"/>
              </a:rPr>
              <a:t>이슈</a:t>
            </a:r>
            <a:endParaRPr lang="en-US" altLang="ko-KR" sz="2800" dirty="0" smtClean="0">
              <a:latin typeface="Calibri" pitchFamily="34" charset="0"/>
            </a:endParaRPr>
          </a:p>
          <a:p>
            <a:pPr lvl="1"/>
            <a:r>
              <a:rPr lang="en-US" altLang="ko-KR" sz="2400" dirty="0" smtClean="0">
                <a:latin typeface="Calibri" pitchFamily="34" charset="0"/>
              </a:rPr>
              <a:t>PID </a:t>
            </a:r>
            <a:r>
              <a:rPr lang="ko-KR" altLang="en-US" sz="2400" dirty="0" err="1" smtClean="0">
                <a:latin typeface="Calibri" pitchFamily="34" charset="0"/>
              </a:rPr>
              <a:t>파라미터</a:t>
            </a:r>
            <a:r>
              <a:rPr lang="ko-KR" altLang="en-US" sz="2400" dirty="0" smtClean="0">
                <a:latin typeface="Calibri" pitchFamily="34" charset="0"/>
              </a:rPr>
              <a:t> 최적화 과정</a:t>
            </a:r>
            <a:endParaRPr lang="en-US" altLang="ko-KR" sz="2400" dirty="0" smtClean="0">
              <a:latin typeface="Calibri" pitchFamily="34" charset="0"/>
            </a:endParaRPr>
          </a:p>
          <a:p>
            <a:pPr lvl="1"/>
            <a:r>
              <a:rPr lang="ko-KR" altLang="en-US" sz="2400" dirty="0" smtClean="0">
                <a:latin typeface="Calibri" pitchFamily="34" charset="0"/>
              </a:rPr>
              <a:t>배터리 </a:t>
            </a:r>
            <a:r>
              <a:rPr lang="ko-KR" altLang="en-US" sz="2400" dirty="0" err="1" smtClean="0">
                <a:latin typeface="Calibri" pitchFamily="34" charset="0"/>
              </a:rPr>
              <a:t>충전량에</a:t>
            </a:r>
            <a:r>
              <a:rPr lang="ko-KR" altLang="en-US" sz="2400" dirty="0" smtClean="0">
                <a:latin typeface="Calibri" pitchFamily="34" charset="0"/>
              </a:rPr>
              <a:t> 따른 속도 차이</a:t>
            </a:r>
            <a:endParaRPr lang="en-US" altLang="ko-KR" sz="2400" dirty="0" smtClean="0">
              <a:latin typeface="Calibri" pitchFamily="34" charset="0"/>
            </a:endParaRPr>
          </a:p>
          <a:p>
            <a:pPr lvl="2">
              <a:buFontTx/>
              <a:buChar char="-"/>
            </a:pPr>
            <a:r>
              <a:rPr lang="ko-KR" altLang="en-US" sz="2000" dirty="0" err="1" smtClean="0">
                <a:latin typeface="Calibri" pitchFamily="34" charset="0"/>
              </a:rPr>
              <a:t>파라미터</a:t>
            </a:r>
            <a:r>
              <a:rPr lang="ko-KR" altLang="en-US" sz="2000" dirty="0" smtClean="0">
                <a:latin typeface="Calibri" pitchFamily="34" charset="0"/>
              </a:rPr>
              <a:t> 결정에 문제를 야기</a:t>
            </a:r>
            <a:endParaRPr lang="en-US" altLang="ko-KR" sz="2000" dirty="0" smtClean="0">
              <a:latin typeface="Calibri" pitchFamily="34" charset="0"/>
            </a:endParaRPr>
          </a:p>
          <a:p>
            <a:pPr lvl="2">
              <a:buFontTx/>
              <a:buChar char="-"/>
            </a:pPr>
            <a:r>
              <a:rPr lang="ko-KR" altLang="en-US" sz="2000" dirty="0" smtClean="0">
                <a:latin typeface="Calibri" pitchFamily="34" charset="0"/>
              </a:rPr>
              <a:t>지속적인 주행의 어려움</a:t>
            </a:r>
            <a:endParaRPr lang="en-US" altLang="ko-KR" sz="2000" dirty="0" smtClean="0">
              <a:latin typeface="Calibri" pitchFamily="34" charset="0"/>
            </a:endParaRPr>
          </a:p>
          <a:p>
            <a:pPr lvl="1"/>
            <a:r>
              <a:rPr lang="en-US" altLang="ko-KR" sz="2400" dirty="0" smtClean="0">
                <a:latin typeface="Calibri" pitchFamily="34" charset="0"/>
              </a:rPr>
              <a:t>Calibration </a:t>
            </a:r>
            <a:r>
              <a:rPr lang="ko-KR" altLang="en-US" sz="2400" dirty="0" smtClean="0">
                <a:latin typeface="Calibri" pitchFamily="34" charset="0"/>
              </a:rPr>
              <a:t>과정 생략</a:t>
            </a:r>
            <a:endParaRPr lang="en-US" altLang="ko-KR" sz="2400" dirty="0" smtClean="0">
              <a:latin typeface="Calibri" pitchFamily="34" charset="0"/>
            </a:endParaRPr>
          </a:p>
          <a:p>
            <a:pPr lvl="2">
              <a:buNone/>
            </a:pPr>
            <a:r>
              <a:rPr lang="en-US" altLang="ko-KR" sz="2000" dirty="0" smtClean="0">
                <a:latin typeface="Calibri" pitchFamily="34" charset="0"/>
              </a:rPr>
              <a:t>- </a:t>
            </a:r>
            <a:r>
              <a:rPr lang="ko-KR" altLang="en-US" sz="2000" dirty="0" smtClean="0">
                <a:latin typeface="Calibri" pitchFamily="34" charset="0"/>
              </a:rPr>
              <a:t>코드 이슈로 인한 색상 반전</a:t>
            </a:r>
            <a:endParaRPr lang="ko-KR" altLang="en-US" sz="2000" dirty="0">
              <a:latin typeface="Calibri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일등 </a:t>
            </a:r>
            <a:r>
              <a:rPr lang="en-US" altLang="ko-KR" smtClean="0"/>
              <a:t>SW </a:t>
            </a:r>
            <a:r>
              <a:rPr lang="ko-KR" altLang="en-US" smtClean="0"/>
              <a:t>신입과정 </a:t>
            </a:r>
            <a:r>
              <a:rPr lang="en-US" altLang="ko-KR" smtClean="0"/>
              <a:t>– </a:t>
            </a:r>
            <a:r>
              <a:rPr lang="ko-KR" altLang="en-US" smtClean="0"/>
              <a:t>프로젝트 종료 보고서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BD1-05DD-488F-8D36-A5279AF563A7}" type="slidenum">
              <a:rPr lang="ko-KR" altLang="en-US" smtClean="0"/>
              <a:t>8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Methods – </a:t>
            </a:r>
            <a:r>
              <a:rPr lang="en-US" altLang="ko-KR" sz="4000" dirty="0" smtClean="0"/>
              <a:t>Maze Solving </a:t>
            </a:r>
            <a:r>
              <a:rPr lang="en-US" altLang="ko-KR" sz="3600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alibri" pitchFamily="34" charset="0"/>
              </a:rPr>
              <a:t>Left-handed approach</a:t>
            </a:r>
            <a:endParaRPr lang="en-US" altLang="ko-KR" dirty="0">
              <a:latin typeface="Calibri" pitchFamily="34" charset="0"/>
            </a:endParaRPr>
          </a:p>
          <a:p>
            <a:endParaRPr lang="en-US" altLang="ko-KR" dirty="0" smtClean="0">
              <a:latin typeface="Calibri" pitchFamily="34" charset="0"/>
            </a:endParaRPr>
          </a:p>
          <a:p>
            <a:endParaRPr lang="en-US" altLang="ko-KR" dirty="0">
              <a:latin typeface="Calibri" pitchFamily="34" charset="0"/>
            </a:endParaRPr>
          </a:p>
          <a:p>
            <a:endParaRPr lang="en-US" altLang="ko-KR" dirty="0" smtClean="0">
              <a:latin typeface="Calibri" pitchFamily="34" charset="0"/>
            </a:endParaRPr>
          </a:p>
          <a:p>
            <a:endParaRPr lang="en-US" altLang="ko-KR" dirty="0">
              <a:latin typeface="Calibri" pitchFamily="34" charset="0"/>
            </a:endParaRPr>
          </a:p>
          <a:p>
            <a:pPr lvl="1"/>
            <a:r>
              <a:rPr lang="ko-KR" altLang="en-US" sz="2000" dirty="0" smtClean="0">
                <a:latin typeface="Calibri" pitchFamily="34" charset="0"/>
              </a:rPr>
              <a:t>왼쪽 선 감지 </a:t>
            </a:r>
            <a:r>
              <a:rPr lang="en-US" altLang="ko-KR" sz="2000" dirty="0" smtClean="0">
                <a:latin typeface="Calibri" pitchFamily="34" charset="0"/>
              </a:rPr>
              <a:t>(</a:t>
            </a:r>
            <a:r>
              <a:rPr lang="ko-KR" altLang="en-US" sz="2000" dirty="0" smtClean="0">
                <a:latin typeface="Calibri" pitchFamily="34" charset="0"/>
              </a:rPr>
              <a:t>좌회전</a:t>
            </a:r>
            <a:r>
              <a:rPr lang="en-US" altLang="ko-KR" sz="2000" dirty="0" smtClean="0">
                <a:latin typeface="Calibri" pitchFamily="34" charset="0"/>
              </a:rPr>
              <a:t>)</a:t>
            </a:r>
          </a:p>
          <a:p>
            <a:pPr lvl="1"/>
            <a:r>
              <a:rPr lang="ko-KR" altLang="en-US" sz="2000" dirty="0" smtClean="0">
                <a:latin typeface="Calibri" pitchFamily="34" charset="0"/>
              </a:rPr>
              <a:t>오른쪽 선 감지 </a:t>
            </a:r>
            <a:r>
              <a:rPr lang="en-US" altLang="ko-KR" sz="2000" dirty="0" smtClean="0">
                <a:latin typeface="Calibri" pitchFamily="34" charset="0"/>
              </a:rPr>
              <a:t>(</a:t>
            </a:r>
            <a:r>
              <a:rPr lang="ko-KR" altLang="en-US" sz="2000" dirty="0" smtClean="0">
                <a:latin typeface="Calibri" pitchFamily="34" charset="0"/>
              </a:rPr>
              <a:t>우회전</a:t>
            </a:r>
            <a:r>
              <a:rPr lang="en-US" altLang="ko-KR" sz="2000" dirty="0" smtClean="0">
                <a:latin typeface="Calibri" pitchFamily="34" charset="0"/>
              </a:rPr>
              <a:t>)</a:t>
            </a:r>
          </a:p>
          <a:p>
            <a:pPr lvl="1"/>
            <a:r>
              <a:rPr lang="ko-KR" altLang="en-US" sz="2000" dirty="0" smtClean="0">
                <a:latin typeface="Calibri" pitchFamily="34" charset="0"/>
              </a:rPr>
              <a:t>양방향 감지 </a:t>
            </a:r>
            <a:r>
              <a:rPr lang="en-US" altLang="ko-KR" sz="2000" dirty="0" smtClean="0">
                <a:latin typeface="Calibri" pitchFamily="34" charset="0"/>
              </a:rPr>
              <a:t>(</a:t>
            </a:r>
            <a:r>
              <a:rPr lang="ko-KR" altLang="en-US" sz="2000" dirty="0" smtClean="0">
                <a:latin typeface="Calibri" pitchFamily="34" charset="0"/>
              </a:rPr>
              <a:t>좌회전</a:t>
            </a:r>
            <a:r>
              <a:rPr lang="en-US" altLang="ko-KR" sz="2000" dirty="0" smtClean="0">
                <a:latin typeface="Calibri" pitchFamily="34" charset="0"/>
              </a:rPr>
              <a:t>)</a:t>
            </a:r>
          </a:p>
          <a:p>
            <a:pPr lvl="1"/>
            <a:r>
              <a:rPr lang="ko-KR" altLang="en-US" sz="2000" dirty="0" smtClean="0">
                <a:latin typeface="Calibri" pitchFamily="34" charset="0"/>
              </a:rPr>
              <a:t>막다른 길 </a:t>
            </a:r>
            <a:r>
              <a:rPr lang="en-US" altLang="ko-KR" sz="2000" dirty="0" smtClean="0">
                <a:latin typeface="Calibri" pitchFamily="34" charset="0"/>
              </a:rPr>
              <a:t>(180 </a:t>
            </a:r>
            <a:r>
              <a:rPr lang="ko-KR" altLang="en-US" sz="2000" dirty="0" smtClean="0">
                <a:latin typeface="Calibri" pitchFamily="34" charset="0"/>
              </a:rPr>
              <a:t>회전</a:t>
            </a:r>
            <a:r>
              <a:rPr lang="en-US" altLang="ko-KR" sz="2000" dirty="0" smtClean="0">
                <a:latin typeface="Calibri" pitchFamily="34" charset="0"/>
              </a:rPr>
              <a:t>)</a:t>
            </a:r>
          </a:p>
          <a:p>
            <a:endParaRPr lang="ko-KR" altLang="en-US" dirty="0">
              <a:latin typeface="Calibri" pitchFamily="34" charset="0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일등 </a:t>
            </a:r>
            <a:r>
              <a:rPr lang="en-US" altLang="ko-KR" smtClean="0"/>
              <a:t>SW </a:t>
            </a:r>
            <a:r>
              <a:rPr lang="ko-KR" altLang="en-US" smtClean="0"/>
              <a:t>신입과정 </a:t>
            </a:r>
            <a:r>
              <a:rPr lang="en-US" altLang="ko-KR" smtClean="0"/>
              <a:t>– </a:t>
            </a:r>
            <a:r>
              <a:rPr lang="ko-KR" altLang="en-US" smtClean="0"/>
              <a:t>프로젝트 종료 보고서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0BD1-05DD-488F-8D36-A5279AF563A7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6" name="그림 5" descr="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857364"/>
            <a:ext cx="7565622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385</Words>
  <Application>Microsoft Office PowerPoint</Application>
  <PresentationFormat>화면 슬라이드 쇼(4:3)</PresentationFormat>
  <Paragraphs>111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 &lt;일등 SW 신입과정&gt;    Alphabot  Project    2019.04.25 36기 C반 6조</vt:lpstr>
      <vt:lpstr>Contents</vt:lpstr>
      <vt:lpstr>Project Members</vt:lpstr>
      <vt:lpstr>Goals</vt:lpstr>
      <vt:lpstr>Schedule</vt:lpstr>
      <vt:lpstr>Methods – Environment Setup</vt:lpstr>
      <vt:lpstr>Methods – Line Tracing (1/2)</vt:lpstr>
      <vt:lpstr>Methods – Line Tracing (2/2)</vt:lpstr>
      <vt:lpstr>Methods – Maze Solving (1/2)</vt:lpstr>
      <vt:lpstr>Methods – Maze Solving (2/2)</vt:lpstr>
      <vt:lpstr>수고하셨습니다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Alphabot Project</dc:title>
  <dc:creator>admin</dc:creator>
  <cp:lastModifiedBy>admin</cp:lastModifiedBy>
  <cp:revision>62</cp:revision>
  <dcterms:created xsi:type="dcterms:W3CDTF">2019-04-24T23:45:04Z</dcterms:created>
  <dcterms:modified xsi:type="dcterms:W3CDTF">2019-04-25T08:27:50Z</dcterms:modified>
</cp:coreProperties>
</file>