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0" r:id="rId2"/>
    <p:sldId id="306" r:id="rId3"/>
    <p:sldId id="375" r:id="rId4"/>
    <p:sldId id="273" r:id="rId5"/>
    <p:sldId id="332" r:id="rId6"/>
    <p:sldId id="372" r:id="rId7"/>
    <p:sldId id="333" r:id="rId8"/>
    <p:sldId id="338" r:id="rId9"/>
    <p:sldId id="350" r:id="rId10"/>
    <p:sldId id="349" r:id="rId11"/>
    <p:sldId id="353" r:id="rId12"/>
    <p:sldId id="361" r:id="rId13"/>
    <p:sldId id="360" r:id="rId14"/>
    <p:sldId id="359" r:id="rId15"/>
    <p:sldId id="358" r:id="rId16"/>
    <p:sldId id="357" r:id="rId17"/>
    <p:sldId id="356" r:id="rId18"/>
    <p:sldId id="340" r:id="rId19"/>
    <p:sldId id="370" r:id="rId20"/>
    <p:sldId id="373" r:id="rId21"/>
    <p:sldId id="369" r:id="rId22"/>
    <p:sldId id="336" r:id="rId23"/>
    <p:sldId id="368" r:id="rId24"/>
    <p:sldId id="367" r:id="rId25"/>
    <p:sldId id="366" r:id="rId26"/>
    <p:sldId id="363" r:id="rId27"/>
    <p:sldId id="365" r:id="rId28"/>
    <p:sldId id="374" r:id="rId29"/>
    <p:sldId id="342" r:id="rId30"/>
    <p:sldId id="335" r:id="rId31"/>
    <p:sldId id="344" r:id="rId32"/>
    <p:sldId id="346" r:id="rId33"/>
    <p:sldId id="348" r:id="rId34"/>
    <p:sldId id="37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5" autoAdjust="0"/>
    <p:restoredTop sz="84252" autoAdjust="0"/>
  </p:normalViewPr>
  <p:slideViewPr>
    <p:cSldViewPr snapToGrid="0">
      <p:cViewPr varScale="1">
        <p:scale>
          <a:sx n="58" d="100"/>
          <a:sy n="58" d="100"/>
        </p:scale>
        <p:origin x="6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B3DBA-5C60-4946-A7BE-20433FDC0971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3C955-680C-4B8F-85C8-6C319D8D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C955-680C-4B8F-85C8-6C319D8D2BB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75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各模块成绩按比例相加后，总分</a:t>
            </a:r>
            <a:r>
              <a:rPr lang="en-US" altLang="zh-CN" dirty="0" smtClean="0"/>
              <a:t>60</a:t>
            </a:r>
            <a:r>
              <a:rPr lang="zh-CN" altLang="zh-CN" dirty="0" smtClean="0"/>
              <a:t>分及以上为合格，可获得硕士生学位英语课程学分。未合格者可在第二学年重修课程所有模块，或选择部分模块重修，学年结束后申请重新计算课程成绩。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73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教程总学习时⻓</a:t>
            </a:r>
            <a:r>
              <a:rPr lang="en-US" altLang="zh-CN" dirty="0" smtClean="0"/>
              <a:t>6⼩</a:t>
            </a:r>
            <a:r>
              <a:rPr lang="zh-CN" altLang="en-US" dirty="0" smtClean="0"/>
              <a:t>时以上满分，⼩于等于</a:t>
            </a:r>
            <a:r>
              <a:rPr lang="en-US" altLang="zh-CN" dirty="0" smtClean="0"/>
              <a:t>3⼩</a:t>
            </a:r>
            <a:r>
              <a:rPr lang="zh-CN" altLang="en-US" dirty="0" smtClean="0"/>
              <a:t>时不得分；学习时⻓在</a:t>
            </a:r>
            <a:r>
              <a:rPr lang="en-US" altLang="zh-CN" dirty="0" smtClean="0"/>
              <a:t>3⼩</a:t>
            </a:r>
            <a:r>
              <a:rPr lang="zh-CN" altLang="en-US" dirty="0" smtClean="0"/>
              <a:t>时⾄</a:t>
            </a:r>
            <a:r>
              <a:rPr lang="en-US" altLang="zh-CN" dirty="0" smtClean="0"/>
              <a:t>6⼩</a:t>
            </a:r>
            <a:r>
              <a:rPr lang="zh-CN" altLang="en-US" dirty="0" smtClean="0"/>
              <a:t>时之间，得分为（学习时⻓</a:t>
            </a:r>
            <a:r>
              <a:rPr lang="en-US" altLang="zh-CN" dirty="0" smtClean="0"/>
              <a:t>-3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6-3</a:t>
            </a:r>
            <a:r>
              <a:rPr lang="zh-CN" altLang="en-US" dirty="0" smtClean="0"/>
              <a:t>）*</a:t>
            </a:r>
            <a:r>
              <a:rPr lang="en-US" altLang="zh-CN" dirty="0" smtClean="0"/>
              <a:t>100*30%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340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243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622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141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C955-680C-4B8F-85C8-6C319D8D2BB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50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890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358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493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01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各模块成绩按比例相加后，总分</a:t>
            </a:r>
            <a:r>
              <a:rPr lang="en-US" altLang="zh-CN" dirty="0" smtClean="0"/>
              <a:t>60</a:t>
            </a:r>
            <a:r>
              <a:rPr lang="zh-CN" altLang="zh-CN" dirty="0" smtClean="0"/>
              <a:t>分及以上为合格，可获得硕士生学位英语课程学分。未合格者可在第二学年重修课程所有模块，或选择部分模块重修，学年结束后申请重新计算课程成绩。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C955-680C-4B8F-85C8-6C319D8D2B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84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18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3C955-680C-4B8F-85C8-6C319D8D2B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75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各模块成绩按比例相加后，总分</a:t>
            </a:r>
            <a:r>
              <a:rPr lang="en-US" altLang="zh-CN" dirty="0" smtClean="0"/>
              <a:t>60</a:t>
            </a:r>
            <a:r>
              <a:rPr lang="zh-CN" altLang="zh-CN" dirty="0" smtClean="0"/>
              <a:t>分及以上为合格，可获得硕士生学位英语课程学分。未合格者可在第二学年重修课程所有模块，或选择部分模块重修，学年结束后申请重新计算课程成绩。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93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各模块成绩按比例相加后，总分</a:t>
            </a:r>
            <a:r>
              <a:rPr lang="en-US" altLang="zh-CN" dirty="0" smtClean="0"/>
              <a:t>60</a:t>
            </a:r>
            <a:r>
              <a:rPr lang="zh-CN" altLang="zh-CN" dirty="0" smtClean="0"/>
              <a:t>分及以上为合格，可获得硕士生学位英语课程学分。未合格者可在第二学年重修课程所有模块，或选择部分模块重修，学年结束后申请重新计算课程成绩。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15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855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35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6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C955-680C-4B8F-85C8-6C319D8D2B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88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E1E2-F2EF-4EA8-8882-F413848D399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D36E-D837-4EC0-8AA6-6A0C4F60B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78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E1E2-F2EF-4EA8-8882-F413848D399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D36E-D837-4EC0-8AA6-6A0C4F60B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8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E1E2-F2EF-4EA8-8882-F413848D399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D36E-D837-4EC0-8AA6-6A0C4F60B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3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E1E2-F2EF-4EA8-8882-F413848D399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D36E-D837-4EC0-8AA6-6A0C4F60B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0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E1E2-F2EF-4EA8-8882-F413848D399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D36E-D837-4EC0-8AA6-6A0C4F60B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0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E1E2-F2EF-4EA8-8882-F413848D399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D36E-D837-4EC0-8AA6-6A0C4F60B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8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E1E2-F2EF-4EA8-8882-F413848D399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D36E-D837-4EC0-8AA6-6A0C4F60B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76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E1E2-F2EF-4EA8-8882-F413848D399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D36E-D837-4EC0-8AA6-6A0C4F60B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E1E2-F2EF-4EA8-8882-F413848D399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D36E-D837-4EC0-8AA6-6A0C4F60B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E1E2-F2EF-4EA8-8882-F413848D399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D36E-D837-4EC0-8AA6-6A0C4F60B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6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E1E2-F2EF-4EA8-8882-F413848D399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D36E-D837-4EC0-8AA6-6A0C4F60B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9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E1E2-F2EF-4EA8-8882-F413848D399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D36E-D837-4EC0-8AA6-6A0C4F60B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.unipus.cn/index.htm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5448" y="532149"/>
            <a:ext cx="115722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硕士</a:t>
            </a:r>
            <a:r>
              <a:rPr lang="zh-CN" alt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</a:t>
            </a:r>
            <a:r>
              <a:rPr lang="zh-CN" alt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</a:t>
            </a:r>
            <a:r>
              <a:rPr lang="zh-CN" alt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学位英语暨</a:t>
            </a:r>
            <a:r>
              <a:rPr lang="en-US" altLang="zh-CN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级课程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2967" y="4380673"/>
            <a:ext cx="9589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Liu </a:t>
            </a:r>
            <a:r>
              <a:rPr lang="en-US" altLang="zh-CN" sz="32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Zhaolin</a:t>
            </a:r>
            <a:r>
              <a:rPr lang="en-US" altLang="zh-CN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, Associate Prof.</a:t>
            </a:r>
          </a:p>
          <a:p>
            <a:pPr algn="ctr"/>
            <a:r>
              <a:rPr lang="en-US" altLang="zh-CN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School of Foreign Languages and Literature, UESTC</a:t>
            </a:r>
          </a:p>
          <a:p>
            <a:pPr algn="ctr"/>
            <a:r>
              <a:rPr lang="en-US" altLang="zh-CN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Sept. 12, 2021</a:t>
            </a:r>
            <a:endParaRPr lang="zh-CN" alt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90291" y="2622469"/>
            <a:ext cx="980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u="sng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在线</a:t>
            </a:r>
            <a:r>
              <a:rPr lang="zh-CN" altLang="en-US" sz="7200" b="1" u="sng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宣讲</a:t>
            </a:r>
            <a:r>
              <a:rPr lang="zh-CN" altLang="en-US" sz="7200" b="1" u="sng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</a:t>
            </a:r>
            <a:endParaRPr lang="zh-CN" altLang="en-US" sz="7200" b="1" u="sng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7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6" y="165252"/>
            <a:ext cx="11725106" cy="64118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37233" y="2247441"/>
            <a:ext cx="3029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</a:rPr>
              <a:t>平台首页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5" y="0"/>
            <a:ext cx="7560437" cy="667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7624" y="849249"/>
            <a:ext cx="35362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各个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单元测试及课程考试的安排及截止时间：千万不要错过截止时间！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0510" y="1266940"/>
            <a:ext cx="6385514" cy="9805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5" y="0"/>
            <a:ext cx="7560437" cy="66730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91940" y="2249921"/>
            <a:ext cx="4754880" cy="4361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7624" y="683046"/>
            <a:ext cx="3183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各个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单元测试及课程考试的安排及截止时间：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5" y="0"/>
            <a:ext cx="7560437" cy="66730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69080" y="2649971"/>
            <a:ext cx="4754880" cy="4361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7624" y="683046"/>
            <a:ext cx="3183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各个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单元测试及课程考试的安排及截止时间：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35" y="91440"/>
            <a:ext cx="7560437" cy="66730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09110" y="3118600"/>
            <a:ext cx="4754880" cy="8704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7624" y="683046"/>
            <a:ext cx="3183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各个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单元测试及课程考试的安排及截止时间：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3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5" y="0"/>
            <a:ext cx="7560437" cy="66730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03370" y="3861551"/>
            <a:ext cx="4754880" cy="4361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7624" y="683046"/>
            <a:ext cx="3183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各个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单元测试及课程考试的安排及截止时间：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5" y="0"/>
            <a:ext cx="7560437" cy="66730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69080" y="4250171"/>
            <a:ext cx="4754880" cy="4361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7624" y="683046"/>
            <a:ext cx="3183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各个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单元测试及课程考试的安排及截止时间：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5" y="0"/>
            <a:ext cx="7560437" cy="66730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80510" y="4718800"/>
            <a:ext cx="4754880" cy="8018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7624" y="683046"/>
            <a:ext cx="3183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各个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单元测试及课程考试的安排及截止时间：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77668" y="-246709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级课程：模块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0374" y="1894714"/>
            <a:ext cx="108055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成绩构成：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本课程模块在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硕士生英语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课程总分中占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800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本课程成绩以百分制呈现，具体构成为：</a:t>
            </a:r>
            <a:endParaRPr lang="zh-CN" altLang="zh-CN" sz="2800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1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单元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测验：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60%</a:t>
            </a:r>
            <a:endParaRPr lang="zh-CN" altLang="zh-CN" sz="2800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2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）课程考试：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30%</a:t>
            </a:r>
            <a:endParaRPr lang="zh-CN" altLang="zh-CN" sz="2800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3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）在线讨论：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 </a:t>
            </a:r>
            <a:endParaRPr lang="zh-CN" altLang="zh-CN" sz="2800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522" y="3194451"/>
            <a:ext cx="3040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</a:rPr>
              <a:t>课程成绩构成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3123281" y="1068637"/>
            <a:ext cx="672029" cy="4836404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86200" y="807027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单元测验</a:t>
            </a:r>
            <a:r>
              <a:rPr lang="en-US" altLang="zh-CN" sz="2800" dirty="0" smtClean="0">
                <a:solidFill>
                  <a:schemeClr val="bg1"/>
                </a:solidFill>
              </a:rPr>
              <a:t>60%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86200" y="3483332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课程考试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en-US" altLang="zh-CN" sz="2800" dirty="0" smtClean="0">
                <a:solidFill>
                  <a:schemeClr val="bg1"/>
                </a:solidFill>
              </a:rPr>
              <a:t>0%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86200" y="5381821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单元讨论</a:t>
            </a:r>
            <a:r>
              <a:rPr lang="en-US" altLang="zh-CN" sz="2800" dirty="0" smtClean="0">
                <a:solidFill>
                  <a:schemeClr val="bg1"/>
                </a:solidFill>
              </a:rPr>
              <a:t>10%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5550" y="221456"/>
            <a:ext cx="4232910" cy="147732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Quiz 1--- 60 </a:t>
            </a:r>
            <a:r>
              <a:rPr lang="zh-CN" altLang="en-US" b="1" dirty="0">
                <a:solidFill>
                  <a:schemeClr val="bg1"/>
                </a:solidFill>
              </a:rPr>
              <a:t>分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Text A </a:t>
            </a:r>
            <a:r>
              <a:rPr lang="zh-CN" altLang="en-US" b="1" dirty="0">
                <a:solidFill>
                  <a:schemeClr val="bg1"/>
                </a:solidFill>
              </a:rPr>
              <a:t>阅读理解题 </a:t>
            </a:r>
            <a:r>
              <a:rPr lang="en-US" altLang="zh-CN" b="1" dirty="0">
                <a:solidFill>
                  <a:schemeClr val="bg1"/>
                </a:solidFill>
              </a:rPr>
              <a:t>5</a:t>
            </a:r>
            <a:r>
              <a:rPr lang="zh-CN" altLang="en-US" b="1" dirty="0">
                <a:solidFill>
                  <a:schemeClr val="bg1"/>
                </a:solidFill>
              </a:rPr>
              <a:t>个 （每个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分）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Text A </a:t>
            </a:r>
            <a:r>
              <a:rPr lang="zh-CN" altLang="en-US" b="1" dirty="0">
                <a:solidFill>
                  <a:schemeClr val="bg1"/>
                </a:solidFill>
              </a:rPr>
              <a:t>判断正误题 </a:t>
            </a:r>
            <a:r>
              <a:rPr lang="en-US" altLang="zh-CN" b="1" dirty="0">
                <a:solidFill>
                  <a:schemeClr val="bg1"/>
                </a:solidFill>
              </a:rPr>
              <a:t>5</a:t>
            </a:r>
            <a:r>
              <a:rPr lang="zh-CN" altLang="en-US" b="1" dirty="0">
                <a:solidFill>
                  <a:schemeClr val="bg1"/>
                </a:solidFill>
              </a:rPr>
              <a:t>个（每个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分）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Text A </a:t>
            </a:r>
            <a:r>
              <a:rPr lang="zh-CN" altLang="en-US" b="1" dirty="0">
                <a:solidFill>
                  <a:schemeClr val="bg1"/>
                </a:solidFill>
              </a:rPr>
              <a:t>词汇选择填空 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zh-CN" altLang="en-US" b="1" dirty="0">
                <a:solidFill>
                  <a:schemeClr val="bg1"/>
                </a:solidFill>
              </a:rPr>
              <a:t>个（每个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分）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Text B </a:t>
            </a:r>
            <a:r>
              <a:rPr lang="zh-CN" altLang="en-US" b="1" dirty="0">
                <a:solidFill>
                  <a:schemeClr val="bg1"/>
                </a:solidFill>
              </a:rPr>
              <a:t>词汇替换 </a:t>
            </a:r>
            <a:r>
              <a:rPr lang="en-US" altLang="zh-CN" b="1" dirty="0">
                <a:solidFill>
                  <a:schemeClr val="bg1"/>
                </a:solidFill>
              </a:rPr>
              <a:t>10 </a:t>
            </a:r>
            <a:r>
              <a:rPr lang="zh-CN" altLang="en-US" b="1" dirty="0">
                <a:solidFill>
                  <a:schemeClr val="bg1"/>
                </a:solidFill>
              </a:rPr>
              <a:t>个（每个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分）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5550" y="1633722"/>
            <a:ext cx="4232910" cy="64633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Quiz  2--- 40 </a:t>
            </a:r>
            <a:r>
              <a:rPr lang="zh-CN" altLang="en-US" b="1" dirty="0">
                <a:solidFill>
                  <a:schemeClr val="bg1"/>
                </a:solidFill>
              </a:rPr>
              <a:t>分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拓展词汇练习</a:t>
            </a:r>
            <a:r>
              <a:rPr lang="en-US" altLang="zh-CN" b="1" dirty="0">
                <a:solidFill>
                  <a:schemeClr val="bg1"/>
                </a:solidFill>
              </a:rPr>
              <a:t>20</a:t>
            </a:r>
            <a:r>
              <a:rPr lang="zh-CN" altLang="en-US" b="1" dirty="0">
                <a:solidFill>
                  <a:schemeClr val="bg1"/>
                </a:solidFill>
              </a:rPr>
              <a:t>个（每个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分）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70938" y="5181766"/>
            <a:ext cx="5593080" cy="92333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bg1"/>
                </a:solidFill>
              </a:rPr>
              <a:t>每单元五个问题选自课本，</a:t>
            </a:r>
            <a:r>
              <a:rPr lang="en-US" altLang="zh-CN" b="1" dirty="0">
                <a:solidFill>
                  <a:schemeClr val="bg1"/>
                </a:solidFill>
              </a:rPr>
              <a:t>Text </a:t>
            </a:r>
            <a:r>
              <a:rPr lang="en-US" altLang="zh-CN" b="1" dirty="0" smtClean="0">
                <a:solidFill>
                  <a:schemeClr val="bg1"/>
                </a:solidFill>
              </a:rPr>
              <a:t>A 3</a:t>
            </a:r>
            <a:r>
              <a:rPr lang="zh-CN" altLang="en-US" b="1" dirty="0">
                <a:solidFill>
                  <a:schemeClr val="bg1"/>
                </a:solidFill>
              </a:rPr>
              <a:t>个，</a:t>
            </a:r>
            <a:r>
              <a:rPr lang="en-US" altLang="zh-CN" b="1" dirty="0">
                <a:solidFill>
                  <a:schemeClr val="bg1"/>
                </a:solidFill>
              </a:rPr>
              <a:t>Text B 2</a:t>
            </a:r>
            <a:r>
              <a:rPr lang="zh-CN" altLang="en-US" b="1" dirty="0">
                <a:solidFill>
                  <a:schemeClr val="bg1"/>
                </a:solidFill>
              </a:rPr>
              <a:t>个。要求学生选两个回答。获取满分本学期需要在讨论板块回复至少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zh-CN" altLang="en-US" b="1" dirty="0">
                <a:solidFill>
                  <a:schemeClr val="bg1"/>
                </a:solidFill>
              </a:rPr>
              <a:t>次。助教监管。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70938" y="2902063"/>
            <a:ext cx="5593080" cy="1754326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每三单元一个考试， 共两个考试。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Part </a:t>
            </a:r>
            <a:r>
              <a:rPr lang="en-US" altLang="zh-CN" b="1" dirty="0">
                <a:solidFill>
                  <a:schemeClr val="bg1"/>
                </a:solidFill>
              </a:rPr>
              <a:t>1. Text A </a:t>
            </a:r>
            <a:r>
              <a:rPr lang="zh-CN" altLang="en-US" b="1" dirty="0">
                <a:solidFill>
                  <a:schemeClr val="bg1"/>
                </a:solidFill>
              </a:rPr>
              <a:t>阅读理解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zh-CN" altLang="en-US" b="1" dirty="0">
                <a:solidFill>
                  <a:schemeClr val="bg1"/>
                </a:solidFill>
              </a:rPr>
              <a:t>每单元</a:t>
            </a:r>
            <a:r>
              <a:rPr lang="en-US" altLang="zh-CN" b="1" dirty="0">
                <a:solidFill>
                  <a:schemeClr val="bg1"/>
                </a:solidFill>
              </a:rPr>
              <a:t>1-2</a:t>
            </a:r>
            <a:r>
              <a:rPr lang="zh-CN" altLang="en-US" b="1" dirty="0">
                <a:solidFill>
                  <a:schemeClr val="bg1"/>
                </a:solidFill>
              </a:rPr>
              <a:t>题，每题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分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 判断正误 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zh-CN" altLang="en-US" b="1" dirty="0">
                <a:solidFill>
                  <a:schemeClr val="bg1"/>
                </a:solidFill>
              </a:rPr>
              <a:t>每单元</a:t>
            </a:r>
            <a:r>
              <a:rPr lang="en-US" altLang="zh-CN" b="1" dirty="0">
                <a:solidFill>
                  <a:schemeClr val="bg1"/>
                </a:solidFill>
              </a:rPr>
              <a:t>2 -3</a:t>
            </a:r>
            <a:r>
              <a:rPr lang="zh-CN" altLang="en-US" b="1" dirty="0">
                <a:solidFill>
                  <a:schemeClr val="bg1"/>
                </a:solidFill>
              </a:rPr>
              <a:t>题，每题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分</a:t>
            </a:r>
            <a:r>
              <a:rPr lang="en-US" altLang="zh-CN" b="1" dirty="0">
                <a:solidFill>
                  <a:schemeClr val="bg1"/>
                </a:solidFill>
              </a:rPr>
              <a:t>) </a:t>
            </a:r>
            <a:r>
              <a:rPr lang="zh-CN" altLang="en-US" b="1" dirty="0">
                <a:solidFill>
                  <a:schemeClr val="bg1"/>
                </a:solidFill>
              </a:rPr>
              <a:t>，词汇单项选择 （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zh-CN" altLang="en-US" b="1" dirty="0">
                <a:solidFill>
                  <a:schemeClr val="bg1"/>
                </a:solidFill>
              </a:rPr>
              <a:t>个， 每题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分，各单元生词，每单元</a:t>
            </a:r>
            <a:r>
              <a:rPr lang="en-US" altLang="zh-CN" b="1" dirty="0">
                <a:solidFill>
                  <a:schemeClr val="bg1"/>
                </a:solidFill>
              </a:rPr>
              <a:t>3-4</a:t>
            </a:r>
            <a:r>
              <a:rPr lang="zh-CN" altLang="en-US" b="1" dirty="0">
                <a:solidFill>
                  <a:schemeClr val="bg1"/>
                </a:solidFill>
              </a:rPr>
              <a:t>个词，</a:t>
            </a:r>
            <a:r>
              <a:rPr lang="en-US" altLang="zh-CN" b="1" dirty="0">
                <a:solidFill>
                  <a:schemeClr val="bg1"/>
                </a:solidFill>
              </a:rPr>
              <a:t>Text A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 B </a:t>
            </a:r>
            <a:r>
              <a:rPr lang="zh-CN" altLang="en-US" b="1" dirty="0">
                <a:solidFill>
                  <a:schemeClr val="bg1"/>
                </a:solidFill>
              </a:rPr>
              <a:t>都有</a:t>
            </a:r>
            <a:r>
              <a:rPr lang="zh-CN" altLang="en-US" b="1" dirty="0" smtClean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Part </a:t>
            </a:r>
            <a:r>
              <a:rPr lang="en-US" altLang="zh-CN" b="1" dirty="0">
                <a:solidFill>
                  <a:schemeClr val="bg1"/>
                </a:solidFill>
              </a:rPr>
              <a:t>2. </a:t>
            </a:r>
            <a:r>
              <a:rPr lang="zh-CN" altLang="en-US" b="1" dirty="0">
                <a:solidFill>
                  <a:schemeClr val="bg1"/>
                </a:solidFill>
              </a:rPr>
              <a:t>拓展词汇练习 </a:t>
            </a:r>
            <a:r>
              <a:rPr lang="en-US" altLang="zh-CN" b="1" dirty="0">
                <a:solidFill>
                  <a:schemeClr val="bg1"/>
                </a:solidFill>
              </a:rPr>
              <a:t>20</a:t>
            </a:r>
            <a:r>
              <a:rPr lang="zh-CN" altLang="en-US" b="1" dirty="0">
                <a:solidFill>
                  <a:schemeClr val="bg1"/>
                </a:solidFill>
              </a:rPr>
              <a:t>个，</a:t>
            </a:r>
            <a:r>
              <a:rPr lang="en-US" altLang="zh-CN" b="1" dirty="0">
                <a:solidFill>
                  <a:schemeClr val="bg1"/>
                </a:solidFill>
              </a:rPr>
              <a:t>40</a:t>
            </a:r>
            <a:r>
              <a:rPr lang="zh-CN" altLang="en-US" b="1" dirty="0">
                <a:solidFill>
                  <a:schemeClr val="bg1"/>
                </a:solidFill>
              </a:rPr>
              <a:t>分 题目随机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9358" y="1540281"/>
            <a:ext cx="3048000" cy="289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156" y="2172298"/>
            <a:ext cx="2326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目 录</a:t>
            </a:r>
            <a:endParaRPr kumimoji="0" lang="en-US" altLang="zh-CN" sz="5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CONTENT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28039" y="0"/>
            <a:ext cx="742187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硕士生学位英语课程结构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级课程：模块 </a:t>
            </a:r>
            <a:r>
              <a:rPr lang="en-US" altLang="zh-CN" sz="4000" b="1" dirty="0" smtClean="0">
                <a:solidFill>
                  <a:prstClr val="white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级课程：模块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级课程：模块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31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4737" y="2280492"/>
            <a:ext cx="9529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FF00"/>
                </a:solidFill>
              </a:rPr>
              <a:t>模块</a:t>
            </a:r>
            <a:r>
              <a:rPr lang="en-US" altLang="zh-CN" sz="8000" dirty="0" smtClean="0">
                <a:solidFill>
                  <a:srgbClr val="FFFF00"/>
                </a:solidFill>
              </a:rPr>
              <a:t>3</a:t>
            </a:r>
            <a:r>
              <a:rPr lang="zh-CN" altLang="en-US" sz="8000" dirty="0" smtClean="0">
                <a:solidFill>
                  <a:srgbClr val="FFFF00"/>
                </a:solidFill>
              </a:rPr>
              <a:t>课程说明</a:t>
            </a:r>
            <a:endParaRPr lang="zh-CN" altLang="en-US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77668" y="-246709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级课程：模块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8660" y="1828800"/>
            <a:ext cx="10938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学位英语课程的第三个模块是“听说实训”。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</a:rPr>
              <a:t>模块</a:t>
            </a:r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其实又可细分为两个更小的并且相互有联系的部分：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7670" y="3703320"/>
            <a:ext cx="3451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FFFF00"/>
                </a:solidFill>
              </a:rPr>
              <a:t>3.1 </a:t>
            </a:r>
            <a:r>
              <a:rPr lang="zh-CN" altLang="en-US" sz="3600" dirty="0" smtClean="0">
                <a:solidFill>
                  <a:srgbClr val="FFFF00"/>
                </a:solidFill>
              </a:rPr>
              <a:t>在线听说</a:t>
            </a:r>
            <a:endParaRPr lang="en-US" altLang="zh-CN" sz="36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FFFF00"/>
                </a:solidFill>
              </a:rPr>
              <a:t>3.2 </a:t>
            </a:r>
            <a:r>
              <a:rPr lang="zh-CN" altLang="en-US" sz="3600" dirty="0" smtClean="0">
                <a:solidFill>
                  <a:srgbClr val="FFFF00"/>
                </a:solidFill>
              </a:rPr>
              <a:t>外教口语坊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5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77668" y="-246709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级课程：模块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6990" y="1373738"/>
            <a:ext cx="2976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FFFF00"/>
                </a:solidFill>
              </a:rPr>
              <a:t>3.1 </a:t>
            </a:r>
            <a:r>
              <a:rPr lang="zh-CN" altLang="en-US" sz="3600" dirty="0" smtClean="0">
                <a:solidFill>
                  <a:srgbClr val="FFFF00"/>
                </a:solidFill>
              </a:rPr>
              <a:t>在线听说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337" y="2853368"/>
            <a:ext cx="1087364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平台名称：外语教学与研究出版社</a:t>
            </a:r>
            <a:r>
              <a:rPr lang="en-US" altLang="zh-CN" sz="3200" dirty="0" smtClean="0">
                <a:solidFill>
                  <a:schemeClr val="bg1"/>
                </a:solidFill>
              </a:rPr>
              <a:t>U</a:t>
            </a:r>
            <a:r>
              <a:rPr lang="zh-CN" altLang="en-US" sz="3200" dirty="0" smtClean="0">
                <a:solidFill>
                  <a:schemeClr val="bg1"/>
                </a:solidFill>
              </a:rPr>
              <a:t>校园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lvl="0"/>
            <a:endParaRPr lang="en-US" altLang="zh-CN" sz="3200" dirty="0" smtClean="0">
              <a:solidFill>
                <a:schemeClr val="bg1"/>
              </a:solidFill>
            </a:endParaRPr>
          </a:p>
          <a:p>
            <a:pPr lvl="0"/>
            <a:r>
              <a:rPr lang="en-US" altLang="zh-CN" sz="3200" dirty="0" smtClean="0">
                <a:solidFill>
                  <a:schemeClr val="bg1"/>
                </a:solidFill>
              </a:rPr>
              <a:t>PC</a:t>
            </a:r>
            <a:r>
              <a:rPr lang="zh-CN" altLang="en-US" sz="3200" dirty="0" smtClean="0">
                <a:solidFill>
                  <a:schemeClr val="bg1"/>
                </a:solidFill>
              </a:rPr>
              <a:t>端登陆</a:t>
            </a:r>
            <a:r>
              <a:rPr lang="en-US" altLang="zh-CN" sz="3200" dirty="0" smtClean="0">
                <a:solidFill>
                  <a:schemeClr val="bg1"/>
                </a:solidFill>
              </a:rPr>
              <a:t>:  </a:t>
            </a:r>
            <a:r>
              <a:rPr lang="en-US" altLang="zh-CN" sz="2800" dirty="0" smtClean="0">
                <a:solidFill>
                  <a:prstClr val="white"/>
                </a:solidFill>
              </a:rPr>
              <a:t>https</a:t>
            </a:r>
            <a:r>
              <a:rPr lang="en-US" altLang="zh-CN" sz="2800" dirty="0">
                <a:solidFill>
                  <a:prstClr val="white"/>
                </a:solidFill>
              </a:rPr>
              <a:t>://u.unipus.cn/index.html</a:t>
            </a:r>
            <a:r>
              <a:rPr lang="en-US" altLang="zh-CN" sz="2800" dirty="0" smtClean="0">
                <a:solidFill>
                  <a:prstClr val="white"/>
                </a:solidFill>
                <a:hlinkClick r:id="rId3"/>
              </a:rPr>
              <a:t>/</a:t>
            </a:r>
            <a:r>
              <a:rPr lang="zh-CN" altLang="en-US" sz="2800" dirty="0" smtClean="0">
                <a:solidFill>
                  <a:prstClr val="white"/>
                </a:solidFill>
              </a:rPr>
              <a:t>（也可使用手机</a:t>
            </a:r>
            <a:r>
              <a:rPr lang="en-US" altLang="zh-CN" sz="2800" dirty="0" smtClean="0">
                <a:solidFill>
                  <a:prstClr val="white"/>
                </a:solidFill>
              </a:rPr>
              <a:t>App)</a:t>
            </a:r>
          </a:p>
          <a:p>
            <a:pPr lvl="0"/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5079" y="4886996"/>
            <a:ext cx="9970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00"/>
                </a:solidFill>
              </a:rPr>
              <a:t>（具体的注册</a:t>
            </a:r>
            <a:r>
              <a:rPr lang="en-US" altLang="zh-CN" sz="2800" dirty="0">
                <a:solidFill>
                  <a:srgbClr val="FFFF00"/>
                </a:solidFill>
              </a:rPr>
              <a:t>-</a:t>
            </a:r>
            <a:r>
              <a:rPr lang="zh-CN" altLang="en-US" sz="2800" dirty="0" smtClean="0">
                <a:solidFill>
                  <a:srgbClr val="FFFF00"/>
                </a:solidFill>
              </a:rPr>
              <a:t>身份</a:t>
            </a:r>
            <a:r>
              <a:rPr lang="en-US" altLang="zh-CN" sz="2800" dirty="0" smtClean="0">
                <a:solidFill>
                  <a:srgbClr val="FFFF00"/>
                </a:solidFill>
              </a:rPr>
              <a:t>-</a:t>
            </a:r>
            <a:r>
              <a:rPr lang="zh-CN" altLang="en-US" sz="2800" dirty="0" smtClean="0">
                <a:solidFill>
                  <a:srgbClr val="FFFF00"/>
                </a:solidFill>
              </a:rPr>
              <a:t>激活教程的办法，请认真阅读相关群文件）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5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77668" y="-246709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级课程：模块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6990" y="1200076"/>
            <a:ext cx="2976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FFFF00"/>
                </a:solidFill>
              </a:rPr>
              <a:t>3.1 </a:t>
            </a:r>
            <a:r>
              <a:rPr lang="zh-CN" altLang="en-US" sz="3600" dirty="0" smtClean="0">
                <a:solidFill>
                  <a:srgbClr val="FFFF00"/>
                </a:solidFill>
              </a:rPr>
              <a:t>在线听说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045" y="207738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在线听说所使用的教材：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5" y="2879048"/>
            <a:ext cx="6341109" cy="297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91" y="2879047"/>
            <a:ext cx="5144876" cy="29706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3725" y="5936440"/>
            <a:ext cx="1117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（必须购买新教材，才能获得封底的验证码）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77668" y="-246709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级课程：模块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6990" y="1200076"/>
            <a:ext cx="2976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FFFF00"/>
                </a:solidFill>
              </a:rPr>
              <a:t>3.1 </a:t>
            </a:r>
            <a:r>
              <a:rPr lang="zh-CN" altLang="en-US" sz="3600" dirty="0" smtClean="0">
                <a:solidFill>
                  <a:srgbClr val="FFFF00"/>
                </a:solidFill>
              </a:rPr>
              <a:t>在线听说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979" y="2269552"/>
            <a:ext cx="3887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在线听说注意事项：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8820" y="3123743"/>
            <a:ext cx="8339769" cy="14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lphaLcParenR"/>
            </a:pPr>
            <a:r>
              <a:rPr lang="zh-CN" altLang="en-US" sz="3200" dirty="0" smtClean="0">
                <a:solidFill>
                  <a:schemeClr val="bg1"/>
                </a:solidFill>
              </a:rPr>
              <a:t>需要学习的单元截止时间，平台可查；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lphaLcParenR"/>
            </a:pPr>
            <a:r>
              <a:rPr lang="zh-CN" altLang="en-US" sz="3200" dirty="0" smtClean="0">
                <a:solidFill>
                  <a:schemeClr val="bg1"/>
                </a:solidFill>
              </a:rPr>
              <a:t>成绩构成：学习时长</a:t>
            </a:r>
            <a:r>
              <a:rPr lang="en-US" altLang="zh-CN" sz="3200" dirty="0" smtClean="0">
                <a:solidFill>
                  <a:schemeClr val="bg1"/>
                </a:solidFill>
              </a:rPr>
              <a:t>(30%)+</a:t>
            </a:r>
            <a:r>
              <a:rPr lang="zh-CN" altLang="en-US" sz="3200" dirty="0" smtClean="0">
                <a:solidFill>
                  <a:schemeClr val="bg1"/>
                </a:solidFill>
              </a:rPr>
              <a:t>必修内容</a:t>
            </a:r>
            <a:r>
              <a:rPr lang="en-US" altLang="zh-CN" sz="3200" dirty="0" smtClean="0">
                <a:solidFill>
                  <a:schemeClr val="bg1"/>
                </a:solidFill>
              </a:rPr>
              <a:t>(70%)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0129" y="5059185"/>
            <a:ext cx="10217150" cy="83099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rgbClr val="FFFF00"/>
                </a:solidFill>
              </a:rPr>
              <a:t>教程总学习时⻓</a:t>
            </a:r>
            <a:r>
              <a:rPr lang="en-US" altLang="zh-CN" sz="2400" dirty="0">
                <a:solidFill>
                  <a:srgbClr val="FFFF00"/>
                </a:solidFill>
              </a:rPr>
              <a:t>6⼩</a:t>
            </a:r>
            <a:r>
              <a:rPr lang="zh-CN" altLang="en-US" sz="2400" dirty="0">
                <a:solidFill>
                  <a:srgbClr val="FFFF00"/>
                </a:solidFill>
              </a:rPr>
              <a:t>时以上满分，⼩于等于</a:t>
            </a:r>
            <a:r>
              <a:rPr lang="en-US" altLang="zh-CN" sz="2400" dirty="0">
                <a:solidFill>
                  <a:srgbClr val="FFFF00"/>
                </a:solidFill>
              </a:rPr>
              <a:t>3⼩</a:t>
            </a:r>
            <a:r>
              <a:rPr lang="zh-CN" altLang="en-US" sz="2400" dirty="0">
                <a:solidFill>
                  <a:srgbClr val="FFFF00"/>
                </a:solidFill>
              </a:rPr>
              <a:t>时不得分；学习时⻓在</a:t>
            </a:r>
            <a:r>
              <a:rPr lang="en-US" altLang="zh-CN" sz="2400" dirty="0">
                <a:solidFill>
                  <a:srgbClr val="FFFF00"/>
                </a:solidFill>
              </a:rPr>
              <a:t>3⼩</a:t>
            </a:r>
            <a:r>
              <a:rPr lang="zh-CN" altLang="en-US" sz="2400" dirty="0">
                <a:solidFill>
                  <a:srgbClr val="FFFF00"/>
                </a:solidFill>
              </a:rPr>
              <a:t>时⾄</a:t>
            </a:r>
            <a:r>
              <a:rPr lang="en-US" altLang="zh-CN" sz="2400" dirty="0">
                <a:solidFill>
                  <a:srgbClr val="FFFF00"/>
                </a:solidFill>
              </a:rPr>
              <a:t>6⼩</a:t>
            </a:r>
            <a:r>
              <a:rPr lang="zh-CN" altLang="en-US" sz="2400" dirty="0">
                <a:solidFill>
                  <a:srgbClr val="FFFF00"/>
                </a:solidFill>
              </a:rPr>
              <a:t>时之间，得分为（学习时⻓</a:t>
            </a:r>
            <a:r>
              <a:rPr lang="en-US" altLang="zh-CN" sz="2400" dirty="0">
                <a:solidFill>
                  <a:srgbClr val="FFFF00"/>
                </a:solidFill>
              </a:rPr>
              <a:t>-3</a:t>
            </a:r>
            <a:r>
              <a:rPr lang="zh-CN" altLang="en-US" sz="2400" dirty="0">
                <a:solidFill>
                  <a:srgbClr val="FFFF00"/>
                </a:solidFill>
              </a:rPr>
              <a:t>）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  <a:r>
              <a:rPr lang="zh-CN" altLang="en-US" sz="2400" dirty="0">
                <a:solidFill>
                  <a:srgbClr val="FFFF00"/>
                </a:solidFill>
              </a:rPr>
              <a:t>（</a:t>
            </a:r>
            <a:r>
              <a:rPr lang="en-US" altLang="zh-CN" sz="2400" dirty="0">
                <a:solidFill>
                  <a:srgbClr val="FFFF00"/>
                </a:solidFill>
              </a:rPr>
              <a:t>6-3</a:t>
            </a:r>
            <a:r>
              <a:rPr lang="zh-CN" altLang="en-US" sz="2400" dirty="0">
                <a:solidFill>
                  <a:srgbClr val="FFFF00"/>
                </a:solidFill>
              </a:rPr>
              <a:t>）*</a:t>
            </a:r>
            <a:r>
              <a:rPr lang="en-US" altLang="zh-CN" sz="2400" dirty="0">
                <a:solidFill>
                  <a:srgbClr val="FFFF00"/>
                </a:solidFill>
              </a:rPr>
              <a:t>100*30%</a:t>
            </a:r>
            <a:r>
              <a:rPr lang="zh-CN" altLang="en-US" sz="2400" dirty="0">
                <a:solidFill>
                  <a:srgbClr val="FFFF00"/>
                </a:solidFill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2167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77668" y="-246709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级课程：模块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4809" y="1148080"/>
            <a:ext cx="375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FFFF00"/>
                </a:solidFill>
              </a:rPr>
              <a:t>3.2 </a:t>
            </a:r>
            <a:r>
              <a:rPr lang="zh-CN" altLang="en-US" sz="3600" dirty="0" smtClean="0">
                <a:solidFill>
                  <a:srgbClr val="FFFF00"/>
                </a:solidFill>
              </a:rPr>
              <a:t>外教口语坊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680" y="2367003"/>
            <a:ext cx="4038600" cy="4057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1435" y="2008265"/>
            <a:ext cx="239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选课平台：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0222" y="275793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1)  </a:t>
            </a:r>
            <a:r>
              <a:rPr lang="zh-CN" altLang="en-US" sz="2400" dirty="0" smtClean="0">
                <a:solidFill>
                  <a:schemeClr val="bg1"/>
                </a:solidFill>
              </a:rPr>
              <a:t>选课：关注“</a:t>
            </a:r>
            <a:r>
              <a:rPr lang="zh-CN" altLang="en-US" sz="2400" dirty="0">
                <a:solidFill>
                  <a:srgbClr val="FFFF00"/>
                </a:solidFill>
              </a:rPr>
              <a:t>成电智慧外语实验教学</a:t>
            </a:r>
            <a:r>
              <a:rPr lang="zh-CN" altLang="en-US" sz="2400" dirty="0">
                <a:solidFill>
                  <a:schemeClr val="bg1"/>
                </a:solidFill>
              </a:rPr>
              <a:t>”公众号，点击左下角菜单“口语坊”，弹出登录框。</a:t>
            </a:r>
          </a:p>
        </p:txBody>
      </p:sp>
      <p:sp>
        <p:nvSpPr>
          <p:cNvPr id="6" name="矩形 5"/>
          <p:cNvSpPr/>
          <p:nvPr/>
        </p:nvSpPr>
        <p:spPr>
          <a:xfrm>
            <a:off x="580222" y="362359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）登录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登录账号为学号，初始密码默认为 </a:t>
            </a:r>
            <a:r>
              <a:rPr lang="en-US" altLang="zh-CN" sz="2400" dirty="0">
                <a:solidFill>
                  <a:schemeClr val="bg1"/>
                </a:solidFill>
              </a:rPr>
              <a:t>654321</a:t>
            </a:r>
            <a:r>
              <a:rPr lang="zh-CN" altLang="en-US" sz="2400" dirty="0">
                <a:solidFill>
                  <a:schemeClr val="bg1"/>
                </a:solidFill>
              </a:rPr>
              <a:t>。请务必在首次登陆时更新个人信息，并</a:t>
            </a:r>
            <a:r>
              <a:rPr lang="zh-CN" altLang="en-US" sz="2400" dirty="0" smtClean="0">
                <a:solidFill>
                  <a:schemeClr val="bg1"/>
                </a:solidFill>
              </a:rPr>
              <a:t>更换</a:t>
            </a:r>
            <a:r>
              <a:rPr lang="zh-CN" altLang="en-US" sz="2400" dirty="0">
                <a:solidFill>
                  <a:schemeClr val="bg1"/>
                </a:solidFill>
              </a:rPr>
              <a:t>新密码（步骤为：“个人中心”</a:t>
            </a:r>
            <a:r>
              <a:rPr lang="en-US" altLang="zh-CN" sz="2400" dirty="0">
                <a:solidFill>
                  <a:schemeClr val="bg1"/>
                </a:solidFill>
              </a:rPr>
              <a:t>-“</a:t>
            </a:r>
            <a:r>
              <a:rPr lang="zh-CN" altLang="en-US" sz="2400" dirty="0">
                <a:solidFill>
                  <a:schemeClr val="bg1"/>
                </a:solidFill>
              </a:rPr>
              <a:t>修改信息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zh-CN" altLang="en-US" sz="2400" dirty="0">
                <a:solidFill>
                  <a:schemeClr val="bg1"/>
                </a:solidFill>
              </a:rPr>
              <a:t>确定”</a:t>
            </a:r>
            <a:r>
              <a:rPr lang="en-US" altLang="zh-CN" sz="2400" dirty="0">
                <a:solidFill>
                  <a:schemeClr val="bg1"/>
                </a:solidFill>
              </a:rPr>
              <a:t>/“</a:t>
            </a:r>
            <a:r>
              <a:rPr lang="zh-CN" altLang="en-US" sz="2400" dirty="0">
                <a:solidFill>
                  <a:schemeClr val="bg1"/>
                </a:solidFill>
              </a:rPr>
              <a:t>修改</a:t>
            </a:r>
            <a:r>
              <a:rPr lang="zh-CN" altLang="en-US" sz="2400" dirty="0" smtClean="0">
                <a:solidFill>
                  <a:schemeClr val="bg1"/>
                </a:solidFill>
              </a:rPr>
              <a:t>密码。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8" y="5750805"/>
            <a:ext cx="6569415" cy="52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3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77668" y="-246709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级课程：模块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234" y="4099583"/>
            <a:ext cx="108663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lang="en-US" altLang="zh-CN" sz="2800" noProof="0" dirty="0" smtClea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. </a:t>
            </a:r>
            <a:r>
              <a:rPr lang="zh-CN" altLang="en-US" sz="2800" noProof="0" dirty="0" smtClea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口语坊分两批进行，第一批是第</a:t>
            </a:r>
            <a:r>
              <a:rPr lang="en-US" altLang="zh-CN" sz="2800" noProof="0" dirty="0" smtClea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2-10</a:t>
            </a:r>
            <a:r>
              <a:rPr lang="zh-CN" altLang="en-US" sz="2800" noProof="0" dirty="0" smtClea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周，第二批是第</a:t>
            </a:r>
            <a:r>
              <a:rPr lang="en-US" altLang="zh-CN" sz="2800" noProof="0" dirty="0" smtClea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11-18</a:t>
            </a:r>
            <a:r>
              <a:rPr lang="zh-CN" altLang="en-US" sz="2800" noProof="0" dirty="0" smtClea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周。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口语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坊选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18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周（第二批）的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同学，目前不能登录成电智慧外语实验教学系统，要等到第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周左右才会建飞书群届时才能登录系统。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94809" y="1148080"/>
            <a:ext cx="375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FFFF00"/>
                </a:solidFill>
              </a:rPr>
              <a:t>3.2 </a:t>
            </a:r>
            <a:r>
              <a:rPr lang="zh-CN" altLang="en-US" sz="3600" dirty="0" smtClean="0">
                <a:solidFill>
                  <a:srgbClr val="FFFF00"/>
                </a:solidFill>
              </a:rPr>
              <a:t>外教口语坊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9738" y="2337193"/>
            <a:ext cx="397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口语坊飞书群：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234" y="3349915"/>
            <a:ext cx="1074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1. </a:t>
            </a:r>
            <a:r>
              <a:rPr lang="zh-CN" altLang="en-US" sz="2800" dirty="0" smtClean="0">
                <a:solidFill>
                  <a:schemeClr val="bg1"/>
                </a:solidFill>
              </a:rPr>
              <a:t>飞书群会发布口语坊相关的通知通告，请密切关注；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7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77668" y="-246709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级课程：模块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4809" y="1148080"/>
            <a:ext cx="375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FFFF00"/>
                </a:solidFill>
              </a:rPr>
              <a:t>3.2 </a:t>
            </a:r>
            <a:r>
              <a:rPr lang="zh-CN" altLang="en-US" sz="3600" dirty="0" smtClean="0">
                <a:solidFill>
                  <a:srgbClr val="FFFF00"/>
                </a:solidFill>
              </a:rPr>
              <a:t>外教口语坊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8721" y="2201784"/>
            <a:ext cx="619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口语坊评分和考核材料提交：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721" y="2978489"/>
            <a:ext cx="11171104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口语坊一共</a:t>
            </a:r>
            <a:r>
              <a:rPr lang="en-US" altLang="zh-CN" sz="2800" dirty="0" smtClean="0">
                <a:solidFill>
                  <a:schemeClr val="bg1"/>
                </a:solidFill>
              </a:rPr>
              <a:t>8</a:t>
            </a:r>
            <a:r>
              <a:rPr lang="zh-CN" altLang="en-US" sz="2800" dirty="0" smtClean="0">
                <a:solidFill>
                  <a:schemeClr val="bg1"/>
                </a:solidFill>
              </a:rPr>
              <a:t>次活动，每次活动结束后，外教进行评分，使用雅诗口语的打分模式和标准（</a:t>
            </a:r>
            <a:r>
              <a:rPr lang="en-US" altLang="zh-CN" sz="2800" dirty="0" smtClean="0">
                <a:solidFill>
                  <a:schemeClr val="bg1"/>
                </a:solidFill>
              </a:rPr>
              <a:t>1-9</a:t>
            </a:r>
            <a:r>
              <a:rPr lang="zh-CN" altLang="en-US" sz="2800" dirty="0" smtClean="0">
                <a:solidFill>
                  <a:schemeClr val="bg1"/>
                </a:solidFill>
              </a:rPr>
              <a:t>分），系统最后自动折算为百分制。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口语坊所有活动完毕后，外教会要求学员提供一个考核的视频。具体规定外教会在课堂说明，考核材料提交办法请认真阅读群文件。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46" y="5454805"/>
            <a:ext cx="6601995" cy="44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1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4737" y="2280492"/>
            <a:ext cx="9529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FF00"/>
                </a:solidFill>
              </a:rPr>
              <a:t>模块</a:t>
            </a:r>
            <a:r>
              <a:rPr lang="en-US" altLang="zh-CN" sz="8000" dirty="0" smtClean="0">
                <a:solidFill>
                  <a:srgbClr val="FFFF00"/>
                </a:solidFill>
              </a:rPr>
              <a:t>4</a:t>
            </a:r>
            <a:r>
              <a:rPr lang="zh-CN" altLang="en-US" sz="8000" dirty="0" smtClean="0">
                <a:solidFill>
                  <a:srgbClr val="FFFF00"/>
                </a:solidFill>
              </a:rPr>
              <a:t>课程说明</a:t>
            </a:r>
            <a:endParaRPr lang="zh-CN" altLang="en-US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77668" y="-246709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级课程：模块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2029" y="1487277"/>
            <a:ext cx="108075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学位英语的第</a:t>
            </a:r>
            <a:r>
              <a:rPr lang="en-US" altLang="zh-CN" sz="4000" dirty="0" smtClean="0">
                <a:solidFill>
                  <a:schemeClr val="bg1"/>
                </a:solidFill>
              </a:rPr>
              <a:t>4</a:t>
            </a:r>
            <a:r>
              <a:rPr lang="zh-CN" altLang="en-US" sz="4000" dirty="0" smtClean="0">
                <a:solidFill>
                  <a:schemeClr val="bg1"/>
                </a:solidFill>
              </a:rPr>
              <a:t>个模块是学位英语统考</a:t>
            </a:r>
            <a:r>
              <a:rPr lang="en-US" altLang="zh-CN" sz="4000" dirty="0" smtClean="0">
                <a:solidFill>
                  <a:schemeClr val="bg1"/>
                </a:solidFill>
              </a:rPr>
              <a:t>(GET)</a:t>
            </a:r>
            <a:r>
              <a:rPr lang="zh-CN" altLang="en-US" sz="4000" dirty="0" smtClean="0">
                <a:solidFill>
                  <a:schemeClr val="bg1"/>
                </a:solidFill>
              </a:rPr>
              <a:t>。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marL="742950" indent="-742950">
              <a:lnSpc>
                <a:spcPct val="120000"/>
              </a:lnSpc>
              <a:buAutoNum type="arabicPeriod"/>
            </a:pPr>
            <a:r>
              <a:rPr lang="zh-CN" altLang="en-US" sz="4000" dirty="0" smtClean="0">
                <a:solidFill>
                  <a:schemeClr val="bg1"/>
                </a:solidFill>
              </a:rPr>
              <a:t>考位安排：仅限于本学期在选课系统里已经选课的学生（包括</a:t>
            </a:r>
            <a:r>
              <a:rPr lang="en-US" altLang="zh-CN" sz="4000" dirty="0" smtClean="0">
                <a:solidFill>
                  <a:schemeClr val="bg1"/>
                </a:solidFill>
              </a:rPr>
              <a:t>A/B/C</a:t>
            </a:r>
            <a:r>
              <a:rPr lang="zh-CN" altLang="en-US" sz="4000" dirty="0" smtClean="0">
                <a:solidFill>
                  <a:schemeClr val="bg1"/>
                </a:solidFill>
              </a:rPr>
              <a:t>级）。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marL="742950" indent="-742950">
              <a:lnSpc>
                <a:spcPct val="120000"/>
              </a:lnSpc>
              <a:buAutoNum type="arabicPeriod"/>
            </a:pPr>
            <a:r>
              <a:rPr lang="zh-CN" altLang="en-US" sz="4000" dirty="0" smtClean="0">
                <a:solidFill>
                  <a:schemeClr val="bg1"/>
                </a:solidFill>
              </a:rPr>
              <a:t>考试时间：本学期期末（具体时间待定，届时会公告）。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8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63538" y="462708"/>
            <a:ext cx="5728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</a:rPr>
              <a:t>硕士生英语</a:t>
            </a:r>
            <a:r>
              <a:rPr lang="en-US" altLang="zh-CN" sz="4800" dirty="0" smtClean="0">
                <a:solidFill>
                  <a:srgbClr val="FFFF00"/>
                </a:solidFill>
              </a:rPr>
              <a:t>C</a:t>
            </a:r>
            <a:r>
              <a:rPr lang="zh-CN" altLang="en-US" sz="4800" dirty="0" smtClean="0">
                <a:solidFill>
                  <a:srgbClr val="FFFF00"/>
                </a:solidFill>
              </a:rPr>
              <a:t>级概览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961" y="2060154"/>
            <a:ext cx="106533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C</a:t>
            </a:r>
            <a:r>
              <a:rPr lang="zh-CN" altLang="en-US" sz="3200" dirty="0" smtClean="0">
                <a:solidFill>
                  <a:schemeClr val="bg1"/>
                </a:solidFill>
              </a:rPr>
              <a:t>级的来历：入学考试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C</a:t>
            </a:r>
            <a:r>
              <a:rPr lang="zh-CN" altLang="en-US" sz="3200" dirty="0" smtClean="0">
                <a:solidFill>
                  <a:schemeClr val="bg1"/>
                </a:solidFill>
              </a:rPr>
              <a:t>级的规模：</a:t>
            </a:r>
            <a:r>
              <a:rPr lang="en-US" altLang="zh-CN" sz="3200" dirty="0" smtClean="0">
                <a:solidFill>
                  <a:schemeClr val="bg1"/>
                </a:solidFill>
              </a:rPr>
              <a:t>&gt;2,000 students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C</a:t>
            </a:r>
            <a:r>
              <a:rPr lang="zh-CN" altLang="en-US" sz="3200" dirty="0" smtClean="0">
                <a:solidFill>
                  <a:schemeClr val="bg1"/>
                </a:solidFill>
              </a:rPr>
              <a:t>级本学期授课</a:t>
            </a:r>
            <a:r>
              <a:rPr lang="zh-CN" altLang="en-US" sz="3200" dirty="0" smtClean="0">
                <a:solidFill>
                  <a:schemeClr val="bg1"/>
                </a:solidFill>
              </a:rPr>
              <a:t>模式：在线慕课 </a:t>
            </a:r>
            <a:r>
              <a:rPr lang="en-US" altLang="zh-CN" sz="3200" dirty="0" smtClean="0">
                <a:solidFill>
                  <a:schemeClr val="bg1"/>
                </a:solidFill>
              </a:rPr>
              <a:t>+ </a:t>
            </a:r>
            <a:r>
              <a:rPr lang="zh-CN" altLang="en-US" sz="3200" dirty="0" smtClean="0">
                <a:solidFill>
                  <a:schemeClr val="bg1"/>
                </a:solidFill>
              </a:rPr>
              <a:t>在线听力 </a:t>
            </a:r>
            <a:r>
              <a:rPr lang="en-US" altLang="zh-CN" sz="3200" dirty="0" smtClean="0">
                <a:solidFill>
                  <a:schemeClr val="bg1"/>
                </a:solidFill>
              </a:rPr>
              <a:t>+ </a:t>
            </a:r>
            <a:r>
              <a:rPr lang="zh-CN" altLang="en-US" sz="3200" dirty="0" smtClean="0">
                <a:solidFill>
                  <a:schemeClr val="bg1"/>
                </a:solidFill>
              </a:rPr>
              <a:t>口语面授 </a:t>
            </a:r>
            <a:r>
              <a:rPr lang="en-US" altLang="zh-CN" sz="3200" dirty="0" smtClean="0">
                <a:solidFill>
                  <a:schemeClr val="bg1"/>
                </a:solidFill>
              </a:rPr>
              <a:t>+ </a:t>
            </a:r>
            <a:r>
              <a:rPr lang="zh-CN" altLang="en-US" sz="3200" dirty="0" smtClean="0">
                <a:solidFill>
                  <a:schemeClr val="bg1"/>
                </a:solidFill>
              </a:rPr>
              <a:t>在线答疑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4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77668" y="-246709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级课程：模块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2029" y="1295644"/>
            <a:ext cx="10807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学位英语考试题型（改革前）：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76" y="2318274"/>
            <a:ext cx="5727033" cy="4062714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344812" y="2480934"/>
            <a:ext cx="5422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Part I: Listening Comprehension (20%)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Part II: Vocabulary (10%)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Part III: Cloze (10%)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Part IV: Reading Comprehension (30%)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Part V: Translation (20%)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Part VI: Writing (10%)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7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77668" y="-246709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级课程：模块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2029" y="1295644"/>
            <a:ext cx="10807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学位英语考试题型（改革后）：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850460" y="2274205"/>
            <a:ext cx="53327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Part I: Listening Comprehension (20%)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Part II: Vocabulary (10%)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Part III: Cloze (10%)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Part IV: Reading Comprehension (30%)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latin typeface="等线" panose="020F0502020204030204"/>
                <a:ea typeface="等线" panose="02010600030101010101" pitchFamily="2" charset="-122"/>
              </a:rPr>
              <a:t>Part V: Writing after Reading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168" y="2126641"/>
            <a:ext cx="5690769" cy="422029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71303" y="5186412"/>
            <a:ext cx="5602634" cy="101566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读后写是给定一篇文章（</a:t>
            </a:r>
            <a:r>
              <a:rPr lang="en-US" altLang="zh-CN" sz="2000" dirty="0" smtClean="0">
                <a:solidFill>
                  <a:schemeClr val="bg1"/>
                </a:solidFill>
              </a:rPr>
              <a:t>300-500 words</a:t>
            </a:r>
            <a:r>
              <a:rPr lang="zh-CN" altLang="en-US" sz="2000" dirty="0" smtClean="0">
                <a:solidFill>
                  <a:schemeClr val="bg1"/>
                </a:solidFill>
              </a:rPr>
              <a:t>），考生需要先阅读文章，然后 根据文章内容和结构：</a:t>
            </a: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）写出文章的概要；</a:t>
            </a:r>
            <a:r>
              <a:rPr lang="en-US" altLang="zh-CN" sz="2000" dirty="0" smtClean="0">
                <a:solidFill>
                  <a:schemeClr val="bg1"/>
                </a:solidFill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</a:rPr>
              <a:t>）再给出评论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2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357678" y="-259378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级课程：模块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7910" y="1548675"/>
            <a:ext cx="7744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学位英语考试写作新题型的准备：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6563" y="2897437"/>
            <a:ext cx="8901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FFFF00"/>
                </a:solidFill>
              </a:rPr>
              <a:t>请参考群文件里关于模块</a:t>
            </a:r>
            <a:r>
              <a:rPr lang="en-US" altLang="zh-CN" sz="5400" dirty="0" smtClean="0">
                <a:solidFill>
                  <a:srgbClr val="FFFF00"/>
                </a:solidFill>
              </a:rPr>
              <a:t>4</a:t>
            </a:r>
            <a:r>
              <a:rPr lang="zh-CN" altLang="en-US" sz="5400" dirty="0" smtClean="0">
                <a:solidFill>
                  <a:srgbClr val="FFFF00"/>
                </a:solidFill>
              </a:rPr>
              <a:t>的一个重要视频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4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77668" y="-215194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645920" y="346744"/>
            <a:ext cx="73521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补修政策说明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等线 Light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9659" y="1179595"/>
            <a:ext cx="112702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0" lang="en-US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硕士生英语四个模块都有修课记录和分数后，系统自动合成课程成绩</a:t>
            </a:r>
            <a:r>
              <a:rPr kumimoji="0" lang="zh-CN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3200" b="0" i="0" u="none" strike="noStrike" kern="1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kumimoji="0" lang="zh-CN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研究生院</a:t>
            </a: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教学管理系统中硕士研究生学位英语总分达到</a:t>
            </a:r>
            <a:r>
              <a:rPr kumimoji="0" lang="en-US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分，成绩及格，记录已修学分，不能重修某模块刷分</a:t>
            </a:r>
            <a:r>
              <a:rPr kumimoji="0" lang="zh-CN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3200" b="0" i="0" u="none" strike="noStrike" kern="1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kumimoji="0" lang="zh-CN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中总分未到</a:t>
            </a:r>
            <a:r>
              <a:rPr kumimoji="0" lang="en-US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分，可按英语级别重修补修任一模块或多模块，各模块可选课程取决于由开课学年的实施方案</a:t>
            </a:r>
            <a:r>
              <a:rPr kumimoji="0" lang="zh-CN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3200" b="0" i="0" u="none" strike="noStrike" kern="1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kumimoji="0" lang="zh-CN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有模块未在研究生院教学系统注册选修，系统无法合成成绩，需要补修缺失模块</a:t>
            </a:r>
            <a:r>
              <a:rPr kumimoji="0" lang="zh-CN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3200" b="0" i="0" u="none" strike="noStrike" kern="1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kumimoji="0" lang="zh-CN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kumimoji="0" lang="zh-CN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kumimoji="0" lang="zh-CN" altLang="en-US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修</a:t>
            </a:r>
            <a:r>
              <a:rPr kumimoji="0" lang="zh-CN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相关</a:t>
            </a: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问题可以在上班时间致电</a:t>
            </a:r>
            <a:r>
              <a:rPr kumimoji="0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61831622</a:t>
            </a:r>
            <a:r>
              <a:rPr kumimoji="0" lang="zh-CN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咨询</a:t>
            </a:r>
            <a:r>
              <a:rPr kumimoji="0" lang="zh-CN" altLang="en-US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外国语学院研究生科</a:t>
            </a:r>
            <a:r>
              <a:rPr kumimoji="0" lang="zh-CN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朱老师</a:t>
            </a:r>
            <a:r>
              <a:rPr kumimoji="0" lang="zh-CN" altLang="en-US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9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04631" y="176270"/>
            <a:ext cx="3899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</a:rPr>
              <a:t>QQ</a:t>
            </a:r>
            <a:r>
              <a:rPr lang="zh-CN" altLang="en-US" sz="4000" dirty="0">
                <a:solidFill>
                  <a:srgbClr val="FFFF00"/>
                </a:solidFill>
              </a:rPr>
              <a:t>群文件必读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0842" y="5045725"/>
            <a:ext cx="11248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（为了方便大家查找和使用群文件，我把学校发的课程相关文件进行了整理，重新进行了上传。文件名最前面的编号表示相关模块的编号。）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31" y="1233890"/>
            <a:ext cx="10807546" cy="35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77668" y="-246709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硕士生学位英语课程结构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91230"/>
              </p:ext>
            </p:extLst>
          </p:nvPr>
        </p:nvGraphicFramePr>
        <p:xfrm>
          <a:off x="169542" y="1599099"/>
          <a:ext cx="11708686" cy="347612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0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9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84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模块</a:t>
                      </a:r>
                      <a:endParaRPr kumimoji="0" 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课程</a:t>
                      </a:r>
                      <a:endParaRPr kumimoji="0" 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课时</a:t>
                      </a:r>
                      <a:endParaRPr kumimoji="0" 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成绩占比</a:t>
                      </a:r>
                      <a:endParaRPr kumimoji="0" 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教学形式</a:t>
                      </a:r>
                      <a:endParaRPr kumimoji="0" 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模块</a:t>
                      </a:r>
                      <a:r>
                        <a:rPr kumimoji="0" lang="en-US" alt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硕士生英语进阶</a:t>
                      </a:r>
                      <a:endParaRPr kumimoji="0" 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kumimoji="0" lang="zh-CN" altLang="zh-CN" sz="2800" b="1" i="0" u="none" strike="noStrike" cap="none" normalizeH="0" baseline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20%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自主在线学习</a:t>
                      </a:r>
                      <a:r>
                        <a:rPr kumimoji="0" lang="en-US" altLang="zh-CN" sz="2800" b="1" u="none" strike="noStrike" cap="none" normalizeH="0" baseline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0" lang="zh-CN" sz="2800" b="1" u="none" strike="noStrike" cap="none" normalizeH="0" baseline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辅导</a:t>
                      </a:r>
                      <a:endParaRPr kumimoji="0" lang="zh-CN" sz="2800" b="1" i="0" u="none" strike="noStrike" cap="none" normalizeH="0" baseline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9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模块</a:t>
                      </a:r>
                      <a:r>
                        <a:rPr kumimoji="0" lang="en-US" altLang="zh-CN" sz="2800" b="1" u="none" strike="noStrike" cap="none" normalizeH="0" baseline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zh-CN" altLang="zh-CN" sz="2800" b="1" i="0" u="none" strike="noStrike" cap="none" normalizeH="0" baseline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学术英语系列课程</a:t>
                      </a:r>
                      <a:endParaRPr kumimoji="0" 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20%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课堂教学</a:t>
                      </a:r>
                      <a:r>
                        <a:rPr kumimoji="0" lang="en-US" alt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项目作业</a:t>
                      </a:r>
                      <a:endParaRPr kumimoji="0" 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4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模块</a:t>
                      </a:r>
                      <a:r>
                        <a:rPr kumimoji="0" lang="en-US" altLang="zh-CN" sz="2800" b="1" u="none" strike="noStrike" cap="none" normalizeH="0" baseline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zh-CN" altLang="zh-CN" sz="2800" b="1" i="0" u="none" strike="noStrike" cap="none" normalizeH="0" baseline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听说实训</a:t>
                      </a:r>
                      <a:endParaRPr kumimoji="0" 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20%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自主预约完成，在线</a:t>
                      </a:r>
                      <a:r>
                        <a:rPr kumimoji="0" lang="en-US" alt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课堂</a:t>
                      </a:r>
                      <a:endParaRPr kumimoji="0" 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4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模块</a:t>
                      </a:r>
                      <a:r>
                        <a:rPr kumimoji="0" lang="en-US" altLang="zh-CN" sz="2800" b="1" u="none" strike="noStrike" cap="none" normalizeH="0" baseline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zh-CN" altLang="zh-CN" sz="2800" b="1" i="0" u="none" strike="noStrike" cap="none" normalizeH="0" baseline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学位英语考试（</a:t>
                      </a:r>
                      <a:r>
                        <a:rPr kumimoji="0" lang="en-US" alt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kumimoji="0" 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40%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全校统考</a:t>
                      </a:r>
                      <a:r>
                        <a:rPr kumimoji="0" lang="zh-CN" sz="2800" b="1" u="none" strike="noStrike" cap="none" normalizeH="0" baseline="0" dirty="0" smtClean="0">
                          <a:ln>
                            <a:solidFill>
                              <a:srgbClr val="FFFF00"/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，第一期末参加</a:t>
                      </a:r>
                      <a:endParaRPr kumimoji="0" lang="zh-CN" sz="2800" b="1" i="0" u="none" strike="noStrike" cap="none" normalizeH="0" baseline="0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本框 1"/>
          <p:cNvSpPr txBox="1"/>
          <p:nvPr/>
        </p:nvSpPr>
        <p:spPr>
          <a:xfrm>
            <a:off x="1043799" y="5352579"/>
            <a:ext cx="1027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chemeClr val="bg1"/>
                </a:solidFill>
              </a:rPr>
              <a:t>（参见</a:t>
            </a:r>
            <a:r>
              <a:rPr lang="en-US" altLang="zh-CN" sz="2800" dirty="0" smtClean="0">
                <a:solidFill>
                  <a:schemeClr val="bg1"/>
                </a:solidFill>
              </a:rPr>
              <a:t>QQ</a:t>
            </a:r>
            <a:r>
              <a:rPr lang="zh-CN" altLang="en-US" sz="2800" dirty="0" smtClean="0">
                <a:solidFill>
                  <a:schemeClr val="bg1"/>
                </a:solidFill>
              </a:rPr>
              <a:t>群文件：</a:t>
            </a:r>
            <a:r>
              <a:rPr lang="en-US" altLang="zh-CN" sz="2800" dirty="0" smtClean="0">
                <a:solidFill>
                  <a:schemeClr val="bg1"/>
                </a:solidFill>
              </a:rPr>
              <a:t>《2021-2022</a:t>
            </a:r>
            <a:r>
              <a:rPr lang="zh-CN" altLang="en-US" sz="2800" dirty="0" smtClean="0">
                <a:solidFill>
                  <a:schemeClr val="bg1"/>
                </a:solidFill>
              </a:rPr>
              <a:t>硕士生英语学习实施办法</a:t>
            </a:r>
            <a:r>
              <a:rPr lang="en-US" altLang="zh-CN" sz="2800" dirty="0" smtClean="0">
                <a:solidFill>
                  <a:schemeClr val="bg1"/>
                </a:solidFill>
              </a:rPr>
              <a:t>》</a:t>
            </a:r>
            <a:r>
              <a:rPr lang="zh-CN" altLang="en-US" sz="2800" dirty="0" smtClean="0">
                <a:solidFill>
                  <a:schemeClr val="bg1"/>
                </a:solidFill>
              </a:rPr>
              <a:t>）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50432"/>
              </p:ext>
            </p:extLst>
          </p:nvPr>
        </p:nvGraphicFramePr>
        <p:xfrm>
          <a:off x="338466" y="698884"/>
          <a:ext cx="11633811" cy="521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973">
                  <a:extLst>
                    <a:ext uri="{9D8B030D-6E8A-4147-A177-3AD203B41FA5}">
                      <a16:colId xmlns:a16="http://schemas.microsoft.com/office/drawing/2014/main" val="3115416433"/>
                    </a:ext>
                  </a:extLst>
                </a:gridCol>
                <a:gridCol w="1661973">
                  <a:extLst>
                    <a:ext uri="{9D8B030D-6E8A-4147-A177-3AD203B41FA5}">
                      <a16:colId xmlns:a16="http://schemas.microsoft.com/office/drawing/2014/main" val="1398537748"/>
                    </a:ext>
                  </a:extLst>
                </a:gridCol>
                <a:gridCol w="1661973">
                  <a:extLst>
                    <a:ext uri="{9D8B030D-6E8A-4147-A177-3AD203B41FA5}">
                      <a16:colId xmlns:a16="http://schemas.microsoft.com/office/drawing/2014/main" val="916423482"/>
                    </a:ext>
                  </a:extLst>
                </a:gridCol>
                <a:gridCol w="1661973">
                  <a:extLst>
                    <a:ext uri="{9D8B030D-6E8A-4147-A177-3AD203B41FA5}">
                      <a16:colId xmlns:a16="http://schemas.microsoft.com/office/drawing/2014/main" val="3982505316"/>
                    </a:ext>
                  </a:extLst>
                </a:gridCol>
                <a:gridCol w="1661973">
                  <a:extLst>
                    <a:ext uri="{9D8B030D-6E8A-4147-A177-3AD203B41FA5}">
                      <a16:colId xmlns:a16="http://schemas.microsoft.com/office/drawing/2014/main" val="3610139721"/>
                    </a:ext>
                  </a:extLst>
                </a:gridCol>
                <a:gridCol w="1661973">
                  <a:extLst>
                    <a:ext uri="{9D8B030D-6E8A-4147-A177-3AD203B41FA5}">
                      <a16:colId xmlns:a16="http://schemas.microsoft.com/office/drawing/2014/main" val="2424509351"/>
                    </a:ext>
                  </a:extLst>
                </a:gridCol>
                <a:gridCol w="1661973">
                  <a:extLst>
                    <a:ext uri="{9D8B030D-6E8A-4147-A177-3AD203B41FA5}">
                      <a16:colId xmlns:a16="http://schemas.microsoft.com/office/drawing/2014/main" val="2960270914"/>
                    </a:ext>
                  </a:extLst>
                </a:gridCol>
              </a:tblGrid>
              <a:tr h="9215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第一学期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第一学期期末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第二学期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12163"/>
                  </a:ext>
                </a:extLst>
              </a:tr>
              <a:tr h="10679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1. </a:t>
                      </a:r>
                      <a:r>
                        <a:rPr lang="zh-CN" altLang="en-US" b="1" dirty="0" smtClean="0"/>
                        <a:t>硕士生英语进阶（在线</a:t>
                      </a:r>
                      <a:r>
                        <a:rPr lang="en-US" altLang="zh-CN" b="1" dirty="0" smtClean="0"/>
                        <a:t>30</a:t>
                      </a:r>
                      <a:r>
                        <a:rPr lang="zh-CN" altLang="en-US" b="1" dirty="0" smtClean="0"/>
                        <a:t>学时）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2. </a:t>
                      </a:r>
                      <a:r>
                        <a:rPr lang="zh-CN" altLang="en-US" b="1" dirty="0" smtClean="0"/>
                        <a:t>学术英语（课堂教学</a:t>
                      </a:r>
                      <a:r>
                        <a:rPr lang="en-US" altLang="zh-CN" b="1" dirty="0" smtClean="0"/>
                        <a:t>30</a:t>
                      </a:r>
                      <a:r>
                        <a:rPr lang="zh-CN" altLang="en-US" b="1" dirty="0" smtClean="0"/>
                        <a:t>课时）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3. </a:t>
                      </a:r>
                      <a:r>
                        <a:rPr lang="zh-CN" altLang="en-US" b="1" dirty="0" smtClean="0"/>
                        <a:t>听说实训（实验</a:t>
                      </a:r>
                      <a:r>
                        <a:rPr lang="en-US" altLang="zh-CN" b="1" dirty="0" smtClean="0"/>
                        <a:t>30</a:t>
                      </a:r>
                      <a:r>
                        <a:rPr lang="zh-CN" altLang="en-US" b="1" dirty="0" smtClean="0"/>
                        <a:t>学时）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4. </a:t>
                      </a:r>
                      <a:r>
                        <a:rPr lang="zh-CN" altLang="en-US" b="1" dirty="0" smtClean="0"/>
                        <a:t>学位英语考试</a:t>
                      </a:r>
                      <a:r>
                        <a:rPr lang="en-US" altLang="zh-CN" b="1" dirty="0" smtClean="0"/>
                        <a:t>(GET)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2. </a:t>
                      </a:r>
                      <a:r>
                        <a:rPr lang="zh-CN" altLang="en-US" b="1" dirty="0" smtClean="0"/>
                        <a:t>学术英语（课堂教学</a:t>
                      </a:r>
                      <a:r>
                        <a:rPr lang="en-US" altLang="zh-CN" b="1" dirty="0" smtClean="0"/>
                        <a:t>30</a:t>
                      </a:r>
                      <a:r>
                        <a:rPr lang="zh-CN" altLang="en-US" b="1" dirty="0" smtClean="0"/>
                        <a:t>课时）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3.</a:t>
                      </a:r>
                      <a:r>
                        <a:rPr lang="zh-CN" altLang="en-US" b="1" dirty="0" smtClean="0"/>
                        <a:t>听说实训（实验</a:t>
                      </a:r>
                      <a:r>
                        <a:rPr lang="en-US" altLang="zh-CN" b="1" dirty="0" smtClean="0"/>
                        <a:t>30</a:t>
                      </a:r>
                      <a:r>
                        <a:rPr lang="zh-CN" altLang="en-US" b="1" dirty="0" smtClean="0"/>
                        <a:t>学时）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25718"/>
                  </a:ext>
                </a:extLst>
              </a:tr>
              <a:tr h="1067922">
                <a:tc>
                  <a:txBody>
                    <a:bodyPr/>
                    <a:lstStyle/>
                    <a:p>
                      <a:pPr algn="ctr"/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级学生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4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96489"/>
                  </a:ext>
                </a:extLst>
              </a:tr>
              <a:tr h="1067922">
                <a:tc>
                  <a:txBody>
                    <a:bodyPr/>
                    <a:lstStyle/>
                    <a:p>
                      <a:pPr algn="ctr"/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级学生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51177"/>
                  </a:ext>
                </a:extLst>
              </a:tr>
              <a:tr h="1067922">
                <a:tc>
                  <a:txBody>
                    <a:bodyPr/>
                    <a:lstStyle/>
                    <a:p>
                      <a:pPr algn="ctr"/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级学生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01714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55404" y="4920203"/>
            <a:ext cx="1177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80195" y="4972481"/>
            <a:ext cx="1177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956017" y="5022901"/>
            <a:ext cx="1177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0000FF"/>
                </a:solidFill>
              </a:rPr>
              <a:t>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8893" y="0"/>
            <a:ext cx="741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</a:rPr>
              <a:t>各模块修课安排如下：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929472" y="5915452"/>
            <a:ext cx="1027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chemeClr val="bg1"/>
                </a:solidFill>
              </a:rPr>
              <a:t>（参见</a:t>
            </a:r>
            <a:r>
              <a:rPr lang="en-US" altLang="zh-CN" sz="2800" dirty="0" smtClean="0">
                <a:solidFill>
                  <a:schemeClr val="bg1"/>
                </a:solidFill>
              </a:rPr>
              <a:t>QQ</a:t>
            </a:r>
            <a:r>
              <a:rPr lang="zh-CN" altLang="en-US" sz="2800" dirty="0" smtClean="0">
                <a:solidFill>
                  <a:schemeClr val="bg1"/>
                </a:solidFill>
              </a:rPr>
              <a:t>群文件：</a:t>
            </a:r>
            <a:r>
              <a:rPr lang="en-US" altLang="zh-CN" sz="2800" dirty="0" smtClean="0">
                <a:solidFill>
                  <a:schemeClr val="bg1"/>
                </a:solidFill>
              </a:rPr>
              <a:t>《2021-2022</a:t>
            </a:r>
            <a:r>
              <a:rPr lang="zh-CN" altLang="en-US" sz="2800" dirty="0" smtClean="0">
                <a:solidFill>
                  <a:schemeClr val="bg1"/>
                </a:solidFill>
              </a:rPr>
              <a:t>硕士生英语学习实施办法</a:t>
            </a:r>
            <a:r>
              <a:rPr lang="en-US" altLang="zh-CN" sz="2800" dirty="0" smtClean="0">
                <a:solidFill>
                  <a:schemeClr val="bg1"/>
                </a:solidFill>
              </a:rPr>
              <a:t>》</a:t>
            </a:r>
            <a:r>
              <a:rPr lang="zh-CN" altLang="en-US" sz="2800" dirty="0" smtClean="0">
                <a:solidFill>
                  <a:schemeClr val="bg1"/>
                </a:solidFill>
              </a:rPr>
              <a:t>）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97133" y="4972481"/>
            <a:ext cx="1177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69092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4737" y="2280492"/>
            <a:ext cx="9529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FF00"/>
                </a:solidFill>
              </a:rPr>
              <a:t>模块</a:t>
            </a:r>
            <a:r>
              <a:rPr lang="en-US" altLang="zh-CN" sz="8000" dirty="0" smtClean="0">
                <a:solidFill>
                  <a:srgbClr val="FFFF00"/>
                </a:solidFill>
              </a:rPr>
              <a:t>1</a:t>
            </a:r>
            <a:r>
              <a:rPr lang="zh-CN" altLang="en-US" sz="8000" dirty="0" smtClean="0">
                <a:solidFill>
                  <a:srgbClr val="FFFF00"/>
                </a:solidFill>
              </a:rPr>
              <a:t>课程说明</a:t>
            </a:r>
            <a:endParaRPr lang="zh-CN" altLang="en-US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77668" y="-246709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级课程：模块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0418" y="1373738"/>
            <a:ext cx="565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模块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课程信息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9036" y="2184171"/>
            <a:ext cx="11009523" cy="3251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0070F0"/>
              </a:buClr>
            </a:pP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选课对象：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级英语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级硕士生、补修课程硕士生</a:t>
            </a:r>
            <a:endParaRPr lang="zh-CN" altLang="zh-CN" sz="2800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0070F0"/>
              </a:buClr>
            </a:pP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课程平台：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中国大学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MOOC</a:t>
            </a:r>
            <a:endParaRPr lang="zh-CN" altLang="zh-CN" sz="2800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0070F0"/>
              </a:buClr>
            </a:pP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修课时间：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2021-2022-1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学期教学日历第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周至第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</a:t>
            </a:r>
            <a:endParaRPr lang="zh-CN" altLang="zh-CN" sz="2800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0070F0"/>
              </a:buClr>
            </a:pP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修课方式：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在线自主学习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直播辅导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班级群答疑</a:t>
            </a:r>
            <a:endParaRPr lang="zh-CN" altLang="zh-CN" sz="2800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0070F0"/>
              </a:buClr>
            </a:pP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课程教材：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《大学英语跨文化交际阅读教程》，电子科技大学出版社</a:t>
            </a:r>
            <a:r>
              <a:rPr lang="zh-CN" altLang="zh-CN" sz="2800" kern="100" dirty="0">
                <a:solidFill>
                  <a:schemeClr val="bg1"/>
                </a:solidFill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800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0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77668" y="-246709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级课程：模块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7" name="Picture 2" descr="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6544201" y="1493513"/>
            <a:ext cx="4277186" cy="43418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9482" y="1894714"/>
            <a:ext cx="56736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教材购买</a:t>
            </a:r>
            <a:r>
              <a:rPr lang="zh-CN" altLang="zh-CN" sz="2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）网络书店？</a:t>
            </a:r>
            <a:endParaRPr lang="en-US" altLang="zh-CN" sz="2800" b="1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沙河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</a:t>
            </a:r>
            <a:r>
              <a:rPr lang="zh-CN" altLang="zh-CN" sz="2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</a:t>
            </a:r>
            <a:r>
              <a:rPr lang="zh-CN" altLang="en-US" sz="2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（最好组团购买）</a:t>
            </a:r>
            <a:r>
              <a:rPr lang="zh-CN" altLang="zh-CN" sz="2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kern="100" dirty="0" smtClean="0">
                <a:solidFill>
                  <a:schemeClr val="bg1"/>
                </a:solidFill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电子科技大学出版社发行部</a:t>
            </a:r>
            <a:r>
              <a:rPr lang="zh-CN" altLang="zh-CN" sz="2800" b="1" kern="100" dirty="0">
                <a:solidFill>
                  <a:schemeClr val="bg1"/>
                </a:solidFill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成都市一环路东一段</a:t>
            </a:r>
            <a:r>
              <a:rPr lang="en-US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159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号电子信息创业大厦</a:t>
            </a:r>
            <a:r>
              <a:rPr lang="en-US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913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对面发行部</a:t>
            </a:r>
            <a:r>
              <a:rPr lang="zh-CN" altLang="zh-CN" sz="2800" b="1" kern="100" dirty="0">
                <a:solidFill>
                  <a:schemeClr val="bg1"/>
                </a:solidFill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联系人：段元峰</a:t>
            </a:r>
            <a:r>
              <a:rPr lang="zh-CN" altLang="zh-CN" sz="2800" b="1" kern="100" dirty="0">
                <a:solidFill>
                  <a:schemeClr val="bg1"/>
                </a:solidFill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王俭</a:t>
            </a:r>
            <a:r>
              <a:rPr lang="zh-CN" altLang="zh-CN" sz="2800" b="1" kern="100" dirty="0">
                <a:solidFill>
                  <a:schemeClr val="bg1"/>
                </a:solidFill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何毅</a:t>
            </a:r>
            <a:r>
              <a:rPr lang="zh-CN" altLang="zh-CN" sz="2800" b="1" kern="100" dirty="0">
                <a:solidFill>
                  <a:schemeClr val="bg1"/>
                </a:solidFill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李忠</a:t>
            </a:r>
            <a:r>
              <a:rPr lang="en-US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83202463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83202323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13198551876</a:t>
            </a:r>
            <a:endParaRPr lang="zh-CN" altLang="zh-CN" sz="2800" b="1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9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5"/>
          <p:cNvCxnSpPr>
            <a:cxnSpLocks noChangeShapeType="1"/>
          </p:cNvCxnSpPr>
          <p:nvPr/>
        </p:nvCxnSpPr>
        <p:spPr bwMode="auto">
          <a:xfrm>
            <a:off x="277668" y="1086145"/>
            <a:ext cx="10979612" cy="6193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531151" y="326263"/>
            <a:ext cx="74906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C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级课程：模块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2964" y="1665023"/>
            <a:ext cx="10805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注册及学校云认证</a:t>
            </a:r>
            <a:r>
              <a:rPr kumimoji="0" lang="zh-CN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0926" y="2855235"/>
            <a:ext cx="106763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bg1"/>
                </a:solidFill>
              </a:rPr>
              <a:t>平台模式有手机</a:t>
            </a:r>
            <a:r>
              <a:rPr lang="en-US" altLang="zh-CN" sz="2800" dirty="0" smtClean="0">
                <a:solidFill>
                  <a:schemeClr val="bg1"/>
                </a:solidFill>
              </a:rPr>
              <a:t>App</a:t>
            </a:r>
            <a:r>
              <a:rPr lang="zh-CN" altLang="en-US" sz="2800" dirty="0" smtClean="0">
                <a:solidFill>
                  <a:schemeClr val="bg1"/>
                </a:solidFill>
              </a:rPr>
              <a:t>和电脑网页端皆可使用，一定认真阅读群文件关于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模块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1《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进阶在线课程实施细则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》</a:t>
            </a:r>
            <a:r>
              <a:rPr lang="zh-CN" altLang="en-US" sz="2800" dirty="0" smtClean="0">
                <a:solidFill>
                  <a:schemeClr val="bg1"/>
                </a:solidFill>
              </a:rPr>
              <a:t>，并按照步骤注册和认证。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just"/>
            <a:endParaRPr lang="en-US" altLang="zh-CN" sz="2800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sz="2800" dirty="0" smtClean="0">
                <a:solidFill>
                  <a:schemeClr val="bg1"/>
                </a:solidFill>
              </a:rPr>
              <a:t>如</a:t>
            </a:r>
            <a:r>
              <a:rPr lang="zh-CN" altLang="en-US" sz="2800" dirty="0">
                <a:solidFill>
                  <a:schemeClr val="bg1"/>
                </a:solidFill>
              </a:rPr>
              <a:t>提⽰学号不存在或其他错误信息导致⽆法完成电⼦科⼤学⽣认证，请于⼯作⽇及时</a:t>
            </a:r>
            <a:r>
              <a:rPr lang="zh-CN" altLang="en-US" sz="2800" dirty="0" smtClean="0">
                <a:solidFill>
                  <a:schemeClr val="bg1"/>
                </a:solidFill>
              </a:rPr>
              <a:t>联系</a:t>
            </a:r>
            <a:r>
              <a:rPr lang="zh-CN" altLang="en-US" sz="2800" dirty="0">
                <a:solidFill>
                  <a:schemeClr val="bg1"/>
                </a:solidFill>
              </a:rPr>
              <a:t>外语实验教学中⼼</a:t>
            </a:r>
            <a:r>
              <a:rPr lang="zh-CN" altLang="en-US" sz="2800" dirty="0">
                <a:solidFill>
                  <a:srgbClr val="FFFF00"/>
                </a:solidFill>
              </a:rPr>
              <a:t>张佳祺</a:t>
            </a:r>
            <a:r>
              <a:rPr lang="zh-CN" altLang="en-US" sz="2800" dirty="0">
                <a:solidFill>
                  <a:schemeClr val="bg1"/>
                </a:solidFill>
              </a:rPr>
              <a:t>⽼师，电话：</a:t>
            </a:r>
            <a:r>
              <a:rPr lang="en-US" altLang="zh-CN" sz="2800" b="1" dirty="0">
                <a:solidFill>
                  <a:srgbClr val="FFFF00"/>
                </a:solidFill>
              </a:rPr>
              <a:t>61830700</a:t>
            </a:r>
            <a:r>
              <a:rPr lang="zh-CN" altLang="en-US" sz="2800" dirty="0">
                <a:solidFill>
                  <a:schemeClr val="bg1"/>
                </a:solidFill>
              </a:rPr>
              <a:t>，办公地点：清⽔河校区品学楼</a:t>
            </a:r>
            <a:r>
              <a:rPr lang="en-US" altLang="zh-CN" sz="2800" dirty="0">
                <a:solidFill>
                  <a:schemeClr val="bg1"/>
                </a:solidFill>
              </a:rPr>
              <a:t>C511</a:t>
            </a:r>
            <a:r>
              <a:rPr lang="zh-CN" altLang="en-US" sz="2800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7668" y="-246709"/>
            <a:ext cx="5905500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2084</Words>
  <Application>Microsoft Office PowerPoint</Application>
  <PresentationFormat>宽屏</PresentationFormat>
  <Paragraphs>222</Paragraphs>
  <Slides>34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等线</vt:lpstr>
      <vt:lpstr>等线 Light</vt:lpstr>
      <vt:lpstr>黑体</vt:lpstr>
      <vt:lpstr>华文行楷</vt:lpstr>
      <vt:lpstr>宋体</vt:lpstr>
      <vt:lpstr>Arial</vt:lpstr>
      <vt:lpstr>Arial Narrow</vt:lpstr>
      <vt:lpstr>Segoe UI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184</cp:revision>
  <dcterms:created xsi:type="dcterms:W3CDTF">2020-02-19T03:51:01Z</dcterms:created>
  <dcterms:modified xsi:type="dcterms:W3CDTF">2021-09-12T11:48:31Z</dcterms:modified>
</cp:coreProperties>
</file>