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16" r:id="rId3"/>
    <p:sldId id="332" r:id="rId4"/>
    <p:sldId id="334" r:id="rId5"/>
    <p:sldId id="336" r:id="rId6"/>
    <p:sldId id="337" r:id="rId7"/>
    <p:sldId id="338" r:id="rId8"/>
    <p:sldId id="340" r:id="rId9"/>
    <p:sldId id="341" r:id="rId10"/>
    <p:sldId id="342" r:id="rId11"/>
    <p:sldId id="345" r:id="rId12"/>
    <p:sldId id="347" r:id="rId13"/>
    <p:sldId id="34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3635" autoAdjust="0"/>
  </p:normalViewPr>
  <p:slideViewPr>
    <p:cSldViewPr snapToGrid="0">
      <p:cViewPr varScale="1">
        <p:scale>
          <a:sx n="105" d="100"/>
          <a:sy n="105" d="100"/>
        </p:scale>
        <p:origin x="10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DC389-DC25-4F08-A5D4-20C67806DCE6}" type="datetimeFigureOut">
              <a:rPr lang="zh-CN" altLang="en-US" smtClean="0"/>
              <a:t>2022/1/2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CDE29-0C53-4434-8551-B72BF9CE99EC}" type="slidenum">
              <a:rPr lang="zh-CN" altLang="en-US" smtClean="0"/>
              <a:t>‹#›</a:t>
            </a:fld>
            <a:endParaRPr lang="zh-CN" altLang="en-US"/>
          </a:p>
        </p:txBody>
      </p:sp>
    </p:spTree>
    <p:extLst>
      <p:ext uri="{BB962C8B-B14F-4D97-AF65-F5344CB8AC3E}">
        <p14:creationId xmlns:p14="http://schemas.microsoft.com/office/powerpoint/2010/main" val="393994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9700" y="766763"/>
            <a:ext cx="6821488"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0000"/>
              </a:lnSpc>
            </a:pPr>
            <a:endParaRPr lang="zh-CN" altLang="en-US" dirty="0"/>
          </a:p>
        </p:txBody>
      </p:sp>
    </p:spTree>
    <p:extLst>
      <p:ext uri="{BB962C8B-B14F-4D97-AF65-F5344CB8AC3E}">
        <p14:creationId xmlns:p14="http://schemas.microsoft.com/office/powerpoint/2010/main" val="1961352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10</a:t>
            </a:fld>
            <a:endParaRPr lang="zh-CN" altLang="en-US"/>
          </a:p>
        </p:txBody>
      </p:sp>
    </p:spTree>
    <p:extLst>
      <p:ext uri="{BB962C8B-B14F-4D97-AF65-F5344CB8AC3E}">
        <p14:creationId xmlns:p14="http://schemas.microsoft.com/office/powerpoint/2010/main" val="1172872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11</a:t>
            </a:fld>
            <a:endParaRPr lang="zh-CN" altLang="en-US"/>
          </a:p>
        </p:txBody>
      </p:sp>
    </p:spTree>
    <p:extLst>
      <p:ext uri="{BB962C8B-B14F-4D97-AF65-F5344CB8AC3E}">
        <p14:creationId xmlns:p14="http://schemas.microsoft.com/office/powerpoint/2010/main" val="163016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12</a:t>
            </a:fld>
            <a:endParaRPr lang="zh-CN" altLang="en-US"/>
          </a:p>
        </p:txBody>
      </p:sp>
    </p:spTree>
    <p:extLst>
      <p:ext uri="{BB962C8B-B14F-4D97-AF65-F5344CB8AC3E}">
        <p14:creationId xmlns:p14="http://schemas.microsoft.com/office/powerpoint/2010/main" val="325209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13</a:t>
            </a:fld>
            <a:endParaRPr lang="zh-CN" altLang="en-US"/>
          </a:p>
        </p:txBody>
      </p:sp>
    </p:spTree>
    <p:extLst>
      <p:ext uri="{BB962C8B-B14F-4D97-AF65-F5344CB8AC3E}">
        <p14:creationId xmlns:p14="http://schemas.microsoft.com/office/powerpoint/2010/main" val="186502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2</a:t>
            </a:fld>
            <a:endParaRPr lang="zh-CN" altLang="en-US"/>
          </a:p>
        </p:txBody>
      </p:sp>
    </p:spTree>
    <p:extLst>
      <p:ext uri="{BB962C8B-B14F-4D97-AF65-F5344CB8AC3E}">
        <p14:creationId xmlns:p14="http://schemas.microsoft.com/office/powerpoint/2010/main" val="200961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3</a:t>
            </a:fld>
            <a:endParaRPr lang="zh-CN" altLang="en-US"/>
          </a:p>
        </p:txBody>
      </p:sp>
    </p:spTree>
    <p:extLst>
      <p:ext uri="{BB962C8B-B14F-4D97-AF65-F5344CB8AC3E}">
        <p14:creationId xmlns:p14="http://schemas.microsoft.com/office/powerpoint/2010/main" val="257045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4</a:t>
            </a:fld>
            <a:endParaRPr lang="zh-CN" altLang="en-US"/>
          </a:p>
        </p:txBody>
      </p:sp>
    </p:spTree>
    <p:extLst>
      <p:ext uri="{BB962C8B-B14F-4D97-AF65-F5344CB8AC3E}">
        <p14:creationId xmlns:p14="http://schemas.microsoft.com/office/powerpoint/2010/main" val="112254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5</a:t>
            </a:fld>
            <a:endParaRPr lang="zh-CN" altLang="en-US"/>
          </a:p>
        </p:txBody>
      </p:sp>
    </p:spTree>
    <p:extLst>
      <p:ext uri="{BB962C8B-B14F-4D97-AF65-F5344CB8AC3E}">
        <p14:creationId xmlns:p14="http://schemas.microsoft.com/office/powerpoint/2010/main" val="1077129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6</a:t>
            </a:fld>
            <a:endParaRPr lang="zh-CN" altLang="en-US"/>
          </a:p>
        </p:txBody>
      </p:sp>
    </p:spTree>
    <p:extLst>
      <p:ext uri="{BB962C8B-B14F-4D97-AF65-F5344CB8AC3E}">
        <p14:creationId xmlns:p14="http://schemas.microsoft.com/office/powerpoint/2010/main" val="2922717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7</a:t>
            </a:fld>
            <a:endParaRPr lang="zh-CN" altLang="en-US"/>
          </a:p>
        </p:txBody>
      </p:sp>
    </p:spTree>
    <p:extLst>
      <p:ext uri="{BB962C8B-B14F-4D97-AF65-F5344CB8AC3E}">
        <p14:creationId xmlns:p14="http://schemas.microsoft.com/office/powerpoint/2010/main" val="4322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8</a:t>
            </a:fld>
            <a:endParaRPr lang="zh-CN" altLang="en-US"/>
          </a:p>
        </p:txBody>
      </p:sp>
    </p:spTree>
    <p:extLst>
      <p:ext uri="{BB962C8B-B14F-4D97-AF65-F5344CB8AC3E}">
        <p14:creationId xmlns:p14="http://schemas.microsoft.com/office/powerpoint/2010/main" val="20962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CAC68C7-37CC-41D4-A0F9-7F599AEDABE9}" type="slidenum">
              <a:rPr lang="zh-CN" altLang="en-US" smtClean="0"/>
              <a:t>9</a:t>
            </a:fld>
            <a:endParaRPr lang="zh-CN" altLang="en-US"/>
          </a:p>
        </p:txBody>
      </p:sp>
    </p:spTree>
    <p:extLst>
      <p:ext uri="{BB962C8B-B14F-4D97-AF65-F5344CB8AC3E}">
        <p14:creationId xmlns:p14="http://schemas.microsoft.com/office/powerpoint/2010/main" val="281789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4B58E-5CAE-4CEB-BAA9-2A21317653E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C306CAA-EB6D-4070-B908-7F0CC7E24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E37AA5-E382-4E35-B7A4-2CFE247379B0}"/>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5" name="页脚占位符 4">
            <a:extLst>
              <a:ext uri="{FF2B5EF4-FFF2-40B4-BE49-F238E27FC236}">
                <a16:creationId xmlns:a16="http://schemas.microsoft.com/office/drawing/2014/main" id="{C8F30A08-8FFA-4376-BDBD-0E6025B3F5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5EA097-3575-4667-B6C3-597B65699FC0}"/>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37181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038FA-3960-4A3A-B6AE-ACCDD21D38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9107E9-321A-4BCE-B6E5-E5737BD79B9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F29E30-EB60-4230-97B9-0FD14460D53D}"/>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5" name="页脚占位符 4">
            <a:extLst>
              <a:ext uri="{FF2B5EF4-FFF2-40B4-BE49-F238E27FC236}">
                <a16:creationId xmlns:a16="http://schemas.microsoft.com/office/drawing/2014/main" id="{DC1C0CF6-76B8-428A-ACC3-027B77449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79A254-425A-41E2-870F-F9AD4498ED14}"/>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199148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1C7CAA-C5E5-45D8-8F59-7C2C189A78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6ED33C-0367-4CBA-BDCA-A7C6886A2AD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1F7DA1-1AA9-4A6F-B2CF-66B18D601E81}"/>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5" name="页脚占位符 4">
            <a:extLst>
              <a:ext uri="{FF2B5EF4-FFF2-40B4-BE49-F238E27FC236}">
                <a16:creationId xmlns:a16="http://schemas.microsoft.com/office/drawing/2014/main" id="{F0E67C87-067A-450F-B78E-CA9EFB973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1E26AA-558B-4F6C-876F-1C17009EEF58}"/>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350541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4B9C3-2CF7-4A94-B0C1-0FA3EC38A9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FB8E4A-1B23-4CE7-9F60-F8022862EB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11CEE3-5E2C-4826-9245-582147E7DBB7}"/>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5" name="页脚占位符 4">
            <a:extLst>
              <a:ext uri="{FF2B5EF4-FFF2-40B4-BE49-F238E27FC236}">
                <a16:creationId xmlns:a16="http://schemas.microsoft.com/office/drawing/2014/main" id="{EF6A663D-4A1C-4ED8-BFED-154B5C9B55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DD1C55-A542-469F-AB5A-6DB3016E7706}"/>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102323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0CCBF-A233-4361-BD50-C06FD13C5C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71347F-00F6-4DD9-B0F2-82BC3EFB1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659CA55-617F-4049-A31A-6D8F653BEED6}"/>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5" name="页脚占位符 4">
            <a:extLst>
              <a:ext uri="{FF2B5EF4-FFF2-40B4-BE49-F238E27FC236}">
                <a16:creationId xmlns:a16="http://schemas.microsoft.com/office/drawing/2014/main" id="{12661F8B-D711-4CC9-ADA1-1CDD4D161F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38C0E2-490B-4739-AE4B-A075A468A233}"/>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263254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3DBCE-1F0C-4500-A638-731557021D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2472BD-F36B-4FD9-B17B-B529A5624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C7124C-4C13-4AD4-A4F9-12A2856EA52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776DC4D-3E0A-43FA-BF05-DA908605102E}"/>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6" name="页脚占位符 5">
            <a:extLst>
              <a:ext uri="{FF2B5EF4-FFF2-40B4-BE49-F238E27FC236}">
                <a16:creationId xmlns:a16="http://schemas.microsoft.com/office/drawing/2014/main" id="{581F4F68-91E7-4E8A-B398-27BB4223DC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9C9CEA-3ADB-4E38-A306-B2D141E78E13}"/>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251534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3AA64-6E55-4C3F-8282-516DB88A721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6891F6-FF4C-4D3F-861E-701192C1F9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0D7E62B-C5D0-4F63-8EF4-9D6F085C1F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50848CA-86A2-4355-9B55-D0B20819C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513C1FB-DF3C-4B14-B02C-33782CE2B2E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A8378A5-79C8-480D-B110-736C6AF040D4}"/>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8" name="页脚占位符 7">
            <a:extLst>
              <a:ext uri="{FF2B5EF4-FFF2-40B4-BE49-F238E27FC236}">
                <a16:creationId xmlns:a16="http://schemas.microsoft.com/office/drawing/2014/main" id="{3E932AFD-7554-43CD-8E3A-93A94D2945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E31534-D6FE-4BAE-A196-CE83167E5939}"/>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172714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BD909-EB08-44F3-A2AE-741D5BE4C48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6AE39FC-C45C-4086-AB4F-4FAA662240B9}"/>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4" name="页脚占位符 3">
            <a:extLst>
              <a:ext uri="{FF2B5EF4-FFF2-40B4-BE49-F238E27FC236}">
                <a16:creationId xmlns:a16="http://schemas.microsoft.com/office/drawing/2014/main" id="{F634B1EF-7B1E-4658-9777-4F7BA85271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F86BEE0-ECE8-4E98-A543-057875B0401B}"/>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209128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DC1C40-78B5-43E5-9735-27B525D74330}"/>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3" name="页脚占位符 2">
            <a:extLst>
              <a:ext uri="{FF2B5EF4-FFF2-40B4-BE49-F238E27FC236}">
                <a16:creationId xmlns:a16="http://schemas.microsoft.com/office/drawing/2014/main" id="{2A71FB03-8F00-41BE-A807-2A59EE362A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F7E6E4-3B9A-4F6D-A40E-8FA35E3CD900}"/>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2390160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3F2A7-3850-4B7B-A764-59CB90F0A9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647CF8-F339-49FC-9625-DA9F049DD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E37AA77-30D7-49D8-B51E-787DE8B3D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087805-4B30-4320-95D1-A1E895907A27}"/>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6" name="页脚占位符 5">
            <a:extLst>
              <a:ext uri="{FF2B5EF4-FFF2-40B4-BE49-F238E27FC236}">
                <a16:creationId xmlns:a16="http://schemas.microsoft.com/office/drawing/2014/main" id="{0E44DAC1-62E3-4084-BB25-1F73DE264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592494-469A-4E62-9CA1-5EFFA3094F3A}"/>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100579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09048-57BE-473D-AFCF-CFBBAEC374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5F4C8E-469E-4F44-B8B2-850750889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07213C-850C-4BE5-ADB5-C795C0AFA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5204EA-FE41-411F-BB16-D1EEF985FD60}"/>
              </a:ext>
            </a:extLst>
          </p:cNvPr>
          <p:cNvSpPr>
            <a:spLocks noGrp="1"/>
          </p:cNvSpPr>
          <p:nvPr>
            <p:ph type="dt" sz="half" idx="10"/>
          </p:nvPr>
        </p:nvSpPr>
        <p:spPr/>
        <p:txBody>
          <a:bodyPr/>
          <a:lstStyle/>
          <a:p>
            <a:fld id="{06C04645-6876-46E5-A20F-C8B1C9F115EA}" type="datetimeFigureOut">
              <a:rPr lang="zh-CN" altLang="en-US" smtClean="0"/>
              <a:t>2022/1/2</a:t>
            </a:fld>
            <a:endParaRPr lang="zh-CN" altLang="en-US"/>
          </a:p>
        </p:txBody>
      </p:sp>
      <p:sp>
        <p:nvSpPr>
          <p:cNvPr id="6" name="页脚占位符 5">
            <a:extLst>
              <a:ext uri="{FF2B5EF4-FFF2-40B4-BE49-F238E27FC236}">
                <a16:creationId xmlns:a16="http://schemas.microsoft.com/office/drawing/2014/main" id="{4B5B79E6-3BF5-46AC-8CB4-3E4FB819B6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C290FA-1745-4C42-9CD9-3BBBA92C56E4}"/>
              </a:ext>
            </a:extLst>
          </p:cNvPr>
          <p:cNvSpPr>
            <a:spLocks noGrp="1"/>
          </p:cNvSpPr>
          <p:nvPr>
            <p:ph type="sldNum" sz="quarter" idx="12"/>
          </p:nvPr>
        </p:nvSpPr>
        <p:spPr/>
        <p:txBody>
          <a:body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326229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184A68-5A9F-41BA-8FA9-0647988C7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93B6D8-6594-4BB7-A1C2-F8E4E4EAB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09F832B-DFFE-40BA-B9F9-26BB7F308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04645-6876-46E5-A20F-C8B1C9F115EA}" type="datetimeFigureOut">
              <a:rPr lang="zh-CN" altLang="en-US" smtClean="0"/>
              <a:t>2022/1/2</a:t>
            </a:fld>
            <a:endParaRPr lang="zh-CN" altLang="en-US"/>
          </a:p>
        </p:txBody>
      </p:sp>
      <p:sp>
        <p:nvSpPr>
          <p:cNvPr id="5" name="页脚占位符 4">
            <a:extLst>
              <a:ext uri="{FF2B5EF4-FFF2-40B4-BE49-F238E27FC236}">
                <a16:creationId xmlns:a16="http://schemas.microsoft.com/office/drawing/2014/main" id="{93B69D80-6EA5-4AC7-BD08-2A8540299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D9D929-8E9B-4D7B-8D3A-2C741D695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081D3-C7C3-4A59-9043-BFE7B255A20A}" type="slidenum">
              <a:rPr lang="zh-CN" altLang="en-US" smtClean="0"/>
              <a:t>‹#›</a:t>
            </a:fld>
            <a:endParaRPr lang="zh-CN" altLang="en-US"/>
          </a:p>
        </p:txBody>
      </p:sp>
    </p:spTree>
    <p:extLst>
      <p:ext uri="{BB962C8B-B14F-4D97-AF65-F5344CB8AC3E}">
        <p14:creationId xmlns:p14="http://schemas.microsoft.com/office/powerpoint/2010/main" val="224938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17277" y="2809087"/>
            <a:ext cx="9557444" cy="669414"/>
          </a:xfrm>
          <a:prstGeom prst="rect">
            <a:avLst/>
          </a:prstGeom>
          <a:noFill/>
        </p:spPr>
        <p:txBody>
          <a:bodyPr wrap="square" rtlCol="0">
            <a:spAutoFit/>
          </a:bodyPr>
          <a:lstStyle/>
          <a:p>
            <a:pPr algn="ctr">
              <a:lnSpc>
                <a:spcPts val="4500"/>
              </a:lnSpc>
            </a:pPr>
            <a:r>
              <a:rPr lang="en-US" altLang="zh-CN" sz="4000" b="1" dirty="0">
                <a:solidFill>
                  <a:schemeClr val="accent6">
                    <a:lumMod val="75000"/>
                  </a:schemeClr>
                </a:solidFill>
                <a:latin typeface="Calibri" panose="020F0502020204030204" pitchFamily="34" charset="0"/>
                <a:ea typeface="微软雅黑" panose="020B0503020204020204" pitchFamily="34" charset="-122"/>
                <a:cs typeface="Calibri" panose="020F0502020204030204" pitchFamily="34" charset="0"/>
              </a:rPr>
              <a:t>Computer vision</a:t>
            </a:r>
          </a:p>
        </p:txBody>
      </p:sp>
      <p:sp>
        <p:nvSpPr>
          <p:cNvPr id="12" name="圆角矩形 11"/>
          <p:cNvSpPr/>
          <p:nvPr/>
        </p:nvSpPr>
        <p:spPr>
          <a:xfrm>
            <a:off x="0" y="3"/>
            <a:ext cx="12191999" cy="641023"/>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0" y="6325604"/>
            <a:ext cx="12191999" cy="532399"/>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1" name="图片 8" descr="01300000436013124710027546502.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6411" y="652162"/>
            <a:ext cx="1713820" cy="1265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4B01FDB6-72BB-4521-90CA-FB3F9807FF0D}"/>
              </a:ext>
            </a:extLst>
          </p:cNvPr>
          <p:cNvSpPr txBox="1"/>
          <p:nvPr/>
        </p:nvSpPr>
        <p:spPr>
          <a:xfrm>
            <a:off x="4094791" y="5066851"/>
            <a:ext cx="4002415" cy="348813"/>
          </a:xfrm>
          <a:prstGeom prst="rect">
            <a:avLst/>
          </a:prstGeom>
          <a:noFill/>
        </p:spPr>
        <p:txBody>
          <a:bodyPr wrap="square" rtlCol="0">
            <a:spAutoFit/>
          </a:bodyPr>
          <a:lstStyle/>
          <a:p>
            <a:pPr>
              <a:lnSpc>
                <a:spcPts val="2000"/>
              </a:lnSpc>
            </a:pPr>
            <a:r>
              <a:rPr lang="en-US" altLang="zh-CN" sz="2000" b="1" dirty="0">
                <a:solidFill>
                  <a:srgbClr val="333F50"/>
                </a:solidFill>
                <a:latin typeface="微软雅黑" panose="020B0503020204020204" pitchFamily="34" charset="-122"/>
                <a:ea typeface="微软雅黑" panose="020B0503020204020204" pitchFamily="34" charset="-122"/>
              </a:rPr>
              <a:t>Reporter</a:t>
            </a:r>
            <a:r>
              <a:rPr lang="zh-CN" altLang="en-US" sz="2000" b="1" dirty="0">
                <a:solidFill>
                  <a:srgbClr val="333F50"/>
                </a:solidFill>
                <a:latin typeface="微软雅黑" panose="020B0503020204020204" pitchFamily="34" charset="-122"/>
                <a:ea typeface="微软雅黑" panose="020B0503020204020204" pitchFamily="34" charset="-122"/>
              </a:rPr>
              <a:t>：</a:t>
            </a:r>
            <a:r>
              <a:rPr lang="en-US" altLang="zh-CN" sz="2000" b="1" dirty="0">
                <a:solidFill>
                  <a:srgbClr val="333F50"/>
                </a:solidFill>
                <a:latin typeface="微软雅黑" panose="020B0503020204020204" pitchFamily="34" charset="-122"/>
                <a:ea typeface="微软雅黑" panose="020B0503020204020204" pitchFamily="34" charset="-122"/>
              </a:rPr>
              <a:t>	</a:t>
            </a:r>
            <a:r>
              <a:rPr lang="en-US" altLang="zh-CN" sz="2000" b="1" dirty="0" err="1">
                <a:solidFill>
                  <a:srgbClr val="333F50"/>
                </a:solidFill>
                <a:latin typeface="微软雅黑" panose="020B0503020204020204" pitchFamily="34" charset="-122"/>
                <a:ea typeface="微软雅黑" panose="020B0503020204020204" pitchFamily="34" charset="-122"/>
              </a:rPr>
              <a:t>Yuanhong</a:t>
            </a:r>
            <a:r>
              <a:rPr lang="en-US" altLang="zh-CN" sz="2000" b="1" dirty="0">
                <a:solidFill>
                  <a:srgbClr val="333F50"/>
                </a:solidFill>
                <a:latin typeface="微软雅黑" panose="020B0503020204020204" pitchFamily="34" charset="-122"/>
                <a:ea typeface="微软雅黑" panose="020B0503020204020204" pitchFamily="34" charset="-122"/>
              </a:rPr>
              <a:t> Guo</a:t>
            </a:r>
          </a:p>
        </p:txBody>
      </p:sp>
    </p:spTree>
    <p:extLst>
      <p:ext uri="{BB962C8B-B14F-4D97-AF65-F5344CB8AC3E}">
        <p14:creationId xmlns:p14="http://schemas.microsoft.com/office/powerpoint/2010/main" val="4207485303"/>
      </p:ext>
    </p:extLst>
  </p:cSld>
  <p:clrMapOvr>
    <a:masterClrMapping/>
  </p:clrMapOvr>
  <mc:AlternateContent xmlns:mc="http://schemas.openxmlformats.org/markup-compatibility/2006" xmlns:p14="http://schemas.microsoft.com/office/powerpoint/2010/main">
    <mc:Choice Requires="p14">
      <p:transition spd="slow" p14:dur="2000" advTm="15264"/>
    </mc:Choice>
    <mc:Fallback xmlns="">
      <p:transition spd="slow" advTm="152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Hardware</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Computer vision hardware</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79515" y="1958402"/>
            <a:ext cx="9962065" cy="2246769"/>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There are many kinds of computer vision systems; however, all of them contain these basic elements: a power source, at least one image acquisition device (camera, </a:t>
            </a:r>
            <a:r>
              <a:rPr lang="en-US" altLang="zh-CN" sz="2800" dirty="0" err="1">
                <a:latin typeface="Calibri" panose="020F0502020204030204" pitchFamily="34" charset="0"/>
                <a:cs typeface="Calibri" panose="020F0502020204030204" pitchFamily="34" charset="0"/>
              </a:rPr>
              <a:t>ccd</a:t>
            </a:r>
            <a:r>
              <a:rPr lang="en-US" altLang="zh-CN" sz="2800" dirty="0">
                <a:latin typeface="Calibri" panose="020F0502020204030204" pitchFamily="34" charset="0"/>
                <a:cs typeface="Calibri" panose="020F0502020204030204" pitchFamily="34" charset="0"/>
              </a:rPr>
              <a:t>, etc.), a processor, and control and communication cables or some kind of wireless interconnection mechanism. </a:t>
            </a:r>
          </a:p>
        </p:txBody>
      </p:sp>
      <p:pic>
        <p:nvPicPr>
          <p:cNvPr id="2" name="图片 1">
            <a:extLst>
              <a:ext uri="{FF2B5EF4-FFF2-40B4-BE49-F238E27FC236}">
                <a16:creationId xmlns:a16="http://schemas.microsoft.com/office/drawing/2014/main" id="{4D4374DA-A8F3-4F0E-B2EC-E57FDD0AC49A}"/>
              </a:ext>
            </a:extLst>
          </p:cNvPr>
          <p:cNvPicPr>
            <a:picLocks noChangeAspect="1"/>
          </p:cNvPicPr>
          <p:nvPr/>
        </p:nvPicPr>
        <p:blipFill>
          <a:blip r:embed="rId4"/>
          <a:stretch>
            <a:fillRect/>
          </a:stretch>
        </p:blipFill>
        <p:spPr>
          <a:xfrm>
            <a:off x="9390743" y="3898702"/>
            <a:ext cx="1750739" cy="2335184"/>
          </a:xfrm>
          <a:prstGeom prst="rect">
            <a:avLst/>
          </a:prstGeom>
        </p:spPr>
      </p:pic>
    </p:spTree>
    <p:extLst>
      <p:ext uri="{BB962C8B-B14F-4D97-AF65-F5344CB8AC3E}">
        <p14:creationId xmlns:p14="http://schemas.microsoft.com/office/powerpoint/2010/main" val="414279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Hardware</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Computer vision hardware</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79515" y="1958402"/>
            <a:ext cx="9962065" cy="2246769"/>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In addition, a practical vision system contains software, as well as a display in order to monitor the system. </a:t>
            </a:r>
          </a:p>
          <a:p>
            <a:endParaRPr lang="en-US" altLang="zh-CN" sz="2800" dirty="0">
              <a:latin typeface="Calibri" panose="020F0502020204030204" pitchFamily="34" charset="0"/>
              <a:cs typeface="Calibri" panose="020F0502020204030204" pitchFamily="34" charset="0"/>
            </a:endParaRPr>
          </a:p>
          <a:p>
            <a:r>
              <a:rPr lang="en-US" altLang="zh-CN" sz="2800" dirty="0">
                <a:latin typeface="Calibri" panose="020F0502020204030204" pitchFamily="34" charset="0"/>
                <a:cs typeface="Calibri" panose="020F0502020204030204" pitchFamily="34" charset="0"/>
              </a:rPr>
              <a:t>Furthermore, a completed system includes many accessories such as camera supports, cables and connectors.</a:t>
            </a:r>
          </a:p>
        </p:txBody>
      </p:sp>
    </p:spTree>
    <p:extLst>
      <p:ext uri="{BB962C8B-B14F-4D97-AF65-F5344CB8AC3E}">
        <p14:creationId xmlns:p14="http://schemas.microsoft.com/office/powerpoint/2010/main" val="59859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Hardware</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Computer vision hardware</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79515" y="1958402"/>
            <a:ext cx="9962065" cy="1384995"/>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As of 2016, vision processing units are emerging as a new class of processor, to complement CPUs and graphics processing units (GPUs) in this role.</a:t>
            </a:r>
          </a:p>
        </p:txBody>
      </p:sp>
    </p:spTree>
    <p:extLst>
      <p:ext uri="{BB962C8B-B14F-4D97-AF65-F5344CB8AC3E}">
        <p14:creationId xmlns:p14="http://schemas.microsoft.com/office/powerpoint/2010/main" val="124776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Hardware</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Computer vision hardware</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1114967" y="2843774"/>
            <a:ext cx="9962065" cy="1323439"/>
          </a:xfrm>
          <a:prstGeom prst="rect">
            <a:avLst/>
          </a:prstGeom>
        </p:spPr>
        <p:txBody>
          <a:bodyPr wrap="square">
            <a:spAutoFit/>
          </a:bodyPr>
          <a:lstStyle/>
          <a:p>
            <a:pPr algn="ctr"/>
            <a:r>
              <a:rPr lang="en-US" altLang="zh-CN" sz="8000" dirty="0">
                <a:latin typeface="Calibri" panose="020F0502020204030204" pitchFamily="34" charset="0"/>
                <a:cs typeface="Calibri" panose="020F0502020204030204" pitchFamily="34" charset="0"/>
              </a:rPr>
              <a:t>THANKS</a:t>
            </a:r>
          </a:p>
        </p:txBody>
      </p:sp>
    </p:spTree>
    <p:extLst>
      <p:ext uri="{BB962C8B-B14F-4D97-AF65-F5344CB8AC3E}">
        <p14:creationId xmlns:p14="http://schemas.microsoft.com/office/powerpoint/2010/main" val="388565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Definition</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What is computer vision?</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66585" y="2129501"/>
            <a:ext cx="10258829" cy="2246769"/>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Computer vision is a simulation of biological vision using computers and related equipment. Its main task is to obtain three-dimensional information of the corresponding scene by processing the collected pictures or videos, just like humans and many other kinds of creatures do every day.</a:t>
            </a:r>
          </a:p>
        </p:txBody>
      </p:sp>
      <p:pic>
        <p:nvPicPr>
          <p:cNvPr id="2052" name="Picture 4" descr="https://upload.wikimedia.org/wikipedia/commons/thumb/9/96/Mars_Science_Laboratory%2C_2011-Present.jpg/220px-Mars_Science_Laboratory%2C_2011-Present.jpg">
            <a:extLst>
              <a:ext uri="{FF2B5EF4-FFF2-40B4-BE49-F238E27FC236}">
                <a16:creationId xmlns:a16="http://schemas.microsoft.com/office/drawing/2014/main" id="{619D7704-FA07-4A69-B695-AA15F324C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2192" y="4376270"/>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85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Definition</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What is computer vision?</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66585" y="2129501"/>
            <a:ext cx="10258829" cy="2246769"/>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Computer vision is the knowledge about how to use cameras and computers to obtain the data and information we need, the subject being photographed. To put it vividly, it is to install eyes (cameras) and brains (algorithms) on the computer so that the computer can perceive the environment.</a:t>
            </a:r>
          </a:p>
        </p:txBody>
      </p:sp>
      <p:pic>
        <p:nvPicPr>
          <p:cNvPr id="3074" name="Picture 2" descr="https://upload.wikimedia.org/wikipedia/commons/thumb/e/ed/SRT_Shape_Recognition_Technology.png/220px-SRT_Shape_Recognition_Technology.png">
            <a:extLst>
              <a:ext uri="{FF2B5EF4-FFF2-40B4-BE49-F238E27FC236}">
                <a16:creationId xmlns:a16="http://schemas.microsoft.com/office/drawing/2014/main" id="{9A29919D-DA72-4DEF-A235-8D090A160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0021" y="4376270"/>
            <a:ext cx="2827686" cy="131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27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History</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The history of computer vision.</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66585" y="2129501"/>
            <a:ext cx="9962065" cy="2246769"/>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In the late 1960s, computer vision began at universities which were pioneering artificial intelligence. </a:t>
            </a:r>
          </a:p>
          <a:p>
            <a:r>
              <a:rPr lang="en-US" altLang="zh-CN" sz="2800" dirty="0">
                <a:latin typeface="Calibri" panose="020F0502020204030204" pitchFamily="34" charset="0"/>
                <a:cs typeface="Calibri" panose="020F0502020204030204" pitchFamily="34" charset="0"/>
              </a:rPr>
              <a:t>In 1966, it was believed that this could be achieved through a summer project, by attaching a camera to a computer and having it "describe what it saw".</a:t>
            </a:r>
          </a:p>
        </p:txBody>
      </p:sp>
    </p:spTree>
    <p:extLst>
      <p:ext uri="{BB962C8B-B14F-4D97-AF65-F5344CB8AC3E}">
        <p14:creationId xmlns:p14="http://schemas.microsoft.com/office/powerpoint/2010/main" val="407464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History</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The history of computer vision.</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79515" y="1958402"/>
            <a:ext cx="9962065" cy="2246769"/>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The next decade saw studies based on more rigorous mathematical analysis and quantitative aspects of computer vision. </a:t>
            </a:r>
          </a:p>
          <a:p>
            <a:r>
              <a:rPr lang="en-US" altLang="zh-CN" sz="2800" dirty="0">
                <a:latin typeface="Calibri" panose="020F0502020204030204" pitchFamily="34" charset="0"/>
                <a:cs typeface="Calibri" panose="020F0502020204030204" pitchFamily="34" charset="0"/>
              </a:rPr>
              <a:t>Recent work has seen the resurgence of feature-based methods, used in conjunction with machine learning techniques and complex optimization frameworks.</a:t>
            </a:r>
          </a:p>
        </p:txBody>
      </p:sp>
    </p:spTree>
    <p:extLst>
      <p:ext uri="{BB962C8B-B14F-4D97-AF65-F5344CB8AC3E}">
        <p14:creationId xmlns:p14="http://schemas.microsoft.com/office/powerpoint/2010/main" val="14036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Issues</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Computer vision research issues</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66586" y="2129501"/>
            <a:ext cx="8310462" cy="3108543"/>
          </a:xfrm>
          <a:prstGeom prst="rect">
            <a:avLst/>
          </a:prstGeom>
        </p:spPr>
        <p:txBody>
          <a:bodyPr wrap="square">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Identify</a:t>
            </a:r>
          </a:p>
          <a:p>
            <a:endParaRPr lang="en-US" altLang="zh-CN" sz="2800" dirty="0">
              <a:latin typeface="Calibri" panose="020F0502020204030204" pitchFamily="34" charset="0"/>
              <a:cs typeface="Calibri" panose="020F0502020204030204" pitchFamily="34" charset="0"/>
            </a:endParaRPr>
          </a:p>
          <a:p>
            <a:r>
              <a:rPr lang="en-US" altLang="zh-CN" sz="2800" dirty="0">
                <a:latin typeface="Calibri" panose="020F0502020204030204" pitchFamily="34" charset="0"/>
                <a:cs typeface="Calibri" panose="020F0502020204030204" pitchFamily="34" charset="0"/>
              </a:rPr>
              <a:t>A classic problem shared by computer vision, image processing and machine vision is to determine whether a set of image data contains a specific object, image feature or motion state. Such as simple geometric pattern recognition, face recognition.</a:t>
            </a:r>
          </a:p>
        </p:txBody>
      </p:sp>
      <p:pic>
        <p:nvPicPr>
          <p:cNvPr id="1026" name="Picture 2" descr="File:Intersection over Union - object detection bounding boxes.jpg">
            <a:extLst>
              <a:ext uri="{FF2B5EF4-FFF2-40B4-BE49-F238E27FC236}">
                <a16:creationId xmlns:a16="http://schemas.microsoft.com/office/drawing/2014/main" id="{FBF1480F-6AB8-4635-AD44-5905E540F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6761" y="4149008"/>
            <a:ext cx="2601081" cy="195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04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Issues</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Computer vision research issues</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66585" y="2129501"/>
            <a:ext cx="9962065" cy="3108543"/>
          </a:xfrm>
          <a:prstGeom prst="rect">
            <a:avLst/>
          </a:prstGeom>
        </p:spPr>
        <p:txBody>
          <a:bodyPr wrap="square">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Motion</a:t>
            </a:r>
          </a:p>
          <a:p>
            <a:endParaRPr lang="en-US" altLang="zh-CN" sz="2800" dirty="0">
              <a:latin typeface="Calibri" panose="020F0502020204030204" pitchFamily="34" charset="0"/>
              <a:cs typeface="Calibri" panose="020F0502020204030204" pitchFamily="34" charset="0"/>
            </a:endParaRPr>
          </a:p>
          <a:p>
            <a:r>
              <a:rPr lang="en-US" altLang="zh-CN" sz="2800" dirty="0">
                <a:latin typeface="Calibri" panose="020F0502020204030204" pitchFamily="34" charset="0"/>
                <a:cs typeface="Calibri" panose="020F0502020204030204" pitchFamily="34" charset="0"/>
              </a:rPr>
              <a:t>The monitoring of object motion based on sequence images includes many types, such as:</a:t>
            </a:r>
          </a:p>
          <a:p>
            <a:r>
              <a:rPr lang="en-US" altLang="zh-CN" sz="2800" dirty="0">
                <a:latin typeface="Calibri" panose="020F0502020204030204" pitchFamily="34" charset="0"/>
                <a:cs typeface="Calibri" panose="020F0502020204030204" pitchFamily="34" charset="0"/>
              </a:rPr>
              <a:t>Self-motion: monitor the three-dimensional rigid motion of the camera.</a:t>
            </a:r>
          </a:p>
          <a:p>
            <a:r>
              <a:rPr lang="en-US" altLang="zh-CN" sz="2800" dirty="0">
                <a:latin typeface="Calibri" panose="020F0502020204030204" pitchFamily="34" charset="0"/>
                <a:cs typeface="Calibri" panose="020F0502020204030204" pitchFamily="34" charset="0"/>
              </a:rPr>
              <a:t>Image tracking: Track moving objects.</a:t>
            </a:r>
          </a:p>
        </p:txBody>
      </p:sp>
    </p:spTree>
    <p:extLst>
      <p:ext uri="{BB962C8B-B14F-4D97-AF65-F5344CB8AC3E}">
        <p14:creationId xmlns:p14="http://schemas.microsoft.com/office/powerpoint/2010/main" val="268049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Issues</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Computer vision research issues</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a:extLst>
              <a:ext uri="{FF2B5EF4-FFF2-40B4-BE49-F238E27FC236}">
                <a16:creationId xmlns:a16="http://schemas.microsoft.com/office/drawing/2014/main" id="{CEFD5F73-5156-4223-9D38-CBCE33B4EA4A}"/>
              </a:ext>
            </a:extLst>
          </p:cNvPr>
          <p:cNvSpPr/>
          <p:nvPr/>
        </p:nvSpPr>
        <p:spPr>
          <a:xfrm>
            <a:off x="966585" y="2129501"/>
            <a:ext cx="9962065" cy="2677656"/>
          </a:xfrm>
          <a:prstGeom prst="rect">
            <a:avLst/>
          </a:prstGeom>
        </p:spPr>
        <p:txBody>
          <a:bodyPr wrap="square">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Scene reconstruction and Image restoration</a:t>
            </a:r>
          </a:p>
          <a:p>
            <a:endParaRPr lang="en-US" altLang="zh-CN" sz="2800" dirty="0">
              <a:latin typeface="Calibri" panose="020F0502020204030204" pitchFamily="34" charset="0"/>
              <a:cs typeface="Calibri" panose="020F0502020204030204" pitchFamily="34" charset="0"/>
            </a:endParaRPr>
          </a:p>
          <a:p>
            <a:r>
              <a:rPr lang="en-US" altLang="zh-CN" sz="2800" dirty="0">
                <a:latin typeface="Calibri" panose="020F0502020204030204" pitchFamily="34" charset="0"/>
                <a:cs typeface="Calibri" panose="020F0502020204030204" pitchFamily="34" charset="0"/>
              </a:rPr>
              <a:t>Given two or more images or a video of a scene, scene reconstruction seeks to build a computer model.</a:t>
            </a:r>
          </a:p>
          <a:p>
            <a:endParaRPr lang="en-US" altLang="zh-CN" sz="2800" dirty="0">
              <a:latin typeface="Calibri" panose="020F0502020204030204" pitchFamily="34" charset="0"/>
              <a:cs typeface="Calibri" panose="020F0502020204030204" pitchFamily="34" charset="0"/>
            </a:endParaRPr>
          </a:p>
          <a:p>
            <a:r>
              <a:rPr lang="en-US" altLang="zh-CN" sz="2800" dirty="0">
                <a:latin typeface="Calibri" panose="020F0502020204030204" pitchFamily="34" charset="0"/>
                <a:cs typeface="Calibri" panose="020F0502020204030204" pitchFamily="34" charset="0"/>
              </a:rPr>
              <a:t>The goal of image restoration is to remove noise in the image.</a:t>
            </a:r>
          </a:p>
        </p:txBody>
      </p:sp>
    </p:spTree>
    <p:extLst>
      <p:ext uri="{BB962C8B-B14F-4D97-AF65-F5344CB8AC3E}">
        <p14:creationId xmlns:p14="http://schemas.microsoft.com/office/powerpoint/2010/main" val="164929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a:extLst>
              <a:ext uri="{FF2B5EF4-FFF2-40B4-BE49-F238E27FC236}">
                <a16:creationId xmlns:a16="http://schemas.microsoft.com/office/drawing/2014/main" id="{906142A2-D77C-4E7E-91BD-0C7D6ADCD5A3}"/>
              </a:ext>
            </a:extLst>
          </p:cNvPr>
          <p:cNvSpPr/>
          <p:nvPr/>
        </p:nvSpPr>
        <p:spPr>
          <a:xfrm>
            <a:off x="0" y="6418216"/>
            <a:ext cx="12192000" cy="439785"/>
          </a:xfrm>
          <a:prstGeom prst="roundRect">
            <a:avLst>
              <a:gd name="adj" fmla="val 0"/>
            </a:avLst>
          </a:prstGeom>
          <a:solidFill>
            <a:srgbClr val="005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930E47-A8FF-453F-BB30-5F28FE131F6F}"/>
              </a:ext>
            </a:extLst>
          </p:cNvPr>
          <p:cNvGrpSpPr/>
          <p:nvPr/>
        </p:nvGrpSpPr>
        <p:grpSpPr>
          <a:xfrm>
            <a:off x="35837" y="97103"/>
            <a:ext cx="12089107" cy="1159077"/>
            <a:chOff x="-1638338" y="124115"/>
            <a:chExt cx="11880994" cy="1159077"/>
          </a:xfrm>
        </p:grpSpPr>
        <p:sp>
          <p:nvSpPr>
            <p:cNvPr id="29" name="文本框 28">
              <a:extLst>
                <a:ext uri="{FF2B5EF4-FFF2-40B4-BE49-F238E27FC236}">
                  <a16:creationId xmlns:a16="http://schemas.microsoft.com/office/drawing/2014/main" id="{66F2B414-33D6-4D1F-9157-39727E7718A6}"/>
                </a:ext>
              </a:extLst>
            </p:cNvPr>
            <p:cNvSpPr txBox="1"/>
            <p:nvPr/>
          </p:nvSpPr>
          <p:spPr>
            <a:xfrm>
              <a:off x="-1638338" y="414212"/>
              <a:ext cx="2270041" cy="578882"/>
            </a:xfrm>
            <a:prstGeom prst="roundRect">
              <a:avLst/>
            </a:prstGeom>
            <a:solidFill>
              <a:srgbClr val="005CA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System</a:t>
              </a:r>
            </a:p>
          </p:txBody>
        </p:sp>
        <p:sp>
          <p:nvSpPr>
            <p:cNvPr id="30" name="文本框 29">
              <a:extLst>
                <a:ext uri="{FF2B5EF4-FFF2-40B4-BE49-F238E27FC236}">
                  <a16:creationId xmlns:a16="http://schemas.microsoft.com/office/drawing/2014/main" id="{5EB0E90D-1F92-4A1E-AB41-A9BE15E70DF5}"/>
                </a:ext>
              </a:extLst>
            </p:cNvPr>
            <p:cNvSpPr txBox="1"/>
            <p:nvPr/>
          </p:nvSpPr>
          <p:spPr>
            <a:xfrm>
              <a:off x="631703" y="472820"/>
              <a:ext cx="8435254" cy="461665"/>
            </a:xfrm>
            <a:prstGeom prst="rect">
              <a:avLst/>
            </a:prstGeom>
            <a:solidFill>
              <a:schemeClr val="bg1">
                <a:lumMod val="95000"/>
              </a:schemeClr>
            </a:solidFill>
          </p:spPr>
          <p:txBody>
            <a:bodyPr wrap="square" rtlCol="0">
              <a:spAutoFit/>
            </a:bodyPr>
            <a:lstStyle/>
            <a:p>
              <a:pPr lvl="0" algn="ctr"/>
              <a:r>
                <a:rPr lang="en-US" altLang="zh-CN"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rPr>
                <a:t>Computer vision system</a:t>
              </a:r>
              <a:endParaRPr lang="zh-CN" altLang="en-US" sz="2400" b="1" dirty="0">
                <a:solidFill>
                  <a:srgbClr val="548235"/>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31" name="图片 8" descr="01300000436013124710027546502.jpg">
              <a:extLst>
                <a:ext uri="{FF2B5EF4-FFF2-40B4-BE49-F238E27FC236}">
                  <a16:creationId xmlns:a16="http://schemas.microsoft.com/office/drawing/2014/main" id="{1161718B-6BEC-4DC7-811B-77E98459B3A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690" t="5201" r="14326" b="4385"/>
            <a:stretch/>
          </p:blipFill>
          <p:spPr bwMode="auto">
            <a:xfrm>
              <a:off x="9079664" y="124115"/>
              <a:ext cx="1162992" cy="1159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矩形 1">
            <a:extLst>
              <a:ext uri="{FF2B5EF4-FFF2-40B4-BE49-F238E27FC236}">
                <a16:creationId xmlns:a16="http://schemas.microsoft.com/office/drawing/2014/main" id="{7DD8CFDE-0389-43EC-AC17-ABCF456BF784}"/>
              </a:ext>
            </a:extLst>
          </p:cNvPr>
          <p:cNvSpPr/>
          <p:nvPr/>
        </p:nvSpPr>
        <p:spPr>
          <a:xfrm>
            <a:off x="841829" y="2680252"/>
            <a:ext cx="1901372" cy="943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Calibri" panose="020F0502020204030204" pitchFamily="34" charset="0"/>
                <a:cs typeface="Calibri" panose="020F0502020204030204" pitchFamily="34" charset="0"/>
              </a:rPr>
              <a:t>Image acquisition</a:t>
            </a:r>
            <a:endParaRPr lang="zh-CN" altLang="en-US" sz="2800" dirty="0">
              <a:solidFill>
                <a:schemeClr val="bg1"/>
              </a:solidFill>
              <a:latin typeface="Calibri" panose="020F0502020204030204" pitchFamily="34" charset="0"/>
              <a:cs typeface="Calibri" panose="020F0502020204030204" pitchFamily="34" charset="0"/>
            </a:endParaRPr>
          </a:p>
        </p:txBody>
      </p:sp>
      <p:sp>
        <p:nvSpPr>
          <p:cNvPr id="9" name="矩形 8">
            <a:extLst>
              <a:ext uri="{FF2B5EF4-FFF2-40B4-BE49-F238E27FC236}">
                <a16:creationId xmlns:a16="http://schemas.microsoft.com/office/drawing/2014/main" id="{D474DCA5-CBB7-4E2C-8C15-96FDC8789C33}"/>
              </a:ext>
            </a:extLst>
          </p:cNvPr>
          <p:cNvSpPr/>
          <p:nvPr/>
        </p:nvSpPr>
        <p:spPr>
          <a:xfrm>
            <a:off x="3955145" y="2680254"/>
            <a:ext cx="2162629" cy="943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Calibri" panose="020F0502020204030204" pitchFamily="34" charset="0"/>
                <a:cs typeface="Calibri" panose="020F0502020204030204" pitchFamily="34" charset="0"/>
              </a:rPr>
              <a:t>Pretreatment</a:t>
            </a:r>
            <a:endParaRPr lang="zh-CN" altLang="en-US" sz="2800" dirty="0">
              <a:solidFill>
                <a:schemeClr val="bg1"/>
              </a:solidFill>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id="{B7E8FF12-5575-4F27-849A-1B5D96B031A8}"/>
              </a:ext>
            </a:extLst>
          </p:cNvPr>
          <p:cNvSpPr/>
          <p:nvPr/>
        </p:nvSpPr>
        <p:spPr>
          <a:xfrm>
            <a:off x="7685312" y="2680252"/>
            <a:ext cx="1901372" cy="943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Calibri" panose="020F0502020204030204" pitchFamily="34" charset="0"/>
                <a:cs typeface="Calibri" panose="020F0502020204030204" pitchFamily="34" charset="0"/>
              </a:rPr>
              <a:t>Feature</a:t>
            </a:r>
            <a:r>
              <a:rPr lang="en-US" altLang="zh-CN" sz="2800" dirty="0">
                <a:solidFill>
                  <a:schemeClr val="tx1"/>
                </a:solidFill>
                <a:latin typeface="Calibri" panose="020F0502020204030204" pitchFamily="34" charset="0"/>
                <a:cs typeface="Calibri" panose="020F0502020204030204" pitchFamily="34" charset="0"/>
              </a:rPr>
              <a:t> </a:t>
            </a:r>
            <a:r>
              <a:rPr lang="en-US" altLang="zh-CN" sz="2800" dirty="0">
                <a:solidFill>
                  <a:schemeClr val="bg1"/>
                </a:solidFill>
                <a:latin typeface="Calibri" panose="020F0502020204030204" pitchFamily="34" charset="0"/>
                <a:cs typeface="Calibri" panose="020F0502020204030204" pitchFamily="34" charset="0"/>
              </a:rPr>
              <a:t>extraction</a:t>
            </a:r>
            <a:endParaRPr lang="zh-CN" altLang="en-US" sz="2800" dirty="0">
              <a:solidFill>
                <a:schemeClr val="bg1"/>
              </a:solidFill>
              <a:latin typeface="Calibri" panose="020F0502020204030204" pitchFamily="34" charset="0"/>
              <a:cs typeface="Calibri" panose="020F0502020204030204" pitchFamily="34" charset="0"/>
            </a:endParaRPr>
          </a:p>
        </p:txBody>
      </p:sp>
      <p:sp>
        <p:nvSpPr>
          <p:cNvPr id="11" name="矩形 10">
            <a:extLst>
              <a:ext uri="{FF2B5EF4-FFF2-40B4-BE49-F238E27FC236}">
                <a16:creationId xmlns:a16="http://schemas.microsoft.com/office/drawing/2014/main" id="{3D189748-36D3-49BE-BADE-0E5D233B42A4}"/>
              </a:ext>
            </a:extLst>
          </p:cNvPr>
          <p:cNvSpPr/>
          <p:nvPr/>
        </p:nvSpPr>
        <p:spPr>
          <a:xfrm>
            <a:off x="7685312" y="4727254"/>
            <a:ext cx="2227946" cy="943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Calibri" panose="020F0502020204030204" pitchFamily="34" charset="0"/>
                <a:cs typeface="Calibri" panose="020F0502020204030204" pitchFamily="34" charset="0"/>
              </a:rPr>
              <a:t>Detect</a:t>
            </a:r>
            <a:r>
              <a:rPr lang="en-US" altLang="zh-CN" sz="2800" dirty="0">
                <a:solidFill>
                  <a:schemeClr val="tx1"/>
                </a:solidFill>
                <a:latin typeface="Calibri" panose="020F0502020204030204" pitchFamily="34" charset="0"/>
                <a:cs typeface="Calibri" panose="020F0502020204030204" pitchFamily="34" charset="0"/>
              </a:rPr>
              <a:t> </a:t>
            </a:r>
            <a:r>
              <a:rPr lang="en-US" altLang="zh-CN" sz="2800" dirty="0">
                <a:solidFill>
                  <a:schemeClr val="bg1"/>
                </a:solidFill>
                <a:latin typeface="Calibri" panose="020F0502020204030204" pitchFamily="34" charset="0"/>
                <a:cs typeface="Calibri" panose="020F0502020204030204" pitchFamily="34" charset="0"/>
              </a:rPr>
              <a:t>segmentation</a:t>
            </a:r>
            <a:endParaRPr lang="zh-CN" altLang="en-US" sz="2800" dirty="0">
              <a:solidFill>
                <a:schemeClr val="bg1"/>
              </a:solidFill>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54ED372F-5E88-46CC-8018-77131391A44E}"/>
              </a:ext>
            </a:extLst>
          </p:cNvPr>
          <p:cNvSpPr/>
          <p:nvPr/>
        </p:nvSpPr>
        <p:spPr>
          <a:xfrm>
            <a:off x="3922487" y="4825985"/>
            <a:ext cx="2227946" cy="943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Calibri" panose="020F0502020204030204" pitchFamily="34" charset="0"/>
                <a:cs typeface="Calibri" panose="020F0502020204030204" pitchFamily="34" charset="0"/>
              </a:rPr>
              <a:t>Advanced</a:t>
            </a:r>
            <a:r>
              <a:rPr lang="en-US" altLang="zh-CN" sz="2800" dirty="0">
                <a:solidFill>
                  <a:schemeClr val="tx1"/>
                </a:solidFill>
                <a:latin typeface="Calibri" panose="020F0502020204030204" pitchFamily="34" charset="0"/>
                <a:cs typeface="Calibri" panose="020F0502020204030204" pitchFamily="34" charset="0"/>
              </a:rPr>
              <a:t> </a:t>
            </a:r>
            <a:r>
              <a:rPr lang="en-US" altLang="zh-CN" sz="2800" dirty="0">
                <a:solidFill>
                  <a:schemeClr val="bg1"/>
                </a:solidFill>
                <a:latin typeface="Calibri" panose="020F0502020204030204" pitchFamily="34" charset="0"/>
                <a:cs typeface="Calibri" panose="020F0502020204030204" pitchFamily="34" charset="0"/>
              </a:rPr>
              <a:t>processing</a:t>
            </a:r>
            <a:endParaRPr lang="zh-CN" altLang="en-US" sz="2800" dirty="0">
              <a:solidFill>
                <a:schemeClr val="bg1"/>
              </a:solidFill>
              <a:latin typeface="Calibri" panose="020F0502020204030204" pitchFamily="34" charset="0"/>
              <a:cs typeface="Calibri" panose="020F0502020204030204" pitchFamily="34" charset="0"/>
            </a:endParaRPr>
          </a:p>
        </p:txBody>
      </p:sp>
      <p:cxnSp>
        <p:nvCxnSpPr>
          <p:cNvPr id="8" name="连接符: 曲线 7">
            <a:extLst>
              <a:ext uri="{FF2B5EF4-FFF2-40B4-BE49-F238E27FC236}">
                <a16:creationId xmlns:a16="http://schemas.microsoft.com/office/drawing/2014/main" id="{C884B374-A29E-4D00-B5D4-9413D46E3B95}"/>
              </a:ext>
            </a:extLst>
          </p:cNvPr>
          <p:cNvCxnSpPr>
            <a:stCxn id="2" idx="3"/>
            <a:endCxn id="9" idx="1"/>
          </p:cNvCxnSpPr>
          <p:nvPr/>
        </p:nvCxnSpPr>
        <p:spPr>
          <a:xfrm>
            <a:off x="2743201" y="3151975"/>
            <a:ext cx="1211944"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B4DCCFC-0BF0-4DDD-8605-DDF647D74552}"/>
              </a:ext>
            </a:extLst>
          </p:cNvPr>
          <p:cNvCxnSpPr>
            <a:stCxn id="9" idx="3"/>
            <a:endCxn id="10" idx="1"/>
          </p:cNvCxnSpPr>
          <p:nvPr/>
        </p:nvCxnSpPr>
        <p:spPr>
          <a:xfrm flipV="1">
            <a:off x="6117774" y="3151975"/>
            <a:ext cx="1567538"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F35ADC1A-A870-4BC5-AA5C-D99A7DC88AA9}"/>
              </a:ext>
            </a:extLst>
          </p:cNvPr>
          <p:cNvCxnSpPr>
            <a:cxnSpLocks/>
            <a:stCxn id="10" idx="2"/>
            <a:endCxn id="11" idx="0"/>
          </p:cNvCxnSpPr>
          <p:nvPr/>
        </p:nvCxnSpPr>
        <p:spPr>
          <a:xfrm rot="16200000" flipH="1">
            <a:off x="8165863" y="4093831"/>
            <a:ext cx="1103557" cy="163287"/>
          </a:xfrm>
          <a:prstGeom prst="curvedConnector3">
            <a:avLst>
              <a:gd name="adj1" fmla="val 460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BEF2547B-F9F9-486E-8E36-6CDC9C00DC21}"/>
              </a:ext>
            </a:extLst>
          </p:cNvPr>
          <p:cNvCxnSpPr>
            <a:stCxn id="11" idx="1"/>
            <a:endCxn id="13" idx="3"/>
          </p:cNvCxnSpPr>
          <p:nvPr/>
        </p:nvCxnSpPr>
        <p:spPr>
          <a:xfrm rot="10800000" flipV="1">
            <a:off x="6150434" y="5198976"/>
            <a:ext cx="1534879" cy="9873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209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520</Words>
  <Application>Microsoft Office PowerPoint</Application>
  <PresentationFormat>宽屏</PresentationFormat>
  <Paragraphs>68</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uestc</dc:creator>
  <cp:lastModifiedBy>uestc</cp:lastModifiedBy>
  <cp:revision>134</cp:revision>
  <dcterms:created xsi:type="dcterms:W3CDTF">2021-10-30T06:32:30Z</dcterms:created>
  <dcterms:modified xsi:type="dcterms:W3CDTF">2022-01-02T06:15:48Z</dcterms:modified>
</cp:coreProperties>
</file>