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B0DA3D-F46C-422F-B924-5E52CDDF6A6D}">
  <a:tblStyle styleId="{C2B0DA3D-F46C-422F-B924-5E52CDDF6A6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kman Old Style"/>
              <a:buNone/>
              <a:defRPr sz="30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kman Old Style"/>
              <a:buNone/>
              <a:defRPr sz="30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  <a:defRPr sz="3000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40640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810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556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6236595"/>
            <a:ext cx="507398" cy="52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555605" y="636323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ookman Old Style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Slides: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305799" y="6363983"/>
            <a:ext cx="5291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ookman Old Style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457200" y="6126163"/>
            <a:ext cx="8229600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" name="Google Shape;31;p4"/>
          <p:cNvCxnSpPr/>
          <p:nvPr/>
        </p:nvCxnSpPr>
        <p:spPr>
          <a:xfrm>
            <a:off x="457200" y="1066800"/>
            <a:ext cx="8229600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85800" y="511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b="1" lang="en">
                <a:solidFill>
                  <a:schemeClr val="accent2"/>
                </a:solidFill>
              </a:rPr>
              <a:t>PLANT LEAF DISEASE DITECTOR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371610" y="4092986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HANNA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MES24MCA-2018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"/>
              <a:buNone/>
            </a:pPr>
            <a:r>
              <a:rPr b="1" lang="en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Department of Computer Applications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"/>
              <a:buNone/>
            </a:pPr>
            <a:r>
              <a:rPr b="1" lang="en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MES College of Engineering, Kuttippuram</a:t>
            </a:r>
            <a:endParaRPr b="1" sz="15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2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2"/>
              <a:buNone/>
            </a:pPr>
            <a:r>
              <a:rPr b="1" lang="en" sz="19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21/08/2025</a:t>
            </a:r>
            <a:endParaRPr b="1"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logo.png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236" y="2000040"/>
            <a:ext cx="1457529" cy="150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24600" y="1566325"/>
            <a:ext cx="8362200" cy="5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591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0"/>
              <a:buChar char="•"/>
            </a:pPr>
            <a:r>
              <a:rPr b="1" lang="en" sz="2460">
                <a:solidFill>
                  <a:srgbClr val="000000"/>
                </a:solidFill>
              </a:rPr>
              <a:t>Image Upload &amp; Processing:</a:t>
            </a:r>
            <a:r>
              <a:rPr lang="en" sz="2460">
                <a:solidFill>
                  <a:srgbClr val="000000"/>
                </a:solidFill>
              </a:rPr>
              <a:t> Drag-drop interface with real-time preview and validation</a:t>
            </a:r>
            <a:endParaRPr sz="2460">
              <a:solidFill>
                <a:srgbClr val="000000"/>
              </a:solidFill>
            </a:endParaRPr>
          </a:p>
          <a:p>
            <a:pPr indent="-29591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0"/>
              <a:buChar char="•"/>
            </a:pPr>
            <a:r>
              <a:rPr b="1" lang="en" sz="2460">
                <a:solidFill>
                  <a:srgbClr val="000000"/>
                </a:solidFill>
              </a:rPr>
              <a:t>Disease Classification:</a:t>
            </a:r>
            <a:r>
              <a:rPr lang="en" sz="2460">
                <a:solidFill>
                  <a:srgbClr val="000000"/>
                </a:solidFill>
              </a:rPr>
              <a:t> 38-class prediction covering major crops and diseases</a:t>
            </a:r>
            <a:endParaRPr sz="2460">
              <a:solidFill>
                <a:srgbClr val="000000"/>
              </a:solidFill>
            </a:endParaRPr>
          </a:p>
          <a:p>
            <a:pPr indent="-29591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0"/>
              <a:buChar char="•"/>
            </a:pPr>
            <a:r>
              <a:rPr b="1" lang="en" sz="2460">
                <a:solidFill>
                  <a:srgbClr val="000000"/>
                </a:solidFill>
              </a:rPr>
              <a:t>Multi-format Support:</a:t>
            </a:r>
            <a:r>
              <a:rPr lang="en" sz="2460">
                <a:solidFill>
                  <a:srgbClr val="000000"/>
                </a:solidFill>
              </a:rPr>
              <a:t> PNG, JPG, JPEG, GIF, BMP with 16MB maximum file size</a:t>
            </a:r>
            <a:endParaRPr sz="246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60">
              <a:solidFill>
                <a:srgbClr val="000000"/>
              </a:solidFill>
            </a:endParaRPr>
          </a:p>
          <a:p>
            <a:pPr indent="-1397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760"/>
          </a:p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MODULE DESCRIPTION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177225"/>
            <a:ext cx="8229600" cy="5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972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Char char="•"/>
            </a:pPr>
            <a:r>
              <a:rPr b="1" lang="en" sz="2520">
                <a:solidFill>
                  <a:srgbClr val="000000"/>
                </a:solidFill>
              </a:rPr>
              <a:t>Data Preprocessing Module:</a:t>
            </a:r>
            <a:r>
              <a:rPr lang="en" sz="2520">
                <a:solidFill>
                  <a:srgbClr val="000000"/>
                </a:solidFill>
              </a:rPr>
              <a:t> Image resizing, normalization, and augmentation pipeline </a:t>
            </a:r>
            <a:endParaRPr sz="2520">
              <a:solidFill>
                <a:srgbClr val="000000"/>
              </a:solidFill>
            </a:endParaRPr>
          </a:p>
          <a:p>
            <a:pPr indent="-29972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Char char="•"/>
            </a:pPr>
            <a:r>
              <a:rPr b="1" lang="en" sz="2520">
                <a:solidFill>
                  <a:srgbClr val="000000"/>
                </a:solidFill>
              </a:rPr>
              <a:t>Model Training Module:</a:t>
            </a:r>
            <a:r>
              <a:rPr lang="en" sz="2520">
                <a:solidFill>
                  <a:srgbClr val="000000"/>
                </a:solidFill>
              </a:rPr>
              <a:t> CNN model with transfer learning and fine-tuning </a:t>
            </a:r>
            <a:endParaRPr sz="2520">
              <a:solidFill>
                <a:srgbClr val="000000"/>
              </a:solidFill>
            </a:endParaRPr>
          </a:p>
          <a:p>
            <a:pPr indent="-29972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Char char="•"/>
            </a:pPr>
            <a:r>
              <a:rPr b="1" lang="en" sz="2520">
                <a:solidFill>
                  <a:srgbClr val="000000"/>
                </a:solidFill>
              </a:rPr>
              <a:t>Inference Engine:</a:t>
            </a:r>
            <a:r>
              <a:rPr lang="en" sz="2520">
                <a:solidFill>
                  <a:srgbClr val="000000"/>
                </a:solidFill>
              </a:rPr>
              <a:t> Optimized prediction pipeline with preprocessing and postprocessing </a:t>
            </a:r>
            <a:endParaRPr sz="2520">
              <a:solidFill>
                <a:srgbClr val="000000"/>
              </a:solidFill>
            </a:endParaRPr>
          </a:p>
          <a:p>
            <a:pPr indent="-29972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Char char="•"/>
            </a:pPr>
            <a:r>
              <a:rPr b="1" lang="en" sz="2520">
                <a:solidFill>
                  <a:srgbClr val="000000"/>
                </a:solidFill>
              </a:rPr>
              <a:t>Web Interface Module:</a:t>
            </a:r>
            <a:r>
              <a:rPr lang="en" sz="2520">
                <a:solidFill>
                  <a:srgbClr val="000000"/>
                </a:solidFill>
              </a:rPr>
              <a:t> Flask-based frontend with Bootstrap responsive design </a:t>
            </a:r>
            <a:endParaRPr sz="2520"/>
          </a:p>
          <a:p>
            <a:pPr indent="-1397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520"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DEVELOPING ENVIRONMENT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57200" y="1076057"/>
            <a:ext cx="82296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Operating System:</a:t>
            </a:r>
            <a:r>
              <a:rPr lang="en" sz="2100"/>
              <a:t> Windows 11 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Programming Language:</a:t>
            </a:r>
            <a:r>
              <a:rPr lang="en" sz="2100"/>
              <a:t> Python 3.9+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Deep Learning Framework:</a:t>
            </a:r>
            <a:r>
              <a:rPr lang="en" sz="2100"/>
              <a:t> TensorFlow 2.10+, Keras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Web Framework:</a:t>
            </a:r>
            <a:r>
              <a:rPr lang="en" sz="2100"/>
              <a:t> Flask 2.3+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Frontend Technologies:</a:t>
            </a:r>
            <a:r>
              <a:rPr lang="en" sz="2100"/>
              <a:t> HTML5, CSS3, JavaScript, Bootstrap 5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Development IDE: </a:t>
            </a:r>
            <a:r>
              <a:rPr lang="en" sz="2100"/>
              <a:t>Visual Studio Code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Model Training Platform:</a:t>
            </a:r>
            <a:r>
              <a:rPr lang="en" sz="2100"/>
              <a:t> Google Colab 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Image Processing:</a:t>
            </a:r>
            <a:r>
              <a:rPr lang="en" sz="2100"/>
              <a:t> OpenCV, PIL (Pillow)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60"/>
              <a:buFont typeface="Bookman Old Style"/>
              <a:buChar char="•"/>
            </a:pPr>
            <a:r>
              <a:rPr b="1" lang="en" sz="2100"/>
              <a:t>Version Control:</a:t>
            </a:r>
            <a:r>
              <a:rPr lang="en" sz="2100"/>
              <a:t> Git, GitHub</a:t>
            </a:r>
            <a:endParaRPr b="1" sz="3359"/>
          </a:p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SPRINT BACKLOG</a:t>
            </a:r>
            <a:endParaRPr/>
          </a:p>
        </p:txBody>
      </p:sp>
      <p:sp>
        <p:nvSpPr>
          <p:cNvPr id="193" name="Google Shape;193;p26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457200" y="106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{C2B0DA3D-F46C-422F-B924-5E52CDDF6A6D}</a:tableStyleId>
              </a:tblPr>
              <a:tblGrid>
                <a:gridCol w="835500"/>
                <a:gridCol w="935550"/>
                <a:gridCol w="832325"/>
                <a:gridCol w="608250"/>
                <a:gridCol w="562000"/>
                <a:gridCol w="584125"/>
                <a:gridCol w="550175"/>
                <a:gridCol w="553625"/>
                <a:gridCol w="553625"/>
                <a:gridCol w="553625"/>
                <a:gridCol w="553625"/>
                <a:gridCol w="553625"/>
                <a:gridCol w="553625"/>
              </a:tblGrid>
              <a:tr h="88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200" u="none" cap="none" strike="noStrike"/>
                        <a:t>Backlog tem 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200" u="none" cap="none" strike="noStrike"/>
                        <a:t>Completion Date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200" u="none" cap="none" strike="noStrike"/>
                        <a:t>Original Estimation in Hours 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1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2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3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4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5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6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7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8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9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10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4325">
                <a:tc gridSpan="1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300" u="none" cap="none" strike="noStrike"/>
                        <a:t>SPRINT1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3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Research &amp; Planning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15/08/2025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Data Collection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22/08/2025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Data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Preprocessing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25/08/2025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4325">
                <a:tc gridSpan="1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300" u="none" cap="none" strike="noStrike"/>
                        <a:t>SPRINT 2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1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Model Development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02/09/2025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Model Fine Tuning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08/09/2025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SPRINT BACKLOG</a:t>
            </a:r>
            <a:endParaRPr/>
          </a:p>
        </p:txBody>
      </p:sp>
      <p:sp>
        <p:nvSpPr>
          <p:cNvPr id="201" name="Google Shape;201;p27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3" name="Google Shape;203;p27"/>
          <p:cNvGraphicFramePr/>
          <p:nvPr/>
        </p:nvGraphicFramePr>
        <p:xfrm>
          <a:off x="457199" y="1259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{C2B0DA3D-F46C-422F-B924-5E52CDDF6A6D}</a:tableStyleId>
              </a:tblPr>
              <a:tblGrid>
                <a:gridCol w="835500"/>
                <a:gridCol w="935550"/>
                <a:gridCol w="832325"/>
                <a:gridCol w="608250"/>
                <a:gridCol w="562000"/>
                <a:gridCol w="584125"/>
                <a:gridCol w="550175"/>
                <a:gridCol w="553625"/>
                <a:gridCol w="553625"/>
                <a:gridCol w="553625"/>
                <a:gridCol w="553625"/>
                <a:gridCol w="553625"/>
                <a:gridCol w="553625"/>
              </a:tblGrid>
              <a:tr h="93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200" u="none" cap="none" strike="noStrike"/>
                        <a:t>Backlog tem 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200" u="none" cap="none" strike="noStrike"/>
                        <a:t>Completion Date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200" u="none" cap="none" strike="noStrike"/>
                        <a:t>Original Estimation in Hours 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1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2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3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4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5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6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7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8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9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Day 10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hrs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2625">
                <a:tc gridSpan="1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300" u="none" cap="none" strike="noStrike"/>
                        <a:t>SPRINT3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8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Model Evaluation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15/09/2025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Web Development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20/09/2025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2625">
                <a:tc gridSpan="1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300" u="none" cap="none" strike="noStrike"/>
                        <a:t>SPRINT 4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Testing &amp; Debugging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01/10/2025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Documentation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cap="none" strike="noStrike"/>
                        <a:t>08/10/2025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  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TOTAL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76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209" name="Google Shape;209;p28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449855" y="1147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{C2B0DA3D-F46C-422F-B924-5E52CDDF6A6D}</a:tableStyleId>
              </a:tblPr>
              <a:tblGrid>
                <a:gridCol w="1453825"/>
                <a:gridCol w="1695275"/>
                <a:gridCol w="1695275"/>
                <a:gridCol w="1695275"/>
                <a:gridCol w="1803525"/>
              </a:tblGrid>
              <a:tr h="8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        </a:t>
                      </a:r>
                      <a:r>
                        <a:rPr b="1" lang="en" sz="1800" u="none" cap="none" strike="noStrike"/>
                        <a:t> ID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     </a:t>
                      </a:r>
                      <a:r>
                        <a:rPr b="1" lang="en" sz="1800" u="none" cap="none" strike="noStrike"/>
                        <a:t>NAME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PRIORITY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" sz="1000" u="none" cap="none" strike="noStrike"/>
                        <a:t>   </a:t>
                      </a:r>
                      <a:r>
                        <a:rPr b="1" lang="en" sz="1200" u="none" cap="none" strike="noStrike"/>
                        <a:t>&lt;high/medium/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" sz="1200" u="none" cap="none" strike="noStrike"/>
                        <a:t>             low&gt;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ESTIMATE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" sz="1300" u="none" cap="none" strike="noStrike"/>
                        <a:t>(Hours)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STATUS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&lt;Planned/In progress/Completed&gt;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 Project Setup &amp; Environmen</a:t>
                      </a:r>
                      <a:r>
                        <a:rPr lang="en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High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Completed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Dataset Collection &amp; Preprocessing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High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In Progress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2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CNN Model Development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High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5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 Flask Backend Development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High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18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217" name="Google Shape;217;p29"/>
          <p:cNvSpPr txBox="1"/>
          <p:nvPr>
            <p:ph idx="11" type="ftr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29"/>
          <p:cNvGraphicFramePr/>
          <p:nvPr/>
        </p:nvGraphicFramePr>
        <p:xfrm>
          <a:off x="408350" y="1145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{C2B0DA3D-F46C-422F-B924-5E52CDDF6A6D}</a:tableStyleId>
              </a:tblPr>
              <a:tblGrid>
                <a:gridCol w="1918300"/>
                <a:gridCol w="1577050"/>
                <a:gridCol w="1497900"/>
                <a:gridCol w="1735400"/>
                <a:gridCol w="1598625"/>
              </a:tblGrid>
              <a:tr h="70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 u="none" cap="none" strike="noStrike"/>
                        <a:t>        </a:t>
                      </a:r>
                      <a:r>
                        <a:rPr b="1" lang="en" sz="1600" u="none" cap="none" strike="noStrike"/>
                        <a:t> ID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 u="none" cap="none" strike="noStrike"/>
                        <a:t>     </a:t>
                      </a:r>
                      <a:r>
                        <a:rPr b="1" lang="en" sz="1600" u="none" cap="none" strike="noStrike"/>
                        <a:t>NAME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600" u="none" cap="none" strike="noStrike"/>
                        <a:t>PRIORITY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" sz="800" u="none" cap="none" strike="noStrike"/>
                        <a:t>   </a:t>
                      </a:r>
                      <a:r>
                        <a:rPr b="1" lang="en" sz="1000" u="none" cap="none" strike="noStrike"/>
                        <a:t>&lt;high/medium/low&gt;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600" u="none" cap="none" strike="noStrike"/>
                        <a:t>ESTIMATE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(Hours)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600" u="none" cap="none" strike="noStrike"/>
                        <a:t>STATUS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900" u="none" cap="none" strike="noStrike"/>
                        <a:t>&lt;Planned/In progress/Completed&gt;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/>
                        <a:t>5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Frontend User Interface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/>
                        <a:t>Medium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/>
                        <a:t>8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6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Image Upload &amp; Processing</a:t>
                      </a:r>
                      <a:endParaRPr sz="15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500" u="none" cap="none" strike="noStrike"/>
                        <a:t>Module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High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6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7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Model Integration &amp; Testing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High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10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8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Performance Optimization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High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8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9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Documentation &amp; Deployment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Low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cap="none" strike="noStrike"/>
                        <a:t>12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225" name="Google Shape;225;p30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556120" y="1152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{C2B0DA3D-F46C-422F-B924-5E52CDDF6A6D}</a:tableStyleId>
              </a:tblPr>
              <a:tblGrid>
                <a:gridCol w="1804900"/>
                <a:gridCol w="1938875"/>
                <a:gridCol w="1773825"/>
                <a:gridCol w="2519250"/>
              </a:tblGrid>
              <a:tr h="80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 User Story ID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As a type of User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I want to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&lt;Perform some task&gt;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So that i can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" sz="1100" u="none" cap="none" strike="noStrike"/>
                        <a:t>&lt;Achieve Some Goal&gt; </a:t>
                      </a:r>
                      <a:endParaRPr b="1"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  1 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FARMER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Upload plant leaf images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Get instant disease diagnosis for my crops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 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FARMER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prediction results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Understand what disease affects my plants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0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FARMER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Access the system on website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Use the application while working anywhere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RESEARCHER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Register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Understand the CNN implementation details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EXTENSION OFFICER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 u="none" cap="none" strike="noStrike"/>
                        <a:t>Use the diagnostic to</a:t>
                      </a:r>
                      <a:r>
                        <a:rPr lang="en" sz="1800" u="none" cap="none" strike="noStrike"/>
                        <a:t>ol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/>
                        <a:t>Assist farmers with professional plant health advice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30"/>
          <p:cNvSpPr txBox="1"/>
          <p:nvPr/>
        </p:nvSpPr>
        <p:spPr>
          <a:xfrm>
            <a:off x="6664850" y="6662150"/>
            <a:ext cx="784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234" name="Google Shape;234;p31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6" name="Google Shape;236;p31"/>
          <p:cNvGraphicFramePr/>
          <p:nvPr/>
        </p:nvGraphicFramePr>
        <p:xfrm>
          <a:off x="501863" y="157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{C2B0DA3D-F46C-422F-B924-5E52CDDF6A6D}</a:tableStyleId>
              </a:tblPr>
              <a:tblGrid>
                <a:gridCol w="1345125"/>
                <a:gridCol w="1358475"/>
                <a:gridCol w="1358475"/>
                <a:gridCol w="1358475"/>
                <a:gridCol w="1358475"/>
                <a:gridCol w="1358475"/>
              </a:tblGrid>
              <a:tr h="7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User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StoryID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Task Name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Start Date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End Date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   Days 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  Status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SPRINT 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09/08/2025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15/08/2025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  16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Completed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17/08/2025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22/08/2025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23/08/2025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25/08/2025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SPRINT 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27/08/2025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02/09/2025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03/09/2025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08/09/2025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31"/>
          <p:cNvSpPr txBox="1"/>
          <p:nvPr/>
        </p:nvSpPr>
        <p:spPr>
          <a:xfrm>
            <a:off x="609600" y="5638800"/>
            <a:ext cx="784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243" name="Google Shape;243;p32"/>
          <p:cNvSpPr txBox="1"/>
          <p:nvPr>
            <p:ph idx="11" type="ftr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5" name="Google Shape;245;p32"/>
          <p:cNvGraphicFramePr/>
          <p:nvPr/>
        </p:nvGraphicFramePr>
        <p:xfrm>
          <a:off x="505690" y="1871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{C2B0DA3D-F46C-422F-B924-5E52CDDF6A6D}</a:tableStyleId>
              </a:tblPr>
              <a:tblGrid>
                <a:gridCol w="1345125"/>
                <a:gridCol w="1358475"/>
                <a:gridCol w="1362700"/>
                <a:gridCol w="1354250"/>
                <a:gridCol w="1358475"/>
                <a:gridCol w="1358475"/>
              </a:tblGrid>
              <a:tr h="7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User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StoryID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Task Name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Start Date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End Date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   Days 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" sz="1800" u="none" cap="none" strike="noStrike"/>
                        <a:t>  Status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SPRINT 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15/09/2025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  11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16/09/2025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20/09/2025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SPRINT 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21/09/2025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01/10/2025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03/10/2025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08/10/2025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2"/>
          <p:cNvSpPr txBox="1"/>
          <p:nvPr/>
        </p:nvSpPr>
        <p:spPr>
          <a:xfrm>
            <a:off x="609600" y="5638800"/>
            <a:ext cx="784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0"/>
            <a:ext cx="8229600" cy="72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kman Old Style"/>
              <a:buNone/>
            </a:pPr>
            <a:r>
              <a:rPr lang="en" sz="3000">
                <a:latin typeface="Bookman Old Style"/>
                <a:ea typeface="Bookman Old Style"/>
                <a:cs typeface="Bookman Old Style"/>
                <a:sym typeface="Bookman Old Style"/>
              </a:rPr>
              <a:t>PRODUCT OWNER</a:t>
            </a: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" sz="2500"/>
              <a:t>GEEVAR C ZACKARIAS</a:t>
            </a: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2000"/>
              <a:t>ASSISTANT PROFESSOR </a:t>
            </a:r>
            <a:b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DEPARTMENT OF COMPUTER APPLICATIONS</a:t>
            </a:r>
            <a:b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MES COLLEGE OF ENGINEERING, KUTTIPPURAM</a:t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102" name="Google Shape;102;p15"/>
            <p:cNvCxnSpPr/>
            <p:nvPr/>
          </p:nvCxnSpPr>
          <p:spPr>
            <a:xfrm>
              <a:off x="471055" y="1037459"/>
              <a:ext cx="25908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471055" y="1039090"/>
              <a:ext cx="0" cy="16764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" name="Google Shape;104;p15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105" name="Google Shape;105;p15"/>
            <p:cNvCxnSpPr/>
            <p:nvPr/>
          </p:nvCxnSpPr>
          <p:spPr>
            <a:xfrm>
              <a:off x="6019800" y="6019800"/>
              <a:ext cx="25908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8610600" y="4343400"/>
              <a:ext cx="0" cy="16764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>
                <a:solidFill>
                  <a:schemeClr val="accent2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Developing Environment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Sprint Backlog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Product Backlog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User Story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Project Plans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28600"/>
            <a:ext cx="8229600" cy="872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PLANT LEAF DISEASE DITECTOR</a:t>
            </a:r>
            <a:endParaRPr sz="300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71400" y="1271913"/>
            <a:ext cx="8401200" cy="5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559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Char char="•"/>
            </a:pPr>
            <a:r>
              <a:rPr lang="en" sz="2140">
                <a:solidFill>
                  <a:srgbClr val="000000"/>
                </a:solidFill>
              </a:rPr>
              <a:t>Plant diseases cause over 220 billion in global crop losses annually</a:t>
            </a:r>
            <a:endParaRPr sz="2140">
              <a:solidFill>
                <a:srgbClr val="000000"/>
              </a:solidFill>
            </a:endParaRPr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40">
              <a:solidFill>
                <a:srgbClr val="000000"/>
              </a:solidFill>
            </a:endParaRPr>
          </a:p>
          <a:p>
            <a:pPr indent="-27559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Char char="•"/>
            </a:pPr>
            <a:r>
              <a:rPr lang="en" sz="2140">
                <a:solidFill>
                  <a:srgbClr val="000000"/>
                </a:solidFill>
              </a:rPr>
              <a:t>Early detection enables targeted intervention and reduces pesticide use</a:t>
            </a:r>
            <a:endParaRPr sz="2140">
              <a:solidFill>
                <a:srgbClr val="000000"/>
              </a:solidFill>
            </a:endParaRPr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40">
              <a:solidFill>
                <a:srgbClr val="000000"/>
              </a:solidFill>
            </a:endParaRPr>
          </a:p>
          <a:p>
            <a:pPr indent="-27559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Char char="•"/>
            </a:pPr>
            <a:r>
              <a:rPr lang="en" sz="2100"/>
              <a:t>Agricultural solution using Convolutional Neural Network (CNN) architecture for automated plant disease diagnosis</a:t>
            </a:r>
            <a:endParaRPr sz="2140">
              <a:solidFill>
                <a:srgbClr val="000000"/>
              </a:solidFill>
            </a:endParaRPr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40">
              <a:solidFill>
                <a:srgbClr val="000000"/>
              </a:solidFill>
            </a:endParaRPr>
          </a:p>
          <a:p>
            <a:pPr indent="-27305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ookman Old Style"/>
              <a:buChar char="•"/>
            </a:pPr>
            <a:r>
              <a:rPr lang="en" sz="2100"/>
              <a:t>Real-time inference capability providing disease identification within seconds with confidence scores and treatment recommendations</a:t>
            </a:r>
            <a:endParaRPr sz="2100">
              <a:solidFill>
                <a:srgbClr val="000000"/>
              </a:solidFill>
            </a:endParaRPr>
          </a:p>
          <a:p>
            <a:pPr indent="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40">
              <a:solidFill>
                <a:srgbClr val="000000"/>
              </a:solidFill>
            </a:endParaRPr>
          </a:p>
          <a:p>
            <a:pPr indent="-27305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ookman Old Style"/>
              <a:buChar char="•"/>
            </a:pPr>
            <a:r>
              <a:rPr lang="en" sz="2100"/>
              <a:t>Web-based application built with Flask framework enabling farmers to upload leaf images and receive instant disease predictions</a:t>
            </a:r>
            <a:endParaRPr sz="2100">
              <a:solidFill>
                <a:srgbClr val="000000"/>
              </a:solidFill>
            </a:endParaRPr>
          </a:p>
          <a:p>
            <a:pPr indent="0" lvl="0" marL="203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28600"/>
            <a:ext cx="82296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PLANT LEAF DISEASE DITECTOR</a:t>
            </a:r>
            <a:endParaRPr sz="30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71400" y="1271913"/>
            <a:ext cx="8401200" cy="5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b="1" lang="en" sz="2050">
                <a:highlight>
                  <a:srgbClr val="FFFFFF"/>
                </a:highlight>
              </a:rPr>
              <a:t>Images from the PlantVillage disease recognition dataset:</a:t>
            </a:r>
            <a:endParaRPr b="1" sz="3040">
              <a:solidFill>
                <a:srgbClr val="000000"/>
              </a:solidFill>
            </a:endParaRPr>
          </a:p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8" title="ae91d368c14c90713c38d2d7520a1349dcf7b69b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663" y="1736237"/>
            <a:ext cx="4168676" cy="416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57200" y="1076032"/>
            <a:ext cx="82296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Char char="•"/>
            </a:pPr>
            <a:r>
              <a:rPr lang="en" sz="2300"/>
              <a:t>A</a:t>
            </a:r>
            <a:r>
              <a:rPr lang="en" sz="2000"/>
              <a:t>gricultural productivity crisis with crop diseases causing 20-40% annual yield losses globally affecting food security</a:t>
            </a:r>
            <a:endParaRPr sz="2000"/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ookman Old Style"/>
              <a:buChar char="•"/>
            </a:pPr>
            <a:r>
              <a:rPr lang="en" sz="2000"/>
              <a:t>Limited access to plant pathologists in rural areas creating diagnostic gaps for millions of small-scale farmers</a:t>
            </a:r>
            <a:endParaRPr sz="2000"/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ookman Old Style"/>
              <a:buChar char="•"/>
            </a:pPr>
            <a:r>
              <a:rPr lang="en" sz="2000"/>
              <a:t>Economic impact of crop diseases costing billions annually due to delayed or incorrect diagnosis and treatment</a:t>
            </a:r>
            <a:endParaRPr sz="2000"/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ookman Old Style"/>
              <a:buChar char="•"/>
            </a:pPr>
            <a:r>
              <a:rPr lang="en" sz="2000"/>
              <a:t>Technology accessibility gap requiring user-friendly AI solutions that bridge advanced technology with practical farming needs</a:t>
            </a:r>
            <a:endParaRPr sz="2000"/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ookman Old Style"/>
              <a:buChar char="•"/>
            </a:pPr>
            <a:r>
              <a:rPr lang="en" sz="2000"/>
              <a:t>Sustainability goals promoting reduced pesticide use through accurate disease identification</a:t>
            </a:r>
            <a:endParaRPr sz="2000"/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ookman Old Style"/>
              <a:buChar char="•"/>
            </a:pPr>
            <a:r>
              <a:rPr lang="en" sz="2000"/>
              <a:t>Educational opportunity to demonstrate practical applications of deep learning in agricultural problem-solving</a:t>
            </a:r>
            <a:endParaRPr sz="2300"/>
          </a:p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048426"/>
            <a:ext cx="8229600" cy="453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Develop an automated plant disease detection system using CNN architecture to identify diseases from leaf images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Create a user-friendly web interface using Flask framework for easy image upload and result visualization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Achieve high accuracy performance in disease classification across multiple plant species and disease types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Implement real-time inference capability for practical agricultural use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Ensure scalable deployment suitable for web applications 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 Support multiple image formats (JPG, PNG, JPEG) with automatic preprocessing and validation</a:t>
            </a:r>
            <a:endParaRPr sz="3559"/>
          </a:p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EXISTING SYSTEM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25450" y="1221650"/>
            <a:ext cx="8132700" cy="4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Bookman Old Style"/>
              <a:buChar char="•"/>
            </a:pPr>
            <a:r>
              <a:rPr lang="en" sz="2200"/>
              <a:t>Manual disease identification by agricultural experts requiring physical field visits and extensive experience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Bookman Old Style"/>
              <a:buChar char="•"/>
            </a:pPr>
            <a:r>
              <a:rPr lang="en" sz="2200"/>
              <a:t>Time-consuming diagnostic process taking days or weeks for accurate disease identification and treatment recommendations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Bookman Old Style"/>
              <a:buChar char="•"/>
            </a:pPr>
            <a:r>
              <a:rPr lang="en" sz="2200"/>
              <a:t>Limited expert availability in rural areas leading to delayed diagnosis and potential crop loss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Bookman Old Style"/>
              <a:buChar char="•"/>
            </a:pPr>
            <a:r>
              <a:rPr lang="en" sz="2200"/>
              <a:t>Subjective visual assessment prone to human error and inconsistent diagnoses between different experts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Bookman Old Style"/>
              <a:buChar char="•"/>
            </a:pPr>
            <a:r>
              <a:rPr lang="en" sz="2200"/>
              <a:t>High consultation costs making professional diagnosis economically unfeasible for small-scale farmers</a:t>
            </a:r>
            <a:endParaRPr sz="2740"/>
          </a:p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076032"/>
            <a:ext cx="82296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Char char="•"/>
            </a:pPr>
            <a:r>
              <a:rPr lang="en" sz="2200"/>
              <a:t>Automated diagnosis using CNN deep learning model for instant disease identification</a:t>
            </a:r>
            <a:endParaRPr sz="2200"/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Char char="•"/>
            </a:pPr>
            <a:r>
              <a:rPr lang="en" sz="2200"/>
              <a:t>Web-based Flask application providing accessibility for farmers across different locations and devices</a:t>
            </a:r>
            <a:endParaRPr sz="2200"/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Char char="•"/>
            </a:pPr>
            <a:r>
              <a:rPr lang="en" sz="2200"/>
              <a:t>Real-time image processing with preprocessing pipelines ensuring consistent input format for optimal model performance</a:t>
            </a:r>
            <a:endParaRPr sz="2200"/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Char char="•"/>
            </a:pPr>
            <a:r>
              <a:rPr lang="en" sz="2200"/>
              <a:t>High-accuracy classification achieving  accuracy on standard plant disease datasets with continuous improvement</a:t>
            </a:r>
            <a:endParaRPr sz="2200"/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ookman Old Style"/>
              <a:buChar char="•"/>
            </a:pPr>
            <a:r>
              <a:rPr lang="en" sz="2200"/>
              <a:t>Confidence scoring system providing reliability indicators for predictions to guide user decision-making</a:t>
            </a:r>
            <a:endParaRPr sz="2200"/>
          </a:p>
          <a:p>
            <a:pPr indent="-1397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/>
          </a:p>
        </p:txBody>
      </p:sp>
      <p:sp>
        <p:nvSpPr>
          <p:cNvPr id="162" name="Google Shape;162;p22"/>
          <p:cNvSpPr txBox="1"/>
          <p:nvPr>
            <p:ph idx="11" type="ftr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