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s/slide27.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8.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1.xml" ContentType="application/vnd.openxmlformats-officedocument.presentationml.slide+xml"/>
  <Override PartName="/ppt/slides/slide34.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Masters/slideMaster2.xml" ContentType="application/vnd.openxmlformats-officedocument.presentationml.slideMaster+xml"/>
  <Override PartName="/ppt/slideLayouts/slideLayout1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notesSlides/notesSlide3.xml" ContentType="application/vnd.openxmlformats-officedocument.presentationml.notesSlide+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notesSlides/notesSlide4.xml" ContentType="application/vnd.openxmlformats-officedocument.presentationml.notesSlide+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5.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9"/>
  </p:notesMasterIdLst>
  <p:sldIdLst>
    <p:sldId id="338" r:id="rId3"/>
    <p:sldId id="341"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342" r:id="rId18"/>
    <p:sldId id="278" r:id="rId19"/>
    <p:sldId id="279" r:id="rId20"/>
    <p:sldId id="280" r:id="rId21"/>
    <p:sldId id="343" r:id="rId22"/>
    <p:sldId id="363" r:id="rId23"/>
    <p:sldId id="364" r:id="rId24"/>
    <p:sldId id="281" r:id="rId25"/>
    <p:sldId id="282" r:id="rId26"/>
    <p:sldId id="283" r:id="rId27"/>
    <p:sldId id="284" r:id="rId28"/>
    <p:sldId id="365" r:id="rId29"/>
    <p:sldId id="366" r:id="rId30"/>
    <p:sldId id="257" r:id="rId31"/>
    <p:sldId id="258" r:id="rId32"/>
    <p:sldId id="259" r:id="rId33"/>
    <p:sldId id="260" r:id="rId34"/>
    <p:sldId id="262" r:id="rId35"/>
    <p:sldId id="264" r:id="rId36"/>
    <p:sldId id="367" r:id="rId37"/>
    <p:sldId id="36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891" autoAdjust="0"/>
  </p:normalViewPr>
  <p:slideViewPr>
    <p:cSldViewPr>
      <p:cViewPr varScale="1">
        <p:scale>
          <a:sx n="57" d="100"/>
          <a:sy n="57" d="100"/>
        </p:scale>
        <p:origin x="177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ustomXml" Target="../customXml/item3.xml"/><Relationship Id="rId20" Type="http://schemas.openxmlformats.org/officeDocument/2006/relationships/slide" Target="slides/slide18.xml"/><Relationship Id="rId4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169AD5-4FC0-4D3E-95A9-02B3F49776F6}" type="datetimeFigureOut">
              <a:rPr lang="en-US" smtClean="0"/>
              <a:t>9/26/2022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4D906C-A64A-4CEF-84D8-F375CB9F3A95}" type="slidenum">
              <a:rPr lang="en-US" smtClean="0"/>
              <a:t>‹#›</a:t>
            </a:fld>
            <a:endParaRPr lang="en-US"/>
          </a:p>
        </p:txBody>
      </p:sp>
    </p:spTree>
    <p:extLst>
      <p:ext uri="{BB962C8B-B14F-4D97-AF65-F5344CB8AC3E}">
        <p14:creationId xmlns:p14="http://schemas.microsoft.com/office/powerpoint/2010/main" val="601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Temperature"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en.wikipedia.org/wiki/Setpoint_(control_system)" TargetMode="External"/><Relationship Id="rId4" Type="http://schemas.openxmlformats.org/officeDocument/2006/relationships/hyperlink" Target="https://en.wikipedia.org/wiki/Physical_syste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webopedia.com/TERM/C/computer.html"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www.webopedia.com/TERM/E/execute.html" TargetMode="External"/><Relationship Id="rId4" Type="http://schemas.openxmlformats.org/officeDocument/2006/relationships/hyperlink" Target="https://www.webopedia.com/TERM/I/instruction.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thermostat</a:t>
            </a:r>
            <a:r>
              <a:rPr lang="en-US" dirty="0"/>
              <a:t> is a component which senses the </a:t>
            </a:r>
            <a:r>
              <a:rPr lang="en-US" dirty="0">
                <a:hlinkClick r:id="rId3" tooltip="Temperature"/>
              </a:rPr>
              <a:t>temperature</a:t>
            </a:r>
            <a:r>
              <a:rPr lang="en-US" dirty="0"/>
              <a:t> of a </a:t>
            </a:r>
            <a:r>
              <a:rPr lang="en-US" dirty="0">
                <a:hlinkClick r:id="rId4" tooltip="Physical system"/>
              </a:rPr>
              <a:t>physical system</a:t>
            </a:r>
            <a:r>
              <a:rPr lang="en-US" dirty="0"/>
              <a:t> and performs actions so that the system's temperature is maintained near a desired </a:t>
            </a:r>
            <a:r>
              <a:rPr lang="en-US" dirty="0">
                <a:hlinkClick r:id="rId5" tooltip="Setpoint (control system)"/>
              </a:rPr>
              <a:t>set point</a:t>
            </a:r>
            <a:r>
              <a:rPr lang="en-US" dirty="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4034BB-9EB8-424C-8DF4-5C24C047801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5203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Sojourner is the Mars Pathfinder robotic Mars rover that landed on July 4, 1997 in the Ares Vallis region, and explored Mars for around three months. It has front and rear cameras and hardware to conduct several scientific experiments.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4034BB-9EB8-424C-8DF4-5C24C047801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1304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4034BB-9EB8-424C-8DF4-5C24C047801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1291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M</a:t>
            </a:r>
            <a:r>
              <a:rPr lang="en-US" i="1" dirty="0"/>
              <a:t>illion </a:t>
            </a:r>
            <a:r>
              <a:rPr lang="en-US" b="1" i="1" dirty="0"/>
              <a:t>i</a:t>
            </a:r>
            <a:r>
              <a:rPr lang="en-US" i="1" dirty="0"/>
              <a:t>nstructions </a:t>
            </a:r>
            <a:r>
              <a:rPr lang="en-US" b="1" i="1" dirty="0"/>
              <a:t>p</a:t>
            </a:r>
            <a:r>
              <a:rPr lang="en-US" i="1" dirty="0"/>
              <a:t>er </a:t>
            </a:r>
            <a:r>
              <a:rPr lang="en-US" b="1" i="1" dirty="0"/>
              <a:t>s</a:t>
            </a:r>
            <a:r>
              <a:rPr lang="en-US" i="1" dirty="0"/>
              <a:t>econd </a:t>
            </a:r>
            <a:r>
              <a:rPr lang="en-US" dirty="0"/>
              <a:t>(</a:t>
            </a:r>
            <a:r>
              <a:rPr lang="en-US" i="1" dirty="0"/>
              <a:t>MIPS</a:t>
            </a:r>
            <a:r>
              <a:rPr lang="en-US" dirty="0"/>
              <a:t>) is an older, obsolete measure of a </a:t>
            </a:r>
            <a:r>
              <a:rPr lang="en-US" dirty="0">
                <a:hlinkClick r:id="rId3"/>
              </a:rPr>
              <a:t>computer's</a:t>
            </a:r>
            <a:r>
              <a:rPr lang="en-US" dirty="0"/>
              <a:t> speed and power, MIPS measures roughly the number of machine </a:t>
            </a:r>
            <a:r>
              <a:rPr lang="en-US" dirty="0">
                <a:hlinkClick r:id="rId4"/>
              </a:rPr>
              <a:t>instructions</a:t>
            </a:r>
            <a:r>
              <a:rPr lang="en-US" dirty="0"/>
              <a:t> that a computer can </a:t>
            </a:r>
            <a:r>
              <a:rPr lang="en-US" dirty="0">
                <a:hlinkClick r:id="rId5"/>
              </a:rPr>
              <a:t>execute</a:t>
            </a:r>
            <a:r>
              <a:rPr lang="en-US" dirty="0"/>
              <a:t> in one second.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4034BB-9EB8-424C-8DF4-5C24C047801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8205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2FEDD2CC-0C91-4DE7-AE47-19B7DAE00F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8D68DD88-3665-4950-B37E-E7C4F1E25D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8196" name="Slide Number Placeholder 3">
            <a:extLst>
              <a:ext uri="{FF2B5EF4-FFF2-40B4-BE49-F238E27FC236}">
                <a16:creationId xmlns:a16="http://schemas.microsoft.com/office/drawing/2014/main" id="{61C94148-6921-4470-B3E8-7D13CD8E69B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91A9C6D-737C-40CC-A542-14769F6A9EE1}" type="slidenum">
              <a:rPr lang="en-US" altLang="en-US" sz="1200"/>
              <a:pPr/>
              <a:t>21</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F5550FD1-C2E9-49EE-BBEF-D67A45ACF7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E7BA780D-217F-484E-9822-D25E24A055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0244" name="Slide Number Placeholder 3">
            <a:extLst>
              <a:ext uri="{FF2B5EF4-FFF2-40B4-BE49-F238E27FC236}">
                <a16:creationId xmlns:a16="http://schemas.microsoft.com/office/drawing/2014/main" id="{45B74AE2-F0BC-4A5D-931E-CEF303FC37E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8A04BB7-7431-473F-9338-AC98DDE45509}" type="slidenum">
              <a:rPr lang="en-US" altLang="en-US" sz="1200"/>
              <a:pPr/>
              <a:t>22</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RISC</a:t>
            </a:r>
            <a:r>
              <a:rPr lang="en-US" dirty="0"/>
              <a:t> (reduced instruction set computer) is a microprocessor that is designed to perform a smaller number of types of computer instructions so that it can operate at a higher speed (perform more millions of instructions per second, or MIPS).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4034BB-9EB8-424C-8DF4-5C24C047801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3050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chemeClr val="tx2"/>
                </a:solidFill>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9867A36-7ACF-4CD8-95E3-85B8AAC9C979}" type="datetime1">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7D353B-983F-4DA7-A83B-93580D5064AB}" type="datetime1">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4974EC-2709-497E-914F-8E065C4F87DA}" type="datetime1">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5539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5539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D828D52-05E5-446C-B820-17BBDDA71EC9}" type="datetime1">
              <a:rPr lang="en-US" smtClean="0"/>
              <a:t>9/26/2022</a:t>
            </a:fld>
            <a:endParaRPr lang="en-US"/>
          </a:p>
        </p:txBody>
      </p:sp>
      <p:sp>
        <p:nvSpPr>
          <p:cNvPr id="6" name="Holder 6"/>
          <p:cNvSpPr>
            <a:spLocks noGrp="1"/>
          </p:cNvSpPr>
          <p:nvPr>
            <p:ph type="sldNum" sz="quarter" idx="7"/>
          </p:nvPr>
        </p:nvSpPr>
        <p:spPr/>
        <p:txBody>
          <a:bodyPr lIns="0" tIns="0" rIns="0" bIns="0"/>
          <a:lstStyle>
            <a:lvl1pPr>
              <a:defRPr sz="1197" b="0" i="0">
                <a:solidFill>
                  <a:schemeClr val="tx1"/>
                </a:solidFill>
                <a:latin typeface="Times New Roman"/>
                <a:cs typeface="Times New Roman"/>
              </a:defRPr>
            </a:lvl1pPr>
          </a:lstStyle>
          <a:p>
            <a:pPr marL="21720">
              <a:lnSpc>
                <a:spcPts val="1394"/>
              </a:lnSpc>
            </a:pPr>
            <a:fld id="{81D60167-4931-47E6-BA6A-407CBD079E47}" type="slidenum">
              <a:rPr lang="en-US" smtClean="0"/>
              <a:pPr marL="21720">
                <a:lnSpc>
                  <a:spcPts val="1394"/>
                </a:lnSpc>
              </a:pPr>
              <a:t>‹#›</a:t>
            </a:fld>
            <a:endParaRPr lang="en-US" dirty="0"/>
          </a:p>
        </p:txBody>
      </p:sp>
    </p:spTree>
    <p:extLst>
      <p:ext uri="{BB962C8B-B14F-4D97-AF65-F5344CB8AC3E}">
        <p14:creationId xmlns:p14="http://schemas.microsoft.com/office/powerpoint/2010/main" val="1686492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785672" y="450437"/>
            <a:ext cx="3572656" cy="473656"/>
          </a:xfrm>
        </p:spPr>
        <p:txBody>
          <a:bodyPr lIns="0" tIns="0" rIns="0" bIns="0"/>
          <a:lstStyle>
            <a:lvl1pPr>
              <a:defRPr sz="3078"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92584" y="1616413"/>
            <a:ext cx="7158830" cy="473656"/>
          </a:xfrm>
        </p:spPr>
        <p:txBody>
          <a:bodyPr lIns="0" tIns="0" rIns="0" bIns="0"/>
          <a:lstStyle>
            <a:lvl1pPr>
              <a:defRPr sz="3078" b="0" i="0">
                <a:solidFill>
                  <a:srgbClr val="FF000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2F7EC4A-7587-41F3-801E-98F7A15E192E}" type="datetime1">
              <a:rPr lang="en-US" smtClean="0"/>
              <a:t>9/26/2022</a:t>
            </a:fld>
            <a:endParaRPr lang="en-US"/>
          </a:p>
        </p:txBody>
      </p:sp>
      <p:sp>
        <p:nvSpPr>
          <p:cNvPr id="6" name="Holder 6"/>
          <p:cNvSpPr>
            <a:spLocks noGrp="1"/>
          </p:cNvSpPr>
          <p:nvPr>
            <p:ph type="sldNum" sz="quarter" idx="7"/>
          </p:nvPr>
        </p:nvSpPr>
        <p:spPr/>
        <p:txBody>
          <a:bodyPr lIns="0" tIns="0" rIns="0" bIns="0"/>
          <a:lstStyle>
            <a:lvl1pPr>
              <a:defRPr sz="1197" b="0" i="0">
                <a:solidFill>
                  <a:schemeClr val="tx1"/>
                </a:solidFill>
                <a:latin typeface="Times New Roman"/>
                <a:cs typeface="Times New Roman"/>
              </a:defRPr>
            </a:lvl1pPr>
          </a:lstStyle>
          <a:p>
            <a:pPr marL="21720">
              <a:lnSpc>
                <a:spcPts val="1394"/>
              </a:lnSpc>
            </a:pPr>
            <a:fld id="{81D60167-4931-47E6-BA6A-407CBD079E47}" type="slidenum">
              <a:rPr lang="en-US" smtClean="0"/>
              <a:pPr marL="21720">
                <a:lnSpc>
                  <a:spcPts val="1394"/>
                </a:lnSpc>
              </a:pPr>
              <a:t>‹#›</a:t>
            </a:fld>
            <a:endParaRPr lang="en-US" dirty="0"/>
          </a:p>
        </p:txBody>
      </p:sp>
    </p:spTree>
    <p:extLst>
      <p:ext uri="{BB962C8B-B14F-4D97-AF65-F5344CB8AC3E}">
        <p14:creationId xmlns:p14="http://schemas.microsoft.com/office/powerpoint/2010/main" val="3256207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785672" y="450437"/>
            <a:ext cx="3572656" cy="473656"/>
          </a:xfrm>
        </p:spPr>
        <p:txBody>
          <a:bodyPr lIns="0" tIns="0" rIns="0" bIns="0"/>
          <a:lstStyle>
            <a:lvl1pPr>
              <a:defRPr sz="3078"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5539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5539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CAD33656-9715-4A36-83A6-C86BAFBB0A03}" type="datetime1">
              <a:rPr lang="en-US" smtClean="0"/>
              <a:t>9/26/2022</a:t>
            </a:fld>
            <a:endParaRPr lang="en-US"/>
          </a:p>
        </p:txBody>
      </p:sp>
      <p:sp>
        <p:nvSpPr>
          <p:cNvPr id="7" name="Holder 7"/>
          <p:cNvSpPr>
            <a:spLocks noGrp="1"/>
          </p:cNvSpPr>
          <p:nvPr>
            <p:ph type="sldNum" sz="quarter" idx="7"/>
          </p:nvPr>
        </p:nvSpPr>
        <p:spPr/>
        <p:txBody>
          <a:bodyPr lIns="0" tIns="0" rIns="0" bIns="0"/>
          <a:lstStyle>
            <a:lvl1pPr>
              <a:defRPr sz="1197" b="0" i="0">
                <a:solidFill>
                  <a:schemeClr val="tx1"/>
                </a:solidFill>
                <a:latin typeface="Times New Roman"/>
                <a:cs typeface="Times New Roman"/>
              </a:defRPr>
            </a:lvl1pPr>
          </a:lstStyle>
          <a:p>
            <a:pPr marL="21720">
              <a:lnSpc>
                <a:spcPts val="1394"/>
              </a:lnSpc>
            </a:pPr>
            <a:fld id="{81D60167-4931-47E6-BA6A-407CBD079E47}" type="slidenum">
              <a:rPr lang="en-US" smtClean="0"/>
              <a:pPr marL="21720">
                <a:lnSpc>
                  <a:spcPts val="1394"/>
                </a:lnSpc>
              </a:pPr>
              <a:t>‹#›</a:t>
            </a:fld>
            <a:endParaRPr lang="en-US" dirty="0"/>
          </a:p>
        </p:txBody>
      </p:sp>
    </p:spTree>
    <p:extLst>
      <p:ext uri="{BB962C8B-B14F-4D97-AF65-F5344CB8AC3E}">
        <p14:creationId xmlns:p14="http://schemas.microsoft.com/office/powerpoint/2010/main" val="3965252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785672" y="450437"/>
            <a:ext cx="3572656" cy="473656"/>
          </a:xfrm>
        </p:spPr>
        <p:txBody>
          <a:bodyPr lIns="0" tIns="0" rIns="0" bIns="0"/>
          <a:lstStyle>
            <a:lvl1pPr>
              <a:defRPr sz="3078"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E5EA572-5E92-486B-AA3D-B7154CB87FA5}" type="datetime1">
              <a:rPr lang="en-US" smtClean="0"/>
              <a:t>9/26/2022</a:t>
            </a:fld>
            <a:endParaRPr lang="en-US"/>
          </a:p>
        </p:txBody>
      </p:sp>
      <p:sp>
        <p:nvSpPr>
          <p:cNvPr id="5" name="Holder 5"/>
          <p:cNvSpPr>
            <a:spLocks noGrp="1"/>
          </p:cNvSpPr>
          <p:nvPr>
            <p:ph type="sldNum" sz="quarter" idx="7"/>
          </p:nvPr>
        </p:nvSpPr>
        <p:spPr/>
        <p:txBody>
          <a:bodyPr lIns="0" tIns="0" rIns="0" bIns="0"/>
          <a:lstStyle>
            <a:lvl1pPr>
              <a:defRPr sz="1197" b="0" i="0">
                <a:solidFill>
                  <a:schemeClr val="tx1"/>
                </a:solidFill>
                <a:latin typeface="Times New Roman"/>
                <a:cs typeface="Times New Roman"/>
              </a:defRPr>
            </a:lvl1pPr>
          </a:lstStyle>
          <a:p>
            <a:pPr marL="21720">
              <a:lnSpc>
                <a:spcPts val="1394"/>
              </a:lnSpc>
            </a:pPr>
            <a:fld id="{81D60167-4931-47E6-BA6A-407CBD079E47}" type="slidenum">
              <a:rPr lang="en-US" smtClean="0"/>
              <a:pPr marL="21720">
                <a:lnSpc>
                  <a:spcPts val="1394"/>
                </a:lnSpc>
              </a:pPr>
              <a:t>‹#›</a:t>
            </a:fld>
            <a:endParaRPr lang="en-US" dirty="0"/>
          </a:p>
        </p:txBody>
      </p:sp>
    </p:spTree>
    <p:extLst>
      <p:ext uri="{BB962C8B-B14F-4D97-AF65-F5344CB8AC3E}">
        <p14:creationId xmlns:p14="http://schemas.microsoft.com/office/powerpoint/2010/main" val="111883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84328AB0-C3F4-4939-998A-5F909FB8B1DA}" type="datetime1">
              <a:rPr lang="en-US" smtClean="0"/>
              <a:t>9/26/2022</a:t>
            </a:fld>
            <a:endParaRPr lang="en-US"/>
          </a:p>
        </p:txBody>
      </p:sp>
      <p:sp>
        <p:nvSpPr>
          <p:cNvPr id="4" name="Holder 4"/>
          <p:cNvSpPr>
            <a:spLocks noGrp="1"/>
          </p:cNvSpPr>
          <p:nvPr>
            <p:ph type="sldNum" sz="quarter" idx="7"/>
          </p:nvPr>
        </p:nvSpPr>
        <p:spPr/>
        <p:txBody>
          <a:bodyPr lIns="0" tIns="0" rIns="0" bIns="0"/>
          <a:lstStyle>
            <a:lvl1pPr>
              <a:defRPr sz="1197" b="0" i="0">
                <a:solidFill>
                  <a:schemeClr val="tx1"/>
                </a:solidFill>
                <a:latin typeface="Times New Roman"/>
                <a:cs typeface="Times New Roman"/>
              </a:defRPr>
            </a:lvl1pPr>
          </a:lstStyle>
          <a:p>
            <a:pPr marL="21720">
              <a:lnSpc>
                <a:spcPts val="1394"/>
              </a:lnSpc>
            </a:pPr>
            <a:fld id="{81D60167-4931-47E6-BA6A-407CBD079E47}" type="slidenum">
              <a:rPr lang="en-US" smtClean="0"/>
              <a:pPr marL="21720">
                <a:lnSpc>
                  <a:spcPts val="1394"/>
                </a:lnSpc>
              </a:pPr>
              <a:t>‹#›</a:t>
            </a:fld>
            <a:endParaRPr lang="en-US" dirty="0"/>
          </a:p>
        </p:txBody>
      </p:sp>
    </p:spTree>
    <p:extLst>
      <p:ext uri="{BB962C8B-B14F-4D97-AF65-F5344CB8AC3E}">
        <p14:creationId xmlns:p14="http://schemas.microsoft.com/office/powerpoint/2010/main" val="2482401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F8D402D-BEFD-4FE2-B9F0-60A5926FD215}"/>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81125C32-B5EB-49A5-AC8C-A12EC9245C85}"/>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F269B615-F3CF-4A69-B266-1EC27916085F}"/>
              </a:ext>
            </a:extLst>
          </p:cNvPr>
          <p:cNvSpPr>
            <a:spLocks noGrp="1"/>
          </p:cNvSpPr>
          <p:nvPr>
            <p:ph type="sldNum" sz="quarter" idx="12"/>
          </p:nvPr>
        </p:nvSpPr>
        <p:spPr/>
        <p:txBody>
          <a:bodyPr/>
          <a:lstStyle>
            <a:lvl1pPr>
              <a:defRPr/>
            </a:lvl1pPr>
          </a:lstStyle>
          <a:p>
            <a:fld id="{F9E9C1F6-C000-43AE-8FBE-8D1864406417}" type="slidenum">
              <a:rPr lang="en-GB" altLang="en-US"/>
              <a:pPr/>
              <a:t>‹#›</a:t>
            </a:fld>
            <a:endParaRPr lang="en-GB" altLang="en-US"/>
          </a:p>
        </p:txBody>
      </p:sp>
    </p:spTree>
    <p:extLst>
      <p:ext uri="{BB962C8B-B14F-4D97-AF65-F5344CB8AC3E}">
        <p14:creationId xmlns:p14="http://schemas.microsoft.com/office/powerpoint/2010/main" val="29160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6934200" cy="639762"/>
          </a:xfrm>
        </p:spPr>
        <p:txBody>
          <a:bodyPr>
            <a:noAutofit/>
          </a:bodyPr>
          <a:lstStyle>
            <a:lvl1pPr>
              <a:defRPr sz="3600" b="1">
                <a:solidFill>
                  <a:schemeClr val="tx2"/>
                </a:solidFill>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342900" indent="-342900">
              <a:buClr>
                <a:schemeClr val="tx2"/>
              </a:buClr>
              <a:buSzPct val="150000"/>
              <a:buFont typeface="Wingdings" pitchFamily="2" charset="2"/>
              <a:buChar char="§"/>
              <a:defRPr sz="2800"/>
            </a:lvl1pPr>
            <a:lvl2pPr marL="914400" indent="-457200">
              <a:buClr>
                <a:schemeClr val="tx2"/>
              </a:buClr>
              <a:buSzPct val="70000"/>
              <a:buFont typeface="Wingdings" pitchFamily="2" charset="2"/>
              <a:buChar char="q"/>
              <a:defRPr sz="2800"/>
            </a:lvl2pPr>
            <a:lvl3pPr marL="1371600" indent="-457200">
              <a:buClr>
                <a:schemeClr val="accent1"/>
              </a:buClr>
              <a:buSzPct val="120000"/>
              <a:buFont typeface="Wingdings" pitchFamily="2" charset="2"/>
              <a:buChar char="§"/>
              <a:defRPr sz="2800"/>
            </a:lvl3pPr>
            <a:lvl4pPr marL="1600200" indent="-228600">
              <a:buSzPct val="150000"/>
              <a:buFont typeface="Wingdings" pitchFamily="2" charset="2"/>
              <a:buChar char="§"/>
              <a:defRPr sz="2800"/>
            </a:lvl4pPr>
            <a:lvl5pPr marL="2057400" indent="-228600">
              <a:buSzPct val="150000"/>
              <a:buFont typeface="Wingdings" pitchFamily="2" charset="2"/>
              <a:buChar char="§"/>
              <a:defRPr sz="2800"/>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p:txBody>
          <a:bodyPr/>
          <a:lstStyle/>
          <a:p>
            <a:fld id="{3BD4FF17-1367-42AD-B4BA-A84D303B5980}" type="datetime1">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 name="Rectangle 10"/>
          <p:cNvSpPr>
            <a:spLocks noChangeArrowheads="1"/>
          </p:cNvSpPr>
          <p:nvPr userDrawn="1"/>
        </p:nvSpPr>
        <p:spPr bwMode="auto">
          <a:xfrm>
            <a:off x="1180563" y="784225"/>
            <a:ext cx="7543800" cy="57080"/>
          </a:xfrm>
          <a:prstGeom prst="rect">
            <a:avLst/>
          </a:prstGeom>
          <a:solidFill>
            <a:srgbClr val="9999CC"/>
          </a:solidFill>
          <a:ln>
            <a:noFill/>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2400" b="0" i="0" u="none" strike="noStrike" kern="0" cap="none" spc="0" normalizeH="0" baseline="0" noProof="0">
              <a:ln>
                <a:noFill/>
              </a:ln>
              <a:solidFill>
                <a:srgbClr val="000000"/>
              </a:solidFill>
              <a:effectLst/>
              <a:uLnTx/>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156F83-F0D0-495B-B563-659ED1CA5C8E}" type="datetime1">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BA0006-65F9-422A-8E09-4CE9D9AC6E32}" type="datetime1">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F03B69-8D5E-487D-93E5-D7C8D69C31A1}" type="datetime1">
              <a:rPr lang="en-US" smtClean="0"/>
              <a:t>9/26/2022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27CE15-7E86-49EC-8256-36DCFBD6CC11}" type="datetime1">
              <a:rPr lang="en-US" smtClean="0"/>
              <a:t>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026EB-D571-4251-8D29-CC0038463861}" type="datetime1">
              <a:rPr lang="en-US" smtClean="0"/>
              <a:t>9/26/2022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862BB1-1C14-472F-9A49-2893981A8E88}" type="datetime1">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B31CB2-B656-4750-BEDB-33B57451EC3C}" type="datetime1">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47458-B531-432D-8F3D-EC3474F87A3A}" type="datetime1">
              <a:rPr lang="en-US" smtClean="0"/>
              <a:t>9/26/2022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57392" y="1492393"/>
            <a:ext cx="7428143" cy="138313"/>
          </a:xfrm>
          <a:custGeom>
            <a:avLst/>
            <a:gdLst/>
            <a:ahLst/>
            <a:cxnLst/>
            <a:rect l="l" t="t" r="r" b="b"/>
            <a:pathLst>
              <a:path w="8686800" h="152400">
                <a:moveTo>
                  <a:pt x="0" y="0"/>
                </a:moveTo>
                <a:lnTo>
                  <a:pt x="0" y="152400"/>
                </a:lnTo>
                <a:lnTo>
                  <a:pt x="8686800" y="152400"/>
                </a:lnTo>
                <a:lnTo>
                  <a:pt x="8686800" y="0"/>
                </a:lnTo>
                <a:lnTo>
                  <a:pt x="0" y="0"/>
                </a:lnTo>
                <a:close/>
              </a:path>
            </a:pathLst>
          </a:custGeom>
          <a:solidFill>
            <a:srgbClr val="3265FF"/>
          </a:solidFill>
        </p:spPr>
        <p:txBody>
          <a:bodyPr wrap="square" lIns="0" tIns="0" rIns="0" bIns="0" rtlCol="0"/>
          <a:lstStyle/>
          <a:p>
            <a:endParaRPr sz="1539"/>
          </a:p>
        </p:txBody>
      </p:sp>
      <p:sp>
        <p:nvSpPr>
          <p:cNvPr id="17" name="bk object 17"/>
          <p:cNvSpPr/>
          <p:nvPr/>
        </p:nvSpPr>
        <p:spPr>
          <a:xfrm>
            <a:off x="852180" y="1486861"/>
            <a:ext cx="7440088" cy="150991"/>
          </a:xfrm>
          <a:custGeom>
            <a:avLst/>
            <a:gdLst/>
            <a:ahLst/>
            <a:cxnLst/>
            <a:rect l="l" t="t" r="r" b="b"/>
            <a:pathLst>
              <a:path w="8700770" h="166369">
                <a:moveTo>
                  <a:pt x="8700513" y="166116"/>
                </a:moveTo>
                <a:lnTo>
                  <a:pt x="8700513" y="0"/>
                </a:lnTo>
                <a:lnTo>
                  <a:pt x="0" y="0"/>
                </a:lnTo>
                <a:lnTo>
                  <a:pt x="0" y="166116"/>
                </a:lnTo>
                <a:lnTo>
                  <a:pt x="6096" y="166116"/>
                </a:lnTo>
                <a:lnTo>
                  <a:pt x="6096" y="13716"/>
                </a:lnTo>
                <a:lnTo>
                  <a:pt x="13716" y="6096"/>
                </a:lnTo>
                <a:lnTo>
                  <a:pt x="13716" y="13716"/>
                </a:lnTo>
                <a:lnTo>
                  <a:pt x="8686797" y="13716"/>
                </a:lnTo>
                <a:lnTo>
                  <a:pt x="8686797" y="6096"/>
                </a:lnTo>
                <a:lnTo>
                  <a:pt x="8692893" y="13716"/>
                </a:lnTo>
                <a:lnTo>
                  <a:pt x="8692893" y="166116"/>
                </a:lnTo>
                <a:lnTo>
                  <a:pt x="8700513" y="166116"/>
                </a:lnTo>
                <a:close/>
              </a:path>
              <a:path w="8700770" h="166369">
                <a:moveTo>
                  <a:pt x="13716" y="13716"/>
                </a:moveTo>
                <a:lnTo>
                  <a:pt x="13716" y="6096"/>
                </a:lnTo>
                <a:lnTo>
                  <a:pt x="6096" y="13716"/>
                </a:lnTo>
                <a:lnTo>
                  <a:pt x="13716" y="13716"/>
                </a:lnTo>
                <a:close/>
              </a:path>
              <a:path w="8700770" h="166369">
                <a:moveTo>
                  <a:pt x="13716" y="152400"/>
                </a:moveTo>
                <a:lnTo>
                  <a:pt x="13716" y="13716"/>
                </a:lnTo>
                <a:lnTo>
                  <a:pt x="6096" y="13716"/>
                </a:lnTo>
                <a:lnTo>
                  <a:pt x="6096" y="152400"/>
                </a:lnTo>
                <a:lnTo>
                  <a:pt x="13716" y="152400"/>
                </a:lnTo>
                <a:close/>
              </a:path>
              <a:path w="8700770" h="166369">
                <a:moveTo>
                  <a:pt x="8692893" y="152400"/>
                </a:moveTo>
                <a:lnTo>
                  <a:pt x="6096" y="152400"/>
                </a:lnTo>
                <a:lnTo>
                  <a:pt x="13716" y="158496"/>
                </a:lnTo>
                <a:lnTo>
                  <a:pt x="13716" y="166116"/>
                </a:lnTo>
                <a:lnTo>
                  <a:pt x="8686797" y="166116"/>
                </a:lnTo>
                <a:lnTo>
                  <a:pt x="8686797" y="158496"/>
                </a:lnTo>
                <a:lnTo>
                  <a:pt x="8692893" y="152400"/>
                </a:lnTo>
                <a:close/>
              </a:path>
              <a:path w="8700770" h="166369">
                <a:moveTo>
                  <a:pt x="13716" y="166116"/>
                </a:moveTo>
                <a:lnTo>
                  <a:pt x="13716" y="158496"/>
                </a:lnTo>
                <a:lnTo>
                  <a:pt x="6096" y="152400"/>
                </a:lnTo>
                <a:lnTo>
                  <a:pt x="6096" y="166116"/>
                </a:lnTo>
                <a:lnTo>
                  <a:pt x="13716" y="166116"/>
                </a:lnTo>
                <a:close/>
              </a:path>
              <a:path w="8700770" h="166369">
                <a:moveTo>
                  <a:pt x="8692893" y="13716"/>
                </a:moveTo>
                <a:lnTo>
                  <a:pt x="8686797" y="6096"/>
                </a:lnTo>
                <a:lnTo>
                  <a:pt x="8686797" y="13716"/>
                </a:lnTo>
                <a:lnTo>
                  <a:pt x="8692893" y="13716"/>
                </a:lnTo>
                <a:close/>
              </a:path>
              <a:path w="8700770" h="166369">
                <a:moveTo>
                  <a:pt x="8692893" y="152400"/>
                </a:moveTo>
                <a:lnTo>
                  <a:pt x="8692893" y="13716"/>
                </a:lnTo>
                <a:lnTo>
                  <a:pt x="8686797" y="13716"/>
                </a:lnTo>
                <a:lnTo>
                  <a:pt x="8686797" y="152400"/>
                </a:lnTo>
                <a:lnTo>
                  <a:pt x="8692893" y="152400"/>
                </a:lnTo>
                <a:close/>
              </a:path>
              <a:path w="8700770" h="166369">
                <a:moveTo>
                  <a:pt x="8692893" y="166116"/>
                </a:moveTo>
                <a:lnTo>
                  <a:pt x="8692893" y="152400"/>
                </a:lnTo>
                <a:lnTo>
                  <a:pt x="8686797" y="158496"/>
                </a:lnTo>
                <a:lnTo>
                  <a:pt x="8686797" y="166116"/>
                </a:lnTo>
                <a:lnTo>
                  <a:pt x="8692893" y="166116"/>
                </a:lnTo>
                <a:close/>
              </a:path>
            </a:pathLst>
          </a:custGeom>
          <a:solidFill>
            <a:srgbClr val="000000"/>
          </a:solidFill>
        </p:spPr>
        <p:txBody>
          <a:bodyPr wrap="square" lIns="0" tIns="0" rIns="0" bIns="0" rtlCol="0"/>
          <a:lstStyle/>
          <a:p>
            <a:endParaRPr sz="1539"/>
          </a:p>
        </p:txBody>
      </p:sp>
      <p:sp>
        <p:nvSpPr>
          <p:cNvPr id="2" name="Holder 2"/>
          <p:cNvSpPr>
            <a:spLocks noGrp="1"/>
          </p:cNvSpPr>
          <p:nvPr>
            <p:ph type="title"/>
          </p:nvPr>
        </p:nvSpPr>
        <p:spPr>
          <a:xfrm>
            <a:off x="2785672" y="450437"/>
            <a:ext cx="3572656" cy="553998"/>
          </a:xfrm>
          <a:prstGeom prst="rect">
            <a:avLst/>
          </a:prstGeom>
        </p:spPr>
        <p:txBody>
          <a:bodyPr wrap="square" lIns="0" tIns="0" rIns="0" bIns="0">
            <a:spAutoFit/>
          </a:bodyPr>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92584" y="1616413"/>
            <a:ext cx="7158830" cy="553998"/>
          </a:xfrm>
          <a:prstGeom prst="rect">
            <a:avLst/>
          </a:prstGeom>
        </p:spPr>
        <p:txBody>
          <a:bodyPr wrap="square" lIns="0" tIns="0" rIns="0" bIns="0">
            <a:spAutoFit/>
          </a:bodyPr>
          <a:lstStyle>
            <a:lvl1pPr>
              <a:defRPr sz="3600" b="0" i="0">
                <a:solidFill>
                  <a:srgbClr val="FF0000"/>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276999"/>
          </a:xfrm>
          <a:prstGeom prst="rect">
            <a:avLst/>
          </a:prstGeom>
        </p:spPr>
        <p:txBody>
          <a:bodyPr wrap="square" lIns="0" tIns="0" rIns="0" bIns="0">
            <a:spAutoFit/>
          </a:bodyPr>
          <a:lstStyle>
            <a:lvl1pPr algn="l">
              <a:defRPr>
                <a:solidFill>
                  <a:schemeClr val="tx1">
                    <a:tint val="75000"/>
                  </a:schemeClr>
                </a:solidFill>
              </a:defRPr>
            </a:lvl1pPr>
          </a:lstStyle>
          <a:p>
            <a:fld id="{9FAF5F52-936D-486D-AA4C-34AEF4265388}" type="datetime1">
              <a:rPr lang="en-US" smtClean="0"/>
              <a:t>9/26/2022</a:t>
            </a:fld>
            <a:endParaRPr lang="en-US"/>
          </a:p>
        </p:txBody>
      </p:sp>
      <p:sp>
        <p:nvSpPr>
          <p:cNvPr id="6" name="Holder 6"/>
          <p:cNvSpPr>
            <a:spLocks noGrp="1"/>
          </p:cNvSpPr>
          <p:nvPr>
            <p:ph type="sldNum" sz="quarter" idx="7"/>
          </p:nvPr>
        </p:nvSpPr>
        <p:spPr>
          <a:xfrm>
            <a:off x="8030546" y="6029606"/>
            <a:ext cx="196563" cy="359073"/>
          </a:xfrm>
          <a:prstGeom prst="rect">
            <a:avLst/>
          </a:prstGeom>
        </p:spPr>
        <p:txBody>
          <a:bodyPr wrap="square" lIns="0" tIns="0" rIns="0" bIns="0">
            <a:spAutoFit/>
          </a:bodyPr>
          <a:lstStyle>
            <a:lvl1pPr>
              <a:defRPr sz="1197" b="0" i="0">
                <a:solidFill>
                  <a:schemeClr val="tx1"/>
                </a:solidFill>
                <a:latin typeface="Times New Roman"/>
                <a:cs typeface="Times New Roman"/>
              </a:defRPr>
            </a:lvl1pPr>
          </a:lstStyle>
          <a:p>
            <a:pPr marL="21720">
              <a:lnSpc>
                <a:spcPts val="1394"/>
              </a:lnSpc>
            </a:pPr>
            <a:fld id="{81D60167-4931-47E6-BA6A-407CBD079E47}" type="slidenum">
              <a:rPr lang="en-US" smtClean="0"/>
              <a:pPr marL="21720">
                <a:lnSpc>
                  <a:spcPts val="1394"/>
                </a:lnSpc>
              </a:pPr>
              <a:t>‹#›</a:t>
            </a:fld>
            <a:endParaRPr lang="en-US" dirty="0"/>
          </a:p>
        </p:txBody>
      </p:sp>
    </p:spTree>
    <p:extLst>
      <p:ext uri="{BB962C8B-B14F-4D97-AF65-F5344CB8AC3E}">
        <p14:creationId xmlns:p14="http://schemas.microsoft.com/office/powerpoint/2010/main" val="16118770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lvl1pPr>
        <a:defRPr>
          <a:latin typeface="+mj-lt"/>
          <a:ea typeface="+mj-ea"/>
          <a:cs typeface="+mj-cs"/>
        </a:defRPr>
      </a:lvl1pPr>
    </p:titleStyle>
    <p:bodyStyle>
      <a:lvl1pPr marL="0">
        <a:defRPr>
          <a:latin typeface="+mn-lt"/>
          <a:ea typeface="+mn-ea"/>
          <a:cs typeface="+mn-cs"/>
        </a:defRPr>
      </a:lvl1pPr>
      <a:lvl2pPr marL="390952">
        <a:defRPr>
          <a:latin typeface="+mn-lt"/>
          <a:ea typeface="+mn-ea"/>
          <a:cs typeface="+mn-cs"/>
        </a:defRPr>
      </a:lvl2pPr>
      <a:lvl3pPr marL="781903">
        <a:defRPr>
          <a:latin typeface="+mn-lt"/>
          <a:ea typeface="+mn-ea"/>
          <a:cs typeface="+mn-cs"/>
        </a:defRPr>
      </a:lvl3pPr>
      <a:lvl4pPr marL="1172855">
        <a:defRPr>
          <a:latin typeface="+mn-lt"/>
          <a:ea typeface="+mn-ea"/>
          <a:cs typeface="+mn-cs"/>
        </a:defRPr>
      </a:lvl4pPr>
      <a:lvl5pPr marL="1563807">
        <a:defRPr>
          <a:latin typeface="+mn-lt"/>
          <a:ea typeface="+mn-ea"/>
          <a:cs typeface="+mn-cs"/>
        </a:defRPr>
      </a:lvl5pPr>
      <a:lvl6pPr marL="1954759">
        <a:defRPr>
          <a:latin typeface="+mn-lt"/>
          <a:ea typeface="+mn-ea"/>
          <a:cs typeface="+mn-cs"/>
        </a:defRPr>
      </a:lvl6pPr>
      <a:lvl7pPr marL="2345710">
        <a:defRPr>
          <a:latin typeface="+mn-lt"/>
          <a:ea typeface="+mn-ea"/>
          <a:cs typeface="+mn-cs"/>
        </a:defRPr>
      </a:lvl7pPr>
      <a:lvl8pPr marL="2736662">
        <a:defRPr>
          <a:latin typeface="+mn-lt"/>
          <a:ea typeface="+mn-ea"/>
          <a:cs typeface="+mn-cs"/>
        </a:defRPr>
      </a:lvl8pPr>
      <a:lvl9pPr marL="3127614">
        <a:defRPr>
          <a:latin typeface="+mn-lt"/>
          <a:ea typeface="+mn-ea"/>
          <a:cs typeface="+mn-cs"/>
        </a:defRPr>
      </a:lvl9pPr>
    </p:bodyStyle>
    <p:otherStyle>
      <a:lvl1pPr marL="0">
        <a:defRPr>
          <a:latin typeface="+mn-lt"/>
          <a:ea typeface="+mn-ea"/>
          <a:cs typeface="+mn-cs"/>
        </a:defRPr>
      </a:lvl1pPr>
      <a:lvl2pPr marL="390952">
        <a:defRPr>
          <a:latin typeface="+mn-lt"/>
          <a:ea typeface="+mn-ea"/>
          <a:cs typeface="+mn-cs"/>
        </a:defRPr>
      </a:lvl2pPr>
      <a:lvl3pPr marL="781903">
        <a:defRPr>
          <a:latin typeface="+mn-lt"/>
          <a:ea typeface="+mn-ea"/>
          <a:cs typeface="+mn-cs"/>
        </a:defRPr>
      </a:lvl3pPr>
      <a:lvl4pPr marL="1172855">
        <a:defRPr>
          <a:latin typeface="+mn-lt"/>
          <a:ea typeface="+mn-ea"/>
          <a:cs typeface="+mn-cs"/>
        </a:defRPr>
      </a:lvl4pPr>
      <a:lvl5pPr marL="1563807">
        <a:defRPr>
          <a:latin typeface="+mn-lt"/>
          <a:ea typeface="+mn-ea"/>
          <a:cs typeface="+mn-cs"/>
        </a:defRPr>
      </a:lvl5pPr>
      <a:lvl6pPr marL="1954759">
        <a:defRPr>
          <a:latin typeface="+mn-lt"/>
          <a:ea typeface="+mn-ea"/>
          <a:cs typeface="+mn-cs"/>
        </a:defRPr>
      </a:lvl6pPr>
      <a:lvl7pPr marL="2345710">
        <a:defRPr>
          <a:latin typeface="+mn-lt"/>
          <a:ea typeface="+mn-ea"/>
          <a:cs typeface="+mn-cs"/>
        </a:defRPr>
      </a:lvl7pPr>
      <a:lvl8pPr marL="2736662">
        <a:defRPr>
          <a:latin typeface="+mn-lt"/>
          <a:ea typeface="+mn-ea"/>
          <a:cs typeface="+mn-cs"/>
        </a:defRPr>
      </a:lvl8pPr>
      <a:lvl9pPr marL="3127614">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4.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https://www.webopedia.com/TERM/E/execute.html" TargetMode="External"/><Relationship Id="rId5" Type="http://schemas.openxmlformats.org/officeDocument/2006/relationships/hyperlink" Target="https://www.webopedia.com/TERM/I/instruction.html" TargetMode="External"/><Relationship Id="rId4" Type="http://schemas.openxmlformats.org/officeDocument/2006/relationships/hyperlink" Target="https://www.webopedia.com/TERM/C/computer.html"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6625"/>
            <a:ext cx="7772400" cy="1298575"/>
          </a:xfrm>
        </p:spPr>
        <p:txBody>
          <a:bodyPr>
            <a:normAutofit fontScale="90000"/>
          </a:bodyPr>
          <a:lstStyle/>
          <a:p>
            <a:r>
              <a:rPr lang="en-US" dirty="0"/>
              <a:t>Computer Organization and Assembly Language</a:t>
            </a:r>
            <a:br>
              <a:rPr lang="en-US" dirty="0"/>
            </a:br>
            <a:r>
              <a:rPr lang="en-US" b="1" dirty="0"/>
              <a:t> (</a:t>
            </a:r>
            <a:r>
              <a:rPr lang="en-US" dirty="0"/>
              <a:t>CS2523</a:t>
            </a:r>
            <a:r>
              <a:rPr lang="en-US" b="1" dirty="0"/>
              <a:t>)</a:t>
            </a:r>
          </a:p>
        </p:txBody>
      </p:sp>
      <p:pic>
        <p:nvPicPr>
          <p:cNvPr id="1026" name="Picture 1"/>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683255" y="234497"/>
            <a:ext cx="1751357" cy="1751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a:spLocks noGrp="1"/>
          </p:cNvSpPr>
          <p:nvPr>
            <p:ph type="subTitle" idx="1"/>
          </p:nvPr>
        </p:nvSpPr>
        <p:spPr>
          <a:xfrm>
            <a:off x="1295400" y="4038600"/>
            <a:ext cx="6781800" cy="2743200"/>
          </a:xfrm>
        </p:spPr>
        <p:txBody>
          <a:bodyPr>
            <a:normAutofit fontScale="77500" lnSpcReduction="20000"/>
          </a:bodyPr>
          <a:lstStyle/>
          <a:p>
            <a:endParaRPr lang="en-US" sz="2800" b="1" dirty="0">
              <a:solidFill>
                <a:schemeClr val="tx2">
                  <a:lumMod val="50000"/>
                </a:schemeClr>
              </a:solidFill>
              <a:latin typeface="Calibri" pitchFamily="34" charset="0"/>
            </a:endParaRPr>
          </a:p>
          <a:p>
            <a:endParaRPr lang="en-US" sz="2800" b="1" dirty="0">
              <a:solidFill>
                <a:schemeClr val="tx2">
                  <a:lumMod val="50000"/>
                </a:schemeClr>
              </a:solidFill>
              <a:latin typeface="Calibri" pitchFamily="34" charset="0"/>
            </a:endParaRPr>
          </a:p>
          <a:p>
            <a:endParaRPr lang="en-US" sz="2800" b="1" dirty="0">
              <a:solidFill>
                <a:schemeClr val="tx2">
                  <a:lumMod val="50000"/>
                </a:schemeClr>
              </a:solidFill>
              <a:latin typeface="Calibri" pitchFamily="34" charset="0"/>
            </a:endParaRPr>
          </a:p>
          <a:p>
            <a:endParaRPr lang="en-US" sz="2800" b="1" dirty="0">
              <a:solidFill>
                <a:schemeClr val="tx2">
                  <a:lumMod val="50000"/>
                </a:schemeClr>
              </a:solidFill>
              <a:latin typeface="Calibri" pitchFamily="34" charset="0"/>
            </a:endParaRPr>
          </a:p>
          <a:p>
            <a:endParaRPr lang="en-US" sz="2800" b="1" dirty="0">
              <a:solidFill>
                <a:schemeClr val="tx2">
                  <a:lumMod val="50000"/>
                </a:schemeClr>
              </a:solidFill>
              <a:latin typeface="Calibri" pitchFamily="34" charset="0"/>
            </a:endParaRPr>
          </a:p>
          <a:p>
            <a:r>
              <a:rPr lang="en-US" sz="2800" b="1" dirty="0">
                <a:solidFill>
                  <a:schemeClr val="tx2">
                    <a:lumMod val="50000"/>
                  </a:schemeClr>
                </a:solidFill>
                <a:latin typeface="Calibri" pitchFamily="34" charset="0"/>
              </a:rPr>
              <a:t>Department of Computer Science, </a:t>
            </a:r>
          </a:p>
          <a:p>
            <a:r>
              <a:rPr lang="en-US" sz="2800" b="1" dirty="0">
                <a:solidFill>
                  <a:schemeClr val="tx2">
                    <a:lumMod val="50000"/>
                  </a:schemeClr>
                </a:solidFill>
                <a:latin typeface="Calibri" pitchFamily="34" charset="0"/>
              </a:rPr>
              <a:t>Capital University of Science and Technology, Islamabad</a:t>
            </a:r>
          </a:p>
          <a:p>
            <a:r>
              <a:rPr lang="en-US" sz="2800" b="1" dirty="0">
                <a:solidFill>
                  <a:schemeClr val="tx2">
                    <a:lumMod val="50000"/>
                  </a:schemeClr>
                </a:solidFill>
                <a:latin typeface="Calibri" pitchFamily="34" charset="0"/>
              </a:rPr>
              <a:t>Fall Semester, 2022</a:t>
            </a:r>
          </a:p>
          <a:p>
            <a:endParaRPr lang="en-US" dirty="0">
              <a:solidFill>
                <a:schemeClr val="tx2">
                  <a:lumMod val="50000"/>
                </a:schemeClr>
              </a:solidFill>
            </a:endParaRPr>
          </a:p>
        </p:txBody>
      </p:sp>
    </p:spTree>
    <p:extLst>
      <p:ext uri="{BB962C8B-B14F-4D97-AF65-F5344CB8AC3E}">
        <p14:creationId xmlns:p14="http://schemas.microsoft.com/office/powerpoint/2010/main" val="3277825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5672" y="857168"/>
            <a:ext cx="3570178" cy="484622"/>
          </a:xfrm>
          <a:prstGeom prst="rect">
            <a:avLst/>
          </a:prstGeom>
        </p:spPr>
        <p:txBody>
          <a:bodyPr vert="horz" wrap="square" lIns="0" tIns="10860" rIns="0" bIns="0" rtlCol="0">
            <a:spAutoFit/>
          </a:bodyPr>
          <a:lstStyle/>
          <a:p>
            <a:pPr marL="10860">
              <a:spcBef>
                <a:spcPts val="86"/>
              </a:spcBef>
            </a:pPr>
            <a:r>
              <a:rPr spc="-4" dirty="0"/>
              <a:t>Historical</a:t>
            </a:r>
            <a:r>
              <a:rPr spc="-34" dirty="0"/>
              <a:t> </a:t>
            </a:r>
            <a:r>
              <a:rPr spc="-4" dirty="0"/>
              <a:t>Background</a:t>
            </a:r>
          </a:p>
        </p:txBody>
      </p:sp>
      <p:sp>
        <p:nvSpPr>
          <p:cNvPr id="3" name="object 3"/>
          <p:cNvSpPr/>
          <p:nvPr/>
        </p:nvSpPr>
        <p:spPr>
          <a:xfrm>
            <a:off x="857392" y="5741932"/>
            <a:ext cx="7428143" cy="0"/>
          </a:xfrm>
          <a:custGeom>
            <a:avLst/>
            <a:gdLst/>
            <a:ahLst/>
            <a:cxnLst/>
            <a:rect l="l" t="t" r="r" b="b"/>
            <a:pathLst>
              <a:path w="8686800">
                <a:moveTo>
                  <a:pt x="0" y="0"/>
                </a:moveTo>
                <a:lnTo>
                  <a:pt x="8686800" y="0"/>
                </a:lnTo>
              </a:path>
            </a:pathLst>
          </a:custGeom>
          <a:ln w="76200">
            <a:solidFill>
              <a:srgbClr val="3265FF"/>
            </a:solidFill>
          </a:ln>
        </p:spPr>
        <p:txBody>
          <a:bodyPr wrap="square" lIns="0" tIns="0" rIns="0" bIns="0" rtlCol="0"/>
          <a:lstStyle/>
          <a:p>
            <a:pPr defTabSz="781903"/>
            <a:endParaRPr sz="1539">
              <a:solidFill>
                <a:prstClr val="black"/>
              </a:solidFill>
              <a:latin typeface="Calibri"/>
            </a:endParaRPr>
          </a:p>
        </p:txBody>
      </p:sp>
      <p:sp>
        <p:nvSpPr>
          <p:cNvPr id="4" name="object 4"/>
          <p:cNvSpPr/>
          <p:nvPr/>
        </p:nvSpPr>
        <p:spPr>
          <a:xfrm>
            <a:off x="852180" y="5704140"/>
            <a:ext cx="7440088" cy="77105"/>
          </a:xfrm>
          <a:custGeom>
            <a:avLst/>
            <a:gdLst/>
            <a:ahLst/>
            <a:cxnLst/>
            <a:rect l="l" t="t" r="r" b="b"/>
            <a:pathLst>
              <a:path w="8700770" h="90170">
                <a:moveTo>
                  <a:pt x="8700513" y="89916"/>
                </a:moveTo>
                <a:lnTo>
                  <a:pt x="8700513" y="0"/>
                </a:lnTo>
                <a:lnTo>
                  <a:pt x="0" y="0"/>
                </a:lnTo>
                <a:lnTo>
                  <a:pt x="0" y="89916"/>
                </a:lnTo>
                <a:lnTo>
                  <a:pt x="6096" y="89916"/>
                </a:lnTo>
                <a:lnTo>
                  <a:pt x="6096" y="13716"/>
                </a:lnTo>
                <a:lnTo>
                  <a:pt x="13716" y="6096"/>
                </a:lnTo>
                <a:lnTo>
                  <a:pt x="13716" y="13716"/>
                </a:lnTo>
                <a:lnTo>
                  <a:pt x="8686797" y="13716"/>
                </a:lnTo>
                <a:lnTo>
                  <a:pt x="8686797" y="6096"/>
                </a:lnTo>
                <a:lnTo>
                  <a:pt x="8692893" y="13716"/>
                </a:lnTo>
                <a:lnTo>
                  <a:pt x="8692893" y="89916"/>
                </a:lnTo>
                <a:lnTo>
                  <a:pt x="8700513" y="89916"/>
                </a:lnTo>
                <a:close/>
              </a:path>
              <a:path w="8700770" h="90170">
                <a:moveTo>
                  <a:pt x="13716" y="13716"/>
                </a:moveTo>
                <a:lnTo>
                  <a:pt x="13716" y="6096"/>
                </a:lnTo>
                <a:lnTo>
                  <a:pt x="6096" y="13716"/>
                </a:lnTo>
                <a:lnTo>
                  <a:pt x="13716" y="13716"/>
                </a:lnTo>
                <a:close/>
              </a:path>
              <a:path w="8700770" h="90170">
                <a:moveTo>
                  <a:pt x="13716" y="76200"/>
                </a:moveTo>
                <a:lnTo>
                  <a:pt x="13716" y="13716"/>
                </a:lnTo>
                <a:lnTo>
                  <a:pt x="6096" y="13716"/>
                </a:lnTo>
                <a:lnTo>
                  <a:pt x="6096" y="76200"/>
                </a:lnTo>
                <a:lnTo>
                  <a:pt x="13716" y="76200"/>
                </a:lnTo>
                <a:close/>
              </a:path>
              <a:path w="8700770" h="90170">
                <a:moveTo>
                  <a:pt x="8692893" y="76200"/>
                </a:moveTo>
                <a:lnTo>
                  <a:pt x="6096" y="76200"/>
                </a:lnTo>
                <a:lnTo>
                  <a:pt x="13716" y="82296"/>
                </a:lnTo>
                <a:lnTo>
                  <a:pt x="13716" y="89916"/>
                </a:lnTo>
                <a:lnTo>
                  <a:pt x="8686797" y="89916"/>
                </a:lnTo>
                <a:lnTo>
                  <a:pt x="8686797" y="82296"/>
                </a:lnTo>
                <a:lnTo>
                  <a:pt x="8692893" y="76200"/>
                </a:lnTo>
                <a:close/>
              </a:path>
              <a:path w="8700770" h="90170">
                <a:moveTo>
                  <a:pt x="13716" y="89916"/>
                </a:moveTo>
                <a:lnTo>
                  <a:pt x="13716" y="82296"/>
                </a:lnTo>
                <a:lnTo>
                  <a:pt x="6096" y="76200"/>
                </a:lnTo>
                <a:lnTo>
                  <a:pt x="6096" y="89916"/>
                </a:lnTo>
                <a:lnTo>
                  <a:pt x="13716" y="89916"/>
                </a:lnTo>
                <a:close/>
              </a:path>
              <a:path w="8700770" h="90170">
                <a:moveTo>
                  <a:pt x="8692893" y="13716"/>
                </a:moveTo>
                <a:lnTo>
                  <a:pt x="8686797" y="6096"/>
                </a:lnTo>
                <a:lnTo>
                  <a:pt x="8686797" y="13716"/>
                </a:lnTo>
                <a:lnTo>
                  <a:pt x="8692893" y="13716"/>
                </a:lnTo>
                <a:close/>
              </a:path>
              <a:path w="8700770" h="90170">
                <a:moveTo>
                  <a:pt x="8692893" y="76200"/>
                </a:moveTo>
                <a:lnTo>
                  <a:pt x="8692893" y="13716"/>
                </a:lnTo>
                <a:lnTo>
                  <a:pt x="8686797" y="13716"/>
                </a:lnTo>
                <a:lnTo>
                  <a:pt x="8686797" y="76200"/>
                </a:lnTo>
                <a:lnTo>
                  <a:pt x="8692893" y="76200"/>
                </a:lnTo>
                <a:close/>
              </a:path>
              <a:path w="8700770" h="90170">
                <a:moveTo>
                  <a:pt x="8692893" y="89916"/>
                </a:moveTo>
                <a:lnTo>
                  <a:pt x="8692893" y="76200"/>
                </a:lnTo>
                <a:lnTo>
                  <a:pt x="8686797" y="82296"/>
                </a:lnTo>
                <a:lnTo>
                  <a:pt x="8686797" y="89916"/>
                </a:lnTo>
                <a:lnTo>
                  <a:pt x="8692893" y="89916"/>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5" name="object 5"/>
          <p:cNvSpPr txBox="1"/>
          <p:nvPr/>
        </p:nvSpPr>
        <p:spPr>
          <a:xfrm>
            <a:off x="1055041" y="1780138"/>
            <a:ext cx="6272110" cy="2902349"/>
          </a:xfrm>
          <a:prstGeom prst="rect">
            <a:avLst/>
          </a:prstGeom>
        </p:spPr>
        <p:txBody>
          <a:bodyPr vert="horz" wrap="square" lIns="0" tIns="50498" rIns="0" bIns="0" rtlCol="0">
            <a:spAutoFit/>
          </a:bodyPr>
          <a:lstStyle/>
          <a:p>
            <a:pPr marL="304074" indent="-293214" defTabSz="781903">
              <a:spcBef>
                <a:spcPts val="398"/>
              </a:spcBef>
              <a:buFontTx/>
              <a:buChar char="•"/>
              <a:tabLst>
                <a:tab pos="303531" algn="l"/>
                <a:tab pos="304617" algn="l"/>
              </a:tabLst>
            </a:pPr>
            <a:r>
              <a:rPr sz="2394" dirty="0">
                <a:solidFill>
                  <a:srgbClr val="FF0000"/>
                </a:solidFill>
                <a:latin typeface="Arial"/>
                <a:cs typeface="Arial"/>
              </a:rPr>
              <a:t>Transistors </a:t>
            </a:r>
            <a:r>
              <a:rPr sz="2394" dirty="0">
                <a:solidFill>
                  <a:srgbClr val="0038E5"/>
                </a:solidFill>
                <a:latin typeface="Arial"/>
                <a:cs typeface="Arial"/>
              </a:rPr>
              <a:t>replaced Vacuum tubes </a:t>
            </a:r>
            <a:r>
              <a:rPr sz="2394" spc="-4" dirty="0">
                <a:solidFill>
                  <a:srgbClr val="0038E5"/>
                </a:solidFill>
                <a:latin typeface="Arial"/>
                <a:cs typeface="Arial"/>
              </a:rPr>
              <a:t>in</a:t>
            </a:r>
            <a:r>
              <a:rPr sz="2394" spc="-34" dirty="0">
                <a:solidFill>
                  <a:srgbClr val="0038E5"/>
                </a:solidFill>
                <a:latin typeface="Arial"/>
                <a:cs typeface="Arial"/>
              </a:rPr>
              <a:t> </a:t>
            </a:r>
            <a:r>
              <a:rPr sz="2394" dirty="0">
                <a:solidFill>
                  <a:srgbClr val="0038E5"/>
                </a:solidFill>
                <a:latin typeface="Arial"/>
                <a:cs typeface="Arial"/>
              </a:rPr>
              <a:t>1948</a:t>
            </a:r>
            <a:endParaRPr sz="2394">
              <a:solidFill>
                <a:prstClr val="black"/>
              </a:solidFill>
              <a:latin typeface="Arial"/>
              <a:cs typeface="Arial"/>
            </a:endParaRPr>
          </a:p>
          <a:p>
            <a:pPr marL="646699" lvl="1" indent="-244888" defTabSz="781903">
              <a:spcBef>
                <a:spcPts val="269"/>
              </a:spcBef>
              <a:buFontTx/>
              <a:buChar char="–"/>
              <a:tabLst>
                <a:tab pos="647242" algn="l"/>
              </a:tabLst>
            </a:pPr>
            <a:r>
              <a:rPr sz="2052" spc="-4" dirty="0">
                <a:solidFill>
                  <a:prstClr val="black"/>
                </a:solidFill>
                <a:latin typeface="Arial"/>
                <a:cs typeface="Arial"/>
              </a:rPr>
              <a:t>Smaller, more power</a:t>
            </a:r>
            <a:r>
              <a:rPr sz="2052" spc="17" dirty="0">
                <a:solidFill>
                  <a:prstClr val="black"/>
                </a:solidFill>
                <a:latin typeface="Arial"/>
                <a:cs typeface="Arial"/>
              </a:rPr>
              <a:t> </a:t>
            </a:r>
            <a:r>
              <a:rPr sz="2052" spc="-4" dirty="0">
                <a:solidFill>
                  <a:prstClr val="black"/>
                </a:solidFill>
                <a:latin typeface="Arial"/>
                <a:cs typeface="Arial"/>
              </a:rPr>
              <a:t>efficient</a:t>
            </a:r>
            <a:endParaRPr sz="2052">
              <a:solidFill>
                <a:prstClr val="black"/>
              </a:solidFill>
              <a:latin typeface="Arial"/>
              <a:cs typeface="Arial"/>
            </a:endParaRPr>
          </a:p>
          <a:p>
            <a:pPr marL="646699" lvl="1" indent="-244888" defTabSz="781903">
              <a:spcBef>
                <a:spcPts val="257"/>
              </a:spcBef>
              <a:buFontTx/>
              <a:buChar char="–"/>
              <a:tabLst>
                <a:tab pos="647242" algn="l"/>
              </a:tabLst>
            </a:pPr>
            <a:r>
              <a:rPr sz="2052" spc="-4" dirty="0">
                <a:solidFill>
                  <a:prstClr val="black"/>
                </a:solidFill>
                <a:latin typeface="Arial"/>
                <a:cs typeface="Arial"/>
              </a:rPr>
              <a:t>Still large</a:t>
            </a:r>
            <a:r>
              <a:rPr sz="2052" spc="9" dirty="0">
                <a:solidFill>
                  <a:prstClr val="black"/>
                </a:solidFill>
                <a:latin typeface="Arial"/>
                <a:cs typeface="Arial"/>
              </a:rPr>
              <a:t> </a:t>
            </a:r>
            <a:r>
              <a:rPr sz="2052" spc="-4" dirty="0">
                <a:solidFill>
                  <a:prstClr val="black"/>
                </a:solidFill>
                <a:latin typeface="Arial"/>
                <a:cs typeface="Arial"/>
              </a:rPr>
              <a:t>machines</a:t>
            </a:r>
            <a:endParaRPr sz="2052">
              <a:solidFill>
                <a:prstClr val="black"/>
              </a:solidFill>
              <a:latin typeface="Arial"/>
              <a:cs typeface="Arial"/>
            </a:endParaRPr>
          </a:p>
          <a:p>
            <a:pPr marL="390952" lvl="1" defTabSz="781903">
              <a:buFontTx/>
              <a:buChar char="–"/>
            </a:pPr>
            <a:endParaRPr sz="2309">
              <a:solidFill>
                <a:prstClr val="black"/>
              </a:solidFill>
              <a:latin typeface="Times New Roman"/>
              <a:cs typeface="Times New Roman"/>
            </a:endParaRPr>
          </a:p>
          <a:p>
            <a:pPr marL="390952" lvl="1" defTabSz="781903">
              <a:spcBef>
                <a:spcPts val="38"/>
              </a:spcBef>
              <a:buFontTx/>
              <a:buChar char="–"/>
            </a:pPr>
            <a:endParaRPr sz="2223">
              <a:solidFill>
                <a:prstClr val="black"/>
              </a:solidFill>
              <a:latin typeface="Times New Roman"/>
              <a:cs typeface="Times New Roman"/>
            </a:endParaRPr>
          </a:p>
          <a:p>
            <a:pPr marL="304074" indent="-293214" defTabSz="781903">
              <a:buFontTx/>
              <a:buChar char="•"/>
              <a:tabLst>
                <a:tab pos="303531" algn="l"/>
                <a:tab pos="304617" algn="l"/>
              </a:tabLst>
            </a:pPr>
            <a:r>
              <a:rPr sz="2394" spc="-4" dirty="0">
                <a:solidFill>
                  <a:prstClr val="black"/>
                </a:solidFill>
                <a:latin typeface="Arial"/>
                <a:cs typeface="Arial"/>
              </a:rPr>
              <a:t>Evolution </a:t>
            </a:r>
            <a:r>
              <a:rPr sz="2394" dirty="0">
                <a:solidFill>
                  <a:prstClr val="black"/>
                </a:solidFill>
                <a:latin typeface="Arial"/>
                <a:cs typeface="Arial"/>
              </a:rPr>
              <a:t>of </a:t>
            </a:r>
            <a:r>
              <a:rPr sz="2394" dirty="0">
                <a:solidFill>
                  <a:srgbClr val="FF0000"/>
                </a:solidFill>
                <a:latin typeface="Arial"/>
                <a:cs typeface="Arial"/>
              </a:rPr>
              <a:t>Integrated </a:t>
            </a:r>
            <a:r>
              <a:rPr sz="2394" spc="-4" dirty="0">
                <a:solidFill>
                  <a:srgbClr val="FF0000"/>
                </a:solidFill>
                <a:latin typeface="Arial"/>
                <a:cs typeface="Arial"/>
              </a:rPr>
              <a:t>Circuits(IC’s) in</a:t>
            </a:r>
            <a:r>
              <a:rPr sz="2394" spc="26" dirty="0">
                <a:solidFill>
                  <a:srgbClr val="FF0000"/>
                </a:solidFill>
                <a:latin typeface="Arial"/>
                <a:cs typeface="Arial"/>
              </a:rPr>
              <a:t> </a:t>
            </a:r>
            <a:r>
              <a:rPr sz="2394" dirty="0">
                <a:solidFill>
                  <a:srgbClr val="FF0000"/>
                </a:solidFill>
                <a:latin typeface="Arial"/>
                <a:cs typeface="Arial"/>
              </a:rPr>
              <a:t>1958</a:t>
            </a:r>
            <a:endParaRPr sz="2394">
              <a:solidFill>
                <a:prstClr val="black"/>
              </a:solidFill>
              <a:latin typeface="Arial"/>
              <a:cs typeface="Arial"/>
            </a:endParaRPr>
          </a:p>
          <a:p>
            <a:pPr marL="646699" lvl="1" indent="-244888" defTabSz="781903">
              <a:spcBef>
                <a:spcPts val="269"/>
              </a:spcBef>
              <a:buFontTx/>
              <a:buChar char="–"/>
              <a:tabLst>
                <a:tab pos="647242" algn="l"/>
              </a:tabLst>
            </a:pPr>
            <a:r>
              <a:rPr sz="2052" spc="-4" dirty="0">
                <a:solidFill>
                  <a:srgbClr val="001CD6"/>
                </a:solidFill>
                <a:latin typeface="Arial"/>
                <a:cs typeface="Arial"/>
              </a:rPr>
              <a:t>Many transistors packed on one</a:t>
            </a:r>
            <a:r>
              <a:rPr sz="2052" spc="13" dirty="0">
                <a:solidFill>
                  <a:srgbClr val="001CD6"/>
                </a:solidFill>
                <a:latin typeface="Arial"/>
                <a:cs typeface="Arial"/>
              </a:rPr>
              <a:t> </a:t>
            </a:r>
            <a:r>
              <a:rPr sz="2052" spc="-4" dirty="0">
                <a:solidFill>
                  <a:srgbClr val="001CD6"/>
                </a:solidFill>
                <a:latin typeface="Arial"/>
                <a:cs typeface="Arial"/>
              </a:rPr>
              <a:t>die</a:t>
            </a:r>
            <a:endParaRPr sz="2052">
              <a:solidFill>
                <a:prstClr val="black"/>
              </a:solidFill>
              <a:latin typeface="Arial"/>
              <a:cs typeface="Arial"/>
            </a:endParaRPr>
          </a:p>
          <a:p>
            <a:pPr marL="646699" lvl="1" indent="-244888" defTabSz="781903">
              <a:spcBef>
                <a:spcPts val="257"/>
              </a:spcBef>
              <a:buFontTx/>
              <a:buChar char="–"/>
              <a:tabLst>
                <a:tab pos="647242" algn="l"/>
              </a:tabLst>
            </a:pPr>
            <a:r>
              <a:rPr sz="2052" spc="-4" dirty="0">
                <a:solidFill>
                  <a:srgbClr val="001CD6"/>
                </a:solidFill>
                <a:latin typeface="Arial"/>
                <a:cs typeface="Arial"/>
              </a:rPr>
              <a:t>High density </a:t>
            </a:r>
            <a:r>
              <a:rPr sz="2052" dirty="0">
                <a:solidFill>
                  <a:srgbClr val="001CD6"/>
                </a:solidFill>
                <a:latin typeface="Arial"/>
                <a:cs typeface="Arial"/>
              </a:rPr>
              <a:t>&amp; </a:t>
            </a:r>
            <a:r>
              <a:rPr sz="2052" spc="-4" dirty="0">
                <a:solidFill>
                  <a:srgbClr val="001CD6"/>
                </a:solidFill>
                <a:latin typeface="Arial"/>
                <a:cs typeface="Arial"/>
              </a:rPr>
              <a:t>reliability, low</a:t>
            </a:r>
            <a:r>
              <a:rPr sz="2052" spc="47" dirty="0">
                <a:solidFill>
                  <a:srgbClr val="001CD6"/>
                </a:solidFill>
                <a:latin typeface="Arial"/>
                <a:cs typeface="Arial"/>
              </a:rPr>
              <a:t> </a:t>
            </a:r>
            <a:r>
              <a:rPr sz="2052" spc="-4" dirty="0">
                <a:solidFill>
                  <a:srgbClr val="001CD6"/>
                </a:solidFill>
                <a:latin typeface="Arial"/>
                <a:cs typeface="Arial"/>
              </a:rPr>
              <a:t>power</a:t>
            </a:r>
            <a:endParaRPr sz="2052">
              <a:solidFill>
                <a:prstClr val="black"/>
              </a:solidFill>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5672" y="857168"/>
            <a:ext cx="3570178" cy="484622"/>
          </a:xfrm>
          <a:prstGeom prst="rect">
            <a:avLst/>
          </a:prstGeom>
        </p:spPr>
        <p:txBody>
          <a:bodyPr vert="horz" wrap="square" lIns="0" tIns="10860" rIns="0" bIns="0" rtlCol="0">
            <a:spAutoFit/>
          </a:bodyPr>
          <a:lstStyle/>
          <a:p>
            <a:pPr marL="10860">
              <a:spcBef>
                <a:spcPts val="86"/>
              </a:spcBef>
            </a:pPr>
            <a:r>
              <a:rPr spc="-4" dirty="0"/>
              <a:t>Historical</a:t>
            </a:r>
            <a:r>
              <a:rPr spc="-34" dirty="0"/>
              <a:t> </a:t>
            </a:r>
            <a:r>
              <a:rPr spc="-4" dirty="0"/>
              <a:t>Background</a:t>
            </a:r>
          </a:p>
        </p:txBody>
      </p:sp>
      <p:sp>
        <p:nvSpPr>
          <p:cNvPr id="3" name="object 3"/>
          <p:cNvSpPr/>
          <p:nvPr/>
        </p:nvSpPr>
        <p:spPr>
          <a:xfrm>
            <a:off x="857392" y="5741932"/>
            <a:ext cx="7428143" cy="0"/>
          </a:xfrm>
          <a:custGeom>
            <a:avLst/>
            <a:gdLst/>
            <a:ahLst/>
            <a:cxnLst/>
            <a:rect l="l" t="t" r="r" b="b"/>
            <a:pathLst>
              <a:path w="8686800">
                <a:moveTo>
                  <a:pt x="0" y="0"/>
                </a:moveTo>
                <a:lnTo>
                  <a:pt x="8686800" y="0"/>
                </a:lnTo>
              </a:path>
            </a:pathLst>
          </a:custGeom>
          <a:ln w="76200">
            <a:solidFill>
              <a:srgbClr val="3265FF"/>
            </a:solidFill>
          </a:ln>
        </p:spPr>
        <p:txBody>
          <a:bodyPr wrap="square" lIns="0" tIns="0" rIns="0" bIns="0" rtlCol="0"/>
          <a:lstStyle/>
          <a:p>
            <a:pPr defTabSz="781903"/>
            <a:endParaRPr sz="1539">
              <a:solidFill>
                <a:prstClr val="black"/>
              </a:solidFill>
              <a:latin typeface="Calibri"/>
            </a:endParaRPr>
          </a:p>
        </p:txBody>
      </p:sp>
      <p:sp>
        <p:nvSpPr>
          <p:cNvPr id="4" name="object 4"/>
          <p:cNvSpPr/>
          <p:nvPr/>
        </p:nvSpPr>
        <p:spPr>
          <a:xfrm>
            <a:off x="852180" y="5704140"/>
            <a:ext cx="7440088" cy="77105"/>
          </a:xfrm>
          <a:custGeom>
            <a:avLst/>
            <a:gdLst/>
            <a:ahLst/>
            <a:cxnLst/>
            <a:rect l="l" t="t" r="r" b="b"/>
            <a:pathLst>
              <a:path w="8700770" h="90170">
                <a:moveTo>
                  <a:pt x="8700513" y="89916"/>
                </a:moveTo>
                <a:lnTo>
                  <a:pt x="8700513" y="0"/>
                </a:lnTo>
                <a:lnTo>
                  <a:pt x="0" y="0"/>
                </a:lnTo>
                <a:lnTo>
                  <a:pt x="0" y="89916"/>
                </a:lnTo>
                <a:lnTo>
                  <a:pt x="6096" y="89916"/>
                </a:lnTo>
                <a:lnTo>
                  <a:pt x="6096" y="13716"/>
                </a:lnTo>
                <a:lnTo>
                  <a:pt x="13716" y="6096"/>
                </a:lnTo>
                <a:lnTo>
                  <a:pt x="13716" y="13716"/>
                </a:lnTo>
                <a:lnTo>
                  <a:pt x="8686797" y="13716"/>
                </a:lnTo>
                <a:lnTo>
                  <a:pt x="8686797" y="6096"/>
                </a:lnTo>
                <a:lnTo>
                  <a:pt x="8692893" y="13716"/>
                </a:lnTo>
                <a:lnTo>
                  <a:pt x="8692893" y="89916"/>
                </a:lnTo>
                <a:lnTo>
                  <a:pt x="8700513" y="89916"/>
                </a:lnTo>
                <a:close/>
              </a:path>
              <a:path w="8700770" h="90170">
                <a:moveTo>
                  <a:pt x="13716" y="13716"/>
                </a:moveTo>
                <a:lnTo>
                  <a:pt x="13716" y="6096"/>
                </a:lnTo>
                <a:lnTo>
                  <a:pt x="6096" y="13716"/>
                </a:lnTo>
                <a:lnTo>
                  <a:pt x="13716" y="13716"/>
                </a:lnTo>
                <a:close/>
              </a:path>
              <a:path w="8700770" h="90170">
                <a:moveTo>
                  <a:pt x="13716" y="76200"/>
                </a:moveTo>
                <a:lnTo>
                  <a:pt x="13716" y="13716"/>
                </a:lnTo>
                <a:lnTo>
                  <a:pt x="6096" y="13716"/>
                </a:lnTo>
                <a:lnTo>
                  <a:pt x="6096" y="76200"/>
                </a:lnTo>
                <a:lnTo>
                  <a:pt x="13716" y="76200"/>
                </a:lnTo>
                <a:close/>
              </a:path>
              <a:path w="8700770" h="90170">
                <a:moveTo>
                  <a:pt x="8692893" y="76200"/>
                </a:moveTo>
                <a:lnTo>
                  <a:pt x="6096" y="76200"/>
                </a:lnTo>
                <a:lnTo>
                  <a:pt x="13716" y="82296"/>
                </a:lnTo>
                <a:lnTo>
                  <a:pt x="13716" y="89916"/>
                </a:lnTo>
                <a:lnTo>
                  <a:pt x="8686797" y="89916"/>
                </a:lnTo>
                <a:lnTo>
                  <a:pt x="8686797" y="82296"/>
                </a:lnTo>
                <a:lnTo>
                  <a:pt x="8692893" y="76200"/>
                </a:lnTo>
                <a:close/>
              </a:path>
              <a:path w="8700770" h="90170">
                <a:moveTo>
                  <a:pt x="13716" y="89916"/>
                </a:moveTo>
                <a:lnTo>
                  <a:pt x="13716" y="82296"/>
                </a:lnTo>
                <a:lnTo>
                  <a:pt x="6096" y="76200"/>
                </a:lnTo>
                <a:lnTo>
                  <a:pt x="6096" y="89916"/>
                </a:lnTo>
                <a:lnTo>
                  <a:pt x="13716" y="89916"/>
                </a:lnTo>
                <a:close/>
              </a:path>
              <a:path w="8700770" h="90170">
                <a:moveTo>
                  <a:pt x="8692893" y="13716"/>
                </a:moveTo>
                <a:lnTo>
                  <a:pt x="8686797" y="6096"/>
                </a:lnTo>
                <a:lnTo>
                  <a:pt x="8686797" y="13716"/>
                </a:lnTo>
                <a:lnTo>
                  <a:pt x="8692893" y="13716"/>
                </a:lnTo>
                <a:close/>
              </a:path>
              <a:path w="8700770" h="90170">
                <a:moveTo>
                  <a:pt x="8692893" y="76200"/>
                </a:moveTo>
                <a:lnTo>
                  <a:pt x="8692893" y="13716"/>
                </a:lnTo>
                <a:lnTo>
                  <a:pt x="8686797" y="13716"/>
                </a:lnTo>
                <a:lnTo>
                  <a:pt x="8686797" y="76200"/>
                </a:lnTo>
                <a:lnTo>
                  <a:pt x="8692893" y="76200"/>
                </a:lnTo>
                <a:close/>
              </a:path>
              <a:path w="8700770" h="90170">
                <a:moveTo>
                  <a:pt x="8692893" y="89916"/>
                </a:moveTo>
                <a:lnTo>
                  <a:pt x="8692893" y="76200"/>
                </a:lnTo>
                <a:lnTo>
                  <a:pt x="8686797" y="82296"/>
                </a:lnTo>
                <a:lnTo>
                  <a:pt x="8686797" y="89916"/>
                </a:lnTo>
                <a:lnTo>
                  <a:pt x="8692893" y="89916"/>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graphicFrame>
        <p:nvGraphicFramePr>
          <p:cNvPr id="5" name="object 5"/>
          <p:cNvGraphicFramePr>
            <a:graphicFrameLocks noGrp="1"/>
          </p:cNvGraphicFramePr>
          <p:nvPr>
            <p:extLst>
              <p:ext uri="{D42A27DB-BD31-4B8C-83A1-F6EECF244321}">
                <p14:modId xmlns:p14="http://schemas.microsoft.com/office/powerpoint/2010/main" val="1925895001"/>
              </p:ext>
            </p:extLst>
          </p:nvPr>
        </p:nvGraphicFramePr>
        <p:xfrm>
          <a:off x="1041141" y="1600200"/>
          <a:ext cx="7167506" cy="4106910"/>
        </p:xfrm>
        <a:graphic>
          <a:graphicData uri="http://schemas.openxmlformats.org/drawingml/2006/table">
            <a:tbl>
              <a:tblPr firstRow="1" bandRow="1">
                <a:tableStyleId>{2D5ABB26-0587-4C30-8999-92F81FD0307C}</a:tableStyleId>
              </a:tblPr>
              <a:tblGrid>
                <a:gridCol w="847069">
                  <a:extLst>
                    <a:ext uri="{9D8B030D-6E8A-4147-A177-3AD203B41FA5}">
                      <a16:colId xmlns:a16="http://schemas.microsoft.com/office/drawing/2014/main" val="20000"/>
                    </a:ext>
                  </a:extLst>
                </a:gridCol>
                <a:gridCol w="1368342">
                  <a:extLst>
                    <a:ext uri="{9D8B030D-6E8A-4147-A177-3AD203B41FA5}">
                      <a16:colId xmlns:a16="http://schemas.microsoft.com/office/drawing/2014/main" val="20001"/>
                    </a:ext>
                  </a:extLst>
                </a:gridCol>
                <a:gridCol w="2280570">
                  <a:extLst>
                    <a:ext uri="{9D8B030D-6E8A-4147-A177-3AD203B41FA5}">
                      <a16:colId xmlns:a16="http://schemas.microsoft.com/office/drawing/2014/main" val="20002"/>
                    </a:ext>
                  </a:extLst>
                </a:gridCol>
                <a:gridCol w="1238024">
                  <a:extLst>
                    <a:ext uri="{9D8B030D-6E8A-4147-A177-3AD203B41FA5}">
                      <a16:colId xmlns:a16="http://schemas.microsoft.com/office/drawing/2014/main" val="20003"/>
                    </a:ext>
                  </a:extLst>
                </a:gridCol>
                <a:gridCol w="1433501">
                  <a:extLst>
                    <a:ext uri="{9D8B030D-6E8A-4147-A177-3AD203B41FA5}">
                      <a16:colId xmlns:a16="http://schemas.microsoft.com/office/drawing/2014/main" val="20004"/>
                    </a:ext>
                  </a:extLst>
                </a:gridCol>
              </a:tblGrid>
              <a:tr h="390955">
                <a:tc>
                  <a:txBody>
                    <a:bodyPr/>
                    <a:lstStyle/>
                    <a:p>
                      <a:pPr marL="24765" algn="ctr">
                        <a:lnSpc>
                          <a:spcPct val="100000"/>
                        </a:lnSpc>
                        <a:spcBef>
                          <a:spcPts val="300"/>
                        </a:spcBef>
                      </a:pPr>
                      <a:r>
                        <a:rPr sz="1700" dirty="0">
                          <a:latin typeface="Arial"/>
                          <a:cs typeface="Arial"/>
                        </a:rPr>
                        <a:t>Gen.</a:t>
                      </a:r>
                      <a:endParaRPr sz="1700">
                        <a:latin typeface="Arial"/>
                        <a:cs typeface="Arial"/>
                      </a:endParaRPr>
                    </a:p>
                  </a:txBody>
                  <a:tcPr marL="0" marR="0" marT="32580"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solidFill>
                      <a:srgbClr val="EAEAEA"/>
                    </a:solidFill>
                  </a:tcPr>
                </a:tc>
                <a:tc>
                  <a:txBody>
                    <a:bodyPr/>
                    <a:lstStyle/>
                    <a:p>
                      <a:pPr marL="24765" algn="ctr">
                        <a:lnSpc>
                          <a:spcPct val="100000"/>
                        </a:lnSpc>
                        <a:spcBef>
                          <a:spcPts val="300"/>
                        </a:spcBef>
                      </a:pPr>
                      <a:r>
                        <a:rPr sz="1700" dirty="0">
                          <a:latin typeface="Arial"/>
                          <a:cs typeface="Arial"/>
                        </a:rPr>
                        <a:t>Dates</a:t>
                      </a:r>
                      <a:endParaRPr sz="1700">
                        <a:latin typeface="Arial"/>
                        <a:cs typeface="Arial"/>
                      </a:endParaRPr>
                    </a:p>
                  </a:txBody>
                  <a:tcPr marL="0" marR="0" marT="32580" marB="0">
                    <a:lnL w="1905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solidFill>
                      <a:srgbClr val="EAEAEA"/>
                    </a:solidFill>
                  </a:tcPr>
                </a:tc>
                <a:tc>
                  <a:txBody>
                    <a:bodyPr/>
                    <a:lstStyle/>
                    <a:p>
                      <a:pPr marL="24765" algn="ctr">
                        <a:lnSpc>
                          <a:spcPct val="100000"/>
                        </a:lnSpc>
                        <a:spcBef>
                          <a:spcPts val="300"/>
                        </a:spcBef>
                      </a:pPr>
                      <a:r>
                        <a:rPr sz="1700" spc="-20" dirty="0">
                          <a:latin typeface="Arial"/>
                          <a:cs typeface="Arial"/>
                        </a:rPr>
                        <a:t>Technology</a:t>
                      </a:r>
                      <a:endParaRPr sz="1700">
                        <a:latin typeface="Arial"/>
                        <a:cs typeface="Arial"/>
                      </a:endParaRPr>
                    </a:p>
                  </a:txBody>
                  <a:tcPr marL="0" marR="0" marT="32580" marB="0">
                    <a:lnL w="1905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solidFill>
                      <a:srgbClr val="EAEAEA"/>
                    </a:solidFill>
                  </a:tcPr>
                </a:tc>
                <a:tc>
                  <a:txBody>
                    <a:bodyPr/>
                    <a:lstStyle/>
                    <a:p>
                      <a:pPr marL="25400" algn="ctr">
                        <a:lnSpc>
                          <a:spcPct val="100000"/>
                        </a:lnSpc>
                        <a:spcBef>
                          <a:spcPts val="300"/>
                        </a:spcBef>
                      </a:pPr>
                      <a:r>
                        <a:rPr sz="1700" dirty="0">
                          <a:latin typeface="Arial"/>
                          <a:cs typeface="Arial"/>
                        </a:rPr>
                        <a:t>Speed</a:t>
                      </a:r>
                      <a:endParaRPr sz="1700">
                        <a:latin typeface="Arial"/>
                        <a:cs typeface="Arial"/>
                      </a:endParaRPr>
                    </a:p>
                  </a:txBody>
                  <a:tcPr marL="0" marR="0" marT="32580" marB="0">
                    <a:lnL w="1905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solidFill>
                      <a:srgbClr val="EAEAEA"/>
                    </a:solidFill>
                  </a:tcPr>
                </a:tc>
                <a:tc>
                  <a:txBody>
                    <a:bodyPr/>
                    <a:lstStyle/>
                    <a:p>
                      <a:pPr marL="23495" algn="ctr">
                        <a:lnSpc>
                          <a:spcPct val="100000"/>
                        </a:lnSpc>
                        <a:spcBef>
                          <a:spcPts val="300"/>
                        </a:spcBef>
                      </a:pPr>
                      <a:r>
                        <a:rPr sz="1700" spc="-10" dirty="0">
                          <a:latin typeface="Arial"/>
                          <a:cs typeface="Arial"/>
                        </a:rPr>
                        <a:t>Time/Ops</a:t>
                      </a:r>
                      <a:endParaRPr sz="1700">
                        <a:latin typeface="Arial"/>
                        <a:cs typeface="Arial"/>
                      </a:endParaRPr>
                    </a:p>
                  </a:txBody>
                  <a:tcPr marL="0" marR="0" marT="32580"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solidFill>
                      <a:srgbClr val="EAEAEA"/>
                    </a:solidFill>
                  </a:tcPr>
                </a:tc>
                <a:extLst>
                  <a:ext uri="{0D108BD9-81ED-4DB2-BD59-A6C34878D82A}">
                    <a16:rowId xmlns:a16="http://schemas.microsoft.com/office/drawing/2014/main" val="10000"/>
                  </a:ext>
                </a:extLst>
              </a:tr>
              <a:tr h="390955">
                <a:tc>
                  <a:txBody>
                    <a:bodyPr/>
                    <a:lstStyle/>
                    <a:p>
                      <a:pPr marL="25400" algn="ctr">
                        <a:lnSpc>
                          <a:spcPct val="100000"/>
                        </a:lnSpc>
                        <a:spcBef>
                          <a:spcPts val="300"/>
                        </a:spcBef>
                      </a:pPr>
                      <a:r>
                        <a:rPr sz="1700" dirty="0">
                          <a:latin typeface="Arial"/>
                          <a:cs typeface="Arial"/>
                        </a:rPr>
                        <a:t>1</a:t>
                      </a:r>
                      <a:endParaRPr sz="1700">
                        <a:latin typeface="Arial"/>
                        <a:cs typeface="Arial"/>
                      </a:endParaRPr>
                    </a:p>
                  </a:txBody>
                  <a:tcPr marL="0" marR="0" marT="32580"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EAEAEA"/>
                    </a:solidFill>
                  </a:tcPr>
                </a:tc>
                <a:tc>
                  <a:txBody>
                    <a:bodyPr/>
                    <a:lstStyle/>
                    <a:p>
                      <a:pPr marL="24130" algn="ctr">
                        <a:lnSpc>
                          <a:spcPct val="100000"/>
                        </a:lnSpc>
                        <a:spcBef>
                          <a:spcPts val="300"/>
                        </a:spcBef>
                      </a:pPr>
                      <a:r>
                        <a:rPr sz="1700" dirty="0">
                          <a:latin typeface="Arial"/>
                          <a:cs typeface="Arial"/>
                        </a:rPr>
                        <a:t>1946-1957</a:t>
                      </a:r>
                      <a:endParaRPr sz="1700">
                        <a:latin typeface="Arial"/>
                        <a:cs typeface="Arial"/>
                      </a:endParaRPr>
                    </a:p>
                  </a:txBody>
                  <a:tcPr marL="0" marR="0" marT="3258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25400" algn="ctr">
                        <a:lnSpc>
                          <a:spcPct val="100000"/>
                        </a:lnSpc>
                        <a:spcBef>
                          <a:spcPts val="300"/>
                        </a:spcBef>
                      </a:pPr>
                      <a:r>
                        <a:rPr sz="1700" spc="-25" dirty="0">
                          <a:latin typeface="Arial"/>
                          <a:cs typeface="Arial"/>
                        </a:rPr>
                        <a:t>Vacuum</a:t>
                      </a:r>
                      <a:r>
                        <a:rPr sz="1700" spc="-55" dirty="0">
                          <a:latin typeface="Arial"/>
                          <a:cs typeface="Arial"/>
                        </a:rPr>
                        <a:t> </a:t>
                      </a:r>
                      <a:r>
                        <a:rPr sz="1700" spc="-5" dirty="0">
                          <a:latin typeface="Arial"/>
                          <a:cs typeface="Arial"/>
                        </a:rPr>
                        <a:t>tube</a:t>
                      </a:r>
                      <a:endParaRPr sz="1700">
                        <a:latin typeface="Arial"/>
                        <a:cs typeface="Arial"/>
                      </a:endParaRPr>
                    </a:p>
                  </a:txBody>
                  <a:tcPr marL="0" marR="0" marT="3258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23495" algn="ctr">
                        <a:lnSpc>
                          <a:spcPct val="100000"/>
                        </a:lnSpc>
                        <a:spcBef>
                          <a:spcPts val="300"/>
                        </a:spcBef>
                      </a:pPr>
                      <a:r>
                        <a:rPr sz="1700" dirty="0">
                          <a:latin typeface="Arial"/>
                          <a:cs typeface="Arial"/>
                        </a:rPr>
                        <a:t>40</a:t>
                      </a:r>
                      <a:r>
                        <a:rPr sz="1700" spc="-50" dirty="0">
                          <a:latin typeface="Arial"/>
                          <a:cs typeface="Arial"/>
                        </a:rPr>
                        <a:t> </a:t>
                      </a:r>
                      <a:r>
                        <a:rPr sz="1700" dirty="0">
                          <a:latin typeface="Arial"/>
                          <a:cs typeface="Arial"/>
                        </a:rPr>
                        <a:t>KHz</a:t>
                      </a:r>
                      <a:endParaRPr sz="1700">
                        <a:latin typeface="Arial"/>
                        <a:cs typeface="Arial"/>
                      </a:endParaRPr>
                    </a:p>
                  </a:txBody>
                  <a:tcPr marL="0" marR="0" marT="3258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28575" algn="ctr">
                        <a:lnSpc>
                          <a:spcPct val="100000"/>
                        </a:lnSpc>
                        <a:spcBef>
                          <a:spcPts val="300"/>
                        </a:spcBef>
                      </a:pPr>
                      <a:r>
                        <a:rPr sz="1700" dirty="0">
                          <a:latin typeface="Arial"/>
                          <a:cs typeface="Arial"/>
                        </a:rPr>
                        <a:t>25</a:t>
                      </a:r>
                      <a:r>
                        <a:rPr sz="1700" spc="-40" dirty="0">
                          <a:latin typeface="Arial"/>
                          <a:cs typeface="Arial"/>
                        </a:rPr>
                        <a:t> </a:t>
                      </a:r>
                      <a:r>
                        <a:rPr sz="1700" spc="15" dirty="0">
                          <a:latin typeface="Arial"/>
                          <a:cs typeface="Arial"/>
                        </a:rPr>
                        <a:t>µs</a:t>
                      </a:r>
                      <a:endParaRPr sz="1700">
                        <a:latin typeface="Arial"/>
                        <a:cs typeface="Arial"/>
                      </a:endParaRPr>
                    </a:p>
                  </a:txBody>
                  <a:tcPr marL="0" marR="0" marT="32580"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78466">
                <a:tc>
                  <a:txBody>
                    <a:bodyPr/>
                    <a:lstStyle/>
                    <a:p>
                      <a:pPr marL="25400" algn="ctr">
                        <a:lnSpc>
                          <a:spcPct val="100000"/>
                        </a:lnSpc>
                        <a:spcBef>
                          <a:spcPts val="300"/>
                        </a:spcBef>
                      </a:pPr>
                      <a:r>
                        <a:rPr sz="1700" dirty="0">
                          <a:latin typeface="Arial"/>
                          <a:cs typeface="Arial"/>
                        </a:rPr>
                        <a:t>2</a:t>
                      </a:r>
                      <a:endParaRPr sz="1700">
                        <a:latin typeface="Arial"/>
                        <a:cs typeface="Arial"/>
                      </a:endParaRPr>
                    </a:p>
                  </a:txBody>
                  <a:tcPr marL="0" marR="0" marT="32580"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EAEAEA"/>
                    </a:solidFill>
                  </a:tcPr>
                </a:tc>
                <a:tc>
                  <a:txBody>
                    <a:bodyPr/>
                    <a:lstStyle/>
                    <a:p>
                      <a:pPr marL="24130" algn="ctr">
                        <a:lnSpc>
                          <a:spcPct val="100000"/>
                        </a:lnSpc>
                        <a:spcBef>
                          <a:spcPts val="300"/>
                        </a:spcBef>
                      </a:pPr>
                      <a:r>
                        <a:rPr sz="1700" dirty="0">
                          <a:latin typeface="Arial"/>
                          <a:cs typeface="Arial"/>
                        </a:rPr>
                        <a:t>1958-1964</a:t>
                      </a:r>
                      <a:endParaRPr sz="1700">
                        <a:latin typeface="Arial"/>
                        <a:cs typeface="Arial"/>
                      </a:endParaRPr>
                    </a:p>
                  </a:txBody>
                  <a:tcPr marL="0" marR="0" marT="3258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26670" algn="ctr">
                        <a:lnSpc>
                          <a:spcPct val="100000"/>
                        </a:lnSpc>
                        <a:spcBef>
                          <a:spcPts val="300"/>
                        </a:spcBef>
                      </a:pPr>
                      <a:r>
                        <a:rPr sz="1700" spc="-10" dirty="0">
                          <a:latin typeface="Arial"/>
                          <a:cs typeface="Arial"/>
                        </a:rPr>
                        <a:t>Transistor</a:t>
                      </a:r>
                      <a:endParaRPr sz="1700">
                        <a:latin typeface="Arial"/>
                        <a:cs typeface="Arial"/>
                      </a:endParaRPr>
                    </a:p>
                  </a:txBody>
                  <a:tcPr marL="0" marR="0" marT="3258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24765" algn="ctr">
                        <a:lnSpc>
                          <a:spcPct val="100000"/>
                        </a:lnSpc>
                        <a:spcBef>
                          <a:spcPts val="300"/>
                        </a:spcBef>
                      </a:pPr>
                      <a:r>
                        <a:rPr sz="1700" dirty="0">
                          <a:latin typeface="Arial"/>
                          <a:cs typeface="Arial"/>
                        </a:rPr>
                        <a:t>200</a:t>
                      </a:r>
                      <a:r>
                        <a:rPr sz="1700" spc="-50" dirty="0">
                          <a:latin typeface="Arial"/>
                          <a:cs typeface="Arial"/>
                        </a:rPr>
                        <a:t> </a:t>
                      </a:r>
                      <a:r>
                        <a:rPr sz="1700" dirty="0">
                          <a:latin typeface="Arial"/>
                          <a:cs typeface="Arial"/>
                        </a:rPr>
                        <a:t>KHz</a:t>
                      </a:r>
                      <a:endParaRPr sz="1700">
                        <a:latin typeface="Arial"/>
                        <a:cs typeface="Arial"/>
                      </a:endParaRPr>
                    </a:p>
                  </a:txBody>
                  <a:tcPr marL="0" marR="0" marT="3258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28575" algn="ctr">
                        <a:lnSpc>
                          <a:spcPct val="100000"/>
                        </a:lnSpc>
                        <a:spcBef>
                          <a:spcPts val="300"/>
                        </a:spcBef>
                      </a:pPr>
                      <a:r>
                        <a:rPr sz="1700" dirty="0">
                          <a:latin typeface="Arial"/>
                          <a:cs typeface="Arial"/>
                        </a:rPr>
                        <a:t>5</a:t>
                      </a:r>
                      <a:r>
                        <a:rPr sz="1700" spc="-25" dirty="0">
                          <a:latin typeface="Arial"/>
                          <a:cs typeface="Arial"/>
                        </a:rPr>
                        <a:t> </a:t>
                      </a:r>
                      <a:r>
                        <a:rPr sz="1700" spc="15" dirty="0">
                          <a:latin typeface="Arial"/>
                          <a:cs typeface="Arial"/>
                        </a:rPr>
                        <a:t>µs</a:t>
                      </a:r>
                      <a:endParaRPr sz="1700">
                        <a:latin typeface="Arial"/>
                        <a:cs typeface="Arial"/>
                      </a:endParaRPr>
                    </a:p>
                  </a:txBody>
                  <a:tcPr marL="0" marR="0" marT="32580"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598378">
                <a:tc>
                  <a:txBody>
                    <a:bodyPr/>
                    <a:lstStyle/>
                    <a:p>
                      <a:pPr marL="25400" algn="ctr">
                        <a:lnSpc>
                          <a:spcPct val="100000"/>
                        </a:lnSpc>
                        <a:spcBef>
                          <a:spcPts val="295"/>
                        </a:spcBef>
                      </a:pPr>
                      <a:r>
                        <a:rPr sz="1700" dirty="0">
                          <a:latin typeface="Arial"/>
                          <a:cs typeface="Arial"/>
                        </a:rPr>
                        <a:t>3</a:t>
                      </a:r>
                      <a:endParaRPr sz="1700">
                        <a:latin typeface="Arial"/>
                        <a:cs typeface="Arial"/>
                      </a:endParaRPr>
                    </a:p>
                  </a:txBody>
                  <a:tcPr marL="0" marR="0" marT="32037"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EAEAEA"/>
                    </a:solidFill>
                  </a:tcPr>
                </a:tc>
                <a:tc>
                  <a:txBody>
                    <a:bodyPr/>
                    <a:lstStyle/>
                    <a:p>
                      <a:pPr marL="24130" algn="ctr">
                        <a:lnSpc>
                          <a:spcPct val="100000"/>
                        </a:lnSpc>
                        <a:spcBef>
                          <a:spcPts val="295"/>
                        </a:spcBef>
                      </a:pPr>
                      <a:r>
                        <a:rPr sz="1700" dirty="0">
                          <a:latin typeface="Arial"/>
                          <a:cs typeface="Arial"/>
                        </a:rPr>
                        <a:t>1965-1971</a:t>
                      </a:r>
                      <a:endParaRPr sz="1700">
                        <a:latin typeface="Arial"/>
                        <a:cs typeface="Arial"/>
                      </a:endParaRPr>
                    </a:p>
                  </a:txBody>
                  <a:tcPr marL="0" marR="0" marT="32037"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50520" marR="261620" indent="-56515">
                        <a:lnSpc>
                          <a:spcPct val="100000"/>
                        </a:lnSpc>
                        <a:spcBef>
                          <a:spcPts val="295"/>
                        </a:spcBef>
                      </a:pPr>
                      <a:r>
                        <a:rPr sz="1700" spc="-5" dirty="0">
                          <a:latin typeface="Arial"/>
                          <a:cs typeface="Arial"/>
                        </a:rPr>
                        <a:t>Small </a:t>
                      </a:r>
                      <a:r>
                        <a:rPr sz="1700" dirty="0">
                          <a:latin typeface="Arial"/>
                          <a:cs typeface="Arial"/>
                        </a:rPr>
                        <a:t>and</a:t>
                      </a:r>
                      <a:r>
                        <a:rPr sz="1700" spc="-100" dirty="0">
                          <a:latin typeface="Arial"/>
                          <a:cs typeface="Arial"/>
                        </a:rPr>
                        <a:t> </a:t>
                      </a:r>
                      <a:r>
                        <a:rPr sz="1700" dirty="0">
                          <a:latin typeface="Arial"/>
                          <a:cs typeface="Arial"/>
                        </a:rPr>
                        <a:t>medium  </a:t>
                      </a:r>
                      <a:r>
                        <a:rPr sz="1700" spc="-5" dirty="0">
                          <a:latin typeface="Arial"/>
                          <a:cs typeface="Arial"/>
                        </a:rPr>
                        <a:t>integrated</a:t>
                      </a:r>
                      <a:r>
                        <a:rPr sz="1700" spc="-85" dirty="0">
                          <a:latin typeface="Arial"/>
                          <a:cs typeface="Arial"/>
                        </a:rPr>
                        <a:t> </a:t>
                      </a:r>
                      <a:r>
                        <a:rPr sz="1700" dirty="0">
                          <a:latin typeface="Arial"/>
                          <a:cs typeface="Arial"/>
                        </a:rPr>
                        <a:t>circuits</a:t>
                      </a:r>
                      <a:endParaRPr sz="1700">
                        <a:latin typeface="Arial"/>
                        <a:cs typeface="Arial"/>
                      </a:endParaRPr>
                    </a:p>
                  </a:txBody>
                  <a:tcPr marL="0" marR="0" marT="32037"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23495" algn="ctr">
                        <a:lnSpc>
                          <a:spcPct val="100000"/>
                        </a:lnSpc>
                        <a:spcBef>
                          <a:spcPts val="295"/>
                        </a:spcBef>
                      </a:pPr>
                      <a:r>
                        <a:rPr sz="1700" dirty="0">
                          <a:latin typeface="Arial"/>
                          <a:cs typeface="Arial"/>
                        </a:rPr>
                        <a:t>1</a:t>
                      </a:r>
                      <a:r>
                        <a:rPr sz="1700" spc="-30" dirty="0">
                          <a:latin typeface="Arial"/>
                          <a:cs typeface="Arial"/>
                        </a:rPr>
                        <a:t> </a:t>
                      </a:r>
                      <a:r>
                        <a:rPr sz="1700" dirty="0">
                          <a:latin typeface="Arial"/>
                          <a:cs typeface="Arial"/>
                        </a:rPr>
                        <a:t>MHz</a:t>
                      </a:r>
                      <a:endParaRPr sz="1700">
                        <a:latin typeface="Arial"/>
                        <a:cs typeface="Arial"/>
                      </a:endParaRPr>
                    </a:p>
                  </a:txBody>
                  <a:tcPr marL="0" marR="0" marT="32037"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28575" algn="ctr">
                        <a:lnSpc>
                          <a:spcPct val="100000"/>
                        </a:lnSpc>
                        <a:spcBef>
                          <a:spcPts val="295"/>
                        </a:spcBef>
                      </a:pPr>
                      <a:r>
                        <a:rPr sz="1700" dirty="0">
                          <a:latin typeface="Arial"/>
                          <a:cs typeface="Arial"/>
                        </a:rPr>
                        <a:t>1</a:t>
                      </a:r>
                      <a:r>
                        <a:rPr sz="1700" spc="-25" dirty="0">
                          <a:latin typeface="Arial"/>
                          <a:cs typeface="Arial"/>
                        </a:rPr>
                        <a:t> </a:t>
                      </a:r>
                      <a:r>
                        <a:rPr sz="1700" spc="15" dirty="0">
                          <a:latin typeface="Arial"/>
                          <a:cs typeface="Arial"/>
                        </a:rPr>
                        <a:t>µs</a:t>
                      </a:r>
                      <a:endParaRPr sz="1700">
                        <a:latin typeface="Arial"/>
                        <a:cs typeface="Arial"/>
                      </a:endParaRPr>
                    </a:p>
                  </a:txBody>
                  <a:tcPr marL="0" marR="0" marT="32037"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598378">
                <a:tc>
                  <a:txBody>
                    <a:bodyPr/>
                    <a:lstStyle/>
                    <a:p>
                      <a:pPr marL="25400" algn="ctr">
                        <a:lnSpc>
                          <a:spcPct val="100000"/>
                        </a:lnSpc>
                        <a:spcBef>
                          <a:spcPts val="300"/>
                        </a:spcBef>
                      </a:pPr>
                      <a:r>
                        <a:rPr sz="1700" dirty="0">
                          <a:latin typeface="Arial"/>
                          <a:cs typeface="Arial"/>
                        </a:rPr>
                        <a:t>4</a:t>
                      </a:r>
                      <a:endParaRPr sz="1700">
                        <a:latin typeface="Arial"/>
                        <a:cs typeface="Arial"/>
                      </a:endParaRPr>
                    </a:p>
                  </a:txBody>
                  <a:tcPr marL="0" marR="0" marT="32580"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EAEAEA"/>
                    </a:solidFill>
                  </a:tcPr>
                </a:tc>
                <a:tc>
                  <a:txBody>
                    <a:bodyPr/>
                    <a:lstStyle/>
                    <a:p>
                      <a:pPr marL="24130" algn="ctr">
                        <a:lnSpc>
                          <a:spcPct val="100000"/>
                        </a:lnSpc>
                        <a:spcBef>
                          <a:spcPts val="300"/>
                        </a:spcBef>
                      </a:pPr>
                      <a:r>
                        <a:rPr sz="1700" dirty="0">
                          <a:latin typeface="Arial"/>
                          <a:cs typeface="Arial"/>
                        </a:rPr>
                        <a:t>1972-1977</a:t>
                      </a:r>
                      <a:endParaRPr sz="1700">
                        <a:latin typeface="Arial"/>
                        <a:cs typeface="Arial"/>
                      </a:endParaRPr>
                    </a:p>
                  </a:txBody>
                  <a:tcPr marL="0" marR="0" marT="3258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751205" marR="656590" indent="-62865">
                        <a:lnSpc>
                          <a:spcPct val="100000"/>
                        </a:lnSpc>
                        <a:spcBef>
                          <a:spcPts val="300"/>
                        </a:spcBef>
                      </a:pPr>
                      <a:r>
                        <a:rPr sz="1700" dirty="0">
                          <a:latin typeface="Arial"/>
                          <a:cs typeface="Arial"/>
                        </a:rPr>
                        <a:t>Large</a:t>
                      </a:r>
                      <a:r>
                        <a:rPr sz="1700" spc="-114" dirty="0">
                          <a:latin typeface="Arial"/>
                          <a:cs typeface="Arial"/>
                        </a:rPr>
                        <a:t> </a:t>
                      </a:r>
                      <a:r>
                        <a:rPr sz="1700" dirty="0">
                          <a:latin typeface="Arial"/>
                          <a:cs typeface="Arial"/>
                        </a:rPr>
                        <a:t>scale  </a:t>
                      </a:r>
                      <a:r>
                        <a:rPr sz="1700" spc="-5" dirty="0">
                          <a:latin typeface="Arial"/>
                          <a:cs typeface="Arial"/>
                        </a:rPr>
                        <a:t>integration</a:t>
                      </a:r>
                      <a:endParaRPr sz="1700">
                        <a:latin typeface="Arial"/>
                        <a:cs typeface="Arial"/>
                      </a:endParaRPr>
                    </a:p>
                  </a:txBody>
                  <a:tcPr marL="0" marR="0" marT="3258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23495" algn="ctr">
                        <a:lnSpc>
                          <a:spcPct val="100000"/>
                        </a:lnSpc>
                        <a:spcBef>
                          <a:spcPts val="300"/>
                        </a:spcBef>
                      </a:pPr>
                      <a:r>
                        <a:rPr sz="1700" dirty="0">
                          <a:latin typeface="Arial"/>
                          <a:cs typeface="Arial"/>
                        </a:rPr>
                        <a:t>10</a:t>
                      </a:r>
                      <a:r>
                        <a:rPr sz="1700" spc="-50" dirty="0">
                          <a:latin typeface="Arial"/>
                          <a:cs typeface="Arial"/>
                        </a:rPr>
                        <a:t> </a:t>
                      </a:r>
                      <a:r>
                        <a:rPr sz="1700" dirty="0">
                          <a:latin typeface="Arial"/>
                          <a:cs typeface="Arial"/>
                        </a:rPr>
                        <a:t>MHz</a:t>
                      </a:r>
                      <a:endParaRPr sz="1700">
                        <a:latin typeface="Arial"/>
                        <a:cs typeface="Arial"/>
                      </a:endParaRPr>
                    </a:p>
                  </a:txBody>
                  <a:tcPr marL="0" marR="0" marT="3258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23495" algn="ctr">
                        <a:lnSpc>
                          <a:spcPct val="100000"/>
                        </a:lnSpc>
                        <a:spcBef>
                          <a:spcPts val="300"/>
                        </a:spcBef>
                      </a:pPr>
                      <a:r>
                        <a:rPr sz="1700" dirty="0">
                          <a:latin typeface="Arial"/>
                          <a:cs typeface="Arial"/>
                        </a:rPr>
                        <a:t>100</a:t>
                      </a:r>
                      <a:r>
                        <a:rPr sz="1700" spc="-45" dirty="0">
                          <a:latin typeface="Arial"/>
                          <a:cs typeface="Arial"/>
                        </a:rPr>
                        <a:t> </a:t>
                      </a:r>
                      <a:r>
                        <a:rPr sz="1700" dirty="0">
                          <a:latin typeface="Arial"/>
                          <a:cs typeface="Arial"/>
                        </a:rPr>
                        <a:t>ns</a:t>
                      </a:r>
                      <a:endParaRPr sz="1700">
                        <a:latin typeface="Arial"/>
                        <a:cs typeface="Arial"/>
                      </a:endParaRPr>
                    </a:p>
                  </a:txBody>
                  <a:tcPr marL="0" marR="0" marT="32580"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598378">
                <a:tc>
                  <a:txBody>
                    <a:bodyPr/>
                    <a:lstStyle/>
                    <a:p>
                      <a:pPr marL="25400" algn="ctr">
                        <a:lnSpc>
                          <a:spcPct val="100000"/>
                        </a:lnSpc>
                        <a:spcBef>
                          <a:spcPts val="295"/>
                        </a:spcBef>
                      </a:pPr>
                      <a:r>
                        <a:rPr sz="1700" dirty="0">
                          <a:latin typeface="Arial"/>
                          <a:cs typeface="Arial"/>
                        </a:rPr>
                        <a:t>5</a:t>
                      </a:r>
                      <a:endParaRPr sz="1700">
                        <a:latin typeface="Arial"/>
                        <a:cs typeface="Arial"/>
                      </a:endParaRPr>
                    </a:p>
                  </a:txBody>
                  <a:tcPr marL="0" marR="0" marT="32037"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solidFill>
                      <a:srgbClr val="EAEAEA"/>
                    </a:solidFill>
                  </a:tcPr>
                </a:tc>
                <a:tc>
                  <a:txBody>
                    <a:bodyPr/>
                    <a:lstStyle/>
                    <a:p>
                      <a:pPr marL="23495" algn="ctr">
                        <a:lnSpc>
                          <a:spcPct val="100000"/>
                        </a:lnSpc>
                        <a:spcBef>
                          <a:spcPts val="295"/>
                        </a:spcBef>
                      </a:pPr>
                      <a:r>
                        <a:rPr sz="1700" dirty="0">
                          <a:latin typeface="Arial"/>
                          <a:cs typeface="Arial"/>
                        </a:rPr>
                        <a:t>1978-</a:t>
                      </a:r>
                      <a:endParaRPr sz="1700">
                        <a:latin typeface="Arial"/>
                        <a:cs typeface="Arial"/>
                      </a:endParaRPr>
                    </a:p>
                  </a:txBody>
                  <a:tcPr marL="0" marR="0" marT="32037" marB="0">
                    <a:lnL w="1905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L="751205" marR="409575" indent="-309880">
                        <a:lnSpc>
                          <a:spcPct val="100000"/>
                        </a:lnSpc>
                        <a:spcBef>
                          <a:spcPts val="295"/>
                        </a:spcBef>
                      </a:pPr>
                      <a:r>
                        <a:rPr sz="1700" spc="-30" dirty="0">
                          <a:latin typeface="Arial"/>
                          <a:cs typeface="Arial"/>
                        </a:rPr>
                        <a:t>Very </a:t>
                      </a:r>
                      <a:r>
                        <a:rPr sz="1700" dirty="0">
                          <a:latin typeface="Arial"/>
                          <a:cs typeface="Arial"/>
                        </a:rPr>
                        <a:t>large</a:t>
                      </a:r>
                      <a:r>
                        <a:rPr sz="1700" spc="-90" dirty="0">
                          <a:latin typeface="Arial"/>
                          <a:cs typeface="Arial"/>
                        </a:rPr>
                        <a:t> </a:t>
                      </a:r>
                      <a:r>
                        <a:rPr sz="1700" dirty="0">
                          <a:latin typeface="Arial"/>
                          <a:cs typeface="Arial"/>
                        </a:rPr>
                        <a:t>scale  </a:t>
                      </a:r>
                      <a:r>
                        <a:rPr sz="1700" spc="-5" dirty="0">
                          <a:latin typeface="Arial"/>
                          <a:cs typeface="Arial"/>
                        </a:rPr>
                        <a:t>integration</a:t>
                      </a:r>
                      <a:endParaRPr sz="1700">
                        <a:latin typeface="Arial"/>
                        <a:cs typeface="Arial"/>
                      </a:endParaRPr>
                    </a:p>
                  </a:txBody>
                  <a:tcPr marL="0" marR="0" marT="32037" marB="0">
                    <a:lnL w="1905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L="24765" algn="ctr">
                        <a:lnSpc>
                          <a:spcPct val="100000"/>
                        </a:lnSpc>
                        <a:spcBef>
                          <a:spcPts val="295"/>
                        </a:spcBef>
                      </a:pPr>
                      <a:r>
                        <a:rPr sz="1700" dirty="0">
                          <a:latin typeface="Arial"/>
                          <a:cs typeface="Arial"/>
                        </a:rPr>
                        <a:t>100</a:t>
                      </a:r>
                      <a:r>
                        <a:rPr sz="1700" spc="-55" dirty="0">
                          <a:latin typeface="Arial"/>
                          <a:cs typeface="Arial"/>
                        </a:rPr>
                        <a:t> </a:t>
                      </a:r>
                      <a:r>
                        <a:rPr sz="1700" dirty="0">
                          <a:latin typeface="Arial"/>
                          <a:cs typeface="Arial"/>
                        </a:rPr>
                        <a:t>MHz</a:t>
                      </a:r>
                      <a:endParaRPr sz="1700">
                        <a:latin typeface="Arial"/>
                        <a:cs typeface="Arial"/>
                      </a:endParaRPr>
                    </a:p>
                  </a:txBody>
                  <a:tcPr marL="0" marR="0" marT="32037" marB="0">
                    <a:lnL w="1905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L="24765" algn="ctr">
                        <a:lnSpc>
                          <a:spcPct val="100000"/>
                        </a:lnSpc>
                        <a:spcBef>
                          <a:spcPts val="295"/>
                        </a:spcBef>
                      </a:pPr>
                      <a:r>
                        <a:rPr sz="1700" dirty="0">
                          <a:latin typeface="Arial"/>
                          <a:cs typeface="Arial"/>
                        </a:rPr>
                        <a:t>10</a:t>
                      </a:r>
                      <a:r>
                        <a:rPr sz="1700" spc="-45" dirty="0">
                          <a:latin typeface="Arial"/>
                          <a:cs typeface="Arial"/>
                        </a:rPr>
                        <a:t> </a:t>
                      </a:r>
                      <a:r>
                        <a:rPr sz="1700" dirty="0">
                          <a:latin typeface="Arial"/>
                          <a:cs typeface="Arial"/>
                        </a:rPr>
                        <a:t>ns</a:t>
                      </a:r>
                    </a:p>
                  </a:txBody>
                  <a:tcPr marL="0" marR="0" marT="32037"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6978" y="857168"/>
            <a:ext cx="4548108" cy="484622"/>
          </a:xfrm>
          <a:prstGeom prst="rect">
            <a:avLst/>
          </a:prstGeom>
        </p:spPr>
        <p:txBody>
          <a:bodyPr vert="horz" wrap="square" lIns="0" tIns="10860" rIns="0" bIns="0" rtlCol="0">
            <a:spAutoFit/>
          </a:bodyPr>
          <a:lstStyle/>
          <a:p>
            <a:pPr marL="10860">
              <a:spcBef>
                <a:spcPts val="86"/>
              </a:spcBef>
            </a:pPr>
            <a:r>
              <a:rPr spc="-4" dirty="0"/>
              <a:t>Microprocessors </a:t>
            </a:r>
            <a:r>
              <a:rPr dirty="0"/>
              <a:t>Age --</a:t>
            </a:r>
            <a:r>
              <a:rPr spc="-34" dirty="0"/>
              <a:t> </a:t>
            </a:r>
            <a:r>
              <a:rPr spc="-4" dirty="0">
                <a:solidFill>
                  <a:srgbClr val="FF0000"/>
                </a:solidFill>
              </a:rPr>
              <a:t>Intel</a:t>
            </a:r>
          </a:p>
        </p:txBody>
      </p:sp>
      <p:sp>
        <p:nvSpPr>
          <p:cNvPr id="3" name="object 3"/>
          <p:cNvSpPr/>
          <p:nvPr/>
        </p:nvSpPr>
        <p:spPr>
          <a:xfrm>
            <a:off x="857392" y="5741932"/>
            <a:ext cx="7428143" cy="0"/>
          </a:xfrm>
          <a:custGeom>
            <a:avLst/>
            <a:gdLst/>
            <a:ahLst/>
            <a:cxnLst/>
            <a:rect l="l" t="t" r="r" b="b"/>
            <a:pathLst>
              <a:path w="8686800">
                <a:moveTo>
                  <a:pt x="0" y="0"/>
                </a:moveTo>
                <a:lnTo>
                  <a:pt x="8686800" y="0"/>
                </a:lnTo>
              </a:path>
            </a:pathLst>
          </a:custGeom>
          <a:ln w="76200">
            <a:solidFill>
              <a:srgbClr val="3265FF"/>
            </a:solidFill>
          </a:ln>
        </p:spPr>
        <p:txBody>
          <a:bodyPr wrap="square" lIns="0" tIns="0" rIns="0" bIns="0" rtlCol="0"/>
          <a:lstStyle/>
          <a:p>
            <a:pPr defTabSz="781903"/>
            <a:endParaRPr sz="1539">
              <a:solidFill>
                <a:prstClr val="black"/>
              </a:solidFill>
              <a:latin typeface="Calibri"/>
            </a:endParaRPr>
          </a:p>
        </p:txBody>
      </p:sp>
      <p:sp>
        <p:nvSpPr>
          <p:cNvPr id="4" name="object 4"/>
          <p:cNvSpPr/>
          <p:nvPr/>
        </p:nvSpPr>
        <p:spPr>
          <a:xfrm>
            <a:off x="852180" y="5704140"/>
            <a:ext cx="7440088" cy="77105"/>
          </a:xfrm>
          <a:custGeom>
            <a:avLst/>
            <a:gdLst/>
            <a:ahLst/>
            <a:cxnLst/>
            <a:rect l="l" t="t" r="r" b="b"/>
            <a:pathLst>
              <a:path w="8700770" h="90170">
                <a:moveTo>
                  <a:pt x="8700513" y="89916"/>
                </a:moveTo>
                <a:lnTo>
                  <a:pt x="8700513" y="0"/>
                </a:lnTo>
                <a:lnTo>
                  <a:pt x="0" y="0"/>
                </a:lnTo>
                <a:lnTo>
                  <a:pt x="0" y="89916"/>
                </a:lnTo>
                <a:lnTo>
                  <a:pt x="6096" y="89916"/>
                </a:lnTo>
                <a:lnTo>
                  <a:pt x="6096" y="13716"/>
                </a:lnTo>
                <a:lnTo>
                  <a:pt x="13716" y="6096"/>
                </a:lnTo>
                <a:lnTo>
                  <a:pt x="13716" y="13716"/>
                </a:lnTo>
                <a:lnTo>
                  <a:pt x="8686797" y="13716"/>
                </a:lnTo>
                <a:lnTo>
                  <a:pt x="8686797" y="6096"/>
                </a:lnTo>
                <a:lnTo>
                  <a:pt x="8692893" y="13716"/>
                </a:lnTo>
                <a:lnTo>
                  <a:pt x="8692893" y="89916"/>
                </a:lnTo>
                <a:lnTo>
                  <a:pt x="8700513" y="89916"/>
                </a:lnTo>
                <a:close/>
              </a:path>
              <a:path w="8700770" h="90170">
                <a:moveTo>
                  <a:pt x="13716" y="13716"/>
                </a:moveTo>
                <a:lnTo>
                  <a:pt x="13716" y="6096"/>
                </a:lnTo>
                <a:lnTo>
                  <a:pt x="6096" y="13716"/>
                </a:lnTo>
                <a:lnTo>
                  <a:pt x="13716" y="13716"/>
                </a:lnTo>
                <a:close/>
              </a:path>
              <a:path w="8700770" h="90170">
                <a:moveTo>
                  <a:pt x="13716" y="76200"/>
                </a:moveTo>
                <a:lnTo>
                  <a:pt x="13716" y="13716"/>
                </a:lnTo>
                <a:lnTo>
                  <a:pt x="6096" y="13716"/>
                </a:lnTo>
                <a:lnTo>
                  <a:pt x="6096" y="76200"/>
                </a:lnTo>
                <a:lnTo>
                  <a:pt x="13716" y="76200"/>
                </a:lnTo>
                <a:close/>
              </a:path>
              <a:path w="8700770" h="90170">
                <a:moveTo>
                  <a:pt x="8692893" y="76200"/>
                </a:moveTo>
                <a:lnTo>
                  <a:pt x="6096" y="76200"/>
                </a:lnTo>
                <a:lnTo>
                  <a:pt x="13716" y="82296"/>
                </a:lnTo>
                <a:lnTo>
                  <a:pt x="13716" y="89916"/>
                </a:lnTo>
                <a:lnTo>
                  <a:pt x="8686797" y="89916"/>
                </a:lnTo>
                <a:lnTo>
                  <a:pt x="8686797" y="82296"/>
                </a:lnTo>
                <a:lnTo>
                  <a:pt x="8692893" y="76200"/>
                </a:lnTo>
                <a:close/>
              </a:path>
              <a:path w="8700770" h="90170">
                <a:moveTo>
                  <a:pt x="13716" y="89916"/>
                </a:moveTo>
                <a:lnTo>
                  <a:pt x="13716" y="82296"/>
                </a:lnTo>
                <a:lnTo>
                  <a:pt x="6096" y="76200"/>
                </a:lnTo>
                <a:lnTo>
                  <a:pt x="6096" y="89916"/>
                </a:lnTo>
                <a:lnTo>
                  <a:pt x="13716" y="89916"/>
                </a:lnTo>
                <a:close/>
              </a:path>
              <a:path w="8700770" h="90170">
                <a:moveTo>
                  <a:pt x="8692893" y="13716"/>
                </a:moveTo>
                <a:lnTo>
                  <a:pt x="8686797" y="6096"/>
                </a:lnTo>
                <a:lnTo>
                  <a:pt x="8686797" y="13716"/>
                </a:lnTo>
                <a:lnTo>
                  <a:pt x="8692893" y="13716"/>
                </a:lnTo>
                <a:close/>
              </a:path>
              <a:path w="8700770" h="90170">
                <a:moveTo>
                  <a:pt x="8692893" y="76200"/>
                </a:moveTo>
                <a:lnTo>
                  <a:pt x="8692893" y="13716"/>
                </a:lnTo>
                <a:lnTo>
                  <a:pt x="8686797" y="13716"/>
                </a:lnTo>
                <a:lnTo>
                  <a:pt x="8686797" y="76200"/>
                </a:lnTo>
                <a:lnTo>
                  <a:pt x="8692893" y="76200"/>
                </a:lnTo>
                <a:close/>
              </a:path>
              <a:path w="8700770" h="90170">
                <a:moveTo>
                  <a:pt x="8692893" y="89916"/>
                </a:moveTo>
                <a:lnTo>
                  <a:pt x="8692893" y="76200"/>
                </a:lnTo>
                <a:lnTo>
                  <a:pt x="8686797" y="82296"/>
                </a:lnTo>
                <a:lnTo>
                  <a:pt x="8686797" y="89916"/>
                </a:lnTo>
                <a:lnTo>
                  <a:pt x="8692893" y="89916"/>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mc:AlternateContent xmlns:mc="http://schemas.openxmlformats.org/markup-compatibility/2006" xmlns:a14="http://schemas.microsoft.com/office/drawing/2010/main">
        <mc:Choice Requires="a14">
          <p:sp>
            <p:nvSpPr>
              <p:cNvPr id="5" name="object 5"/>
              <p:cNvSpPr txBox="1">
                <a:spLocks noGrp="1"/>
              </p:cNvSpPr>
              <p:nvPr>
                <p:ph type="body" idx="1"/>
              </p:nvPr>
            </p:nvSpPr>
            <p:spPr>
              <a:xfrm>
                <a:off x="992584" y="1721178"/>
                <a:ext cx="7158830" cy="2346542"/>
              </a:xfrm>
              <a:prstGeom prst="rect">
                <a:avLst/>
              </a:prstGeom>
            </p:spPr>
            <p:txBody>
              <a:bodyPr vert="horz" wrap="square" lIns="0" tIns="10860" rIns="0" bIns="0" rtlCol="0">
                <a:spAutoFit/>
              </a:bodyPr>
              <a:lstStyle/>
              <a:p>
                <a:pPr marL="366517" indent="-293214">
                  <a:spcBef>
                    <a:spcPts val="86"/>
                  </a:spcBef>
                  <a:buFont typeface="Arial"/>
                  <a:buChar char="•"/>
                  <a:tabLst>
                    <a:tab pos="366517" algn="l"/>
                  </a:tabLst>
                </a:pPr>
                <a:r>
                  <a:rPr lang="en-US" dirty="0">
                    <a:solidFill>
                      <a:srgbClr val="000000"/>
                    </a:solidFill>
                  </a:rPr>
                  <a:t>In</a:t>
                </a:r>
                <a:r>
                  <a:rPr lang="en-US" spc="-17" dirty="0">
                    <a:solidFill>
                      <a:srgbClr val="000000"/>
                    </a:solidFill>
                  </a:rPr>
                  <a:t> </a:t>
                </a:r>
                <a:r>
                  <a:rPr lang="en-US" dirty="0"/>
                  <a:t>1971</a:t>
                </a:r>
              </a:p>
              <a:p>
                <a:pPr marL="709143" marR="4344" lvl="1" indent="-244888">
                  <a:lnSpc>
                    <a:spcPts val="2625"/>
                  </a:lnSpc>
                  <a:spcBef>
                    <a:spcPts val="650"/>
                  </a:spcBef>
                  <a:buFont typeface="Arial"/>
                  <a:buChar char="•"/>
                  <a:tabLst>
                    <a:tab pos="709685" algn="l"/>
                  </a:tabLst>
                </a:pPr>
                <a:r>
                  <a:rPr lang="en-US" sz="2736" dirty="0">
                    <a:latin typeface="Times New Roman"/>
                    <a:cs typeface="Times New Roman"/>
                  </a:rPr>
                  <a:t>The world’s </a:t>
                </a:r>
                <a:r>
                  <a:rPr lang="en-US" sz="2736" spc="4" dirty="0">
                    <a:latin typeface="Times New Roman"/>
                    <a:cs typeface="Times New Roman"/>
                  </a:rPr>
                  <a:t>1</a:t>
                </a:r>
                <a:r>
                  <a:rPr lang="en-US" sz="2694" spc="6" baseline="25132" dirty="0">
                    <a:latin typeface="Times New Roman"/>
                    <a:cs typeface="Times New Roman"/>
                  </a:rPr>
                  <a:t>st </a:t>
                </a:r>
                <a:r>
                  <a:rPr lang="en-US" sz="2736" dirty="0">
                    <a:latin typeface="Times New Roman"/>
                    <a:cs typeface="Times New Roman"/>
                  </a:rPr>
                  <a:t>microprocessor, the </a:t>
                </a:r>
                <a:r>
                  <a:rPr lang="en-US" sz="2736" dirty="0">
                    <a:solidFill>
                      <a:srgbClr val="001CD6"/>
                    </a:solidFill>
                    <a:latin typeface="Times New Roman"/>
                    <a:cs typeface="Times New Roman"/>
                  </a:rPr>
                  <a:t>Intel </a:t>
                </a:r>
                <a:r>
                  <a:rPr lang="en-US" sz="2736" spc="4" dirty="0">
                    <a:solidFill>
                      <a:srgbClr val="001CD6"/>
                    </a:solidFill>
                    <a:latin typeface="Times New Roman"/>
                    <a:cs typeface="Times New Roman"/>
                  </a:rPr>
                  <a:t>4004 </a:t>
                </a:r>
                <a:r>
                  <a:rPr lang="en-US" sz="2736" spc="4" dirty="0">
                    <a:latin typeface="Times New Roman"/>
                    <a:cs typeface="Times New Roman"/>
                  </a:rPr>
                  <a:t> </a:t>
                </a:r>
                <a:r>
                  <a:rPr lang="en-US" sz="2736" dirty="0">
                    <a:latin typeface="Times New Roman"/>
                    <a:cs typeface="Times New Roman"/>
                  </a:rPr>
                  <a:t>was</a:t>
                </a:r>
                <a:r>
                  <a:rPr lang="en-US" sz="2736" spc="-21" dirty="0">
                    <a:latin typeface="Times New Roman"/>
                    <a:cs typeface="Times New Roman"/>
                  </a:rPr>
                  <a:t> </a:t>
                </a:r>
                <a:r>
                  <a:rPr lang="en-US" sz="2736" dirty="0">
                    <a:latin typeface="Times New Roman"/>
                    <a:cs typeface="Times New Roman"/>
                  </a:rPr>
                  <a:t>introduced</a:t>
                </a:r>
              </a:p>
              <a:p>
                <a:pPr marL="1050683" lvl="2" indent="-195476">
                  <a:spcBef>
                    <a:spcPts val="26"/>
                  </a:spcBef>
                  <a:buFont typeface="Arial"/>
                  <a:buChar char="•"/>
                  <a:tabLst>
                    <a:tab pos="1050683" algn="l"/>
                  </a:tabLst>
                </a:pPr>
                <a:r>
                  <a:rPr lang="en-US" sz="2394" dirty="0">
                    <a:solidFill>
                      <a:srgbClr val="FF0000"/>
                    </a:solidFill>
                    <a:latin typeface="Times New Roman"/>
                    <a:cs typeface="Times New Roman"/>
                  </a:rPr>
                  <a:t>4-bit</a:t>
                </a:r>
                <a:r>
                  <a:rPr lang="en-US" sz="2394" spc="-30" dirty="0">
                    <a:solidFill>
                      <a:srgbClr val="FF0000"/>
                    </a:solidFill>
                    <a:latin typeface="Times New Roman"/>
                    <a:cs typeface="Times New Roman"/>
                  </a:rPr>
                  <a:t> </a:t>
                </a:r>
                <a:r>
                  <a:rPr lang="en-US" sz="2394" spc="-4" dirty="0">
                    <a:solidFill>
                      <a:srgbClr val="FF0000"/>
                    </a:solidFill>
                    <a:latin typeface="Times New Roman"/>
                    <a:cs typeface="Times New Roman"/>
                  </a:rPr>
                  <a:t>microprocessor</a:t>
                </a:r>
                <a:endParaRPr lang="en-US" sz="2394" dirty="0">
                  <a:latin typeface="Times New Roman"/>
                  <a:cs typeface="Times New Roman"/>
                </a:endParaRPr>
              </a:p>
              <a:p>
                <a:pPr marL="1050683" lvl="2" indent="-195476">
                  <a:buFont typeface="Arial"/>
                  <a:buChar char="•"/>
                  <a:tabLst>
                    <a:tab pos="1050683" algn="l"/>
                  </a:tabLst>
                </a:pPr>
                <a:r>
                  <a:rPr lang="en-US" sz="2394" spc="-4" dirty="0">
                    <a:solidFill>
                      <a:srgbClr val="FF0000"/>
                    </a:solidFill>
                    <a:latin typeface="Times New Roman"/>
                    <a:cs typeface="Times New Roman"/>
                  </a:rPr>
                  <a:t>Addresses </a:t>
                </a:r>
                <a:r>
                  <a:rPr lang="en-US" sz="2394" dirty="0">
                    <a:solidFill>
                      <a:srgbClr val="FF0000"/>
                    </a:solidFill>
                    <a:latin typeface="Times New Roman"/>
                    <a:cs typeface="Times New Roman"/>
                  </a:rPr>
                  <a:t>only 4096 </a:t>
                </a:r>
                <a:r>
                  <a:rPr lang="en-US" sz="2394" spc="-4" dirty="0">
                    <a:solidFill>
                      <a:srgbClr val="FF0000"/>
                    </a:solidFill>
                    <a:latin typeface="Times New Roman"/>
                    <a:cs typeface="Times New Roman"/>
                  </a:rPr>
                  <a:t>x </a:t>
                </a:r>
                <a:r>
                  <a:rPr lang="en-US" sz="2394" dirty="0">
                    <a:solidFill>
                      <a:srgbClr val="FF0000"/>
                    </a:solidFill>
                    <a:latin typeface="Times New Roman"/>
                    <a:cs typeface="Times New Roman"/>
                  </a:rPr>
                  <a:t>4bit</a:t>
                </a:r>
                <a:r>
                  <a:rPr lang="en-US" sz="2394" spc="-60" dirty="0">
                    <a:solidFill>
                      <a:srgbClr val="FF0000"/>
                    </a:solidFill>
                    <a:latin typeface="Times New Roman"/>
                    <a:cs typeface="Times New Roman"/>
                  </a:rPr>
                  <a:t> </a:t>
                </a:r>
                <a:r>
                  <a:rPr lang="en-US" sz="2394" spc="-9" dirty="0">
                    <a:solidFill>
                      <a:srgbClr val="FF0000"/>
                    </a:solidFill>
                    <a:latin typeface="Times New Roman"/>
                    <a:cs typeface="Times New Roman"/>
                  </a:rPr>
                  <a:t>memory</a:t>
                </a:r>
                <a:endParaRPr lang="en-US" sz="2394" dirty="0">
                  <a:latin typeface="Times New Roman"/>
                  <a:cs typeface="Times New Roman"/>
                </a:endParaRPr>
              </a:p>
              <a:p>
                <a:pPr marL="1050683" lvl="2" indent="-195476">
                  <a:spcBef>
                    <a:spcPts val="9"/>
                  </a:spcBef>
                  <a:buFont typeface="Arial"/>
                  <a:buChar char="•"/>
                  <a:tabLst>
                    <a:tab pos="1050683" algn="l"/>
                  </a:tabLst>
                </a:pPr>
                <a:r>
                  <a:rPr lang="en-US" sz="2394" spc="-4" dirty="0">
                    <a:solidFill>
                      <a:srgbClr val="FF0000"/>
                    </a:solidFill>
                    <a:latin typeface="Times New Roman"/>
                    <a:cs typeface="Times New Roman"/>
                  </a:rPr>
                  <a:t>Speed </a:t>
                </a:r>
                <a14:m>
                  <m:oMath xmlns:m="http://schemas.openxmlformats.org/officeDocument/2006/math">
                    <m:r>
                      <a:rPr lang="en-US" sz="2394" i="1" spc="-4">
                        <a:solidFill>
                          <a:srgbClr val="FF0000"/>
                        </a:solidFill>
                        <a:latin typeface="Cambria Math" panose="02040503050406030204" pitchFamily="18" charset="0"/>
                        <a:ea typeface="Cambria Math" panose="02040503050406030204" pitchFamily="18" charset="0"/>
                        <a:cs typeface="Times New Roman"/>
                      </a:rPr>
                      <m:t>→ </m:t>
                    </m:r>
                  </m:oMath>
                </a14:m>
                <a:r>
                  <a:rPr lang="en-US" sz="2394" dirty="0">
                    <a:solidFill>
                      <a:srgbClr val="FF0000"/>
                    </a:solidFill>
                    <a:latin typeface="Times New Roman"/>
                    <a:cs typeface="Times New Roman"/>
                  </a:rPr>
                  <a:t>50k </a:t>
                </a:r>
                <a:r>
                  <a:rPr lang="en-US" sz="2394" spc="-4" dirty="0">
                    <a:solidFill>
                      <a:srgbClr val="FF0000"/>
                    </a:solidFill>
                    <a:latin typeface="Times New Roman"/>
                    <a:cs typeface="Times New Roman"/>
                  </a:rPr>
                  <a:t>instructions per second</a:t>
                </a:r>
                <a:endParaRPr sz="2394" dirty="0">
                  <a:latin typeface="Times New Roman"/>
                  <a:cs typeface="Times New Roman"/>
                </a:endParaRPr>
              </a:p>
            </p:txBody>
          </p:sp>
        </mc:Choice>
        <mc:Fallback xmlns="">
          <p:sp>
            <p:nvSpPr>
              <p:cNvPr id="5" name="object 5"/>
              <p:cNvSpPr txBox="1">
                <a:spLocks noGrp="1" noRot="1" noChangeAspect="1" noMove="1" noResize="1" noEditPoints="1" noAdjustHandles="1" noChangeArrowheads="1" noChangeShapeType="1" noTextEdit="1"/>
              </p:cNvSpPr>
              <p:nvPr>
                <p:ph type="body" idx="1"/>
              </p:nvPr>
            </p:nvSpPr>
            <p:spPr>
              <a:xfrm>
                <a:off x="992584" y="1721178"/>
                <a:ext cx="7158830" cy="2346542"/>
              </a:xfrm>
              <a:prstGeom prst="rect">
                <a:avLst/>
              </a:prstGeom>
              <a:blipFill>
                <a:blip r:embed="rId2"/>
                <a:stretch>
                  <a:fillRect l="-2129" t="-4675" r="-3492" b="-7273"/>
                </a:stretch>
              </a:blipFill>
            </p:spPr>
            <p:txBody>
              <a:bodyPr/>
              <a:lstStyle/>
              <a:p>
                <a:r>
                  <a:rPr lang="en-US">
                    <a:noFill/>
                  </a:rPr>
                  <a:t> </a:t>
                </a:r>
              </a:p>
            </p:txBody>
          </p:sp>
        </mc:Fallback>
      </mc:AlternateContent>
      <p:sp>
        <p:nvSpPr>
          <p:cNvPr id="6" name="object 6"/>
          <p:cNvSpPr/>
          <p:nvPr/>
        </p:nvSpPr>
        <p:spPr>
          <a:xfrm>
            <a:off x="6591394" y="2972668"/>
            <a:ext cx="1701957" cy="2049907"/>
          </a:xfrm>
          <a:prstGeom prst="rect">
            <a:avLst/>
          </a:prstGeom>
          <a:blipFill>
            <a:blip r:embed="rId3" cstate="print"/>
            <a:stretch>
              <a:fillRect/>
            </a:stretch>
          </a:blipFill>
        </p:spPr>
        <p:txBody>
          <a:bodyPr wrap="square" lIns="0" tIns="0" rIns="0" bIns="0" rtlCol="0"/>
          <a:lstStyle/>
          <a:p>
            <a:pPr defTabSz="781903"/>
            <a:endParaRPr sz="1539">
              <a:solidFill>
                <a:prstClr val="black"/>
              </a:solidFill>
              <a:latin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7880" y="857168"/>
            <a:ext cx="3646197" cy="484622"/>
          </a:xfrm>
          <a:prstGeom prst="rect">
            <a:avLst/>
          </a:prstGeom>
        </p:spPr>
        <p:txBody>
          <a:bodyPr vert="horz" wrap="square" lIns="0" tIns="10860" rIns="0" bIns="0" rtlCol="0">
            <a:spAutoFit/>
          </a:bodyPr>
          <a:lstStyle/>
          <a:p>
            <a:pPr marL="10860">
              <a:spcBef>
                <a:spcPts val="86"/>
              </a:spcBef>
            </a:pPr>
            <a:r>
              <a:rPr spc="-4" dirty="0">
                <a:solidFill>
                  <a:srgbClr val="001CD6"/>
                </a:solidFill>
              </a:rPr>
              <a:t>Example: </a:t>
            </a:r>
            <a:r>
              <a:rPr dirty="0"/>
              <a:t>A</a:t>
            </a:r>
            <a:r>
              <a:rPr spc="-38" dirty="0"/>
              <a:t> </a:t>
            </a:r>
            <a:r>
              <a:rPr spc="-4" dirty="0"/>
              <a:t>thermostat</a:t>
            </a:r>
          </a:p>
        </p:txBody>
      </p:sp>
      <p:sp>
        <p:nvSpPr>
          <p:cNvPr id="3" name="object 3"/>
          <p:cNvSpPr txBox="1"/>
          <p:nvPr/>
        </p:nvSpPr>
        <p:spPr>
          <a:xfrm>
            <a:off x="333793" y="1721178"/>
            <a:ext cx="5000207" cy="4055728"/>
          </a:xfrm>
          <a:prstGeom prst="rect">
            <a:avLst/>
          </a:prstGeom>
        </p:spPr>
        <p:txBody>
          <a:bodyPr vert="horz" wrap="square" lIns="0" tIns="10860" rIns="0" bIns="0" rtlCol="0">
            <a:spAutoFit/>
          </a:bodyPr>
          <a:lstStyle/>
          <a:p>
            <a:pPr marL="304074" indent="-293214" defTabSz="781903">
              <a:spcBef>
                <a:spcPts val="86"/>
              </a:spcBef>
              <a:buFont typeface="Arial"/>
              <a:buChar char="•"/>
              <a:tabLst>
                <a:tab pos="304074" algn="l"/>
              </a:tabLst>
            </a:pPr>
            <a:r>
              <a:rPr sz="3078" spc="-4" dirty="0">
                <a:solidFill>
                  <a:srgbClr val="FF0000"/>
                </a:solidFill>
                <a:latin typeface="Times New Roman"/>
                <a:cs typeface="Times New Roman"/>
              </a:rPr>
              <a:t>4-bit</a:t>
            </a:r>
            <a:r>
              <a:rPr sz="3078" spc="-34" dirty="0">
                <a:solidFill>
                  <a:srgbClr val="FF0000"/>
                </a:solidFill>
                <a:latin typeface="Times New Roman"/>
                <a:cs typeface="Times New Roman"/>
              </a:rPr>
              <a:t> </a:t>
            </a:r>
            <a:r>
              <a:rPr sz="3078" spc="-4" dirty="0">
                <a:solidFill>
                  <a:srgbClr val="FF0000"/>
                </a:solidFill>
                <a:latin typeface="Times New Roman"/>
                <a:cs typeface="Times New Roman"/>
              </a:rPr>
              <a:t>microprocesso</a:t>
            </a:r>
            <a:r>
              <a:rPr lang="en-US" sz="3078" spc="-4" dirty="0">
                <a:solidFill>
                  <a:srgbClr val="FF0000"/>
                </a:solidFill>
                <a:latin typeface="Times New Roman"/>
                <a:cs typeface="Times New Roman"/>
              </a:rPr>
              <a:t>r</a:t>
            </a:r>
          </a:p>
          <a:p>
            <a:pPr marL="304074" indent="-293214" defTabSz="781903">
              <a:spcBef>
                <a:spcPts val="86"/>
              </a:spcBef>
              <a:buFont typeface="Arial"/>
              <a:buChar char="•"/>
              <a:tabLst>
                <a:tab pos="304074" algn="l"/>
              </a:tabLst>
            </a:pPr>
            <a:endParaRPr lang="en-US" sz="3078" spc="-4" dirty="0">
              <a:solidFill>
                <a:srgbClr val="FF0000"/>
              </a:solidFill>
              <a:latin typeface="Times New Roman"/>
              <a:cs typeface="Times New Roman"/>
            </a:endParaRPr>
          </a:p>
          <a:p>
            <a:pPr marL="304074" indent="-293214" defTabSz="781903">
              <a:spcBef>
                <a:spcPts val="86"/>
              </a:spcBef>
              <a:buFont typeface="Arial"/>
              <a:buChar char="•"/>
              <a:tabLst>
                <a:tab pos="304074" algn="l"/>
              </a:tabLst>
            </a:pPr>
            <a:r>
              <a:rPr lang="en-US" sz="2800" dirty="0">
                <a:solidFill>
                  <a:prstClr val="black"/>
                </a:solidFill>
                <a:latin typeface="Times New Roman"/>
                <a:cs typeface="Times New Roman"/>
              </a:rPr>
              <a:t>A thermostat is a component which senses the temperature of a physical system and performs actions so that the system's temperature is maintained near a desired set point. </a:t>
            </a:r>
          </a:p>
          <a:p>
            <a:pPr marL="304074" indent="-293214" defTabSz="781903">
              <a:spcBef>
                <a:spcPts val="86"/>
              </a:spcBef>
              <a:buFont typeface="Arial"/>
              <a:buChar char="•"/>
              <a:tabLst>
                <a:tab pos="304074" algn="l"/>
              </a:tabLst>
            </a:pPr>
            <a:endParaRPr sz="3078" dirty="0">
              <a:solidFill>
                <a:prstClr val="black"/>
              </a:solidFill>
              <a:latin typeface="Times New Roman"/>
              <a:cs typeface="Times New Roman"/>
            </a:endParaRPr>
          </a:p>
        </p:txBody>
      </p:sp>
      <p:sp>
        <p:nvSpPr>
          <p:cNvPr id="4" name="object 4"/>
          <p:cNvSpPr/>
          <p:nvPr/>
        </p:nvSpPr>
        <p:spPr>
          <a:xfrm>
            <a:off x="857392" y="5741932"/>
            <a:ext cx="7428143" cy="0"/>
          </a:xfrm>
          <a:custGeom>
            <a:avLst/>
            <a:gdLst/>
            <a:ahLst/>
            <a:cxnLst/>
            <a:rect l="l" t="t" r="r" b="b"/>
            <a:pathLst>
              <a:path w="8686800">
                <a:moveTo>
                  <a:pt x="0" y="0"/>
                </a:moveTo>
                <a:lnTo>
                  <a:pt x="8686800" y="0"/>
                </a:lnTo>
              </a:path>
            </a:pathLst>
          </a:custGeom>
          <a:ln w="76200">
            <a:solidFill>
              <a:srgbClr val="3265FF"/>
            </a:solidFill>
          </a:ln>
        </p:spPr>
        <p:txBody>
          <a:bodyPr wrap="square" lIns="0" tIns="0" rIns="0" bIns="0" rtlCol="0"/>
          <a:lstStyle/>
          <a:p>
            <a:pPr defTabSz="781903"/>
            <a:endParaRPr sz="1539">
              <a:solidFill>
                <a:prstClr val="black"/>
              </a:solidFill>
              <a:latin typeface="Calibri"/>
            </a:endParaRPr>
          </a:p>
        </p:txBody>
      </p:sp>
      <p:sp>
        <p:nvSpPr>
          <p:cNvPr id="5" name="object 5"/>
          <p:cNvSpPr/>
          <p:nvPr/>
        </p:nvSpPr>
        <p:spPr>
          <a:xfrm>
            <a:off x="852180" y="5704140"/>
            <a:ext cx="7440088" cy="77105"/>
          </a:xfrm>
          <a:custGeom>
            <a:avLst/>
            <a:gdLst/>
            <a:ahLst/>
            <a:cxnLst/>
            <a:rect l="l" t="t" r="r" b="b"/>
            <a:pathLst>
              <a:path w="8700770" h="90170">
                <a:moveTo>
                  <a:pt x="8700513" y="89916"/>
                </a:moveTo>
                <a:lnTo>
                  <a:pt x="8700513" y="0"/>
                </a:lnTo>
                <a:lnTo>
                  <a:pt x="0" y="0"/>
                </a:lnTo>
                <a:lnTo>
                  <a:pt x="0" y="89916"/>
                </a:lnTo>
                <a:lnTo>
                  <a:pt x="6096" y="89916"/>
                </a:lnTo>
                <a:lnTo>
                  <a:pt x="6096" y="13716"/>
                </a:lnTo>
                <a:lnTo>
                  <a:pt x="13716" y="6096"/>
                </a:lnTo>
                <a:lnTo>
                  <a:pt x="13716" y="13716"/>
                </a:lnTo>
                <a:lnTo>
                  <a:pt x="8686797" y="13716"/>
                </a:lnTo>
                <a:lnTo>
                  <a:pt x="8686797" y="6096"/>
                </a:lnTo>
                <a:lnTo>
                  <a:pt x="8692893" y="13716"/>
                </a:lnTo>
                <a:lnTo>
                  <a:pt x="8692893" y="89916"/>
                </a:lnTo>
                <a:lnTo>
                  <a:pt x="8700513" y="89916"/>
                </a:lnTo>
                <a:close/>
              </a:path>
              <a:path w="8700770" h="90170">
                <a:moveTo>
                  <a:pt x="13716" y="13716"/>
                </a:moveTo>
                <a:lnTo>
                  <a:pt x="13716" y="6096"/>
                </a:lnTo>
                <a:lnTo>
                  <a:pt x="6096" y="13716"/>
                </a:lnTo>
                <a:lnTo>
                  <a:pt x="13716" y="13716"/>
                </a:lnTo>
                <a:close/>
              </a:path>
              <a:path w="8700770" h="90170">
                <a:moveTo>
                  <a:pt x="13716" y="76200"/>
                </a:moveTo>
                <a:lnTo>
                  <a:pt x="13716" y="13716"/>
                </a:lnTo>
                <a:lnTo>
                  <a:pt x="6096" y="13716"/>
                </a:lnTo>
                <a:lnTo>
                  <a:pt x="6096" y="76200"/>
                </a:lnTo>
                <a:lnTo>
                  <a:pt x="13716" y="76200"/>
                </a:lnTo>
                <a:close/>
              </a:path>
              <a:path w="8700770" h="90170">
                <a:moveTo>
                  <a:pt x="8692893" y="76200"/>
                </a:moveTo>
                <a:lnTo>
                  <a:pt x="6096" y="76200"/>
                </a:lnTo>
                <a:lnTo>
                  <a:pt x="13716" y="82296"/>
                </a:lnTo>
                <a:lnTo>
                  <a:pt x="13716" y="89916"/>
                </a:lnTo>
                <a:lnTo>
                  <a:pt x="8686797" y="89916"/>
                </a:lnTo>
                <a:lnTo>
                  <a:pt x="8686797" y="82296"/>
                </a:lnTo>
                <a:lnTo>
                  <a:pt x="8692893" y="76200"/>
                </a:lnTo>
                <a:close/>
              </a:path>
              <a:path w="8700770" h="90170">
                <a:moveTo>
                  <a:pt x="13716" y="89916"/>
                </a:moveTo>
                <a:lnTo>
                  <a:pt x="13716" y="82296"/>
                </a:lnTo>
                <a:lnTo>
                  <a:pt x="6096" y="76200"/>
                </a:lnTo>
                <a:lnTo>
                  <a:pt x="6096" y="89916"/>
                </a:lnTo>
                <a:lnTo>
                  <a:pt x="13716" y="89916"/>
                </a:lnTo>
                <a:close/>
              </a:path>
              <a:path w="8700770" h="90170">
                <a:moveTo>
                  <a:pt x="8692893" y="13716"/>
                </a:moveTo>
                <a:lnTo>
                  <a:pt x="8686797" y="6096"/>
                </a:lnTo>
                <a:lnTo>
                  <a:pt x="8686797" y="13716"/>
                </a:lnTo>
                <a:lnTo>
                  <a:pt x="8692893" y="13716"/>
                </a:lnTo>
                <a:close/>
              </a:path>
              <a:path w="8700770" h="90170">
                <a:moveTo>
                  <a:pt x="8692893" y="76200"/>
                </a:moveTo>
                <a:lnTo>
                  <a:pt x="8692893" y="13716"/>
                </a:lnTo>
                <a:lnTo>
                  <a:pt x="8686797" y="13716"/>
                </a:lnTo>
                <a:lnTo>
                  <a:pt x="8686797" y="76200"/>
                </a:lnTo>
                <a:lnTo>
                  <a:pt x="8692893" y="76200"/>
                </a:lnTo>
                <a:close/>
              </a:path>
              <a:path w="8700770" h="90170">
                <a:moveTo>
                  <a:pt x="8692893" y="89916"/>
                </a:moveTo>
                <a:lnTo>
                  <a:pt x="8692893" y="76200"/>
                </a:lnTo>
                <a:lnTo>
                  <a:pt x="8686797" y="82296"/>
                </a:lnTo>
                <a:lnTo>
                  <a:pt x="8686797" y="89916"/>
                </a:lnTo>
                <a:lnTo>
                  <a:pt x="8692893" y="89916"/>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6" name="object 6"/>
          <p:cNvSpPr/>
          <p:nvPr/>
        </p:nvSpPr>
        <p:spPr>
          <a:xfrm>
            <a:off x="5959532" y="2213749"/>
            <a:ext cx="2634939" cy="2961162"/>
          </a:xfrm>
          <a:prstGeom prst="rect">
            <a:avLst/>
          </a:prstGeom>
          <a:blipFill>
            <a:blip r:embed="rId3" cstate="print"/>
            <a:stretch>
              <a:fillRect/>
            </a:stretch>
          </a:blipFill>
        </p:spPr>
        <p:txBody>
          <a:bodyPr wrap="square" lIns="0" tIns="0" rIns="0" bIns="0" rtlCol="0"/>
          <a:lstStyle/>
          <a:p>
            <a:pPr defTabSz="781903"/>
            <a:endParaRPr sz="1539">
              <a:solidFill>
                <a:prstClr val="black"/>
              </a:solidFill>
              <a:latin typeface="Calibri"/>
            </a:endParaRPr>
          </a:p>
        </p:txBody>
      </p:sp>
      <p:sp>
        <p:nvSpPr>
          <p:cNvPr id="7" name="object 7"/>
          <p:cNvSpPr/>
          <p:nvPr/>
        </p:nvSpPr>
        <p:spPr>
          <a:xfrm>
            <a:off x="5884958" y="3428782"/>
            <a:ext cx="2801842" cy="1845306"/>
          </a:xfrm>
          <a:prstGeom prst="rect">
            <a:avLst/>
          </a:prstGeom>
          <a:blipFill>
            <a:blip r:embed="rId4" cstate="print"/>
            <a:stretch>
              <a:fillRect/>
            </a:stretch>
          </a:blipFill>
        </p:spPr>
        <p:txBody>
          <a:bodyPr wrap="square" lIns="0" tIns="0" rIns="0" bIns="0" rtlCol="0"/>
          <a:lstStyle/>
          <a:p>
            <a:pPr defTabSz="781903"/>
            <a:endParaRPr sz="1539">
              <a:solidFill>
                <a:prstClr val="black"/>
              </a:solidFill>
              <a:latin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6978" y="857168"/>
            <a:ext cx="4548108" cy="484622"/>
          </a:xfrm>
          <a:prstGeom prst="rect">
            <a:avLst/>
          </a:prstGeom>
        </p:spPr>
        <p:txBody>
          <a:bodyPr vert="horz" wrap="square" lIns="0" tIns="10860" rIns="0" bIns="0" rtlCol="0">
            <a:spAutoFit/>
          </a:bodyPr>
          <a:lstStyle/>
          <a:p>
            <a:pPr marL="10860">
              <a:spcBef>
                <a:spcPts val="86"/>
              </a:spcBef>
            </a:pPr>
            <a:r>
              <a:rPr spc="-4" dirty="0"/>
              <a:t>Microprocessors </a:t>
            </a:r>
            <a:r>
              <a:rPr dirty="0"/>
              <a:t>Age --</a:t>
            </a:r>
            <a:r>
              <a:rPr spc="-34" dirty="0"/>
              <a:t> </a:t>
            </a:r>
            <a:r>
              <a:rPr spc="-4" dirty="0">
                <a:solidFill>
                  <a:srgbClr val="FF0000"/>
                </a:solidFill>
              </a:rPr>
              <a:t>Intel</a:t>
            </a:r>
          </a:p>
        </p:txBody>
      </p:sp>
      <p:sp>
        <p:nvSpPr>
          <p:cNvPr id="3" name="object 3"/>
          <p:cNvSpPr/>
          <p:nvPr/>
        </p:nvSpPr>
        <p:spPr>
          <a:xfrm>
            <a:off x="661915" y="3428783"/>
            <a:ext cx="7819097" cy="2932162"/>
          </a:xfrm>
          <a:custGeom>
            <a:avLst/>
            <a:gdLst/>
            <a:ahLst/>
            <a:cxnLst/>
            <a:rect l="l" t="t" r="r" b="b"/>
            <a:pathLst>
              <a:path w="9144000" h="3429000">
                <a:moveTo>
                  <a:pt x="9143996" y="3428999"/>
                </a:moveTo>
                <a:lnTo>
                  <a:pt x="9143996" y="0"/>
                </a:lnTo>
                <a:lnTo>
                  <a:pt x="0" y="0"/>
                </a:lnTo>
                <a:lnTo>
                  <a:pt x="0" y="3428999"/>
                </a:lnTo>
                <a:lnTo>
                  <a:pt x="9143996" y="3428999"/>
                </a:lnTo>
                <a:close/>
              </a:path>
            </a:pathLst>
          </a:custGeom>
          <a:solidFill>
            <a:srgbClr val="FFFFFF"/>
          </a:solidFill>
        </p:spPr>
        <p:txBody>
          <a:bodyPr wrap="square" lIns="0" tIns="0" rIns="0" bIns="0" rtlCol="0"/>
          <a:lstStyle/>
          <a:p>
            <a:pPr defTabSz="781903"/>
            <a:endParaRPr sz="1539">
              <a:solidFill>
                <a:prstClr val="black"/>
              </a:solidFill>
              <a:latin typeface="Calibri"/>
            </a:endParaRPr>
          </a:p>
        </p:txBody>
      </p:sp>
      <p:sp>
        <p:nvSpPr>
          <p:cNvPr id="4" name="object 4"/>
          <p:cNvSpPr/>
          <p:nvPr/>
        </p:nvSpPr>
        <p:spPr>
          <a:xfrm>
            <a:off x="857392" y="5741932"/>
            <a:ext cx="7428143" cy="0"/>
          </a:xfrm>
          <a:custGeom>
            <a:avLst/>
            <a:gdLst/>
            <a:ahLst/>
            <a:cxnLst/>
            <a:rect l="l" t="t" r="r" b="b"/>
            <a:pathLst>
              <a:path w="8686800">
                <a:moveTo>
                  <a:pt x="0" y="0"/>
                </a:moveTo>
                <a:lnTo>
                  <a:pt x="8686800" y="0"/>
                </a:lnTo>
              </a:path>
            </a:pathLst>
          </a:custGeom>
          <a:ln w="76200">
            <a:solidFill>
              <a:srgbClr val="3265FF"/>
            </a:solidFill>
          </a:ln>
        </p:spPr>
        <p:txBody>
          <a:bodyPr wrap="square" lIns="0" tIns="0" rIns="0" bIns="0" rtlCol="0"/>
          <a:lstStyle/>
          <a:p>
            <a:pPr defTabSz="781903"/>
            <a:endParaRPr sz="1539">
              <a:solidFill>
                <a:prstClr val="black"/>
              </a:solidFill>
              <a:latin typeface="Calibri"/>
            </a:endParaRPr>
          </a:p>
        </p:txBody>
      </p:sp>
      <p:sp>
        <p:nvSpPr>
          <p:cNvPr id="5" name="object 5"/>
          <p:cNvSpPr/>
          <p:nvPr/>
        </p:nvSpPr>
        <p:spPr>
          <a:xfrm>
            <a:off x="852180" y="5704140"/>
            <a:ext cx="7440088" cy="77105"/>
          </a:xfrm>
          <a:custGeom>
            <a:avLst/>
            <a:gdLst/>
            <a:ahLst/>
            <a:cxnLst/>
            <a:rect l="l" t="t" r="r" b="b"/>
            <a:pathLst>
              <a:path w="8700770" h="90170">
                <a:moveTo>
                  <a:pt x="8700513" y="89916"/>
                </a:moveTo>
                <a:lnTo>
                  <a:pt x="8700513" y="0"/>
                </a:lnTo>
                <a:lnTo>
                  <a:pt x="0" y="0"/>
                </a:lnTo>
                <a:lnTo>
                  <a:pt x="0" y="89916"/>
                </a:lnTo>
                <a:lnTo>
                  <a:pt x="6096" y="89916"/>
                </a:lnTo>
                <a:lnTo>
                  <a:pt x="6096" y="13716"/>
                </a:lnTo>
                <a:lnTo>
                  <a:pt x="13716" y="6096"/>
                </a:lnTo>
                <a:lnTo>
                  <a:pt x="13716" y="13716"/>
                </a:lnTo>
                <a:lnTo>
                  <a:pt x="8686797" y="13716"/>
                </a:lnTo>
                <a:lnTo>
                  <a:pt x="8686797" y="6096"/>
                </a:lnTo>
                <a:lnTo>
                  <a:pt x="8692893" y="13716"/>
                </a:lnTo>
                <a:lnTo>
                  <a:pt x="8692893" y="89916"/>
                </a:lnTo>
                <a:lnTo>
                  <a:pt x="8700513" y="89916"/>
                </a:lnTo>
                <a:close/>
              </a:path>
              <a:path w="8700770" h="90170">
                <a:moveTo>
                  <a:pt x="13716" y="13716"/>
                </a:moveTo>
                <a:lnTo>
                  <a:pt x="13716" y="6096"/>
                </a:lnTo>
                <a:lnTo>
                  <a:pt x="6096" y="13716"/>
                </a:lnTo>
                <a:lnTo>
                  <a:pt x="13716" y="13716"/>
                </a:lnTo>
                <a:close/>
              </a:path>
              <a:path w="8700770" h="90170">
                <a:moveTo>
                  <a:pt x="13716" y="76200"/>
                </a:moveTo>
                <a:lnTo>
                  <a:pt x="13716" y="13716"/>
                </a:lnTo>
                <a:lnTo>
                  <a:pt x="6096" y="13716"/>
                </a:lnTo>
                <a:lnTo>
                  <a:pt x="6096" y="76200"/>
                </a:lnTo>
                <a:lnTo>
                  <a:pt x="13716" y="76200"/>
                </a:lnTo>
                <a:close/>
              </a:path>
              <a:path w="8700770" h="90170">
                <a:moveTo>
                  <a:pt x="8692893" y="76200"/>
                </a:moveTo>
                <a:lnTo>
                  <a:pt x="6096" y="76200"/>
                </a:lnTo>
                <a:lnTo>
                  <a:pt x="13716" y="82296"/>
                </a:lnTo>
                <a:lnTo>
                  <a:pt x="13716" y="89916"/>
                </a:lnTo>
                <a:lnTo>
                  <a:pt x="8686797" y="89916"/>
                </a:lnTo>
                <a:lnTo>
                  <a:pt x="8686797" y="82296"/>
                </a:lnTo>
                <a:lnTo>
                  <a:pt x="8692893" y="76200"/>
                </a:lnTo>
                <a:close/>
              </a:path>
              <a:path w="8700770" h="90170">
                <a:moveTo>
                  <a:pt x="13716" y="89916"/>
                </a:moveTo>
                <a:lnTo>
                  <a:pt x="13716" y="82296"/>
                </a:lnTo>
                <a:lnTo>
                  <a:pt x="6096" y="76200"/>
                </a:lnTo>
                <a:lnTo>
                  <a:pt x="6096" y="89916"/>
                </a:lnTo>
                <a:lnTo>
                  <a:pt x="13716" y="89916"/>
                </a:lnTo>
                <a:close/>
              </a:path>
              <a:path w="8700770" h="90170">
                <a:moveTo>
                  <a:pt x="8692893" y="13716"/>
                </a:moveTo>
                <a:lnTo>
                  <a:pt x="8686797" y="6096"/>
                </a:lnTo>
                <a:lnTo>
                  <a:pt x="8686797" y="13716"/>
                </a:lnTo>
                <a:lnTo>
                  <a:pt x="8692893" y="13716"/>
                </a:lnTo>
                <a:close/>
              </a:path>
              <a:path w="8700770" h="90170">
                <a:moveTo>
                  <a:pt x="8692893" y="76200"/>
                </a:moveTo>
                <a:lnTo>
                  <a:pt x="8692893" y="13716"/>
                </a:lnTo>
                <a:lnTo>
                  <a:pt x="8686797" y="13716"/>
                </a:lnTo>
                <a:lnTo>
                  <a:pt x="8686797" y="76200"/>
                </a:lnTo>
                <a:lnTo>
                  <a:pt x="8692893" y="76200"/>
                </a:lnTo>
                <a:close/>
              </a:path>
              <a:path w="8700770" h="90170">
                <a:moveTo>
                  <a:pt x="8692893" y="89916"/>
                </a:moveTo>
                <a:lnTo>
                  <a:pt x="8692893" y="76200"/>
                </a:lnTo>
                <a:lnTo>
                  <a:pt x="8686797" y="82296"/>
                </a:lnTo>
                <a:lnTo>
                  <a:pt x="8686797" y="89916"/>
                </a:lnTo>
                <a:lnTo>
                  <a:pt x="8692893" y="89916"/>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6" name="object 6"/>
          <p:cNvSpPr txBox="1"/>
          <p:nvPr/>
        </p:nvSpPr>
        <p:spPr>
          <a:xfrm>
            <a:off x="1055041" y="1721178"/>
            <a:ext cx="6814561" cy="4006291"/>
          </a:xfrm>
          <a:prstGeom prst="rect">
            <a:avLst/>
          </a:prstGeom>
        </p:spPr>
        <p:txBody>
          <a:bodyPr vert="horz" wrap="square" lIns="0" tIns="10860" rIns="0" bIns="0" rtlCol="0">
            <a:spAutoFit/>
          </a:bodyPr>
          <a:lstStyle/>
          <a:p>
            <a:pPr marL="304074" indent="-293214" defTabSz="781903">
              <a:spcBef>
                <a:spcPts val="86"/>
              </a:spcBef>
              <a:buFontTx/>
              <a:buChar char="•"/>
              <a:tabLst>
                <a:tab pos="303531" algn="l"/>
                <a:tab pos="304617" algn="l"/>
              </a:tabLst>
            </a:pPr>
            <a:r>
              <a:rPr sz="3078" spc="-4" dirty="0">
                <a:solidFill>
                  <a:srgbClr val="FF0000"/>
                </a:solidFill>
                <a:latin typeface="Times New Roman"/>
                <a:cs typeface="Times New Roman"/>
              </a:rPr>
              <a:t>Later in</a:t>
            </a:r>
            <a:r>
              <a:rPr sz="3078" spc="9" dirty="0">
                <a:solidFill>
                  <a:srgbClr val="FF0000"/>
                </a:solidFill>
                <a:latin typeface="Times New Roman"/>
                <a:cs typeface="Times New Roman"/>
              </a:rPr>
              <a:t> </a:t>
            </a:r>
            <a:r>
              <a:rPr sz="3078" dirty="0">
                <a:solidFill>
                  <a:srgbClr val="FF0000"/>
                </a:solidFill>
                <a:latin typeface="Times New Roman"/>
                <a:cs typeface="Times New Roman"/>
              </a:rPr>
              <a:t>1971</a:t>
            </a:r>
            <a:endParaRPr sz="3078">
              <a:solidFill>
                <a:prstClr val="black"/>
              </a:solidFill>
              <a:latin typeface="Times New Roman"/>
              <a:cs typeface="Times New Roman"/>
            </a:endParaRPr>
          </a:p>
          <a:p>
            <a:pPr marL="646699" lvl="1" indent="-244888" defTabSz="781903">
              <a:spcBef>
                <a:spcPts val="13"/>
              </a:spcBef>
              <a:buFontTx/>
              <a:buChar char="–"/>
              <a:tabLst>
                <a:tab pos="647242" algn="l"/>
              </a:tabLst>
            </a:pPr>
            <a:r>
              <a:rPr sz="2736" spc="4" dirty="0">
                <a:solidFill>
                  <a:srgbClr val="001CD6"/>
                </a:solidFill>
                <a:latin typeface="Times New Roman"/>
                <a:cs typeface="Times New Roman"/>
              </a:rPr>
              <a:t>8008 </a:t>
            </a:r>
            <a:r>
              <a:rPr sz="2736" dirty="0">
                <a:solidFill>
                  <a:prstClr val="black"/>
                </a:solidFill>
                <a:latin typeface="Times New Roman"/>
                <a:cs typeface="Times New Roman"/>
              </a:rPr>
              <a:t>was</a:t>
            </a:r>
            <a:r>
              <a:rPr sz="2736" spc="-51" dirty="0">
                <a:solidFill>
                  <a:prstClr val="black"/>
                </a:solidFill>
                <a:latin typeface="Times New Roman"/>
                <a:cs typeface="Times New Roman"/>
              </a:rPr>
              <a:t> </a:t>
            </a:r>
            <a:r>
              <a:rPr sz="2736" dirty="0">
                <a:solidFill>
                  <a:prstClr val="black"/>
                </a:solidFill>
                <a:latin typeface="Times New Roman"/>
                <a:cs typeface="Times New Roman"/>
              </a:rPr>
              <a:t>released</a:t>
            </a:r>
            <a:endParaRPr sz="2736">
              <a:solidFill>
                <a:prstClr val="black"/>
              </a:solidFill>
              <a:latin typeface="Times New Roman"/>
              <a:cs typeface="Times New Roman"/>
            </a:endParaRPr>
          </a:p>
          <a:p>
            <a:pPr marL="646699" lvl="1" indent="-244888" defTabSz="781903">
              <a:buFontTx/>
              <a:buChar char="–"/>
              <a:tabLst>
                <a:tab pos="647242" algn="l"/>
              </a:tabLst>
            </a:pPr>
            <a:r>
              <a:rPr sz="2736" dirty="0">
                <a:solidFill>
                  <a:srgbClr val="001CD6"/>
                </a:solidFill>
                <a:latin typeface="Times New Roman"/>
                <a:cs typeface="Times New Roman"/>
              </a:rPr>
              <a:t>8-bit version of the</a:t>
            </a:r>
            <a:r>
              <a:rPr sz="2736" spc="-86" dirty="0">
                <a:solidFill>
                  <a:srgbClr val="001CD6"/>
                </a:solidFill>
                <a:latin typeface="Times New Roman"/>
                <a:cs typeface="Times New Roman"/>
              </a:rPr>
              <a:t> </a:t>
            </a:r>
            <a:r>
              <a:rPr sz="2736" spc="4" dirty="0">
                <a:solidFill>
                  <a:srgbClr val="001CD6"/>
                </a:solidFill>
                <a:latin typeface="Times New Roman"/>
                <a:cs typeface="Times New Roman"/>
              </a:rPr>
              <a:t>4004</a:t>
            </a:r>
            <a:endParaRPr sz="2736">
              <a:solidFill>
                <a:prstClr val="black"/>
              </a:solidFill>
              <a:latin typeface="Times New Roman"/>
              <a:cs typeface="Times New Roman"/>
            </a:endParaRPr>
          </a:p>
          <a:p>
            <a:pPr marL="646699" lvl="1" indent="-244888" defTabSz="781903">
              <a:buFontTx/>
              <a:buChar char="–"/>
              <a:tabLst>
                <a:tab pos="647242" algn="l"/>
              </a:tabLst>
            </a:pPr>
            <a:r>
              <a:rPr sz="2736" dirty="0">
                <a:solidFill>
                  <a:prstClr val="black"/>
                </a:solidFill>
                <a:latin typeface="Times New Roman"/>
                <a:cs typeface="Times New Roman"/>
              </a:rPr>
              <a:t>It addressed a </a:t>
            </a:r>
            <a:r>
              <a:rPr sz="2736" spc="4" dirty="0">
                <a:solidFill>
                  <a:srgbClr val="001CD6"/>
                </a:solidFill>
                <a:latin typeface="Times New Roman"/>
                <a:cs typeface="Times New Roman"/>
              </a:rPr>
              <a:t>16K </a:t>
            </a:r>
            <a:r>
              <a:rPr sz="2736" dirty="0">
                <a:solidFill>
                  <a:srgbClr val="001CD6"/>
                </a:solidFill>
                <a:latin typeface="Times New Roman"/>
                <a:cs typeface="Times New Roman"/>
              </a:rPr>
              <a:t>byte</a:t>
            </a:r>
            <a:r>
              <a:rPr sz="2736" spc="-90" dirty="0">
                <a:solidFill>
                  <a:srgbClr val="001CD6"/>
                </a:solidFill>
                <a:latin typeface="Times New Roman"/>
                <a:cs typeface="Times New Roman"/>
              </a:rPr>
              <a:t> </a:t>
            </a:r>
            <a:r>
              <a:rPr sz="2736" dirty="0">
                <a:solidFill>
                  <a:srgbClr val="001CD6"/>
                </a:solidFill>
                <a:latin typeface="Times New Roman"/>
                <a:cs typeface="Times New Roman"/>
              </a:rPr>
              <a:t>memory</a:t>
            </a:r>
            <a:endParaRPr sz="2736">
              <a:solidFill>
                <a:prstClr val="black"/>
              </a:solidFill>
              <a:latin typeface="Times New Roman"/>
              <a:cs typeface="Times New Roman"/>
            </a:endParaRPr>
          </a:p>
          <a:p>
            <a:pPr marL="390952" lvl="1" defTabSz="781903">
              <a:spcBef>
                <a:spcPts val="38"/>
              </a:spcBef>
              <a:buFontTx/>
              <a:buChar char="–"/>
            </a:pPr>
            <a:endParaRPr sz="2822">
              <a:solidFill>
                <a:prstClr val="black"/>
              </a:solidFill>
              <a:latin typeface="Times New Roman"/>
              <a:cs typeface="Times New Roman"/>
            </a:endParaRPr>
          </a:p>
          <a:p>
            <a:pPr marL="304074" indent="-293214" defTabSz="781903">
              <a:buFontTx/>
              <a:buChar char="•"/>
              <a:tabLst>
                <a:tab pos="303531" algn="l"/>
                <a:tab pos="304617" algn="l"/>
              </a:tabLst>
            </a:pPr>
            <a:r>
              <a:rPr sz="2736" dirty="0">
                <a:solidFill>
                  <a:srgbClr val="FF0000"/>
                </a:solidFill>
                <a:latin typeface="Times New Roman"/>
                <a:cs typeface="Times New Roman"/>
              </a:rPr>
              <a:t>In</a:t>
            </a:r>
            <a:r>
              <a:rPr sz="2736" spc="-17" dirty="0">
                <a:solidFill>
                  <a:srgbClr val="FF0000"/>
                </a:solidFill>
                <a:latin typeface="Times New Roman"/>
                <a:cs typeface="Times New Roman"/>
              </a:rPr>
              <a:t> </a:t>
            </a:r>
            <a:r>
              <a:rPr sz="2736" spc="4" dirty="0">
                <a:solidFill>
                  <a:srgbClr val="FF0000"/>
                </a:solidFill>
                <a:latin typeface="Times New Roman"/>
                <a:cs typeface="Times New Roman"/>
              </a:rPr>
              <a:t>1973</a:t>
            </a:r>
            <a:endParaRPr sz="2736">
              <a:solidFill>
                <a:prstClr val="black"/>
              </a:solidFill>
              <a:latin typeface="Times New Roman"/>
              <a:cs typeface="Times New Roman"/>
            </a:endParaRPr>
          </a:p>
          <a:p>
            <a:pPr marL="646699" lvl="1" indent="-244888" defTabSz="781903">
              <a:spcBef>
                <a:spcPts val="4"/>
              </a:spcBef>
              <a:buFontTx/>
              <a:buChar char="–"/>
              <a:tabLst>
                <a:tab pos="647242" algn="l"/>
              </a:tabLst>
            </a:pPr>
            <a:r>
              <a:rPr sz="2394" dirty="0">
                <a:solidFill>
                  <a:srgbClr val="001CD6"/>
                </a:solidFill>
                <a:latin typeface="Times New Roman"/>
                <a:cs typeface="Times New Roman"/>
              </a:rPr>
              <a:t>8080 </a:t>
            </a:r>
            <a:r>
              <a:rPr sz="2394" spc="-9" dirty="0">
                <a:solidFill>
                  <a:prstClr val="black"/>
                </a:solidFill>
                <a:latin typeface="Times New Roman"/>
                <a:cs typeface="Times New Roman"/>
              </a:rPr>
              <a:t>was</a:t>
            </a:r>
            <a:r>
              <a:rPr sz="2394" spc="-17" dirty="0">
                <a:solidFill>
                  <a:prstClr val="black"/>
                </a:solidFill>
                <a:latin typeface="Times New Roman"/>
                <a:cs typeface="Times New Roman"/>
              </a:rPr>
              <a:t> </a:t>
            </a:r>
            <a:r>
              <a:rPr sz="2394" spc="-4" dirty="0">
                <a:solidFill>
                  <a:prstClr val="black"/>
                </a:solidFill>
                <a:latin typeface="Times New Roman"/>
                <a:cs typeface="Times New Roman"/>
              </a:rPr>
              <a:t>introduced</a:t>
            </a:r>
            <a:endParaRPr sz="2394">
              <a:solidFill>
                <a:prstClr val="black"/>
              </a:solidFill>
              <a:latin typeface="Times New Roman"/>
              <a:cs typeface="Times New Roman"/>
            </a:endParaRPr>
          </a:p>
          <a:p>
            <a:pPr marL="646699" marR="4344" lvl="1" indent="-244888" defTabSz="781903">
              <a:lnSpc>
                <a:spcPct val="80000"/>
              </a:lnSpc>
              <a:spcBef>
                <a:spcPts val="573"/>
              </a:spcBef>
              <a:buFontTx/>
              <a:buChar char="–"/>
              <a:tabLst>
                <a:tab pos="647242" algn="l"/>
              </a:tabLst>
            </a:pPr>
            <a:r>
              <a:rPr sz="2394" spc="-4" dirty="0">
                <a:solidFill>
                  <a:prstClr val="black"/>
                </a:solidFill>
                <a:latin typeface="Times New Roman"/>
                <a:cs typeface="Times New Roman"/>
              </a:rPr>
              <a:t>limitations </a:t>
            </a:r>
            <a:r>
              <a:rPr sz="2394" dirty="0">
                <a:solidFill>
                  <a:prstClr val="black"/>
                </a:solidFill>
                <a:latin typeface="Times New Roman"/>
                <a:cs typeface="Times New Roman"/>
              </a:rPr>
              <a:t>of the </a:t>
            </a:r>
            <a:r>
              <a:rPr sz="2394" spc="-4" dirty="0">
                <a:solidFill>
                  <a:prstClr val="black"/>
                </a:solidFill>
                <a:latin typeface="Times New Roman"/>
                <a:cs typeface="Times New Roman"/>
              </a:rPr>
              <a:t>speed and instruction set </a:t>
            </a:r>
            <a:r>
              <a:rPr sz="2394" dirty="0">
                <a:solidFill>
                  <a:prstClr val="black"/>
                </a:solidFill>
                <a:latin typeface="Times New Roman"/>
                <a:cs typeface="Times New Roman"/>
              </a:rPr>
              <a:t>of 8008  </a:t>
            </a:r>
            <a:r>
              <a:rPr sz="2394" spc="-9" dirty="0">
                <a:solidFill>
                  <a:prstClr val="black"/>
                </a:solidFill>
                <a:latin typeface="Times New Roman"/>
                <a:cs typeface="Times New Roman"/>
              </a:rPr>
              <a:t>were </a:t>
            </a:r>
            <a:r>
              <a:rPr sz="2394" spc="-4" dirty="0">
                <a:solidFill>
                  <a:prstClr val="black"/>
                </a:solidFill>
                <a:latin typeface="Times New Roman"/>
                <a:cs typeface="Times New Roman"/>
              </a:rPr>
              <a:t>addressed and</a:t>
            </a:r>
            <a:r>
              <a:rPr sz="2394" spc="-9" dirty="0">
                <a:solidFill>
                  <a:prstClr val="black"/>
                </a:solidFill>
                <a:latin typeface="Times New Roman"/>
                <a:cs typeface="Times New Roman"/>
              </a:rPr>
              <a:t> </a:t>
            </a:r>
            <a:r>
              <a:rPr sz="2394" spc="-4" dirty="0">
                <a:solidFill>
                  <a:prstClr val="black"/>
                </a:solidFill>
                <a:latin typeface="Times New Roman"/>
                <a:cs typeface="Times New Roman"/>
              </a:rPr>
              <a:t>improved</a:t>
            </a:r>
            <a:endParaRPr sz="2394">
              <a:solidFill>
                <a:prstClr val="black"/>
              </a:solidFill>
              <a:latin typeface="Times New Roman"/>
              <a:cs typeface="Times New Roman"/>
            </a:endParaRPr>
          </a:p>
          <a:p>
            <a:pPr marL="646699" lvl="1" indent="-244888" defTabSz="781903">
              <a:buFontTx/>
              <a:buChar char="–"/>
              <a:tabLst>
                <a:tab pos="647242" algn="l"/>
              </a:tabLst>
            </a:pPr>
            <a:r>
              <a:rPr sz="2394" spc="-4" dirty="0">
                <a:solidFill>
                  <a:prstClr val="black"/>
                </a:solidFill>
                <a:latin typeface="Times New Roman"/>
                <a:cs typeface="Times New Roman"/>
              </a:rPr>
              <a:t>It addressed a </a:t>
            </a:r>
            <a:r>
              <a:rPr sz="2394" dirty="0">
                <a:solidFill>
                  <a:srgbClr val="001CD6"/>
                </a:solidFill>
                <a:latin typeface="Times New Roman"/>
                <a:cs typeface="Times New Roman"/>
              </a:rPr>
              <a:t>64K </a:t>
            </a:r>
            <a:r>
              <a:rPr sz="2394" spc="-4" dirty="0">
                <a:solidFill>
                  <a:srgbClr val="001CD6"/>
                </a:solidFill>
                <a:latin typeface="Times New Roman"/>
                <a:cs typeface="Times New Roman"/>
              </a:rPr>
              <a:t>bytes</a:t>
            </a:r>
            <a:r>
              <a:rPr sz="2394" spc="-38" dirty="0">
                <a:solidFill>
                  <a:srgbClr val="001CD6"/>
                </a:solidFill>
                <a:latin typeface="Times New Roman"/>
                <a:cs typeface="Times New Roman"/>
              </a:rPr>
              <a:t> </a:t>
            </a:r>
            <a:r>
              <a:rPr sz="2394" spc="-9" dirty="0">
                <a:solidFill>
                  <a:srgbClr val="001CD6"/>
                </a:solidFill>
                <a:latin typeface="Times New Roman"/>
                <a:cs typeface="Times New Roman"/>
              </a:rPr>
              <a:t>memory</a:t>
            </a:r>
            <a:endParaRPr sz="2394">
              <a:solidFill>
                <a:prstClr val="black"/>
              </a:solidFill>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2198" y="857168"/>
            <a:ext cx="6499082" cy="484622"/>
          </a:xfrm>
          <a:prstGeom prst="rect">
            <a:avLst/>
          </a:prstGeom>
        </p:spPr>
        <p:txBody>
          <a:bodyPr vert="horz" wrap="square" lIns="0" tIns="10860" rIns="0" bIns="0" rtlCol="0">
            <a:spAutoFit/>
          </a:bodyPr>
          <a:lstStyle/>
          <a:p>
            <a:pPr marL="10860">
              <a:spcBef>
                <a:spcPts val="86"/>
              </a:spcBef>
            </a:pPr>
            <a:r>
              <a:rPr spc="-4" dirty="0">
                <a:solidFill>
                  <a:srgbClr val="001CD6"/>
                </a:solidFill>
              </a:rPr>
              <a:t>Example: </a:t>
            </a:r>
            <a:r>
              <a:rPr dirty="0"/>
              <a:t>NASA's </a:t>
            </a:r>
            <a:r>
              <a:rPr spc="-4" dirty="0"/>
              <a:t>Mars Sojourner</a:t>
            </a:r>
            <a:r>
              <a:rPr spc="-9" dirty="0"/>
              <a:t> </a:t>
            </a:r>
            <a:r>
              <a:rPr spc="-4" dirty="0"/>
              <a:t>Rover</a:t>
            </a:r>
          </a:p>
        </p:txBody>
      </p:sp>
      <p:sp>
        <p:nvSpPr>
          <p:cNvPr id="3" name="object 3"/>
          <p:cNvSpPr txBox="1"/>
          <p:nvPr/>
        </p:nvSpPr>
        <p:spPr>
          <a:xfrm>
            <a:off x="1055041" y="1721178"/>
            <a:ext cx="3559861" cy="905635"/>
          </a:xfrm>
          <a:prstGeom prst="rect">
            <a:avLst/>
          </a:prstGeom>
        </p:spPr>
        <p:txBody>
          <a:bodyPr vert="horz" wrap="square" lIns="0" tIns="10860" rIns="0" bIns="0" rtlCol="0">
            <a:spAutoFit/>
          </a:bodyPr>
          <a:lstStyle/>
          <a:p>
            <a:pPr marL="304074" indent="-293214" defTabSz="781903">
              <a:spcBef>
                <a:spcPts val="86"/>
              </a:spcBef>
              <a:buFont typeface="Arial"/>
              <a:buChar char="•"/>
              <a:tabLst>
                <a:tab pos="304074" algn="l"/>
              </a:tabLst>
            </a:pPr>
            <a:r>
              <a:rPr sz="3078" spc="-4" dirty="0">
                <a:solidFill>
                  <a:srgbClr val="FF0000"/>
                </a:solidFill>
                <a:latin typeface="Times New Roman"/>
                <a:cs typeface="Times New Roman"/>
              </a:rPr>
              <a:t>8-bit</a:t>
            </a:r>
            <a:r>
              <a:rPr sz="3078" spc="-34" dirty="0">
                <a:solidFill>
                  <a:srgbClr val="FF0000"/>
                </a:solidFill>
                <a:latin typeface="Times New Roman"/>
                <a:cs typeface="Times New Roman"/>
              </a:rPr>
              <a:t> </a:t>
            </a:r>
            <a:r>
              <a:rPr sz="3078" spc="-4" dirty="0">
                <a:solidFill>
                  <a:srgbClr val="FF0000"/>
                </a:solidFill>
                <a:latin typeface="Times New Roman"/>
                <a:cs typeface="Times New Roman"/>
              </a:rPr>
              <a:t>microprocessor</a:t>
            </a:r>
            <a:endParaRPr sz="3078">
              <a:solidFill>
                <a:prstClr val="black"/>
              </a:solidFill>
              <a:latin typeface="Times New Roman"/>
              <a:cs typeface="Times New Roman"/>
            </a:endParaRPr>
          </a:p>
          <a:p>
            <a:pPr marL="646699" lvl="1" indent="-244888" defTabSz="781903">
              <a:spcBef>
                <a:spcPts val="13"/>
              </a:spcBef>
              <a:buFont typeface="Arial"/>
              <a:buChar char="•"/>
              <a:tabLst>
                <a:tab pos="647242" algn="l"/>
              </a:tabLst>
            </a:pPr>
            <a:r>
              <a:rPr sz="2736" dirty="0">
                <a:solidFill>
                  <a:srgbClr val="FF0000"/>
                </a:solidFill>
                <a:latin typeface="Times New Roman"/>
                <a:cs typeface="Times New Roman"/>
              </a:rPr>
              <a:t>Intel’s</a:t>
            </a:r>
            <a:r>
              <a:rPr sz="2736" spc="-38" dirty="0">
                <a:solidFill>
                  <a:srgbClr val="FF0000"/>
                </a:solidFill>
                <a:latin typeface="Times New Roman"/>
                <a:cs typeface="Times New Roman"/>
              </a:rPr>
              <a:t> </a:t>
            </a:r>
            <a:r>
              <a:rPr sz="2736" dirty="0">
                <a:solidFill>
                  <a:srgbClr val="FF0000"/>
                </a:solidFill>
                <a:latin typeface="Times New Roman"/>
                <a:cs typeface="Times New Roman"/>
              </a:rPr>
              <a:t>80C85</a:t>
            </a:r>
            <a:endParaRPr sz="2736">
              <a:solidFill>
                <a:prstClr val="black"/>
              </a:solidFill>
              <a:latin typeface="Times New Roman"/>
              <a:cs typeface="Times New Roman"/>
            </a:endParaRPr>
          </a:p>
        </p:txBody>
      </p:sp>
      <p:sp>
        <p:nvSpPr>
          <p:cNvPr id="4" name="object 4"/>
          <p:cNvSpPr/>
          <p:nvPr/>
        </p:nvSpPr>
        <p:spPr>
          <a:xfrm>
            <a:off x="857392" y="5741932"/>
            <a:ext cx="7428143" cy="0"/>
          </a:xfrm>
          <a:custGeom>
            <a:avLst/>
            <a:gdLst/>
            <a:ahLst/>
            <a:cxnLst/>
            <a:rect l="l" t="t" r="r" b="b"/>
            <a:pathLst>
              <a:path w="8686800">
                <a:moveTo>
                  <a:pt x="0" y="0"/>
                </a:moveTo>
                <a:lnTo>
                  <a:pt x="8686800" y="0"/>
                </a:lnTo>
              </a:path>
            </a:pathLst>
          </a:custGeom>
          <a:ln w="76200">
            <a:solidFill>
              <a:srgbClr val="3265FF"/>
            </a:solidFill>
          </a:ln>
        </p:spPr>
        <p:txBody>
          <a:bodyPr wrap="square" lIns="0" tIns="0" rIns="0" bIns="0" rtlCol="0"/>
          <a:lstStyle/>
          <a:p>
            <a:pPr defTabSz="781903"/>
            <a:endParaRPr sz="1539">
              <a:solidFill>
                <a:prstClr val="black"/>
              </a:solidFill>
              <a:latin typeface="Calibri"/>
            </a:endParaRPr>
          </a:p>
        </p:txBody>
      </p:sp>
      <p:sp>
        <p:nvSpPr>
          <p:cNvPr id="5" name="object 5"/>
          <p:cNvSpPr/>
          <p:nvPr/>
        </p:nvSpPr>
        <p:spPr>
          <a:xfrm>
            <a:off x="852180" y="5704140"/>
            <a:ext cx="7440088" cy="77105"/>
          </a:xfrm>
          <a:custGeom>
            <a:avLst/>
            <a:gdLst/>
            <a:ahLst/>
            <a:cxnLst/>
            <a:rect l="l" t="t" r="r" b="b"/>
            <a:pathLst>
              <a:path w="8700770" h="90170">
                <a:moveTo>
                  <a:pt x="8700513" y="89916"/>
                </a:moveTo>
                <a:lnTo>
                  <a:pt x="8700513" y="0"/>
                </a:lnTo>
                <a:lnTo>
                  <a:pt x="0" y="0"/>
                </a:lnTo>
                <a:lnTo>
                  <a:pt x="0" y="89916"/>
                </a:lnTo>
                <a:lnTo>
                  <a:pt x="6096" y="89916"/>
                </a:lnTo>
                <a:lnTo>
                  <a:pt x="6096" y="13716"/>
                </a:lnTo>
                <a:lnTo>
                  <a:pt x="13716" y="6096"/>
                </a:lnTo>
                <a:lnTo>
                  <a:pt x="13716" y="13716"/>
                </a:lnTo>
                <a:lnTo>
                  <a:pt x="8686797" y="13716"/>
                </a:lnTo>
                <a:lnTo>
                  <a:pt x="8686797" y="6096"/>
                </a:lnTo>
                <a:lnTo>
                  <a:pt x="8692893" y="13716"/>
                </a:lnTo>
                <a:lnTo>
                  <a:pt x="8692893" y="89916"/>
                </a:lnTo>
                <a:lnTo>
                  <a:pt x="8700513" y="89916"/>
                </a:lnTo>
                <a:close/>
              </a:path>
              <a:path w="8700770" h="90170">
                <a:moveTo>
                  <a:pt x="13716" y="13716"/>
                </a:moveTo>
                <a:lnTo>
                  <a:pt x="13716" y="6096"/>
                </a:lnTo>
                <a:lnTo>
                  <a:pt x="6096" y="13716"/>
                </a:lnTo>
                <a:lnTo>
                  <a:pt x="13716" y="13716"/>
                </a:lnTo>
                <a:close/>
              </a:path>
              <a:path w="8700770" h="90170">
                <a:moveTo>
                  <a:pt x="13716" y="76200"/>
                </a:moveTo>
                <a:lnTo>
                  <a:pt x="13716" y="13716"/>
                </a:lnTo>
                <a:lnTo>
                  <a:pt x="6096" y="13716"/>
                </a:lnTo>
                <a:lnTo>
                  <a:pt x="6096" y="76200"/>
                </a:lnTo>
                <a:lnTo>
                  <a:pt x="13716" y="76200"/>
                </a:lnTo>
                <a:close/>
              </a:path>
              <a:path w="8700770" h="90170">
                <a:moveTo>
                  <a:pt x="8692893" y="76200"/>
                </a:moveTo>
                <a:lnTo>
                  <a:pt x="6096" y="76200"/>
                </a:lnTo>
                <a:lnTo>
                  <a:pt x="13716" y="82296"/>
                </a:lnTo>
                <a:lnTo>
                  <a:pt x="13716" y="89916"/>
                </a:lnTo>
                <a:lnTo>
                  <a:pt x="8686797" y="89916"/>
                </a:lnTo>
                <a:lnTo>
                  <a:pt x="8686797" y="82296"/>
                </a:lnTo>
                <a:lnTo>
                  <a:pt x="8692893" y="76200"/>
                </a:lnTo>
                <a:close/>
              </a:path>
              <a:path w="8700770" h="90170">
                <a:moveTo>
                  <a:pt x="13716" y="89916"/>
                </a:moveTo>
                <a:lnTo>
                  <a:pt x="13716" y="82296"/>
                </a:lnTo>
                <a:lnTo>
                  <a:pt x="6096" y="76200"/>
                </a:lnTo>
                <a:lnTo>
                  <a:pt x="6096" y="89916"/>
                </a:lnTo>
                <a:lnTo>
                  <a:pt x="13716" y="89916"/>
                </a:lnTo>
                <a:close/>
              </a:path>
              <a:path w="8700770" h="90170">
                <a:moveTo>
                  <a:pt x="8692893" y="13716"/>
                </a:moveTo>
                <a:lnTo>
                  <a:pt x="8686797" y="6096"/>
                </a:lnTo>
                <a:lnTo>
                  <a:pt x="8686797" y="13716"/>
                </a:lnTo>
                <a:lnTo>
                  <a:pt x="8692893" y="13716"/>
                </a:lnTo>
                <a:close/>
              </a:path>
              <a:path w="8700770" h="90170">
                <a:moveTo>
                  <a:pt x="8692893" y="76200"/>
                </a:moveTo>
                <a:lnTo>
                  <a:pt x="8692893" y="13716"/>
                </a:lnTo>
                <a:lnTo>
                  <a:pt x="8686797" y="13716"/>
                </a:lnTo>
                <a:lnTo>
                  <a:pt x="8686797" y="76200"/>
                </a:lnTo>
                <a:lnTo>
                  <a:pt x="8692893" y="76200"/>
                </a:lnTo>
                <a:close/>
              </a:path>
              <a:path w="8700770" h="90170">
                <a:moveTo>
                  <a:pt x="8692893" y="89916"/>
                </a:moveTo>
                <a:lnTo>
                  <a:pt x="8692893" y="76200"/>
                </a:lnTo>
                <a:lnTo>
                  <a:pt x="8686797" y="82296"/>
                </a:lnTo>
                <a:lnTo>
                  <a:pt x="8686797" y="89916"/>
                </a:lnTo>
                <a:lnTo>
                  <a:pt x="8692893" y="89916"/>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6" name="object 6"/>
          <p:cNvSpPr/>
          <p:nvPr/>
        </p:nvSpPr>
        <p:spPr>
          <a:xfrm>
            <a:off x="3985029" y="2321077"/>
            <a:ext cx="3995558" cy="3205829"/>
          </a:xfrm>
          <a:prstGeom prst="rect">
            <a:avLst/>
          </a:prstGeom>
          <a:blipFill>
            <a:blip r:embed="rId3" cstate="print"/>
            <a:stretch>
              <a:fillRect/>
            </a:stretch>
          </a:blipFill>
        </p:spPr>
        <p:txBody>
          <a:bodyPr wrap="square" lIns="0" tIns="0" rIns="0" bIns="0" rtlCol="0"/>
          <a:lstStyle/>
          <a:p>
            <a:pPr defTabSz="781903"/>
            <a:endParaRPr sz="1539">
              <a:solidFill>
                <a:prstClr val="black"/>
              </a:solidFill>
              <a:latin typeface="Calibri"/>
            </a:endParaRPr>
          </a:p>
        </p:txBody>
      </p:sp>
      <p:sp>
        <p:nvSpPr>
          <p:cNvPr id="7" name="object 7"/>
          <p:cNvSpPr/>
          <p:nvPr/>
        </p:nvSpPr>
        <p:spPr>
          <a:xfrm>
            <a:off x="3985029" y="3428782"/>
            <a:ext cx="3995558" cy="2098124"/>
          </a:xfrm>
          <a:prstGeom prst="rect">
            <a:avLst/>
          </a:prstGeom>
          <a:blipFill>
            <a:blip r:embed="rId4" cstate="print"/>
            <a:stretch>
              <a:fillRect/>
            </a:stretch>
          </a:blipFill>
        </p:spPr>
        <p:txBody>
          <a:bodyPr wrap="square" lIns="0" tIns="0" rIns="0" bIns="0" rtlCol="0"/>
          <a:lstStyle/>
          <a:p>
            <a:pPr defTabSz="781903"/>
            <a:endParaRPr sz="1539">
              <a:solidFill>
                <a:prstClr val="black"/>
              </a:solidFill>
              <a:latin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2198" y="857168"/>
            <a:ext cx="6499082" cy="484622"/>
          </a:xfrm>
          <a:prstGeom prst="rect">
            <a:avLst/>
          </a:prstGeom>
        </p:spPr>
        <p:txBody>
          <a:bodyPr vert="horz" wrap="square" lIns="0" tIns="10860" rIns="0" bIns="0" rtlCol="0">
            <a:spAutoFit/>
          </a:bodyPr>
          <a:lstStyle/>
          <a:p>
            <a:pPr marL="10860">
              <a:spcBef>
                <a:spcPts val="86"/>
              </a:spcBef>
            </a:pPr>
            <a:r>
              <a:rPr spc="-4" dirty="0">
                <a:solidFill>
                  <a:srgbClr val="001CD6"/>
                </a:solidFill>
              </a:rPr>
              <a:t>Example: </a:t>
            </a:r>
            <a:r>
              <a:rPr dirty="0"/>
              <a:t>NASA's </a:t>
            </a:r>
            <a:r>
              <a:rPr spc="-4" dirty="0"/>
              <a:t>Mars Sojourner</a:t>
            </a:r>
            <a:r>
              <a:rPr spc="-9" dirty="0"/>
              <a:t> </a:t>
            </a:r>
            <a:r>
              <a:rPr spc="-4" dirty="0"/>
              <a:t>Rover</a:t>
            </a:r>
          </a:p>
        </p:txBody>
      </p:sp>
      <p:sp>
        <p:nvSpPr>
          <p:cNvPr id="3" name="object 3"/>
          <p:cNvSpPr txBox="1"/>
          <p:nvPr/>
        </p:nvSpPr>
        <p:spPr>
          <a:xfrm>
            <a:off x="152400" y="1721178"/>
            <a:ext cx="8839199" cy="4273736"/>
          </a:xfrm>
          <a:prstGeom prst="rect">
            <a:avLst/>
          </a:prstGeom>
        </p:spPr>
        <p:txBody>
          <a:bodyPr vert="horz" wrap="square" lIns="0" tIns="10860" rIns="0" bIns="0" rtlCol="0">
            <a:spAutoFit/>
          </a:bodyPr>
          <a:lstStyle/>
          <a:p>
            <a:pPr marL="304074" indent="-293214" defTabSz="781903">
              <a:spcBef>
                <a:spcPts val="86"/>
              </a:spcBef>
              <a:buFont typeface="Arial"/>
              <a:buChar char="•"/>
              <a:tabLst>
                <a:tab pos="304074" algn="l"/>
              </a:tabLst>
            </a:pPr>
            <a:r>
              <a:rPr sz="3078" spc="-4" dirty="0">
                <a:solidFill>
                  <a:srgbClr val="FF0000"/>
                </a:solidFill>
                <a:latin typeface="Times New Roman"/>
                <a:cs typeface="Times New Roman"/>
              </a:rPr>
              <a:t>8-bit</a:t>
            </a:r>
            <a:r>
              <a:rPr sz="3078" spc="-34" dirty="0">
                <a:solidFill>
                  <a:srgbClr val="FF0000"/>
                </a:solidFill>
                <a:latin typeface="Times New Roman"/>
                <a:cs typeface="Times New Roman"/>
              </a:rPr>
              <a:t> </a:t>
            </a:r>
            <a:r>
              <a:rPr sz="3078" spc="-4" dirty="0">
                <a:solidFill>
                  <a:srgbClr val="FF0000"/>
                </a:solidFill>
                <a:latin typeface="Times New Roman"/>
                <a:cs typeface="Times New Roman"/>
              </a:rPr>
              <a:t>microprocessor</a:t>
            </a:r>
            <a:endParaRPr sz="3078" dirty="0">
              <a:solidFill>
                <a:prstClr val="black"/>
              </a:solidFill>
              <a:latin typeface="Times New Roman"/>
              <a:cs typeface="Times New Roman"/>
            </a:endParaRPr>
          </a:p>
          <a:p>
            <a:pPr marL="646699" lvl="1" indent="-244888" defTabSz="781903">
              <a:spcBef>
                <a:spcPts val="13"/>
              </a:spcBef>
              <a:buFont typeface="Arial"/>
              <a:buChar char="•"/>
              <a:tabLst>
                <a:tab pos="647242" algn="l"/>
              </a:tabLst>
            </a:pPr>
            <a:r>
              <a:rPr sz="2736" dirty="0">
                <a:solidFill>
                  <a:srgbClr val="FF0000"/>
                </a:solidFill>
                <a:latin typeface="Times New Roman"/>
                <a:cs typeface="Times New Roman"/>
              </a:rPr>
              <a:t>Intel’s</a:t>
            </a:r>
            <a:r>
              <a:rPr sz="2736" spc="-38" dirty="0">
                <a:solidFill>
                  <a:srgbClr val="FF0000"/>
                </a:solidFill>
                <a:latin typeface="Times New Roman"/>
                <a:cs typeface="Times New Roman"/>
              </a:rPr>
              <a:t> </a:t>
            </a:r>
            <a:r>
              <a:rPr sz="2736" dirty="0">
                <a:solidFill>
                  <a:srgbClr val="FF0000"/>
                </a:solidFill>
                <a:latin typeface="Times New Roman"/>
                <a:cs typeface="Times New Roman"/>
              </a:rPr>
              <a:t>80C85</a:t>
            </a:r>
            <a:endParaRPr lang="en-US" sz="2736" dirty="0">
              <a:solidFill>
                <a:srgbClr val="FF0000"/>
              </a:solidFill>
              <a:latin typeface="Times New Roman"/>
              <a:cs typeface="Times New Roman"/>
            </a:endParaRPr>
          </a:p>
          <a:p>
            <a:pPr marL="646699" lvl="1" indent="-244888" defTabSz="781903">
              <a:spcBef>
                <a:spcPts val="13"/>
              </a:spcBef>
              <a:buFont typeface="Arial"/>
              <a:buChar char="•"/>
              <a:tabLst>
                <a:tab pos="647242" algn="l"/>
              </a:tabLst>
            </a:pPr>
            <a:endParaRPr lang="en-US" sz="2736" dirty="0">
              <a:solidFill>
                <a:srgbClr val="FF0000"/>
              </a:solidFill>
              <a:latin typeface="Times New Roman"/>
              <a:cs typeface="Times New Roman"/>
            </a:endParaRPr>
          </a:p>
          <a:p>
            <a:pPr marL="646699" lvl="1" indent="-244888" defTabSz="781903">
              <a:spcBef>
                <a:spcPts val="13"/>
              </a:spcBef>
              <a:buFont typeface="Arial"/>
              <a:buChar char="•"/>
              <a:tabLst>
                <a:tab pos="647242" algn="l"/>
              </a:tabLst>
            </a:pPr>
            <a:endParaRPr lang="en-US" sz="2736" dirty="0">
              <a:solidFill>
                <a:srgbClr val="FF0000"/>
              </a:solidFill>
              <a:latin typeface="Times New Roman"/>
              <a:cs typeface="Times New Roman"/>
            </a:endParaRPr>
          </a:p>
          <a:p>
            <a:pPr marL="646699" lvl="1" indent="-244888" defTabSz="781903">
              <a:spcBef>
                <a:spcPts val="13"/>
              </a:spcBef>
              <a:buFont typeface="Arial"/>
              <a:buChar char="•"/>
              <a:tabLst>
                <a:tab pos="647242" algn="l"/>
              </a:tabLst>
            </a:pPr>
            <a:r>
              <a:rPr lang="en-US" sz="2736" dirty="0">
                <a:solidFill>
                  <a:prstClr val="black"/>
                </a:solidFill>
                <a:latin typeface="Times New Roman"/>
                <a:cs typeface="Times New Roman"/>
              </a:rPr>
              <a:t>Sojourner is the Mars Pathfinder robotic Mars rover that landed on July 4, 1997 in the Ares Vallis region, and explored Mars for around three months. It has front and rear cameras and hardware to conduct several scientific experiments.</a:t>
            </a:r>
          </a:p>
          <a:p>
            <a:pPr marL="646699" lvl="1" indent="-244888" defTabSz="781903">
              <a:spcBef>
                <a:spcPts val="13"/>
              </a:spcBef>
              <a:buFont typeface="Arial"/>
              <a:buChar char="•"/>
              <a:tabLst>
                <a:tab pos="647242" algn="l"/>
              </a:tabLst>
            </a:pPr>
            <a:endParaRPr sz="2736" dirty="0">
              <a:solidFill>
                <a:prstClr val="black"/>
              </a:solidFill>
              <a:latin typeface="Times New Roman"/>
              <a:cs typeface="Times New Roman"/>
            </a:endParaRPr>
          </a:p>
        </p:txBody>
      </p:sp>
      <p:sp>
        <p:nvSpPr>
          <p:cNvPr id="4" name="object 4"/>
          <p:cNvSpPr/>
          <p:nvPr/>
        </p:nvSpPr>
        <p:spPr>
          <a:xfrm>
            <a:off x="857392" y="5741932"/>
            <a:ext cx="7428143" cy="0"/>
          </a:xfrm>
          <a:custGeom>
            <a:avLst/>
            <a:gdLst/>
            <a:ahLst/>
            <a:cxnLst/>
            <a:rect l="l" t="t" r="r" b="b"/>
            <a:pathLst>
              <a:path w="8686800">
                <a:moveTo>
                  <a:pt x="0" y="0"/>
                </a:moveTo>
                <a:lnTo>
                  <a:pt x="8686800" y="0"/>
                </a:lnTo>
              </a:path>
            </a:pathLst>
          </a:custGeom>
          <a:ln w="76200">
            <a:solidFill>
              <a:srgbClr val="3265FF"/>
            </a:solidFill>
          </a:ln>
        </p:spPr>
        <p:txBody>
          <a:bodyPr wrap="square" lIns="0" tIns="0" rIns="0" bIns="0" rtlCol="0"/>
          <a:lstStyle/>
          <a:p>
            <a:pPr defTabSz="781903"/>
            <a:endParaRPr sz="1539">
              <a:solidFill>
                <a:prstClr val="black"/>
              </a:solidFill>
              <a:latin typeface="Calibri"/>
            </a:endParaRPr>
          </a:p>
        </p:txBody>
      </p:sp>
      <p:sp>
        <p:nvSpPr>
          <p:cNvPr id="5" name="object 5"/>
          <p:cNvSpPr/>
          <p:nvPr/>
        </p:nvSpPr>
        <p:spPr>
          <a:xfrm>
            <a:off x="852180" y="5704140"/>
            <a:ext cx="7440088" cy="77105"/>
          </a:xfrm>
          <a:custGeom>
            <a:avLst/>
            <a:gdLst/>
            <a:ahLst/>
            <a:cxnLst/>
            <a:rect l="l" t="t" r="r" b="b"/>
            <a:pathLst>
              <a:path w="8700770" h="90170">
                <a:moveTo>
                  <a:pt x="8700513" y="89916"/>
                </a:moveTo>
                <a:lnTo>
                  <a:pt x="8700513" y="0"/>
                </a:lnTo>
                <a:lnTo>
                  <a:pt x="0" y="0"/>
                </a:lnTo>
                <a:lnTo>
                  <a:pt x="0" y="89916"/>
                </a:lnTo>
                <a:lnTo>
                  <a:pt x="6096" y="89916"/>
                </a:lnTo>
                <a:lnTo>
                  <a:pt x="6096" y="13716"/>
                </a:lnTo>
                <a:lnTo>
                  <a:pt x="13716" y="6096"/>
                </a:lnTo>
                <a:lnTo>
                  <a:pt x="13716" y="13716"/>
                </a:lnTo>
                <a:lnTo>
                  <a:pt x="8686797" y="13716"/>
                </a:lnTo>
                <a:lnTo>
                  <a:pt x="8686797" y="6096"/>
                </a:lnTo>
                <a:lnTo>
                  <a:pt x="8692893" y="13716"/>
                </a:lnTo>
                <a:lnTo>
                  <a:pt x="8692893" y="89916"/>
                </a:lnTo>
                <a:lnTo>
                  <a:pt x="8700513" y="89916"/>
                </a:lnTo>
                <a:close/>
              </a:path>
              <a:path w="8700770" h="90170">
                <a:moveTo>
                  <a:pt x="13716" y="13716"/>
                </a:moveTo>
                <a:lnTo>
                  <a:pt x="13716" y="6096"/>
                </a:lnTo>
                <a:lnTo>
                  <a:pt x="6096" y="13716"/>
                </a:lnTo>
                <a:lnTo>
                  <a:pt x="13716" y="13716"/>
                </a:lnTo>
                <a:close/>
              </a:path>
              <a:path w="8700770" h="90170">
                <a:moveTo>
                  <a:pt x="13716" y="76200"/>
                </a:moveTo>
                <a:lnTo>
                  <a:pt x="13716" y="13716"/>
                </a:lnTo>
                <a:lnTo>
                  <a:pt x="6096" y="13716"/>
                </a:lnTo>
                <a:lnTo>
                  <a:pt x="6096" y="76200"/>
                </a:lnTo>
                <a:lnTo>
                  <a:pt x="13716" y="76200"/>
                </a:lnTo>
                <a:close/>
              </a:path>
              <a:path w="8700770" h="90170">
                <a:moveTo>
                  <a:pt x="8692893" y="76200"/>
                </a:moveTo>
                <a:lnTo>
                  <a:pt x="6096" y="76200"/>
                </a:lnTo>
                <a:lnTo>
                  <a:pt x="13716" y="82296"/>
                </a:lnTo>
                <a:lnTo>
                  <a:pt x="13716" y="89916"/>
                </a:lnTo>
                <a:lnTo>
                  <a:pt x="8686797" y="89916"/>
                </a:lnTo>
                <a:lnTo>
                  <a:pt x="8686797" y="82296"/>
                </a:lnTo>
                <a:lnTo>
                  <a:pt x="8692893" y="76200"/>
                </a:lnTo>
                <a:close/>
              </a:path>
              <a:path w="8700770" h="90170">
                <a:moveTo>
                  <a:pt x="13716" y="89916"/>
                </a:moveTo>
                <a:lnTo>
                  <a:pt x="13716" y="82296"/>
                </a:lnTo>
                <a:lnTo>
                  <a:pt x="6096" y="76200"/>
                </a:lnTo>
                <a:lnTo>
                  <a:pt x="6096" y="89916"/>
                </a:lnTo>
                <a:lnTo>
                  <a:pt x="13716" y="89916"/>
                </a:lnTo>
                <a:close/>
              </a:path>
              <a:path w="8700770" h="90170">
                <a:moveTo>
                  <a:pt x="8692893" y="13716"/>
                </a:moveTo>
                <a:lnTo>
                  <a:pt x="8686797" y="6096"/>
                </a:lnTo>
                <a:lnTo>
                  <a:pt x="8686797" y="13716"/>
                </a:lnTo>
                <a:lnTo>
                  <a:pt x="8692893" y="13716"/>
                </a:lnTo>
                <a:close/>
              </a:path>
              <a:path w="8700770" h="90170">
                <a:moveTo>
                  <a:pt x="8692893" y="76200"/>
                </a:moveTo>
                <a:lnTo>
                  <a:pt x="8692893" y="13716"/>
                </a:lnTo>
                <a:lnTo>
                  <a:pt x="8686797" y="13716"/>
                </a:lnTo>
                <a:lnTo>
                  <a:pt x="8686797" y="76200"/>
                </a:lnTo>
                <a:lnTo>
                  <a:pt x="8692893" y="76200"/>
                </a:lnTo>
                <a:close/>
              </a:path>
              <a:path w="8700770" h="90170">
                <a:moveTo>
                  <a:pt x="8692893" y="89916"/>
                </a:moveTo>
                <a:lnTo>
                  <a:pt x="8692893" y="76200"/>
                </a:lnTo>
                <a:lnTo>
                  <a:pt x="8686797" y="82296"/>
                </a:lnTo>
                <a:lnTo>
                  <a:pt x="8686797" y="89916"/>
                </a:lnTo>
                <a:lnTo>
                  <a:pt x="8692893" y="89916"/>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Tree>
    <p:extLst>
      <p:ext uri="{BB962C8B-B14F-4D97-AF65-F5344CB8AC3E}">
        <p14:creationId xmlns:p14="http://schemas.microsoft.com/office/powerpoint/2010/main" val="3777745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6978" y="857168"/>
            <a:ext cx="4548108" cy="484622"/>
          </a:xfrm>
          <a:prstGeom prst="rect">
            <a:avLst/>
          </a:prstGeom>
        </p:spPr>
        <p:txBody>
          <a:bodyPr vert="horz" wrap="square" lIns="0" tIns="10860" rIns="0" bIns="0" rtlCol="0">
            <a:spAutoFit/>
          </a:bodyPr>
          <a:lstStyle/>
          <a:p>
            <a:pPr marL="10860">
              <a:spcBef>
                <a:spcPts val="86"/>
              </a:spcBef>
            </a:pPr>
            <a:r>
              <a:rPr spc="-4" dirty="0"/>
              <a:t>Microprocessors </a:t>
            </a:r>
            <a:r>
              <a:rPr dirty="0"/>
              <a:t>Age --</a:t>
            </a:r>
            <a:r>
              <a:rPr spc="-34" dirty="0"/>
              <a:t> </a:t>
            </a:r>
            <a:r>
              <a:rPr spc="-4" dirty="0">
                <a:solidFill>
                  <a:srgbClr val="FF0000"/>
                </a:solidFill>
              </a:rPr>
              <a:t>Intel</a:t>
            </a:r>
          </a:p>
        </p:txBody>
      </p:sp>
      <p:sp>
        <p:nvSpPr>
          <p:cNvPr id="3" name="object 3"/>
          <p:cNvSpPr/>
          <p:nvPr/>
        </p:nvSpPr>
        <p:spPr>
          <a:xfrm>
            <a:off x="857392" y="5741932"/>
            <a:ext cx="7428143" cy="0"/>
          </a:xfrm>
          <a:custGeom>
            <a:avLst/>
            <a:gdLst/>
            <a:ahLst/>
            <a:cxnLst/>
            <a:rect l="l" t="t" r="r" b="b"/>
            <a:pathLst>
              <a:path w="8686800">
                <a:moveTo>
                  <a:pt x="0" y="0"/>
                </a:moveTo>
                <a:lnTo>
                  <a:pt x="8686800" y="0"/>
                </a:lnTo>
              </a:path>
            </a:pathLst>
          </a:custGeom>
          <a:ln w="76200">
            <a:solidFill>
              <a:srgbClr val="3265FF"/>
            </a:solidFill>
          </a:ln>
        </p:spPr>
        <p:txBody>
          <a:bodyPr wrap="square" lIns="0" tIns="0" rIns="0" bIns="0" rtlCol="0"/>
          <a:lstStyle/>
          <a:p>
            <a:pPr defTabSz="781903"/>
            <a:endParaRPr sz="1539">
              <a:solidFill>
                <a:prstClr val="black"/>
              </a:solidFill>
              <a:latin typeface="Calibri"/>
            </a:endParaRPr>
          </a:p>
        </p:txBody>
      </p:sp>
      <p:sp>
        <p:nvSpPr>
          <p:cNvPr id="4" name="object 4"/>
          <p:cNvSpPr/>
          <p:nvPr/>
        </p:nvSpPr>
        <p:spPr>
          <a:xfrm>
            <a:off x="852180" y="5704140"/>
            <a:ext cx="7440088" cy="77105"/>
          </a:xfrm>
          <a:custGeom>
            <a:avLst/>
            <a:gdLst/>
            <a:ahLst/>
            <a:cxnLst/>
            <a:rect l="l" t="t" r="r" b="b"/>
            <a:pathLst>
              <a:path w="8700770" h="90170">
                <a:moveTo>
                  <a:pt x="8700513" y="89916"/>
                </a:moveTo>
                <a:lnTo>
                  <a:pt x="8700513" y="0"/>
                </a:lnTo>
                <a:lnTo>
                  <a:pt x="0" y="0"/>
                </a:lnTo>
                <a:lnTo>
                  <a:pt x="0" y="89916"/>
                </a:lnTo>
                <a:lnTo>
                  <a:pt x="6096" y="89916"/>
                </a:lnTo>
                <a:lnTo>
                  <a:pt x="6096" y="13716"/>
                </a:lnTo>
                <a:lnTo>
                  <a:pt x="13716" y="6096"/>
                </a:lnTo>
                <a:lnTo>
                  <a:pt x="13716" y="13716"/>
                </a:lnTo>
                <a:lnTo>
                  <a:pt x="8686797" y="13716"/>
                </a:lnTo>
                <a:lnTo>
                  <a:pt x="8686797" y="6096"/>
                </a:lnTo>
                <a:lnTo>
                  <a:pt x="8692893" y="13716"/>
                </a:lnTo>
                <a:lnTo>
                  <a:pt x="8692893" y="89916"/>
                </a:lnTo>
                <a:lnTo>
                  <a:pt x="8700513" y="89916"/>
                </a:lnTo>
                <a:close/>
              </a:path>
              <a:path w="8700770" h="90170">
                <a:moveTo>
                  <a:pt x="13716" y="13716"/>
                </a:moveTo>
                <a:lnTo>
                  <a:pt x="13716" y="6096"/>
                </a:lnTo>
                <a:lnTo>
                  <a:pt x="6096" y="13716"/>
                </a:lnTo>
                <a:lnTo>
                  <a:pt x="13716" y="13716"/>
                </a:lnTo>
                <a:close/>
              </a:path>
              <a:path w="8700770" h="90170">
                <a:moveTo>
                  <a:pt x="13716" y="76200"/>
                </a:moveTo>
                <a:lnTo>
                  <a:pt x="13716" y="13716"/>
                </a:lnTo>
                <a:lnTo>
                  <a:pt x="6096" y="13716"/>
                </a:lnTo>
                <a:lnTo>
                  <a:pt x="6096" y="76200"/>
                </a:lnTo>
                <a:lnTo>
                  <a:pt x="13716" y="76200"/>
                </a:lnTo>
                <a:close/>
              </a:path>
              <a:path w="8700770" h="90170">
                <a:moveTo>
                  <a:pt x="8692893" y="76200"/>
                </a:moveTo>
                <a:lnTo>
                  <a:pt x="6096" y="76200"/>
                </a:lnTo>
                <a:lnTo>
                  <a:pt x="13716" y="82296"/>
                </a:lnTo>
                <a:lnTo>
                  <a:pt x="13716" y="89916"/>
                </a:lnTo>
                <a:lnTo>
                  <a:pt x="8686797" y="89916"/>
                </a:lnTo>
                <a:lnTo>
                  <a:pt x="8686797" y="82296"/>
                </a:lnTo>
                <a:lnTo>
                  <a:pt x="8692893" y="76200"/>
                </a:lnTo>
                <a:close/>
              </a:path>
              <a:path w="8700770" h="90170">
                <a:moveTo>
                  <a:pt x="13716" y="89916"/>
                </a:moveTo>
                <a:lnTo>
                  <a:pt x="13716" y="82296"/>
                </a:lnTo>
                <a:lnTo>
                  <a:pt x="6096" y="76200"/>
                </a:lnTo>
                <a:lnTo>
                  <a:pt x="6096" y="89916"/>
                </a:lnTo>
                <a:lnTo>
                  <a:pt x="13716" y="89916"/>
                </a:lnTo>
                <a:close/>
              </a:path>
              <a:path w="8700770" h="90170">
                <a:moveTo>
                  <a:pt x="8692893" y="13716"/>
                </a:moveTo>
                <a:lnTo>
                  <a:pt x="8686797" y="6096"/>
                </a:lnTo>
                <a:lnTo>
                  <a:pt x="8686797" y="13716"/>
                </a:lnTo>
                <a:lnTo>
                  <a:pt x="8692893" y="13716"/>
                </a:lnTo>
                <a:close/>
              </a:path>
              <a:path w="8700770" h="90170">
                <a:moveTo>
                  <a:pt x="8692893" y="76200"/>
                </a:moveTo>
                <a:lnTo>
                  <a:pt x="8692893" y="13716"/>
                </a:lnTo>
                <a:lnTo>
                  <a:pt x="8686797" y="13716"/>
                </a:lnTo>
                <a:lnTo>
                  <a:pt x="8686797" y="76200"/>
                </a:lnTo>
                <a:lnTo>
                  <a:pt x="8692893" y="76200"/>
                </a:lnTo>
                <a:close/>
              </a:path>
              <a:path w="8700770" h="90170">
                <a:moveTo>
                  <a:pt x="8692893" y="89916"/>
                </a:moveTo>
                <a:lnTo>
                  <a:pt x="8692893" y="76200"/>
                </a:lnTo>
                <a:lnTo>
                  <a:pt x="8686797" y="82296"/>
                </a:lnTo>
                <a:lnTo>
                  <a:pt x="8686797" y="89916"/>
                </a:lnTo>
                <a:lnTo>
                  <a:pt x="8692893" y="89916"/>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5" name="object 5"/>
          <p:cNvSpPr txBox="1"/>
          <p:nvPr/>
        </p:nvSpPr>
        <p:spPr>
          <a:xfrm>
            <a:off x="1055042" y="1744114"/>
            <a:ext cx="6868317" cy="3617969"/>
          </a:xfrm>
          <a:prstGeom prst="rect">
            <a:avLst/>
          </a:prstGeom>
        </p:spPr>
        <p:txBody>
          <a:bodyPr vert="horz" wrap="square" lIns="0" tIns="83621" rIns="0" bIns="0" rtlCol="0">
            <a:spAutoFit/>
          </a:bodyPr>
          <a:lstStyle/>
          <a:p>
            <a:pPr marL="304074" indent="-293214" defTabSz="781903">
              <a:spcBef>
                <a:spcPts val="658"/>
              </a:spcBef>
              <a:buFontTx/>
              <a:buChar char="•"/>
              <a:tabLst>
                <a:tab pos="303531" algn="l"/>
                <a:tab pos="304617" algn="l"/>
              </a:tabLst>
            </a:pPr>
            <a:r>
              <a:rPr sz="2394" spc="-4" dirty="0">
                <a:solidFill>
                  <a:srgbClr val="FF0000"/>
                </a:solidFill>
                <a:latin typeface="Times New Roman"/>
                <a:cs typeface="Times New Roman"/>
              </a:rPr>
              <a:t>In</a:t>
            </a:r>
            <a:r>
              <a:rPr sz="2394" spc="-13" dirty="0">
                <a:solidFill>
                  <a:srgbClr val="FF0000"/>
                </a:solidFill>
                <a:latin typeface="Times New Roman"/>
                <a:cs typeface="Times New Roman"/>
              </a:rPr>
              <a:t> </a:t>
            </a:r>
            <a:r>
              <a:rPr sz="2394" dirty="0">
                <a:solidFill>
                  <a:srgbClr val="FF0000"/>
                </a:solidFill>
                <a:latin typeface="Times New Roman"/>
                <a:cs typeface="Times New Roman"/>
              </a:rPr>
              <a:t>1978-79</a:t>
            </a:r>
            <a:endParaRPr sz="2394" dirty="0">
              <a:solidFill>
                <a:prstClr val="black"/>
              </a:solidFill>
              <a:latin typeface="Times New Roman"/>
              <a:cs typeface="Times New Roman"/>
            </a:endParaRPr>
          </a:p>
          <a:p>
            <a:pPr marL="646699" lvl="1" indent="-244888" defTabSz="781903">
              <a:spcBef>
                <a:spcPts val="577"/>
              </a:spcBef>
              <a:buFontTx/>
              <a:buChar char="–"/>
              <a:tabLst>
                <a:tab pos="647242" algn="l"/>
              </a:tabLst>
            </a:pPr>
            <a:r>
              <a:rPr sz="2394" dirty="0">
                <a:solidFill>
                  <a:srgbClr val="001CD6"/>
                </a:solidFill>
                <a:latin typeface="Times New Roman"/>
                <a:cs typeface="Times New Roman"/>
              </a:rPr>
              <a:t>8086 </a:t>
            </a:r>
            <a:r>
              <a:rPr sz="2394" spc="-4" dirty="0">
                <a:solidFill>
                  <a:srgbClr val="001CD6"/>
                </a:solidFill>
                <a:latin typeface="Times New Roman"/>
                <a:cs typeface="Times New Roman"/>
              </a:rPr>
              <a:t>and </a:t>
            </a:r>
            <a:r>
              <a:rPr sz="2394" dirty="0">
                <a:solidFill>
                  <a:srgbClr val="001CD6"/>
                </a:solidFill>
                <a:latin typeface="Times New Roman"/>
                <a:cs typeface="Times New Roman"/>
              </a:rPr>
              <a:t>8088 </a:t>
            </a:r>
            <a:r>
              <a:rPr sz="2394" spc="-9" dirty="0">
                <a:solidFill>
                  <a:srgbClr val="001CD6"/>
                </a:solidFill>
                <a:latin typeface="Times New Roman"/>
                <a:cs typeface="Times New Roman"/>
              </a:rPr>
              <a:t>modern </a:t>
            </a:r>
            <a:r>
              <a:rPr sz="2394" spc="43" dirty="0">
                <a:solidFill>
                  <a:srgbClr val="001CD6"/>
                </a:solidFill>
                <a:latin typeface="Times New Roman"/>
                <a:cs typeface="Times New Roman"/>
              </a:rPr>
              <a:t>µp’s </a:t>
            </a:r>
            <a:r>
              <a:rPr lang="en-US" sz="2394" spc="43" dirty="0">
                <a:solidFill>
                  <a:srgbClr val="001CD6"/>
                </a:solidFill>
                <a:latin typeface="Times New Roman"/>
                <a:cs typeface="Times New Roman"/>
              </a:rPr>
              <a:t>(Microprocessors) </a:t>
            </a:r>
            <a:r>
              <a:rPr sz="2052" spc="-4" dirty="0">
                <a:solidFill>
                  <a:prstClr val="black"/>
                </a:solidFill>
                <a:latin typeface="Times New Roman"/>
                <a:cs typeface="Times New Roman"/>
              </a:rPr>
              <a:t>were</a:t>
            </a:r>
            <a:r>
              <a:rPr sz="2052" spc="-333" dirty="0">
                <a:solidFill>
                  <a:prstClr val="black"/>
                </a:solidFill>
                <a:latin typeface="Times New Roman"/>
                <a:cs typeface="Times New Roman"/>
              </a:rPr>
              <a:t> </a:t>
            </a:r>
            <a:r>
              <a:rPr sz="2052" dirty="0">
                <a:solidFill>
                  <a:prstClr val="black"/>
                </a:solidFill>
                <a:latin typeface="Times New Roman"/>
                <a:cs typeface="Times New Roman"/>
              </a:rPr>
              <a:t>introduced.</a:t>
            </a:r>
          </a:p>
          <a:p>
            <a:pPr marL="646699" lvl="1" indent="-244888" defTabSz="781903">
              <a:spcBef>
                <a:spcPts val="505"/>
              </a:spcBef>
              <a:buFontTx/>
              <a:buChar char="–"/>
              <a:tabLst>
                <a:tab pos="646699" algn="l"/>
                <a:tab pos="647242" algn="l"/>
              </a:tabLst>
            </a:pPr>
            <a:r>
              <a:rPr sz="2052" dirty="0">
                <a:solidFill>
                  <a:prstClr val="black"/>
                </a:solidFill>
                <a:latin typeface="Times New Roman"/>
                <a:cs typeface="Times New Roman"/>
              </a:rPr>
              <a:t>16-bit </a:t>
            </a:r>
            <a:r>
              <a:rPr sz="2052" spc="-4" dirty="0">
                <a:solidFill>
                  <a:prstClr val="black"/>
                </a:solidFill>
                <a:latin typeface="Times New Roman"/>
                <a:cs typeface="Times New Roman"/>
              </a:rPr>
              <a:t>microprocessors </a:t>
            </a:r>
            <a:r>
              <a:rPr sz="2052" dirty="0">
                <a:solidFill>
                  <a:prstClr val="black"/>
                </a:solidFill>
                <a:latin typeface="Times New Roman"/>
                <a:cs typeface="Times New Roman"/>
              </a:rPr>
              <a:t>(8 bit external data bus </a:t>
            </a:r>
            <a:r>
              <a:rPr sz="2052" spc="-4" dirty="0">
                <a:solidFill>
                  <a:prstClr val="black"/>
                </a:solidFill>
                <a:latin typeface="Times New Roman"/>
                <a:cs typeface="Times New Roman"/>
              </a:rPr>
              <a:t>for</a:t>
            </a:r>
            <a:r>
              <a:rPr sz="2052" spc="-124" dirty="0">
                <a:solidFill>
                  <a:prstClr val="black"/>
                </a:solidFill>
                <a:latin typeface="Times New Roman"/>
                <a:cs typeface="Times New Roman"/>
              </a:rPr>
              <a:t> </a:t>
            </a:r>
            <a:r>
              <a:rPr sz="2052" dirty="0">
                <a:solidFill>
                  <a:prstClr val="black"/>
                </a:solidFill>
                <a:latin typeface="Times New Roman"/>
                <a:cs typeface="Times New Roman"/>
              </a:rPr>
              <a:t>8088)</a:t>
            </a:r>
          </a:p>
          <a:p>
            <a:pPr marL="646699" lvl="1" indent="-244888" defTabSz="781903">
              <a:spcBef>
                <a:spcPts val="492"/>
              </a:spcBef>
              <a:buFontTx/>
              <a:buChar char="–"/>
              <a:tabLst>
                <a:tab pos="646699" algn="l"/>
                <a:tab pos="647242" algn="l"/>
              </a:tabLst>
            </a:pPr>
            <a:r>
              <a:rPr sz="2052" spc="-4" dirty="0">
                <a:solidFill>
                  <a:prstClr val="black"/>
                </a:solidFill>
                <a:latin typeface="Times New Roman"/>
                <a:cs typeface="Times New Roman"/>
              </a:rPr>
              <a:t>Addresses </a:t>
            </a:r>
            <a:r>
              <a:rPr sz="2052" dirty="0">
                <a:solidFill>
                  <a:srgbClr val="FF0000"/>
                </a:solidFill>
                <a:latin typeface="Times New Roman"/>
                <a:cs typeface="Times New Roman"/>
              </a:rPr>
              <a:t>1M byte of</a:t>
            </a:r>
            <a:r>
              <a:rPr sz="2052" spc="-30" dirty="0">
                <a:solidFill>
                  <a:srgbClr val="FF0000"/>
                </a:solidFill>
                <a:latin typeface="Times New Roman"/>
                <a:cs typeface="Times New Roman"/>
              </a:rPr>
              <a:t> </a:t>
            </a:r>
            <a:r>
              <a:rPr sz="2052" spc="-9" dirty="0">
                <a:solidFill>
                  <a:srgbClr val="FF0000"/>
                </a:solidFill>
                <a:latin typeface="Times New Roman"/>
                <a:cs typeface="Times New Roman"/>
              </a:rPr>
              <a:t>memory.</a:t>
            </a:r>
            <a:endParaRPr sz="2052" dirty="0">
              <a:solidFill>
                <a:prstClr val="black"/>
              </a:solidFill>
              <a:latin typeface="Times New Roman"/>
              <a:cs typeface="Times New Roman"/>
            </a:endParaRPr>
          </a:p>
          <a:p>
            <a:pPr marL="646699" lvl="1" indent="-244888" defTabSz="781903">
              <a:spcBef>
                <a:spcPts val="492"/>
              </a:spcBef>
              <a:buFontTx/>
              <a:buChar char="–"/>
              <a:tabLst>
                <a:tab pos="646699" algn="l"/>
                <a:tab pos="647242" algn="l"/>
              </a:tabLst>
            </a:pPr>
            <a:r>
              <a:rPr sz="2052" dirty="0">
                <a:solidFill>
                  <a:prstClr val="black"/>
                </a:solidFill>
                <a:latin typeface="Times New Roman"/>
                <a:cs typeface="Times New Roman"/>
              </a:rPr>
              <a:t>2.5 </a:t>
            </a:r>
            <a:r>
              <a:rPr sz="2052" spc="-4" dirty="0">
                <a:solidFill>
                  <a:prstClr val="black"/>
                </a:solidFill>
                <a:latin typeface="Times New Roman"/>
                <a:cs typeface="Times New Roman"/>
              </a:rPr>
              <a:t>million </a:t>
            </a:r>
            <a:r>
              <a:rPr sz="2052" dirty="0">
                <a:solidFill>
                  <a:prstClr val="black"/>
                </a:solidFill>
                <a:latin typeface="Times New Roman"/>
                <a:cs typeface="Times New Roman"/>
              </a:rPr>
              <a:t>instructions per</a:t>
            </a:r>
            <a:r>
              <a:rPr sz="2052" spc="-81" dirty="0">
                <a:solidFill>
                  <a:prstClr val="black"/>
                </a:solidFill>
                <a:latin typeface="Times New Roman"/>
                <a:cs typeface="Times New Roman"/>
              </a:rPr>
              <a:t> </a:t>
            </a:r>
            <a:r>
              <a:rPr sz="2052" dirty="0">
                <a:solidFill>
                  <a:prstClr val="black"/>
                </a:solidFill>
                <a:latin typeface="Times New Roman"/>
                <a:cs typeface="Times New Roman"/>
              </a:rPr>
              <a:t>second</a:t>
            </a:r>
          </a:p>
          <a:p>
            <a:pPr marL="646699" lvl="1" indent="-244888" defTabSz="781903">
              <a:spcBef>
                <a:spcPts val="496"/>
              </a:spcBef>
              <a:buFontTx/>
              <a:buChar char="–"/>
              <a:tabLst>
                <a:tab pos="646699" algn="l"/>
                <a:tab pos="647242" algn="l"/>
              </a:tabLst>
            </a:pPr>
            <a:r>
              <a:rPr sz="2052" dirty="0">
                <a:solidFill>
                  <a:prstClr val="black"/>
                </a:solidFill>
                <a:latin typeface="Times New Roman"/>
                <a:cs typeface="Times New Roman"/>
              </a:rPr>
              <a:t>Multiply and divide instructions</a:t>
            </a:r>
            <a:r>
              <a:rPr sz="2052" spc="-115" dirty="0">
                <a:solidFill>
                  <a:prstClr val="black"/>
                </a:solidFill>
                <a:latin typeface="Times New Roman"/>
                <a:cs typeface="Times New Roman"/>
              </a:rPr>
              <a:t> </a:t>
            </a:r>
            <a:r>
              <a:rPr sz="2052" dirty="0">
                <a:solidFill>
                  <a:prstClr val="black"/>
                </a:solidFill>
                <a:latin typeface="Times New Roman"/>
                <a:cs typeface="Times New Roman"/>
              </a:rPr>
              <a:t>included</a:t>
            </a:r>
            <a:endParaRPr sz="2950" dirty="0">
              <a:solidFill>
                <a:prstClr val="black"/>
              </a:solidFill>
              <a:latin typeface="Times New Roman"/>
              <a:cs typeface="Times New Roman"/>
            </a:endParaRPr>
          </a:p>
          <a:p>
            <a:pPr marL="304074" marR="4344" indent="-293214" defTabSz="781903">
              <a:lnSpc>
                <a:spcPct val="80000"/>
              </a:lnSpc>
              <a:buFontTx/>
              <a:buChar char="•"/>
              <a:tabLst>
                <a:tab pos="303531" algn="l"/>
                <a:tab pos="304617" algn="l"/>
              </a:tabLst>
            </a:pPr>
            <a:r>
              <a:rPr sz="2394" spc="-4" dirty="0">
                <a:solidFill>
                  <a:srgbClr val="FF0000"/>
                </a:solidFill>
                <a:latin typeface="Times New Roman"/>
                <a:cs typeface="Times New Roman"/>
              </a:rPr>
              <a:t>International Business Machines(IBM) decided to </a:t>
            </a:r>
            <a:r>
              <a:rPr sz="2394" dirty="0">
                <a:solidFill>
                  <a:srgbClr val="FF0000"/>
                </a:solidFill>
                <a:latin typeface="Times New Roman"/>
                <a:cs typeface="Times New Roman"/>
              </a:rPr>
              <a:t>use  the 8088 </a:t>
            </a:r>
            <a:r>
              <a:rPr sz="2394" spc="-4" dirty="0">
                <a:solidFill>
                  <a:srgbClr val="FF0000"/>
                </a:solidFill>
                <a:latin typeface="Times New Roman"/>
                <a:cs typeface="Times New Roman"/>
              </a:rPr>
              <a:t>in its first </a:t>
            </a:r>
            <a:r>
              <a:rPr sz="2394" spc="-9" dirty="0">
                <a:solidFill>
                  <a:srgbClr val="FF0000"/>
                </a:solidFill>
                <a:latin typeface="Times New Roman"/>
                <a:cs typeface="Times New Roman"/>
              </a:rPr>
              <a:t>ever </a:t>
            </a:r>
            <a:r>
              <a:rPr sz="2394" dirty="0">
                <a:solidFill>
                  <a:srgbClr val="FF0000"/>
                </a:solidFill>
                <a:latin typeface="Times New Roman"/>
                <a:cs typeface="Times New Roman"/>
              </a:rPr>
              <a:t>PC </a:t>
            </a:r>
            <a:r>
              <a:rPr sz="2394" spc="-4" dirty="0">
                <a:solidFill>
                  <a:srgbClr val="FF0000"/>
                </a:solidFill>
                <a:latin typeface="Times New Roman"/>
                <a:cs typeface="Times New Roman"/>
              </a:rPr>
              <a:t>in </a:t>
            </a:r>
            <a:r>
              <a:rPr sz="2394" dirty="0">
                <a:solidFill>
                  <a:srgbClr val="FF0000"/>
                </a:solidFill>
                <a:latin typeface="Times New Roman"/>
                <a:cs typeface="Times New Roman"/>
              </a:rPr>
              <a:t>1981 </a:t>
            </a:r>
            <a:r>
              <a:rPr sz="2394" spc="-9" dirty="0">
                <a:solidFill>
                  <a:srgbClr val="FF0000"/>
                </a:solidFill>
                <a:latin typeface="Times New Roman"/>
                <a:cs typeface="Times New Roman"/>
              </a:rPr>
              <a:t>making </a:t>
            </a:r>
            <a:r>
              <a:rPr sz="2394" spc="-4" dirty="0">
                <a:solidFill>
                  <a:srgbClr val="FF0000"/>
                </a:solidFill>
                <a:latin typeface="Times New Roman"/>
                <a:cs typeface="Times New Roman"/>
              </a:rPr>
              <a:t>it very  popular</a:t>
            </a:r>
            <a:endParaRPr sz="2394" dirty="0">
              <a:solidFill>
                <a:prstClr val="black"/>
              </a:solidFill>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6978" y="857168"/>
            <a:ext cx="4548108" cy="484622"/>
          </a:xfrm>
          <a:prstGeom prst="rect">
            <a:avLst/>
          </a:prstGeom>
        </p:spPr>
        <p:txBody>
          <a:bodyPr vert="horz" wrap="square" lIns="0" tIns="10860" rIns="0" bIns="0" rtlCol="0">
            <a:spAutoFit/>
          </a:bodyPr>
          <a:lstStyle/>
          <a:p>
            <a:pPr marL="10860">
              <a:spcBef>
                <a:spcPts val="86"/>
              </a:spcBef>
            </a:pPr>
            <a:r>
              <a:rPr spc="-4" dirty="0"/>
              <a:t>Microprocessors </a:t>
            </a:r>
            <a:r>
              <a:rPr dirty="0"/>
              <a:t>Age --</a:t>
            </a:r>
            <a:r>
              <a:rPr spc="-34" dirty="0"/>
              <a:t> </a:t>
            </a:r>
            <a:r>
              <a:rPr spc="-4" dirty="0">
                <a:solidFill>
                  <a:srgbClr val="FF0000"/>
                </a:solidFill>
              </a:rPr>
              <a:t>Intel</a:t>
            </a:r>
          </a:p>
        </p:txBody>
      </p:sp>
      <p:sp>
        <p:nvSpPr>
          <p:cNvPr id="3" name="object 3"/>
          <p:cNvSpPr/>
          <p:nvPr/>
        </p:nvSpPr>
        <p:spPr>
          <a:xfrm>
            <a:off x="857392" y="5741932"/>
            <a:ext cx="7428143" cy="0"/>
          </a:xfrm>
          <a:custGeom>
            <a:avLst/>
            <a:gdLst/>
            <a:ahLst/>
            <a:cxnLst/>
            <a:rect l="l" t="t" r="r" b="b"/>
            <a:pathLst>
              <a:path w="8686800">
                <a:moveTo>
                  <a:pt x="0" y="0"/>
                </a:moveTo>
                <a:lnTo>
                  <a:pt x="8686800" y="0"/>
                </a:lnTo>
              </a:path>
            </a:pathLst>
          </a:custGeom>
          <a:ln w="76200">
            <a:solidFill>
              <a:srgbClr val="3265FF"/>
            </a:solidFill>
          </a:ln>
        </p:spPr>
        <p:txBody>
          <a:bodyPr wrap="square" lIns="0" tIns="0" rIns="0" bIns="0" rtlCol="0"/>
          <a:lstStyle/>
          <a:p>
            <a:pPr defTabSz="781903"/>
            <a:endParaRPr sz="1539">
              <a:solidFill>
                <a:prstClr val="black"/>
              </a:solidFill>
              <a:latin typeface="Calibri"/>
            </a:endParaRPr>
          </a:p>
        </p:txBody>
      </p:sp>
      <p:sp>
        <p:nvSpPr>
          <p:cNvPr id="4" name="object 4"/>
          <p:cNvSpPr/>
          <p:nvPr/>
        </p:nvSpPr>
        <p:spPr>
          <a:xfrm>
            <a:off x="852180" y="5704140"/>
            <a:ext cx="7440088" cy="77105"/>
          </a:xfrm>
          <a:custGeom>
            <a:avLst/>
            <a:gdLst/>
            <a:ahLst/>
            <a:cxnLst/>
            <a:rect l="l" t="t" r="r" b="b"/>
            <a:pathLst>
              <a:path w="8700770" h="90170">
                <a:moveTo>
                  <a:pt x="8700513" y="89916"/>
                </a:moveTo>
                <a:lnTo>
                  <a:pt x="8700513" y="0"/>
                </a:lnTo>
                <a:lnTo>
                  <a:pt x="0" y="0"/>
                </a:lnTo>
                <a:lnTo>
                  <a:pt x="0" y="89916"/>
                </a:lnTo>
                <a:lnTo>
                  <a:pt x="6096" y="89916"/>
                </a:lnTo>
                <a:lnTo>
                  <a:pt x="6096" y="13716"/>
                </a:lnTo>
                <a:lnTo>
                  <a:pt x="13716" y="6096"/>
                </a:lnTo>
                <a:lnTo>
                  <a:pt x="13716" y="13716"/>
                </a:lnTo>
                <a:lnTo>
                  <a:pt x="8686797" y="13716"/>
                </a:lnTo>
                <a:lnTo>
                  <a:pt x="8686797" y="6096"/>
                </a:lnTo>
                <a:lnTo>
                  <a:pt x="8692893" y="13716"/>
                </a:lnTo>
                <a:lnTo>
                  <a:pt x="8692893" y="89916"/>
                </a:lnTo>
                <a:lnTo>
                  <a:pt x="8700513" y="89916"/>
                </a:lnTo>
                <a:close/>
              </a:path>
              <a:path w="8700770" h="90170">
                <a:moveTo>
                  <a:pt x="13716" y="13716"/>
                </a:moveTo>
                <a:lnTo>
                  <a:pt x="13716" y="6096"/>
                </a:lnTo>
                <a:lnTo>
                  <a:pt x="6096" y="13716"/>
                </a:lnTo>
                <a:lnTo>
                  <a:pt x="13716" y="13716"/>
                </a:lnTo>
                <a:close/>
              </a:path>
              <a:path w="8700770" h="90170">
                <a:moveTo>
                  <a:pt x="13716" y="76200"/>
                </a:moveTo>
                <a:lnTo>
                  <a:pt x="13716" y="13716"/>
                </a:lnTo>
                <a:lnTo>
                  <a:pt x="6096" y="13716"/>
                </a:lnTo>
                <a:lnTo>
                  <a:pt x="6096" y="76200"/>
                </a:lnTo>
                <a:lnTo>
                  <a:pt x="13716" y="76200"/>
                </a:lnTo>
                <a:close/>
              </a:path>
              <a:path w="8700770" h="90170">
                <a:moveTo>
                  <a:pt x="8692893" y="76200"/>
                </a:moveTo>
                <a:lnTo>
                  <a:pt x="6096" y="76200"/>
                </a:lnTo>
                <a:lnTo>
                  <a:pt x="13716" y="82296"/>
                </a:lnTo>
                <a:lnTo>
                  <a:pt x="13716" y="89916"/>
                </a:lnTo>
                <a:lnTo>
                  <a:pt x="8686797" y="89916"/>
                </a:lnTo>
                <a:lnTo>
                  <a:pt x="8686797" y="82296"/>
                </a:lnTo>
                <a:lnTo>
                  <a:pt x="8692893" y="76200"/>
                </a:lnTo>
                <a:close/>
              </a:path>
              <a:path w="8700770" h="90170">
                <a:moveTo>
                  <a:pt x="13716" y="89916"/>
                </a:moveTo>
                <a:lnTo>
                  <a:pt x="13716" y="82296"/>
                </a:lnTo>
                <a:lnTo>
                  <a:pt x="6096" y="76200"/>
                </a:lnTo>
                <a:lnTo>
                  <a:pt x="6096" y="89916"/>
                </a:lnTo>
                <a:lnTo>
                  <a:pt x="13716" y="89916"/>
                </a:lnTo>
                <a:close/>
              </a:path>
              <a:path w="8700770" h="90170">
                <a:moveTo>
                  <a:pt x="8692893" y="13716"/>
                </a:moveTo>
                <a:lnTo>
                  <a:pt x="8686797" y="6096"/>
                </a:lnTo>
                <a:lnTo>
                  <a:pt x="8686797" y="13716"/>
                </a:lnTo>
                <a:lnTo>
                  <a:pt x="8692893" y="13716"/>
                </a:lnTo>
                <a:close/>
              </a:path>
              <a:path w="8700770" h="90170">
                <a:moveTo>
                  <a:pt x="8692893" y="76200"/>
                </a:moveTo>
                <a:lnTo>
                  <a:pt x="8692893" y="13716"/>
                </a:lnTo>
                <a:lnTo>
                  <a:pt x="8686797" y="13716"/>
                </a:lnTo>
                <a:lnTo>
                  <a:pt x="8686797" y="76200"/>
                </a:lnTo>
                <a:lnTo>
                  <a:pt x="8692893" y="76200"/>
                </a:lnTo>
                <a:close/>
              </a:path>
              <a:path w="8700770" h="90170">
                <a:moveTo>
                  <a:pt x="8692893" y="89916"/>
                </a:moveTo>
                <a:lnTo>
                  <a:pt x="8692893" y="76200"/>
                </a:lnTo>
                <a:lnTo>
                  <a:pt x="8686797" y="82296"/>
                </a:lnTo>
                <a:lnTo>
                  <a:pt x="8686797" y="89916"/>
                </a:lnTo>
                <a:lnTo>
                  <a:pt x="8692893" y="89916"/>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mc:AlternateContent xmlns:mc="http://schemas.openxmlformats.org/markup-compatibility/2006" xmlns:a14="http://schemas.microsoft.com/office/drawing/2010/main">
        <mc:Choice Requires="a14">
          <p:sp>
            <p:nvSpPr>
              <p:cNvPr id="5" name="object 5"/>
              <p:cNvSpPr txBox="1"/>
              <p:nvPr/>
            </p:nvSpPr>
            <p:spPr>
              <a:xfrm>
                <a:off x="1055046" y="1780603"/>
                <a:ext cx="6976915" cy="3576488"/>
              </a:xfrm>
              <a:prstGeom prst="rect">
                <a:avLst/>
              </a:prstGeom>
            </p:spPr>
            <p:txBody>
              <a:bodyPr vert="horz" wrap="square" lIns="0" tIns="47240" rIns="0" bIns="0" rtlCol="0">
                <a:spAutoFit/>
              </a:bodyPr>
              <a:lstStyle/>
              <a:p>
                <a:pPr marL="304074" indent="-293214" defTabSz="781903">
                  <a:spcBef>
                    <a:spcPts val="371"/>
                  </a:spcBef>
                  <a:buFontTx/>
                  <a:buChar char="•"/>
                  <a:tabLst>
                    <a:tab pos="303531" algn="l"/>
                    <a:tab pos="304617" algn="l"/>
                  </a:tabLst>
                </a:pPr>
                <a:r>
                  <a:rPr sz="2394" spc="-4" dirty="0">
                    <a:solidFill>
                      <a:srgbClr val="FF0000"/>
                    </a:solidFill>
                    <a:latin typeface="Times New Roman"/>
                    <a:cs typeface="Times New Roman"/>
                  </a:rPr>
                  <a:t>Intel </a:t>
                </a:r>
                <a:r>
                  <a:rPr sz="2394" dirty="0">
                    <a:solidFill>
                      <a:srgbClr val="FF0000"/>
                    </a:solidFill>
                    <a:latin typeface="Times New Roman"/>
                    <a:cs typeface="Times New Roman"/>
                  </a:rPr>
                  <a:t>80x86</a:t>
                </a:r>
                <a:r>
                  <a:rPr sz="2394" spc="-34" dirty="0">
                    <a:solidFill>
                      <a:srgbClr val="FF0000"/>
                    </a:solidFill>
                    <a:latin typeface="Times New Roman"/>
                    <a:cs typeface="Times New Roman"/>
                  </a:rPr>
                  <a:t> </a:t>
                </a:r>
                <a:r>
                  <a:rPr sz="2394" spc="-9" dirty="0">
                    <a:solidFill>
                      <a:srgbClr val="FF0000"/>
                    </a:solidFill>
                    <a:latin typeface="Times New Roman"/>
                    <a:cs typeface="Times New Roman"/>
                  </a:rPr>
                  <a:t>Family</a:t>
                </a:r>
                <a:endParaRPr sz="2394" dirty="0">
                  <a:solidFill>
                    <a:prstClr val="black"/>
                  </a:solidFill>
                  <a:latin typeface="Times New Roman"/>
                  <a:cs typeface="Times New Roman"/>
                </a:endParaRPr>
              </a:p>
              <a:p>
                <a:pPr marL="646699" lvl="1" indent="-244888" defTabSz="781903">
                  <a:spcBef>
                    <a:spcPts val="286"/>
                  </a:spcBef>
                  <a:buFontTx/>
                  <a:buChar char="–"/>
                  <a:tabLst>
                    <a:tab pos="647242" algn="l"/>
                  </a:tabLst>
                </a:pPr>
                <a:r>
                  <a:rPr sz="2394" spc="-4" dirty="0">
                    <a:solidFill>
                      <a:srgbClr val="001CD6"/>
                    </a:solidFill>
                    <a:latin typeface="Times New Roman"/>
                    <a:cs typeface="Times New Roman"/>
                  </a:rPr>
                  <a:t>The </a:t>
                </a:r>
                <a:r>
                  <a:rPr sz="2394" dirty="0">
                    <a:solidFill>
                      <a:srgbClr val="001CD6"/>
                    </a:solidFill>
                    <a:latin typeface="Times New Roman"/>
                    <a:cs typeface="Times New Roman"/>
                  </a:rPr>
                  <a:t>80286, 16-bit</a:t>
                </a:r>
                <a:r>
                  <a:rPr sz="2394" spc="-56" dirty="0">
                    <a:solidFill>
                      <a:srgbClr val="001CD6"/>
                    </a:solidFill>
                    <a:latin typeface="Times New Roman"/>
                    <a:cs typeface="Times New Roman"/>
                  </a:rPr>
                  <a:t> </a:t>
                </a:r>
                <a:r>
                  <a:rPr sz="2394" spc="-4" dirty="0">
                    <a:solidFill>
                      <a:srgbClr val="001CD6"/>
                    </a:solidFill>
                    <a:latin typeface="Times New Roman"/>
                    <a:cs typeface="Times New Roman"/>
                  </a:rPr>
                  <a:t>microprocessor</a:t>
                </a:r>
                <a:endParaRPr sz="2394" dirty="0">
                  <a:solidFill>
                    <a:prstClr val="black"/>
                  </a:solidFill>
                  <a:latin typeface="Times New Roman"/>
                  <a:cs typeface="Times New Roman"/>
                </a:endParaRPr>
              </a:p>
              <a:p>
                <a:pPr marL="988239" lvl="2" indent="-195476" defTabSz="781903">
                  <a:spcBef>
                    <a:spcPts val="261"/>
                  </a:spcBef>
                  <a:buFontTx/>
                  <a:buChar char="•"/>
                  <a:tabLst>
                    <a:tab pos="988782" algn="l"/>
                  </a:tabLst>
                </a:pPr>
                <a:r>
                  <a:rPr sz="2052" spc="-4" dirty="0">
                    <a:solidFill>
                      <a:prstClr val="black"/>
                    </a:solidFill>
                    <a:latin typeface="Times New Roman"/>
                    <a:cs typeface="Times New Roman"/>
                  </a:rPr>
                  <a:t>Addresses </a:t>
                </a:r>
                <a:r>
                  <a:rPr sz="2052" dirty="0">
                    <a:solidFill>
                      <a:prstClr val="black"/>
                    </a:solidFill>
                    <a:latin typeface="Times New Roman"/>
                    <a:cs typeface="Times New Roman"/>
                  </a:rPr>
                  <a:t>a 16 M byte</a:t>
                </a:r>
                <a:r>
                  <a:rPr sz="2052" spc="-30" dirty="0">
                    <a:solidFill>
                      <a:prstClr val="black"/>
                    </a:solidFill>
                    <a:latin typeface="Times New Roman"/>
                    <a:cs typeface="Times New Roman"/>
                  </a:rPr>
                  <a:t> </a:t>
                </a:r>
                <a:r>
                  <a:rPr sz="2052" spc="-9" dirty="0">
                    <a:solidFill>
                      <a:prstClr val="black"/>
                    </a:solidFill>
                    <a:latin typeface="Times New Roman"/>
                    <a:cs typeface="Times New Roman"/>
                  </a:rPr>
                  <a:t>memory</a:t>
                </a:r>
                <a:endParaRPr sz="2052" dirty="0">
                  <a:solidFill>
                    <a:prstClr val="black"/>
                  </a:solidFill>
                  <a:latin typeface="Times New Roman"/>
                  <a:cs typeface="Times New Roman"/>
                </a:endParaRPr>
              </a:p>
              <a:p>
                <a:pPr marL="988239" lvl="2" indent="-195476" defTabSz="781903">
                  <a:spcBef>
                    <a:spcPts val="248"/>
                  </a:spcBef>
                  <a:buFontTx/>
                  <a:buChar char="•"/>
                  <a:tabLst>
                    <a:tab pos="988782" algn="l"/>
                  </a:tabLst>
                </a:pPr>
                <a:r>
                  <a:rPr lang="en-US" sz="2052" spc="492" dirty="0">
                    <a:solidFill>
                      <a:prstClr val="black"/>
                    </a:solidFill>
                    <a:latin typeface="Times New Roman"/>
                    <a:cs typeface="Times New Roman"/>
                  </a:rPr>
                  <a:t>Speed</a:t>
                </a:r>
                <a14:m>
                  <m:oMath xmlns:m="http://schemas.openxmlformats.org/officeDocument/2006/math">
                    <m:r>
                      <a:rPr lang="en-US" sz="2052" i="1" spc="492">
                        <a:solidFill>
                          <a:prstClr val="black"/>
                        </a:solidFill>
                        <a:latin typeface="Cambria Math" panose="02040503050406030204" pitchFamily="18" charset="0"/>
                        <a:ea typeface="Cambria Math" panose="02040503050406030204" pitchFamily="18" charset="0"/>
                        <a:cs typeface="Times New Roman"/>
                      </a:rPr>
                      <m:t>→</m:t>
                    </m:r>
                  </m:oMath>
                </a14:m>
                <a:r>
                  <a:rPr sz="2052" spc="492" dirty="0">
                    <a:solidFill>
                      <a:prstClr val="black"/>
                    </a:solidFill>
                    <a:latin typeface="Times New Roman"/>
                    <a:cs typeface="Times New Roman"/>
                  </a:rPr>
                  <a:t>4</a:t>
                </a:r>
                <a:r>
                  <a:rPr sz="2052" spc="-26" dirty="0">
                    <a:solidFill>
                      <a:prstClr val="black"/>
                    </a:solidFill>
                    <a:latin typeface="Times New Roman"/>
                    <a:cs typeface="Times New Roman"/>
                  </a:rPr>
                  <a:t> </a:t>
                </a:r>
                <a:r>
                  <a:rPr sz="2052" spc="-4" dirty="0">
                    <a:solidFill>
                      <a:prstClr val="black"/>
                    </a:solidFill>
                    <a:latin typeface="Times New Roman"/>
                    <a:cs typeface="Times New Roman"/>
                  </a:rPr>
                  <a:t>MIPs</a:t>
                </a:r>
                <a:endParaRPr sz="2052" dirty="0">
                  <a:solidFill>
                    <a:prstClr val="black"/>
                  </a:solidFill>
                  <a:latin typeface="Times New Roman"/>
                  <a:cs typeface="Times New Roman"/>
                </a:endParaRPr>
              </a:p>
              <a:p>
                <a:pPr marL="646699" lvl="1" indent="-244888" defTabSz="781903">
                  <a:spcBef>
                    <a:spcPts val="274"/>
                  </a:spcBef>
                  <a:buFontTx/>
                  <a:buChar char="–"/>
                  <a:tabLst>
                    <a:tab pos="647242" algn="l"/>
                  </a:tabLst>
                </a:pPr>
                <a:r>
                  <a:rPr sz="2394" spc="-4" dirty="0">
                    <a:solidFill>
                      <a:srgbClr val="001CD6"/>
                    </a:solidFill>
                    <a:latin typeface="Times New Roman"/>
                    <a:cs typeface="Times New Roman"/>
                  </a:rPr>
                  <a:t>The </a:t>
                </a:r>
                <a:r>
                  <a:rPr sz="2394" dirty="0">
                    <a:solidFill>
                      <a:srgbClr val="001CD6"/>
                    </a:solidFill>
                    <a:latin typeface="Times New Roman"/>
                    <a:cs typeface="Times New Roman"/>
                  </a:rPr>
                  <a:t>80386 </a:t>
                </a:r>
                <a:r>
                  <a:rPr sz="2394" spc="-9" dirty="0">
                    <a:solidFill>
                      <a:srgbClr val="001CD6"/>
                    </a:solidFill>
                    <a:latin typeface="Times New Roman"/>
                    <a:cs typeface="Times New Roman"/>
                  </a:rPr>
                  <a:t>was </a:t>
                </a:r>
                <a:r>
                  <a:rPr sz="2394" spc="-4" dirty="0">
                    <a:solidFill>
                      <a:srgbClr val="001CD6"/>
                    </a:solidFill>
                    <a:latin typeface="Times New Roman"/>
                    <a:cs typeface="Times New Roman"/>
                  </a:rPr>
                  <a:t>introduced in</a:t>
                </a:r>
                <a:r>
                  <a:rPr sz="2394" spc="-21" dirty="0">
                    <a:solidFill>
                      <a:srgbClr val="001CD6"/>
                    </a:solidFill>
                    <a:latin typeface="Times New Roman"/>
                    <a:cs typeface="Times New Roman"/>
                  </a:rPr>
                  <a:t> </a:t>
                </a:r>
                <a:r>
                  <a:rPr sz="2394" dirty="0">
                    <a:solidFill>
                      <a:srgbClr val="001CD6"/>
                    </a:solidFill>
                    <a:latin typeface="Times New Roman"/>
                    <a:cs typeface="Times New Roman"/>
                  </a:rPr>
                  <a:t>1986</a:t>
                </a:r>
                <a:endParaRPr sz="2394" dirty="0">
                  <a:solidFill>
                    <a:prstClr val="black"/>
                  </a:solidFill>
                  <a:latin typeface="Times New Roman"/>
                  <a:cs typeface="Times New Roman"/>
                </a:endParaRPr>
              </a:p>
              <a:p>
                <a:pPr marL="988239" marR="4344" lvl="2" indent="-195476" defTabSz="781903">
                  <a:lnSpc>
                    <a:spcPts val="2215"/>
                  </a:lnSpc>
                  <a:spcBef>
                    <a:spcPts val="539"/>
                  </a:spcBef>
                  <a:buFontTx/>
                  <a:buChar char="•"/>
                  <a:tabLst>
                    <a:tab pos="988782" algn="l"/>
                  </a:tabLst>
                </a:pPr>
                <a:r>
                  <a:rPr sz="2052" dirty="0">
                    <a:solidFill>
                      <a:srgbClr val="FF0000"/>
                    </a:solidFill>
                    <a:latin typeface="Times New Roman"/>
                    <a:cs typeface="Times New Roman"/>
                  </a:rPr>
                  <a:t>It </a:t>
                </a:r>
                <a:r>
                  <a:rPr sz="2052" spc="-4" dirty="0">
                    <a:solidFill>
                      <a:srgbClr val="FF0000"/>
                    </a:solidFill>
                    <a:latin typeface="Times New Roman"/>
                    <a:cs typeface="Times New Roman"/>
                  </a:rPr>
                  <a:t>was </a:t>
                </a:r>
                <a:r>
                  <a:rPr sz="2052" dirty="0">
                    <a:solidFill>
                      <a:srgbClr val="FF0000"/>
                    </a:solidFill>
                    <a:latin typeface="Times New Roman"/>
                    <a:cs typeface="Times New Roman"/>
                  </a:rPr>
                  <a:t>the </a:t>
                </a:r>
                <a:r>
                  <a:rPr sz="2052" spc="-4" dirty="0">
                    <a:solidFill>
                      <a:srgbClr val="FF0000"/>
                    </a:solidFill>
                    <a:latin typeface="Times New Roman"/>
                    <a:cs typeface="Times New Roman"/>
                  </a:rPr>
                  <a:t>first </a:t>
                </a:r>
                <a:r>
                  <a:rPr sz="2052" dirty="0">
                    <a:solidFill>
                      <a:srgbClr val="FF0000"/>
                    </a:solidFill>
                    <a:latin typeface="Times New Roman"/>
                    <a:cs typeface="Times New Roman"/>
                  </a:rPr>
                  <a:t>32-bit </a:t>
                </a:r>
                <a:r>
                  <a:rPr sz="2052" spc="-4" dirty="0">
                    <a:solidFill>
                      <a:srgbClr val="FF0000"/>
                    </a:solidFill>
                    <a:latin typeface="Times New Roman"/>
                    <a:cs typeface="Times New Roman"/>
                  </a:rPr>
                  <a:t>microprocessor </a:t>
                </a:r>
                <a:r>
                  <a:rPr sz="2052" dirty="0">
                    <a:solidFill>
                      <a:srgbClr val="FF0000"/>
                    </a:solidFill>
                    <a:latin typeface="Times New Roman"/>
                    <a:cs typeface="Times New Roman"/>
                  </a:rPr>
                  <a:t>that contained a</a:t>
                </a:r>
                <a:r>
                  <a:rPr sz="2052" spc="-128" dirty="0">
                    <a:solidFill>
                      <a:srgbClr val="FF0000"/>
                    </a:solidFill>
                    <a:latin typeface="Times New Roman"/>
                    <a:cs typeface="Times New Roman"/>
                  </a:rPr>
                  <a:t> </a:t>
                </a:r>
                <a:r>
                  <a:rPr sz="2052" dirty="0">
                    <a:solidFill>
                      <a:srgbClr val="FF0000"/>
                    </a:solidFill>
                    <a:latin typeface="Times New Roman"/>
                    <a:cs typeface="Times New Roman"/>
                  </a:rPr>
                  <a:t>32-  bit data bus and a 32-bit address</a:t>
                </a:r>
                <a:r>
                  <a:rPr sz="2052" spc="-94" dirty="0">
                    <a:solidFill>
                      <a:srgbClr val="FF0000"/>
                    </a:solidFill>
                    <a:latin typeface="Times New Roman"/>
                    <a:cs typeface="Times New Roman"/>
                  </a:rPr>
                  <a:t> </a:t>
                </a:r>
                <a:r>
                  <a:rPr sz="2052" dirty="0">
                    <a:solidFill>
                      <a:srgbClr val="FF0000"/>
                    </a:solidFill>
                    <a:latin typeface="Times New Roman"/>
                    <a:cs typeface="Times New Roman"/>
                  </a:rPr>
                  <a:t>bus.</a:t>
                </a:r>
                <a:endParaRPr sz="2052" dirty="0">
                  <a:solidFill>
                    <a:prstClr val="black"/>
                  </a:solidFill>
                  <a:latin typeface="Times New Roman"/>
                  <a:cs typeface="Times New Roman"/>
                </a:endParaRPr>
              </a:p>
              <a:p>
                <a:pPr marL="646699" lvl="1" indent="-244888" defTabSz="781903">
                  <a:spcBef>
                    <a:spcPts val="244"/>
                  </a:spcBef>
                  <a:buFontTx/>
                  <a:buChar char="–"/>
                  <a:tabLst>
                    <a:tab pos="647242" algn="l"/>
                  </a:tabLst>
                </a:pPr>
                <a:r>
                  <a:rPr sz="2394" spc="-4" dirty="0">
                    <a:solidFill>
                      <a:srgbClr val="001CD6"/>
                    </a:solidFill>
                    <a:latin typeface="Times New Roman"/>
                    <a:cs typeface="Times New Roman"/>
                  </a:rPr>
                  <a:t>The </a:t>
                </a:r>
                <a:r>
                  <a:rPr sz="2394" dirty="0">
                    <a:solidFill>
                      <a:srgbClr val="001CD6"/>
                    </a:solidFill>
                    <a:latin typeface="Times New Roman"/>
                    <a:cs typeface="Times New Roman"/>
                  </a:rPr>
                  <a:t>80486 </a:t>
                </a:r>
                <a:r>
                  <a:rPr sz="2394" spc="-9" dirty="0">
                    <a:solidFill>
                      <a:srgbClr val="001CD6"/>
                    </a:solidFill>
                    <a:latin typeface="Times New Roman"/>
                    <a:cs typeface="Times New Roman"/>
                  </a:rPr>
                  <a:t>was </a:t>
                </a:r>
                <a:r>
                  <a:rPr sz="2394" spc="-4" dirty="0">
                    <a:solidFill>
                      <a:srgbClr val="001CD6"/>
                    </a:solidFill>
                    <a:latin typeface="Times New Roman"/>
                    <a:cs typeface="Times New Roman"/>
                  </a:rPr>
                  <a:t>introduced in</a:t>
                </a:r>
                <a:r>
                  <a:rPr sz="2394" spc="-21" dirty="0">
                    <a:solidFill>
                      <a:srgbClr val="001CD6"/>
                    </a:solidFill>
                    <a:latin typeface="Times New Roman"/>
                    <a:cs typeface="Times New Roman"/>
                  </a:rPr>
                  <a:t> </a:t>
                </a:r>
                <a:r>
                  <a:rPr sz="2394" dirty="0">
                    <a:solidFill>
                      <a:srgbClr val="001CD6"/>
                    </a:solidFill>
                    <a:latin typeface="Times New Roman"/>
                    <a:cs typeface="Times New Roman"/>
                  </a:rPr>
                  <a:t>1989</a:t>
                </a:r>
                <a:endParaRPr sz="2394" dirty="0">
                  <a:solidFill>
                    <a:prstClr val="black"/>
                  </a:solidFill>
                  <a:latin typeface="Times New Roman"/>
                  <a:cs typeface="Times New Roman"/>
                </a:endParaRPr>
              </a:p>
              <a:p>
                <a:pPr marL="988239" marR="399639" lvl="2" indent="-195476" defTabSz="781903">
                  <a:lnSpc>
                    <a:spcPts val="2215"/>
                  </a:lnSpc>
                  <a:spcBef>
                    <a:spcPts val="539"/>
                  </a:spcBef>
                  <a:buFontTx/>
                  <a:buChar char="•"/>
                  <a:tabLst>
                    <a:tab pos="988782" algn="l"/>
                  </a:tabLst>
                </a:pPr>
                <a:r>
                  <a:rPr sz="2052" dirty="0">
                    <a:solidFill>
                      <a:prstClr val="black"/>
                    </a:solidFill>
                    <a:latin typeface="Times New Roman"/>
                    <a:cs typeface="Times New Roman"/>
                  </a:rPr>
                  <a:t>It had an </a:t>
                </a:r>
                <a:r>
                  <a:rPr sz="2052" dirty="0">
                    <a:solidFill>
                      <a:srgbClr val="FF0000"/>
                    </a:solidFill>
                    <a:latin typeface="Times New Roman"/>
                    <a:cs typeface="Times New Roman"/>
                  </a:rPr>
                  <a:t>8K byte </a:t>
                </a:r>
                <a:r>
                  <a:rPr sz="2052" b="1" spc="-4" dirty="0">
                    <a:solidFill>
                      <a:srgbClr val="FF0000"/>
                    </a:solidFill>
                    <a:latin typeface="Times New Roman"/>
                    <a:cs typeface="Times New Roman"/>
                  </a:rPr>
                  <a:t>cache </a:t>
                </a:r>
                <a:r>
                  <a:rPr sz="2052" b="1" dirty="0">
                    <a:solidFill>
                      <a:srgbClr val="FF0000"/>
                    </a:solidFill>
                    <a:latin typeface="Times New Roman"/>
                    <a:cs typeface="Times New Roman"/>
                  </a:rPr>
                  <a:t>memory </a:t>
                </a:r>
                <a:r>
                  <a:rPr sz="2052" dirty="0">
                    <a:solidFill>
                      <a:prstClr val="black"/>
                    </a:solidFill>
                    <a:latin typeface="Times New Roman"/>
                    <a:cs typeface="Times New Roman"/>
                  </a:rPr>
                  <a:t>in addition to</a:t>
                </a:r>
                <a:r>
                  <a:rPr sz="2052" spc="-174" dirty="0">
                    <a:solidFill>
                      <a:prstClr val="black"/>
                    </a:solidFill>
                    <a:latin typeface="Times New Roman"/>
                    <a:cs typeface="Times New Roman"/>
                  </a:rPr>
                  <a:t> </a:t>
                </a:r>
                <a:r>
                  <a:rPr sz="2052" dirty="0">
                    <a:solidFill>
                      <a:prstClr val="black"/>
                    </a:solidFill>
                    <a:latin typeface="Times New Roman"/>
                    <a:cs typeface="Times New Roman"/>
                  </a:rPr>
                  <a:t>being  </a:t>
                </a:r>
                <a:r>
                  <a:rPr sz="2052" spc="-4" dirty="0">
                    <a:solidFill>
                      <a:prstClr val="black"/>
                    </a:solidFill>
                    <a:latin typeface="Times New Roman"/>
                    <a:cs typeface="Times New Roman"/>
                  </a:rPr>
                  <a:t>faster </a:t>
                </a:r>
                <a:r>
                  <a:rPr sz="2052" dirty="0">
                    <a:solidFill>
                      <a:prstClr val="black"/>
                    </a:solidFill>
                    <a:latin typeface="Times New Roman"/>
                    <a:cs typeface="Times New Roman"/>
                  </a:rPr>
                  <a:t>than the</a:t>
                </a:r>
                <a:r>
                  <a:rPr sz="2052" spc="-47" dirty="0">
                    <a:solidFill>
                      <a:prstClr val="black"/>
                    </a:solidFill>
                    <a:latin typeface="Times New Roman"/>
                    <a:cs typeface="Times New Roman"/>
                  </a:rPr>
                  <a:t> </a:t>
                </a:r>
                <a:r>
                  <a:rPr sz="2052" dirty="0">
                    <a:solidFill>
                      <a:prstClr val="black"/>
                    </a:solidFill>
                    <a:latin typeface="Times New Roman"/>
                    <a:cs typeface="Times New Roman"/>
                  </a:rPr>
                  <a:t>.386</a:t>
                </a:r>
              </a:p>
            </p:txBody>
          </p:sp>
        </mc:Choice>
        <mc:Fallback xmlns="">
          <p:sp>
            <p:nvSpPr>
              <p:cNvPr id="5" name="object 5"/>
              <p:cNvSpPr txBox="1">
                <a:spLocks noRot="1" noChangeAspect="1" noMove="1" noResize="1" noEditPoints="1" noAdjustHandles="1" noChangeArrowheads="1" noChangeShapeType="1" noTextEdit="1"/>
              </p:cNvSpPr>
              <p:nvPr/>
            </p:nvSpPr>
            <p:spPr>
              <a:xfrm>
                <a:off x="1055046" y="1780603"/>
                <a:ext cx="6976915" cy="3576488"/>
              </a:xfrm>
              <a:prstGeom prst="rect">
                <a:avLst/>
              </a:prstGeom>
              <a:blipFill>
                <a:blip r:embed="rId3"/>
                <a:stretch>
                  <a:fillRect l="-2271" t="-1363" r="-2096" b="-3407"/>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81C7B15E-70DE-4485-988A-19B2F537D66E}"/>
              </a:ext>
            </a:extLst>
          </p:cNvPr>
          <p:cNvSpPr/>
          <p:nvPr/>
        </p:nvSpPr>
        <p:spPr>
          <a:xfrm>
            <a:off x="0" y="5867400"/>
            <a:ext cx="9144000" cy="923330"/>
          </a:xfrm>
          <a:prstGeom prst="rect">
            <a:avLst/>
          </a:prstGeom>
        </p:spPr>
        <p:txBody>
          <a:bodyPr wrap="square">
            <a:spAutoFit/>
          </a:bodyPr>
          <a:lstStyle/>
          <a:p>
            <a:r>
              <a:rPr lang="en-US" b="1" i="1" dirty="0"/>
              <a:t>M</a:t>
            </a:r>
            <a:r>
              <a:rPr lang="en-US" i="1" dirty="0"/>
              <a:t>illion </a:t>
            </a:r>
            <a:r>
              <a:rPr lang="en-US" b="1" i="1" dirty="0"/>
              <a:t>i</a:t>
            </a:r>
            <a:r>
              <a:rPr lang="en-US" i="1" dirty="0"/>
              <a:t>nstructions </a:t>
            </a:r>
            <a:r>
              <a:rPr lang="en-US" b="1" i="1" dirty="0"/>
              <a:t>p</a:t>
            </a:r>
            <a:r>
              <a:rPr lang="en-US" i="1" dirty="0"/>
              <a:t>er </a:t>
            </a:r>
            <a:r>
              <a:rPr lang="en-US" b="1" i="1" dirty="0"/>
              <a:t>s</a:t>
            </a:r>
            <a:r>
              <a:rPr lang="en-US" i="1" dirty="0"/>
              <a:t>econd </a:t>
            </a:r>
            <a:r>
              <a:rPr lang="en-US" dirty="0"/>
              <a:t>(</a:t>
            </a:r>
            <a:r>
              <a:rPr lang="en-US" i="1" dirty="0"/>
              <a:t>MIPS</a:t>
            </a:r>
            <a:r>
              <a:rPr lang="en-US" dirty="0"/>
              <a:t>) is an older, obsolete measure of a </a:t>
            </a:r>
            <a:r>
              <a:rPr lang="en-US" dirty="0">
                <a:hlinkClick r:id="rId4"/>
              </a:rPr>
              <a:t>computer's</a:t>
            </a:r>
            <a:r>
              <a:rPr lang="en-US" dirty="0"/>
              <a:t> speed and power, MIPS measures roughly the number of machine </a:t>
            </a:r>
            <a:r>
              <a:rPr lang="en-US" dirty="0">
                <a:hlinkClick r:id="rId5"/>
              </a:rPr>
              <a:t>instructions</a:t>
            </a:r>
            <a:r>
              <a:rPr lang="en-US" dirty="0"/>
              <a:t> that a computer can </a:t>
            </a:r>
            <a:r>
              <a:rPr lang="en-US" dirty="0">
                <a:hlinkClick r:id="rId6"/>
              </a:rPr>
              <a:t>execute</a:t>
            </a:r>
            <a:r>
              <a:rPr lang="en-US" dirty="0"/>
              <a:t> in one second.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6978" y="857168"/>
            <a:ext cx="4548108" cy="484622"/>
          </a:xfrm>
          <a:prstGeom prst="rect">
            <a:avLst/>
          </a:prstGeom>
        </p:spPr>
        <p:txBody>
          <a:bodyPr vert="horz" wrap="square" lIns="0" tIns="10860" rIns="0" bIns="0" rtlCol="0">
            <a:spAutoFit/>
          </a:bodyPr>
          <a:lstStyle/>
          <a:p>
            <a:pPr marL="10860">
              <a:spcBef>
                <a:spcPts val="86"/>
              </a:spcBef>
            </a:pPr>
            <a:r>
              <a:rPr spc="-4" dirty="0"/>
              <a:t>Microprocessors </a:t>
            </a:r>
            <a:r>
              <a:rPr dirty="0"/>
              <a:t>Age --</a:t>
            </a:r>
            <a:r>
              <a:rPr spc="-34" dirty="0"/>
              <a:t> </a:t>
            </a:r>
            <a:r>
              <a:rPr spc="-4" dirty="0">
                <a:solidFill>
                  <a:srgbClr val="FF0000"/>
                </a:solidFill>
              </a:rPr>
              <a:t>Intel</a:t>
            </a:r>
          </a:p>
        </p:txBody>
      </p:sp>
      <p:sp>
        <p:nvSpPr>
          <p:cNvPr id="3" name="object 3"/>
          <p:cNvSpPr/>
          <p:nvPr/>
        </p:nvSpPr>
        <p:spPr>
          <a:xfrm>
            <a:off x="857392" y="5741932"/>
            <a:ext cx="7428143" cy="0"/>
          </a:xfrm>
          <a:custGeom>
            <a:avLst/>
            <a:gdLst/>
            <a:ahLst/>
            <a:cxnLst/>
            <a:rect l="l" t="t" r="r" b="b"/>
            <a:pathLst>
              <a:path w="8686800">
                <a:moveTo>
                  <a:pt x="0" y="0"/>
                </a:moveTo>
                <a:lnTo>
                  <a:pt x="8686800" y="0"/>
                </a:lnTo>
              </a:path>
            </a:pathLst>
          </a:custGeom>
          <a:ln w="76200">
            <a:solidFill>
              <a:srgbClr val="3265FF"/>
            </a:solidFill>
          </a:ln>
        </p:spPr>
        <p:txBody>
          <a:bodyPr wrap="square" lIns="0" tIns="0" rIns="0" bIns="0" rtlCol="0"/>
          <a:lstStyle/>
          <a:p>
            <a:pPr defTabSz="781903"/>
            <a:endParaRPr sz="1539">
              <a:solidFill>
                <a:prstClr val="black"/>
              </a:solidFill>
              <a:latin typeface="Calibri"/>
            </a:endParaRPr>
          </a:p>
        </p:txBody>
      </p:sp>
      <p:sp>
        <p:nvSpPr>
          <p:cNvPr id="4" name="object 4"/>
          <p:cNvSpPr/>
          <p:nvPr/>
        </p:nvSpPr>
        <p:spPr>
          <a:xfrm>
            <a:off x="852180" y="5704140"/>
            <a:ext cx="7440088" cy="77105"/>
          </a:xfrm>
          <a:custGeom>
            <a:avLst/>
            <a:gdLst/>
            <a:ahLst/>
            <a:cxnLst/>
            <a:rect l="l" t="t" r="r" b="b"/>
            <a:pathLst>
              <a:path w="8700770" h="90170">
                <a:moveTo>
                  <a:pt x="8700513" y="89916"/>
                </a:moveTo>
                <a:lnTo>
                  <a:pt x="8700513" y="0"/>
                </a:lnTo>
                <a:lnTo>
                  <a:pt x="0" y="0"/>
                </a:lnTo>
                <a:lnTo>
                  <a:pt x="0" y="89916"/>
                </a:lnTo>
                <a:lnTo>
                  <a:pt x="6096" y="89916"/>
                </a:lnTo>
                <a:lnTo>
                  <a:pt x="6096" y="13716"/>
                </a:lnTo>
                <a:lnTo>
                  <a:pt x="13716" y="6096"/>
                </a:lnTo>
                <a:lnTo>
                  <a:pt x="13716" y="13716"/>
                </a:lnTo>
                <a:lnTo>
                  <a:pt x="8686797" y="13716"/>
                </a:lnTo>
                <a:lnTo>
                  <a:pt x="8686797" y="6096"/>
                </a:lnTo>
                <a:lnTo>
                  <a:pt x="8692893" y="13716"/>
                </a:lnTo>
                <a:lnTo>
                  <a:pt x="8692893" y="89916"/>
                </a:lnTo>
                <a:lnTo>
                  <a:pt x="8700513" y="89916"/>
                </a:lnTo>
                <a:close/>
              </a:path>
              <a:path w="8700770" h="90170">
                <a:moveTo>
                  <a:pt x="13716" y="13716"/>
                </a:moveTo>
                <a:lnTo>
                  <a:pt x="13716" y="6096"/>
                </a:lnTo>
                <a:lnTo>
                  <a:pt x="6096" y="13716"/>
                </a:lnTo>
                <a:lnTo>
                  <a:pt x="13716" y="13716"/>
                </a:lnTo>
                <a:close/>
              </a:path>
              <a:path w="8700770" h="90170">
                <a:moveTo>
                  <a:pt x="13716" y="76200"/>
                </a:moveTo>
                <a:lnTo>
                  <a:pt x="13716" y="13716"/>
                </a:lnTo>
                <a:lnTo>
                  <a:pt x="6096" y="13716"/>
                </a:lnTo>
                <a:lnTo>
                  <a:pt x="6096" y="76200"/>
                </a:lnTo>
                <a:lnTo>
                  <a:pt x="13716" y="76200"/>
                </a:lnTo>
                <a:close/>
              </a:path>
              <a:path w="8700770" h="90170">
                <a:moveTo>
                  <a:pt x="8692893" y="76200"/>
                </a:moveTo>
                <a:lnTo>
                  <a:pt x="6096" y="76200"/>
                </a:lnTo>
                <a:lnTo>
                  <a:pt x="13716" y="82296"/>
                </a:lnTo>
                <a:lnTo>
                  <a:pt x="13716" y="89916"/>
                </a:lnTo>
                <a:lnTo>
                  <a:pt x="8686797" y="89916"/>
                </a:lnTo>
                <a:lnTo>
                  <a:pt x="8686797" y="82296"/>
                </a:lnTo>
                <a:lnTo>
                  <a:pt x="8692893" y="76200"/>
                </a:lnTo>
                <a:close/>
              </a:path>
              <a:path w="8700770" h="90170">
                <a:moveTo>
                  <a:pt x="13716" y="89916"/>
                </a:moveTo>
                <a:lnTo>
                  <a:pt x="13716" y="82296"/>
                </a:lnTo>
                <a:lnTo>
                  <a:pt x="6096" y="76200"/>
                </a:lnTo>
                <a:lnTo>
                  <a:pt x="6096" y="89916"/>
                </a:lnTo>
                <a:lnTo>
                  <a:pt x="13716" y="89916"/>
                </a:lnTo>
                <a:close/>
              </a:path>
              <a:path w="8700770" h="90170">
                <a:moveTo>
                  <a:pt x="8692893" y="13716"/>
                </a:moveTo>
                <a:lnTo>
                  <a:pt x="8686797" y="6096"/>
                </a:lnTo>
                <a:lnTo>
                  <a:pt x="8686797" y="13716"/>
                </a:lnTo>
                <a:lnTo>
                  <a:pt x="8692893" y="13716"/>
                </a:lnTo>
                <a:close/>
              </a:path>
              <a:path w="8700770" h="90170">
                <a:moveTo>
                  <a:pt x="8692893" y="76200"/>
                </a:moveTo>
                <a:lnTo>
                  <a:pt x="8692893" y="13716"/>
                </a:lnTo>
                <a:lnTo>
                  <a:pt x="8686797" y="13716"/>
                </a:lnTo>
                <a:lnTo>
                  <a:pt x="8686797" y="76200"/>
                </a:lnTo>
                <a:lnTo>
                  <a:pt x="8692893" y="76200"/>
                </a:lnTo>
                <a:close/>
              </a:path>
              <a:path w="8700770" h="90170">
                <a:moveTo>
                  <a:pt x="8692893" y="89916"/>
                </a:moveTo>
                <a:lnTo>
                  <a:pt x="8692893" y="76200"/>
                </a:lnTo>
                <a:lnTo>
                  <a:pt x="8686797" y="82296"/>
                </a:lnTo>
                <a:lnTo>
                  <a:pt x="8686797" y="89916"/>
                </a:lnTo>
                <a:lnTo>
                  <a:pt x="8692893" y="89916"/>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mc:AlternateContent xmlns:mc="http://schemas.openxmlformats.org/markup-compatibility/2006" xmlns:a14="http://schemas.microsoft.com/office/drawing/2010/main">
        <mc:Choice Requires="a14">
          <p:sp>
            <p:nvSpPr>
              <p:cNvPr id="5" name="object 5"/>
              <p:cNvSpPr txBox="1"/>
              <p:nvPr/>
            </p:nvSpPr>
            <p:spPr>
              <a:xfrm>
                <a:off x="1055046" y="1773628"/>
                <a:ext cx="4690372" cy="2444422"/>
              </a:xfrm>
              <a:prstGeom prst="rect">
                <a:avLst/>
              </a:prstGeom>
            </p:spPr>
            <p:txBody>
              <a:bodyPr vert="horz" wrap="square" lIns="0" tIns="53756" rIns="0" bIns="0" rtlCol="0">
                <a:spAutoFit/>
              </a:bodyPr>
              <a:lstStyle/>
              <a:p>
                <a:pPr marL="304074" indent="-293214" defTabSz="781903">
                  <a:spcBef>
                    <a:spcPts val="423"/>
                  </a:spcBef>
                  <a:buFontTx/>
                  <a:buChar char="•"/>
                  <a:tabLst>
                    <a:tab pos="303531" algn="l"/>
                    <a:tab pos="304617" algn="l"/>
                  </a:tabLst>
                </a:pPr>
                <a:r>
                  <a:rPr sz="2736" dirty="0">
                    <a:solidFill>
                      <a:srgbClr val="FF0000"/>
                    </a:solidFill>
                    <a:latin typeface="Times New Roman"/>
                    <a:cs typeface="Times New Roman"/>
                  </a:rPr>
                  <a:t>Intel Pentium</a:t>
                </a:r>
                <a:r>
                  <a:rPr sz="2736" spc="-73" dirty="0">
                    <a:solidFill>
                      <a:srgbClr val="FF0000"/>
                    </a:solidFill>
                    <a:latin typeface="Times New Roman"/>
                    <a:cs typeface="Times New Roman"/>
                  </a:rPr>
                  <a:t> </a:t>
                </a:r>
                <a:r>
                  <a:rPr sz="2736" dirty="0">
                    <a:solidFill>
                      <a:srgbClr val="FF0000"/>
                    </a:solidFill>
                    <a:latin typeface="Times New Roman"/>
                    <a:cs typeface="Times New Roman"/>
                  </a:rPr>
                  <a:t>Microprocessors</a:t>
                </a:r>
                <a:endParaRPr sz="2736" dirty="0">
                  <a:solidFill>
                    <a:prstClr val="black"/>
                  </a:solidFill>
                  <a:latin typeface="Times New Roman"/>
                  <a:cs typeface="Times New Roman"/>
                </a:endParaRPr>
              </a:p>
              <a:p>
                <a:pPr marL="646699" lvl="1" indent="-244888" defTabSz="781903">
                  <a:spcBef>
                    <a:spcPts val="286"/>
                  </a:spcBef>
                  <a:buFontTx/>
                  <a:buChar char="–"/>
                  <a:tabLst>
                    <a:tab pos="647242" algn="l"/>
                  </a:tabLst>
                </a:pPr>
                <a:r>
                  <a:rPr sz="2309" dirty="0">
                    <a:solidFill>
                      <a:srgbClr val="001CD6"/>
                    </a:solidFill>
                    <a:latin typeface="Times New Roman"/>
                    <a:cs typeface="Times New Roman"/>
                  </a:rPr>
                  <a:t>Introduced in</a:t>
                </a:r>
                <a:r>
                  <a:rPr sz="2309" spc="-43" dirty="0">
                    <a:solidFill>
                      <a:srgbClr val="001CD6"/>
                    </a:solidFill>
                    <a:latin typeface="Times New Roman"/>
                    <a:cs typeface="Times New Roman"/>
                  </a:rPr>
                  <a:t> </a:t>
                </a:r>
                <a:r>
                  <a:rPr sz="2309" dirty="0">
                    <a:solidFill>
                      <a:srgbClr val="001CD6"/>
                    </a:solidFill>
                    <a:latin typeface="Times New Roman"/>
                    <a:cs typeface="Times New Roman"/>
                  </a:rPr>
                  <a:t>1993</a:t>
                </a:r>
                <a:endParaRPr sz="2309" dirty="0">
                  <a:solidFill>
                    <a:prstClr val="black"/>
                  </a:solidFill>
                  <a:latin typeface="Times New Roman"/>
                  <a:cs typeface="Times New Roman"/>
                </a:endParaRPr>
              </a:p>
              <a:p>
                <a:pPr marL="646699" lvl="1" indent="-244888" defTabSz="781903">
                  <a:spcBef>
                    <a:spcPts val="274"/>
                  </a:spcBef>
                  <a:buFontTx/>
                  <a:buChar char="–"/>
                  <a:tabLst>
                    <a:tab pos="647242" algn="l"/>
                  </a:tabLst>
                </a:pPr>
                <a:r>
                  <a:rPr sz="2309" dirty="0">
                    <a:solidFill>
                      <a:srgbClr val="001CD6"/>
                    </a:solidFill>
                    <a:latin typeface="Times New Roman"/>
                    <a:cs typeface="Times New Roman"/>
                  </a:rPr>
                  <a:t>16K byte Cache</a:t>
                </a:r>
                <a:r>
                  <a:rPr sz="2309" spc="-60" dirty="0">
                    <a:solidFill>
                      <a:srgbClr val="001CD6"/>
                    </a:solidFill>
                    <a:latin typeface="Times New Roman"/>
                    <a:cs typeface="Times New Roman"/>
                  </a:rPr>
                  <a:t> </a:t>
                </a:r>
                <a:r>
                  <a:rPr sz="2309" spc="-4" dirty="0">
                    <a:solidFill>
                      <a:srgbClr val="001CD6"/>
                    </a:solidFill>
                    <a:latin typeface="Times New Roman"/>
                    <a:cs typeface="Times New Roman"/>
                  </a:rPr>
                  <a:t>Memory</a:t>
                </a:r>
                <a:endParaRPr sz="2309" dirty="0">
                  <a:solidFill>
                    <a:prstClr val="black"/>
                  </a:solidFill>
                  <a:latin typeface="Times New Roman"/>
                  <a:cs typeface="Times New Roman"/>
                </a:endParaRPr>
              </a:p>
              <a:p>
                <a:pPr marL="646699" lvl="1" indent="-244888" defTabSz="781903">
                  <a:spcBef>
                    <a:spcPts val="278"/>
                  </a:spcBef>
                  <a:buFontTx/>
                  <a:buChar char="–"/>
                  <a:tabLst>
                    <a:tab pos="647242" algn="l"/>
                  </a:tabLst>
                </a:pPr>
                <a:r>
                  <a:rPr sz="2309" dirty="0">
                    <a:solidFill>
                      <a:srgbClr val="001CD6"/>
                    </a:solidFill>
                    <a:latin typeface="Times New Roman"/>
                    <a:cs typeface="Times New Roman"/>
                  </a:rPr>
                  <a:t>4G Bytes of </a:t>
                </a:r>
                <a:r>
                  <a:rPr sz="2309" spc="-4" dirty="0">
                    <a:solidFill>
                      <a:srgbClr val="001CD6"/>
                    </a:solidFill>
                    <a:latin typeface="Times New Roman"/>
                    <a:cs typeface="Times New Roman"/>
                  </a:rPr>
                  <a:t>Memory</a:t>
                </a:r>
                <a:r>
                  <a:rPr sz="2309" spc="-64" dirty="0">
                    <a:solidFill>
                      <a:srgbClr val="001CD6"/>
                    </a:solidFill>
                    <a:latin typeface="Times New Roman"/>
                    <a:cs typeface="Times New Roman"/>
                  </a:rPr>
                  <a:t> </a:t>
                </a:r>
                <a:r>
                  <a:rPr sz="2309" dirty="0">
                    <a:solidFill>
                      <a:srgbClr val="001CD6"/>
                    </a:solidFill>
                    <a:latin typeface="Times New Roman"/>
                    <a:cs typeface="Times New Roman"/>
                  </a:rPr>
                  <a:t>Addressing</a:t>
                </a:r>
                <a:endParaRPr sz="2309" dirty="0">
                  <a:solidFill>
                    <a:prstClr val="black"/>
                  </a:solidFill>
                  <a:latin typeface="Times New Roman"/>
                  <a:cs typeface="Times New Roman"/>
                </a:endParaRPr>
              </a:p>
              <a:p>
                <a:pPr marL="646699" lvl="1" indent="-244888" defTabSz="781903">
                  <a:spcBef>
                    <a:spcPts val="286"/>
                  </a:spcBef>
                  <a:buFontTx/>
                  <a:buChar char="–"/>
                  <a:tabLst>
                    <a:tab pos="647242" algn="l"/>
                  </a:tabLst>
                </a:pPr>
                <a:r>
                  <a:rPr sz="2309" spc="432" dirty="0">
                    <a:solidFill>
                      <a:srgbClr val="001CD6"/>
                    </a:solidFill>
                    <a:latin typeface="Times New Roman"/>
                    <a:cs typeface="Times New Roman"/>
                  </a:rPr>
                  <a:t>Speed</a:t>
                </a:r>
                <a14:m>
                  <m:oMath xmlns:m="http://schemas.openxmlformats.org/officeDocument/2006/math">
                    <m:r>
                      <a:rPr lang="en-US" sz="2309" i="1" spc="432">
                        <a:solidFill>
                          <a:srgbClr val="001CD6"/>
                        </a:solidFill>
                        <a:latin typeface="Cambria Math" panose="02040503050406030204" pitchFamily="18" charset="0"/>
                        <a:ea typeface="Cambria Math" panose="02040503050406030204" pitchFamily="18" charset="0"/>
                        <a:cs typeface="Times New Roman"/>
                      </a:rPr>
                      <m:t>→</m:t>
                    </m:r>
                  </m:oMath>
                </a14:m>
                <a:r>
                  <a:rPr sz="2309" spc="432" dirty="0">
                    <a:solidFill>
                      <a:srgbClr val="001CD6"/>
                    </a:solidFill>
                    <a:latin typeface="Times New Roman"/>
                    <a:cs typeface="Times New Roman"/>
                  </a:rPr>
                  <a:t>150</a:t>
                </a:r>
                <a:r>
                  <a:rPr sz="2309" spc="-26" dirty="0">
                    <a:solidFill>
                      <a:srgbClr val="001CD6"/>
                    </a:solidFill>
                    <a:latin typeface="Times New Roman"/>
                    <a:cs typeface="Times New Roman"/>
                  </a:rPr>
                  <a:t> </a:t>
                </a:r>
                <a:r>
                  <a:rPr sz="2309" spc="-4" dirty="0">
                    <a:solidFill>
                      <a:srgbClr val="001CD6"/>
                    </a:solidFill>
                    <a:latin typeface="Times New Roman"/>
                    <a:cs typeface="Times New Roman"/>
                  </a:rPr>
                  <a:t>MIPs</a:t>
                </a:r>
                <a:endParaRPr sz="2309" dirty="0">
                  <a:solidFill>
                    <a:prstClr val="black"/>
                  </a:solidFill>
                  <a:latin typeface="Times New Roman"/>
                  <a:cs typeface="Times New Roman"/>
                </a:endParaRPr>
              </a:p>
              <a:p>
                <a:pPr marL="646699" lvl="1" indent="-244888" defTabSz="781903">
                  <a:spcBef>
                    <a:spcPts val="269"/>
                  </a:spcBef>
                  <a:buFontTx/>
                  <a:buChar char="–"/>
                  <a:tabLst>
                    <a:tab pos="647242" algn="l"/>
                  </a:tabLst>
                </a:pPr>
                <a:r>
                  <a:rPr sz="2309" spc="-4" dirty="0">
                    <a:solidFill>
                      <a:srgbClr val="001CD6"/>
                    </a:solidFill>
                    <a:latin typeface="Times New Roman"/>
                    <a:cs typeface="Times New Roman"/>
                  </a:rPr>
                  <a:t>Data </a:t>
                </a:r>
                <a:r>
                  <a:rPr sz="2309" dirty="0">
                    <a:solidFill>
                      <a:srgbClr val="001CD6"/>
                    </a:solidFill>
                    <a:latin typeface="Times New Roman"/>
                    <a:cs typeface="Times New Roman"/>
                  </a:rPr>
                  <a:t>bus width increased to</a:t>
                </a:r>
                <a:r>
                  <a:rPr sz="2309" spc="-81" dirty="0">
                    <a:solidFill>
                      <a:srgbClr val="001CD6"/>
                    </a:solidFill>
                    <a:latin typeface="Times New Roman"/>
                    <a:cs typeface="Times New Roman"/>
                  </a:rPr>
                  <a:t> </a:t>
                </a:r>
                <a:r>
                  <a:rPr sz="2309" dirty="0">
                    <a:solidFill>
                      <a:srgbClr val="001CD6"/>
                    </a:solidFill>
                    <a:latin typeface="Times New Roman"/>
                    <a:cs typeface="Times New Roman"/>
                  </a:rPr>
                  <a:t>64-bit</a:t>
                </a:r>
                <a:endParaRPr sz="2309" dirty="0">
                  <a:solidFill>
                    <a:prstClr val="black"/>
                  </a:solidFill>
                  <a:latin typeface="Times New Roman"/>
                  <a:cs typeface="Times New Roman"/>
                </a:endParaRPr>
              </a:p>
            </p:txBody>
          </p:sp>
        </mc:Choice>
        <mc:Fallback xmlns="">
          <p:sp>
            <p:nvSpPr>
              <p:cNvPr id="5" name="object 5"/>
              <p:cNvSpPr txBox="1">
                <a:spLocks noRot="1" noChangeAspect="1" noMove="1" noResize="1" noEditPoints="1" noAdjustHandles="1" noChangeArrowheads="1" noChangeShapeType="1" noTextEdit="1"/>
              </p:cNvSpPr>
              <p:nvPr/>
            </p:nvSpPr>
            <p:spPr>
              <a:xfrm>
                <a:off x="1055046" y="1773628"/>
                <a:ext cx="4690372" cy="2444422"/>
              </a:xfrm>
              <a:prstGeom prst="rect">
                <a:avLst/>
              </a:prstGeom>
              <a:blipFill>
                <a:blip r:embed="rId2"/>
                <a:stretch>
                  <a:fillRect l="-3901" t="-2244" r="-2991" b="-6234"/>
                </a:stretch>
              </a:blipFill>
            </p:spPr>
            <p:txBody>
              <a:bodyPr/>
              <a:lstStyle/>
              <a:p>
                <a:r>
                  <a:rPr lang="en-US">
                    <a:noFill/>
                  </a:rPr>
                  <a:t> </a:t>
                </a:r>
              </a:p>
            </p:txBody>
          </p:sp>
        </mc:Fallback>
      </mc:AlternateContent>
      <p:sp>
        <p:nvSpPr>
          <p:cNvPr id="6" name="object 6"/>
          <p:cNvSpPr txBox="1"/>
          <p:nvPr/>
        </p:nvSpPr>
        <p:spPr>
          <a:xfrm>
            <a:off x="1055042" y="4585890"/>
            <a:ext cx="6530575" cy="1052910"/>
          </a:xfrm>
          <a:prstGeom prst="rect">
            <a:avLst/>
          </a:prstGeom>
        </p:spPr>
        <p:txBody>
          <a:bodyPr vert="horz" wrap="square" lIns="0" tIns="52127" rIns="0" bIns="0" rtlCol="0">
            <a:spAutoFit/>
          </a:bodyPr>
          <a:lstStyle/>
          <a:p>
            <a:pPr marL="304074" marR="4344" indent="-293214" algn="just" defTabSz="781903">
              <a:lnSpc>
                <a:spcPts val="2582"/>
              </a:lnSpc>
              <a:spcBef>
                <a:spcPts val="410"/>
              </a:spcBef>
              <a:buFontTx/>
              <a:buChar char="•"/>
              <a:tabLst>
                <a:tab pos="304617" algn="l"/>
              </a:tabLst>
            </a:pPr>
            <a:r>
              <a:rPr sz="2394" spc="-9" dirty="0">
                <a:solidFill>
                  <a:srgbClr val="FF0000"/>
                </a:solidFill>
                <a:latin typeface="Times New Roman"/>
                <a:cs typeface="Times New Roman"/>
              </a:rPr>
              <a:t>Later </a:t>
            </a:r>
            <a:r>
              <a:rPr sz="2394" spc="-4" dirty="0">
                <a:solidFill>
                  <a:srgbClr val="FF0000"/>
                </a:solidFill>
                <a:latin typeface="Times New Roman"/>
                <a:cs typeface="Times New Roman"/>
              </a:rPr>
              <a:t>Pentium versions are up-gradations </a:t>
            </a:r>
            <a:r>
              <a:rPr sz="2394" dirty="0">
                <a:solidFill>
                  <a:srgbClr val="FF0000"/>
                </a:solidFill>
                <a:latin typeface="Times New Roman"/>
                <a:cs typeface="Times New Roman"/>
              </a:rPr>
              <a:t>of </a:t>
            </a:r>
            <a:r>
              <a:rPr sz="2394" spc="-4" dirty="0">
                <a:solidFill>
                  <a:srgbClr val="FF0000"/>
                </a:solidFill>
                <a:latin typeface="Times New Roman"/>
                <a:cs typeface="Times New Roman"/>
              </a:rPr>
              <a:t>above  specifications in </a:t>
            </a:r>
            <a:r>
              <a:rPr sz="2394" spc="-9" dirty="0">
                <a:solidFill>
                  <a:srgbClr val="FF0000"/>
                </a:solidFill>
                <a:latin typeface="Times New Roman"/>
                <a:cs typeface="Times New Roman"/>
              </a:rPr>
              <a:t>terms </a:t>
            </a:r>
            <a:r>
              <a:rPr sz="2394" dirty="0">
                <a:solidFill>
                  <a:srgbClr val="FF0000"/>
                </a:solidFill>
                <a:latin typeface="Times New Roman"/>
                <a:cs typeface="Times New Roman"/>
              </a:rPr>
              <a:t>of </a:t>
            </a:r>
            <a:r>
              <a:rPr sz="2394" spc="-4" dirty="0">
                <a:solidFill>
                  <a:srgbClr val="001CD6"/>
                </a:solidFill>
                <a:latin typeface="Times New Roman"/>
                <a:cs typeface="Times New Roman"/>
              </a:rPr>
              <a:t>Speed, Memory(levels </a:t>
            </a:r>
            <a:r>
              <a:rPr sz="2394" dirty="0">
                <a:solidFill>
                  <a:srgbClr val="001CD6"/>
                </a:solidFill>
                <a:latin typeface="Times New Roman"/>
                <a:cs typeface="Times New Roman"/>
              </a:rPr>
              <a:t>of  </a:t>
            </a:r>
            <a:r>
              <a:rPr sz="2394" spc="-9" dirty="0">
                <a:solidFill>
                  <a:srgbClr val="001CD6"/>
                </a:solidFill>
                <a:latin typeface="Times New Roman"/>
                <a:cs typeface="Times New Roman"/>
              </a:rPr>
              <a:t>caches) </a:t>
            </a:r>
            <a:r>
              <a:rPr sz="2394" spc="-4" dirty="0">
                <a:solidFill>
                  <a:srgbClr val="001CD6"/>
                </a:solidFill>
                <a:latin typeface="Times New Roman"/>
                <a:cs typeface="Times New Roman"/>
              </a:rPr>
              <a:t>and </a:t>
            </a:r>
            <a:r>
              <a:rPr sz="2394" spc="-9" dirty="0">
                <a:solidFill>
                  <a:srgbClr val="001CD6"/>
                </a:solidFill>
                <a:latin typeface="Times New Roman"/>
                <a:cs typeface="Times New Roman"/>
              </a:rPr>
              <a:t>more complex </a:t>
            </a:r>
            <a:r>
              <a:rPr sz="2394" spc="-4" dirty="0">
                <a:solidFill>
                  <a:srgbClr val="001CD6"/>
                </a:solidFill>
                <a:latin typeface="Times New Roman"/>
                <a:cs typeface="Times New Roman"/>
              </a:rPr>
              <a:t>instruction set</a:t>
            </a:r>
            <a:endParaRPr sz="2394" dirty="0">
              <a:solidFill>
                <a:prstClr val="black"/>
              </a:solidFill>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6200"/>
            <a:ext cx="6934200" cy="639762"/>
          </a:xfrm>
        </p:spPr>
        <p:txBody>
          <a:bodyPr>
            <a:noAutofit/>
          </a:bodyPr>
          <a:lstStyle/>
          <a:p>
            <a:r>
              <a:rPr lang="en-US" dirty="0"/>
              <a:t>Lecture Outlines</a:t>
            </a:r>
          </a:p>
        </p:txBody>
      </p:sp>
      <p:sp>
        <p:nvSpPr>
          <p:cNvPr id="3" name="Content Placeholder 2"/>
          <p:cNvSpPr>
            <a:spLocks noGrp="1"/>
          </p:cNvSpPr>
          <p:nvPr>
            <p:ph idx="1"/>
          </p:nvPr>
        </p:nvSpPr>
        <p:spPr>
          <a:xfrm>
            <a:off x="1676400" y="1066799"/>
            <a:ext cx="6172200" cy="5562601"/>
          </a:xfrm>
        </p:spPr>
        <p:txBody>
          <a:bodyPr>
            <a:normAutofit/>
          </a:bodyPr>
          <a:lstStyle/>
          <a:p>
            <a:pPr fontAlgn="base">
              <a:lnSpc>
                <a:spcPct val="90000"/>
              </a:lnSpc>
              <a:spcAft>
                <a:spcPct val="0"/>
              </a:spcAft>
              <a:buClr>
                <a:schemeClr val="tx2"/>
              </a:buClr>
              <a:defRPr/>
            </a:pPr>
            <a:r>
              <a:rPr lang="en-US" dirty="0"/>
              <a:t>Microprocessor Systems (Intro &amp; History)</a:t>
            </a:r>
          </a:p>
          <a:p>
            <a:pPr fontAlgn="base">
              <a:lnSpc>
                <a:spcPct val="90000"/>
              </a:lnSpc>
              <a:spcAft>
                <a:spcPct val="0"/>
              </a:spcAft>
              <a:buClr>
                <a:schemeClr val="tx2"/>
              </a:buClr>
              <a:defRPr/>
            </a:pPr>
            <a:endParaRPr lang="en-US" dirty="0"/>
          </a:p>
          <a:p>
            <a:pPr fontAlgn="base">
              <a:lnSpc>
                <a:spcPct val="90000"/>
              </a:lnSpc>
              <a:spcAft>
                <a:spcPct val="0"/>
              </a:spcAft>
              <a:buClr>
                <a:schemeClr val="tx2"/>
              </a:buClr>
              <a:defRPr/>
            </a:pPr>
            <a:r>
              <a:rPr lang="en-US" dirty="0"/>
              <a:t>Evolution of Microprocessors</a:t>
            </a:r>
          </a:p>
          <a:p>
            <a:pPr fontAlgn="base">
              <a:lnSpc>
                <a:spcPct val="90000"/>
              </a:lnSpc>
              <a:spcAft>
                <a:spcPct val="0"/>
              </a:spcAft>
              <a:buClr>
                <a:schemeClr val="tx2"/>
              </a:buClr>
              <a:defRPr/>
            </a:pPr>
            <a:endParaRPr lang="en-US" dirty="0"/>
          </a:p>
          <a:p>
            <a:pPr fontAlgn="base">
              <a:lnSpc>
                <a:spcPct val="90000"/>
              </a:lnSpc>
              <a:spcAft>
                <a:spcPct val="0"/>
              </a:spcAft>
              <a:buClr>
                <a:schemeClr val="tx2"/>
              </a:buClr>
              <a:defRPr/>
            </a:pPr>
            <a:r>
              <a:rPr lang="en-US" spc="-4" dirty="0"/>
              <a:t>Moore’s</a:t>
            </a:r>
            <a:r>
              <a:rPr lang="en-US" spc="-60" dirty="0"/>
              <a:t> </a:t>
            </a:r>
            <a:r>
              <a:rPr lang="en-US" spc="-4" dirty="0"/>
              <a:t>Law</a:t>
            </a:r>
          </a:p>
          <a:p>
            <a:pPr fontAlgn="base">
              <a:lnSpc>
                <a:spcPct val="90000"/>
              </a:lnSpc>
              <a:spcAft>
                <a:spcPct val="0"/>
              </a:spcAft>
              <a:buClr>
                <a:schemeClr val="tx2"/>
              </a:buClr>
              <a:defRPr/>
            </a:pPr>
            <a:endParaRPr lang="en-US" spc="-4" dirty="0"/>
          </a:p>
          <a:p>
            <a:pPr fontAlgn="base">
              <a:lnSpc>
                <a:spcPct val="90000"/>
              </a:lnSpc>
              <a:spcAft>
                <a:spcPct val="0"/>
              </a:spcAft>
              <a:buClr>
                <a:schemeClr val="tx2"/>
              </a:buClr>
              <a:defRPr/>
            </a:pPr>
            <a:r>
              <a:rPr lang="en-US" spc="-4" dirty="0"/>
              <a:t>Introduction to Computer Organization</a:t>
            </a:r>
          </a:p>
          <a:p>
            <a:pPr fontAlgn="base">
              <a:lnSpc>
                <a:spcPct val="90000"/>
              </a:lnSpc>
              <a:spcAft>
                <a:spcPct val="0"/>
              </a:spcAft>
              <a:buClr>
                <a:schemeClr val="tx2"/>
              </a:buClr>
              <a:defRPr/>
            </a:pPr>
            <a:endParaRPr lang="en-US" spc="-4" dirty="0"/>
          </a:p>
          <a:p>
            <a:pPr fontAlgn="base">
              <a:lnSpc>
                <a:spcPct val="90000"/>
              </a:lnSpc>
              <a:spcAft>
                <a:spcPct val="0"/>
              </a:spcAft>
              <a:buClr>
                <a:schemeClr val="tx2"/>
              </a:buClr>
              <a:defRPr/>
            </a:pPr>
            <a:r>
              <a:rPr lang="en-US" spc="-4" dirty="0"/>
              <a:t>Introduction to Assembly – Translating Languages</a:t>
            </a:r>
            <a:endParaRPr lang="en-US" dirty="0"/>
          </a:p>
        </p:txBody>
      </p:sp>
    </p:spTree>
    <p:extLst>
      <p:ext uri="{BB962C8B-B14F-4D97-AF65-F5344CB8AC3E}">
        <p14:creationId xmlns:p14="http://schemas.microsoft.com/office/powerpoint/2010/main" val="945411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6978" y="857168"/>
            <a:ext cx="4548108" cy="484622"/>
          </a:xfrm>
          <a:prstGeom prst="rect">
            <a:avLst/>
          </a:prstGeom>
        </p:spPr>
        <p:txBody>
          <a:bodyPr vert="horz" wrap="square" lIns="0" tIns="10860" rIns="0" bIns="0" rtlCol="0">
            <a:spAutoFit/>
          </a:bodyPr>
          <a:lstStyle/>
          <a:p>
            <a:pPr marL="10860">
              <a:spcBef>
                <a:spcPts val="86"/>
              </a:spcBef>
            </a:pPr>
            <a:r>
              <a:rPr spc="-4" dirty="0"/>
              <a:t>Microprocessors </a:t>
            </a:r>
            <a:r>
              <a:rPr dirty="0"/>
              <a:t>Age --</a:t>
            </a:r>
            <a:r>
              <a:rPr spc="-34" dirty="0"/>
              <a:t> </a:t>
            </a:r>
            <a:r>
              <a:rPr spc="-4" dirty="0">
                <a:solidFill>
                  <a:srgbClr val="FF0000"/>
                </a:solidFill>
              </a:rPr>
              <a:t>Intel</a:t>
            </a:r>
          </a:p>
        </p:txBody>
      </p:sp>
      <p:sp>
        <p:nvSpPr>
          <p:cNvPr id="3" name="object 3"/>
          <p:cNvSpPr/>
          <p:nvPr/>
        </p:nvSpPr>
        <p:spPr>
          <a:xfrm>
            <a:off x="857392" y="5741932"/>
            <a:ext cx="7428143" cy="0"/>
          </a:xfrm>
          <a:custGeom>
            <a:avLst/>
            <a:gdLst/>
            <a:ahLst/>
            <a:cxnLst/>
            <a:rect l="l" t="t" r="r" b="b"/>
            <a:pathLst>
              <a:path w="8686800">
                <a:moveTo>
                  <a:pt x="0" y="0"/>
                </a:moveTo>
                <a:lnTo>
                  <a:pt x="8686800" y="0"/>
                </a:lnTo>
              </a:path>
            </a:pathLst>
          </a:custGeom>
          <a:ln w="76200">
            <a:solidFill>
              <a:srgbClr val="3265FF"/>
            </a:solidFill>
          </a:ln>
        </p:spPr>
        <p:txBody>
          <a:bodyPr wrap="square" lIns="0" tIns="0" rIns="0" bIns="0" rtlCol="0"/>
          <a:lstStyle/>
          <a:p>
            <a:pPr defTabSz="781903"/>
            <a:endParaRPr sz="1539">
              <a:solidFill>
                <a:prstClr val="black"/>
              </a:solidFill>
              <a:latin typeface="Calibri"/>
            </a:endParaRPr>
          </a:p>
        </p:txBody>
      </p:sp>
      <p:sp>
        <p:nvSpPr>
          <p:cNvPr id="4" name="object 4"/>
          <p:cNvSpPr/>
          <p:nvPr/>
        </p:nvSpPr>
        <p:spPr>
          <a:xfrm>
            <a:off x="852180" y="5704140"/>
            <a:ext cx="7440088" cy="77105"/>
          </a:xfrm>
          <a:custGeom>
            <a:avLst/>
            <a:gdLst/>
            <a:ahLst/>
            <a:cxnLst/>
            <a:rect l="l" t="t" r="r" b="b"/>
            <a:pathLst>
              <a:path w="8700770" h="90170">
                <a:moveTo>
                  <a:pt x="8700513" y="89916"/>
                </a:moveTo>
                <a:lnTo>
                  <a:pt x="8700513" y="0"/>
                </a:lnTo>
                <a:lnTo>
                  <a:pt x="0" y="0"/>
                </a:lnTo>
                <a:lnTo>
                  <a:pt x="0" y="89916"/>
                </a:lnTo>
                <a:lnTo>
                  <a:pt x="6096" y="89916"/>
                </a:lnTo>
                <a:lnTo>
                  <a:pt x="6096" y="13716"/>
                </a:lnTo>
                <a:lnTo>
                  <a:pt x="13716" y="6096"/>
                </a:lnTo>
                <a:lnTo>
                  <a:pt x="13716" y="13716"/>
                </a:lnTo>
                <a:lnTo>
                  <a:pt x="8686797" y="13716"/>
                </a:lnTo>
                <a:lnTo>
                  <a:pt x="8686797" y="6096"/>
                </a:lnTo>
                <a:lnTo>
                  <a:pt x="8692893" y="13716"/>
                </a:lnTo>
                <a:lnTo>
                  <a:pt x="8692893" y="89916"/>
                </a:lnTo>
                <a:lnTo>
                  <a:pt x="8700513" y="89916"/>
                </a:lnTo>
                <a:close/>
              </a:path>
              <a:path w="8700770" h="90170">
                <a:moveTo>
                  <a:pt x="13716" y="13716"/>
                </a:moveTo>
                <a:lnTo>
                  <a:pt x="13716" y="6096"/>
                </a:lnTo>
                <a:lnTo>
                  <a:pt x="6096" y="13716"/>
                </a:lnTo>
                <a:lnTo>
                  <a:pt x="13716" y="13716"/>
                </a:lnTo>
                <a:close/>
              </a:path>
              <a:path w="8700770" h="90170">
                <a:moveTo>
                  <a:pt x="13716" y="76200"/>
                </a:moveTo>
                <a:lnTo>
                  <a:pt x="13716" y="13716"/>
                </a:lnTo>
                <a:lnTo>
                  <a:pt x="6096" y="13716"/>
                </a:lnTo>
                <a:lnTo>
                  <a:pt x="6096" y="76200"/>
                </a:lnTo>
                <a:lnTo>
                  <a:pt x="13716" y="76200"/>
                </a:lnTo>
                <a:close/>
              </a:path>
              <a:path w="8700770" h="90170">
                <a:moveTo>
                  <a:pt x="8692893" y="76200"/>
                </a:moveTo>
                <a:lnTo>
                  <a:pt x="6096" y="76200"/>
                </a:lnTo>
                <a:lnTo>
                  <a:pt x="13716" y="82296"/>
                </a:lnTo>
                <a:lnTo>
                  <a:pt x="13716" y="89916"/>
                </a:lnTo>
                <a:lnTo>
                  <a:pt x="8686797" y="89916"/>
                </a:lnTo>
                <a:lnTo>
                  <a:pt x="8686797" y="82296"/>
                </a:lnTo>
                <a:lnTo>
                  <a:pt x="8692893" y="76200"/>
                </a:lnTo>
                <a:close/>
              </a:path>
              <a:path w="8700770" h="90170">
                <a:moveTo>
                  <a:pt x="13716" y="89916"/>
                </a:moveTo>
                <a:lnTo>
                  <a:pt x="13716" y="82296"/>
                </a:lnTo>
                <a:lnTo>
                  <a:pt x="6096" y="76200"/>
                </a:lnTo>
                <a:lnTo>
                  <a:pt x="6096" y="89916"/>
                </a:lnTo>
                <a:lnTo>
                  <a:pt x="13716" y="89916"/>
                </a:lnTo>
                <a:close/>
              </a:path>
              <a:path w="8700770" h="90170">
                <a:moveTo>
                  <a:pt x="8692893" y="13716"/>
                </a:moveTo>
                <a:lnTo>
                  <a:pt x="8686797" y="6096"/>
                </a:lnTo>
                <a:lnTo>
                  <a:pt x="8686797" y="13716"/>
                </a:lnTo>
                <a:lnTo>
                  <a:pt x="8692893" y="13716"/>
                </a:lnTo>
                <a:close/>
              </a:path>
              <a:path w="8700770" h="90170">
                <a:moveTo>
                  <a:pt x="8692893" y="76200"/>
                </a:moveTo>
                <a:lnTo>
                  <a:pt x="8692893" y="13716"/>
                </a:lnTo>
                <a:lnTo>
                  <a:pt x="8686797" y="13716"/>
                </a:lnTo>
                <a:lnTo>
                  <a:pt x="8686797" y="76200"/>
                </a:lnTo>
                <a:lnTo>
                  <a:pt x="8692893" y="76200"/>
                </a:lnTo>
                <a:close/>
              </a:path>
              <a:path w="8700770" h="90170">
                <a:moveTo>
                  <a:pt x="8692893" y="89916"/>
                </a:moveTo>
                <a:lnTo>
                  <a:pt x="8692893" y="76200"/>
                </a:lnTo>
                <a:lnTo>
                  <a:pt x="8686797" y="82296"/>
                </a:lnTo>
                <a:lnTo>
                  <a:pt x="8686797" y="89916"/>
                </a:lnTo>
                <a:lnTo>
                  <a:pt x="8692893" y="89916"/>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mc:AlternateContent xmlns:mc="http://schemas.openxmlformats.org/markup-compatibility/2006" xmlns:a14="http://schemas.microsoft.com/office/drawing/2010/main">
        <mc:Choice Requires="a14">
          <p:sp>
            <p:nvSpPr>
              <p:cNvPr id="5" name="object 5"/>
              <p:cNvSpPr txBox="1"/>
              <p:nvPr/>
            </p:nvSpPr>
            <p:spPr>
              <a:xfrm>
                <a:off x="1055046" y="1773628"/>
                <a:ext cx="4690372" cy="2444422"/>
              </a:xfrm>
              <a:prstGeom prst="rect">
                <a:avLst/>
              </a:prstGeom>
            </p:spPr>
            <p:txBody>
              <a:bodyPr vert="horz" wrap="square" lIns="0" tIns="53756" rIns="0" bIns="0" rtlCol="0">
                <a:spAutoFit/>
              </a:bodyPr>
              <a:lstStyle/>
              <a:p>
                <a:pPr marL="304074" indent="-293214" defTabSz="781903">
                  <a:spcBef>
                    <a:spcPts val="423"/>
                  </a:spcBef>
                  <a:buFontTx/>
                  <a:buChar char="•"/>
                  <a:tabLst>
                    <a:tab pos="303531" algn="l"/>
                    <a:tab pos="304617" algn="l"/>
                  </a:tabLst>
                </a:pPr>
                <a:r>
                  <a:rPr sz="2736" dirty="0">
                    <a:solidFill>
                      <a:srgbClr val="FF0000"/>
                    </a:solidFill>
                    <a:latin typeface="Times New Roman"/>
                    <a:cs typeface="Times New Roman"/>
                  </a:rPr>
                  <a:t>Intel Pentium</a:t>
                </a:r>
                <a:r>
                  <a:rPr sz="2736" spc="-73" dirty="0">
                    <a:solidFill>
                      <a:srgbClr val="FF0000"/>
                    </a:solidFill>
                    <a:latin typeface="Times New Roman"/>
                    <a:cs typeface="Times New Roman"/>
                  </a:rPr>
                  <a:t> </a:t>
                </a:r>
                <a:r>
                  <a:rPr sz="2736" dirty="0">
                    <a:solidFill>
                      <a:srgbClr val="FF0000"/>
                    </a:solidFill>
                    <a:latin typeface="Times New Roman"/>
                    <a:cs typeface="Times New Roman"/>
                  </a:rPr>
                  <a:t>Microprocessors</a:t>
                </a:r>
                <a:endParaRPr sz="2736" dirty="0">
                  <a:solidFill>
                    <a:prstClr val="black"/>
                  </a:solidFill>
                  <a:latin typeface="Times New Roman"/>
                  <a:cs typeface="Times New Roman"/>
                </a:endParaRPr>
              </a:p>
              <a:p>
                <a:pPr marL="646699" lvl="1" indent="-244888" defTabSz="781903">
                  <a:spcBef>
                    <a:spcPts val="286"/>
                  </a:spcBef>
                  <a:buFontTx/>
                  <a:buChar char="–"/>
                  <a:tabLst>
                    <a:tab pos="647242" algn="l"/>
                  </a:tabLst>
                </a:pPr>
                <a:r>
                  <a:rPr sz="2309" dirty="0">
                    <a:solidFill>
                      <a:srgbClr val="001CD6"/>
                    </a:solidFill>
                    <a:latin typeface="Times New Roman"/>
                    <a:cs typeface="Times New Roman"/>
                  </a:rPr>
                  <a:t>Introduced in</a:t>
                </a:r>
                <a:r>
                  <a:rPr sz="2309" spc="-43" dirty="0">
                    <a:solidFill>
                      <a:srgbClr val="001CD6"/>
                    </a:solidFill>
                    <a:latin typeface="Times New Roman"/>
                    <a:cs typeface="Times New Roman"/>
                  </a:rPr>
                  <a:t> </a:t>
                </a:r>
                <a:r>
                  <a:rPr sz="2309" dirty="0">
                    <a:solidFill>
                      <a:srgbClr val="001CD6"/>
                    </a:solidFill>
                    <a:latin typeface="Times New Roman"/>
                    <a:cs typeface="Times New Roman"/>
                  </a:rPr>
                  <a:t>1993</a:t>
                </a:r>
                <a:endParaRPr sz="2309" dirty="0">
                  <a:solidFill>
                    <a:prstClr val="black"/>
                  </a:solidFill>
                  <a:latin typeface="Times New Roman"/>
                  <a:cs typeface="Times New Roman"/>
                </a:endParaRPr>
              </a:p>
              <a:p>
                <a:pPr marL="646699" lvl="1" indent="-244888" defTabSz="781903">
                  <a:spcBef>
                    <a:spcPts val="274"/>
                  </a:spcBef>
                  <a:buFontTx/>
                  <a:buChar char="–"/>
                  <a:tabLst>
                    <a:tab pos="647242" algn="l"/>
                  </a:tabLst>
                </a:pPr>
                <a:r>
                  <a:rPr sz="2309" dirty="0">
                    <a:solidFill>
                      <a:srgbClr val="001CD6"/>
                    </a:solidFill>
                    <a:latin typeface="Times New Roman"/>
                    <a:cs typeface="Times New Roman"/>
                  </a:rPr>
                  <a:t>16K byte Cache</a:t>
                </a:r>
                <a:r>
                  <a:rPr sz="2309" spc="-60" dirty="0">
                    <a:solidFill>
                      <a:srgbClr val="001CD6"/>
                    </a:solidFill>
                    <a:latin typeface="Times New Roman"/>
                    <a:cs typeface="Times New Roman"/>
                  </a:rPr>
                  <a:t> </a:t>
                </a:r>
                <a:r>
                  <a:rPr sz="2309" spc="-4" dirty="0">
                    <a:solidFill>
                      <a:srgbClr val="001CD6"/>
                    </a:solidFill>
                    <a:latin typeface="Times New Roman"/>
                    <a:cs typeface="Times New Roman"/>
                  </a:rPr>
                  <a:t>Memory</a:t>
                </a:r>
                <a:endParaRPr sz="2309" dirty="0">
                  <a:solidFill>
                    <a:prstClr val="black"/>
                  </a:solidFill>
                  <a:latin typeface="Times New Roman"/>
                  <a:cs typeface="Times New Roman"/>
                </a:endParaRPr>
              </a:p>
              <a:p>
                <a:pPr marL="646699" lvl="1" indent="-244888" defTabSz="781903">
                  <a:spcBef>
                    <a:spcPts val="278"/>
                  </a:spcBef>
                  <a:buFontTx/>
                  <a:buChar char="–"/>
                  <a:tabLst>
                    <a:tab pos="647242" algn="l"/>
                  </a:tabLst>
                </a:pPr>
                <a:r>
                  <a:rPr sz="2309" dirty="0">
                    <a:solidFill>
                      <a:srgbClr val="001CD6"/>
                    </a:solidFill>
                    <a:latin typeface="Times New Roman"/>
                    <a:cs typeface="Times New Roman"/>
                  </a:rPr>
                  <a:t>4G Bytes of </a:t>
                </a:r>
                <a:r>
                  <a:rPr sz="2309" spc="-4" dirty="0">
                    <a:solidFill>
                      <a:srgbClr val="001CD6"/>
                    </a:solidFill>
                    <a:latin typeface="Times New Roman"/>
                    <a:cs typeface="Times New Roman"/>
                  </a:rPr>
                  <a:t>Memory</a:t>
                </a:r>
                <a:r>
                  <a:rPr sz="2309" spc="-64" dirty="0">
                    <a:solidFill>
                      <a:srgbClr val="001CD6"/>
                    </a:solidFill>
                    <a:latin typeface="Times New Roman"/>
                    <a:cs typeface="Times New Roman"/>
                  </a:rPr>
                  <a:t> </a:t>
                </a:r>
                <a:r>
                  <a:rPr sz="2309" dirty="0">
                    <a:solidFill>
                      <a:srgbClr val="001CD6"/>
                    </a:solidFill>
                    <a:latin typeface="Times New Roman"/>
                    <a:cs typeface="Times New Roman"/>
                  </a:rPr>
                  <a:t>Addressing</a:t>
                </a:r>
                <a:endParaRPr sz="2309" dirty="0">
                  <a:solidFill>
                    <a:prstClr val="black"/>
                  </a:solidFill>
                  <a:latin typeface="Times New Roman"/>
                  <a:cs typeface="Times New Roman"/>
                </a:endParaRPr>
              </a:p>
              <a:p>
                <a:pPr marL="646699" lvl="1" indent="-244888" defTabSz="781903">
                  <a:spcBef>
                    <a:spcPts val="286"/>
                  </a:spcBef>
                  <a:buFontTx/>
                  <a:buChar char="–"/>
                  <a:tabLst>
                    <a:tab pos="647242" algn="l"/>
                  </a:tabLst>
                </a:pPr>
                <a:r>
                  <a:rPr sz="2309" spc="432" dirty="0">
                    <a:solidFill>
                      <a:srgbClr val="001CD6"/>
                    </a:solidFill>
                    <a:latin typeface="Times New Roman"/>
                    <a:cs typeface="Times New Roman"/>
                  </a:rPr>
                  <a:t>Speed</a:t>
                </a:r>
                <a14:m>
                  <m:oMath xmlns:m="http://schemas.openxmlformats.org/officeDocument/2006/math">
                    <m:r>
                      <a:rPr lang="en-US" sz="2309" i="1" spc="432">
                        <a:solidFill>
                          <a:srgbClr val="001CD6"/>
                        </a:solidFill>
                        <a:latin typeface="Cambria Math" panose="02040503050406030204" pitchFamily="18" charset="0"/>
                        <a:ea typeface="Cambria Math" panose="02040503050406030204" pitchFamily="18" charset="0"/>
                        <a:cs typeface="Times New Roman"/>
                      </a:rPr>
                      <m:t>→</m:t>
                    </m:r>
                  </m:oMath>
                </a14:m>
                <a:r>
                  <a:rPr sz="2309" spc="432" dirty="0">
                    <a:solidFill>
                      <a:srgbClr val="001CD6"/>
                    </a:solidFill>
                    <a:latin typeface="Times New Roman"/>
                    <a:cs typeface="Times New Roman"/>
                  </a:rPr>
                  <a:t>150</a:t>
                </a:r>
                <a:r>
                  <a:rPr sz="2309" spc="-26" dirty="0">
                    <a:solidFill>
                      <a:srgbClr val="001CD6"/>
                    </a:solidFill>
                    <a:latin typeface="Times New Roman"/>
                    <a:cs typeface="Times New Roman"/>
                  </a:rPr>
                  <a:t> </a:t>
                </a:r>
                <a:r>
                  <a:rPr sz="2309" spc="-4" dirty="0">
                    <a:solidFill>
                      <a:srgbClr val="001CD6"/>
                    </a:solidFill>
                    <a:latin typeface="Times New Roman"/>
                    <a:cs typeface="Times New Roman"/>
                  </a:rPr>
                  <a:t>MIPs</a:t>
                </a:r>
                <a:endParaRPr sz="2309" dirty="0">
                  <a:solidFill>
                    <a:prstClr val="black"/>
                  </a:solidFill>
                  <a:latin typeface="Times New Roman"/>
                  <a:cs typeface="Times New Roman"/>
                </a:endParaRPr>
              </a:p>
              <a:p>
                <a:pPr marL="646699" lvl="1" indent="-244888" defTabSz="781903">
                  <a:spcBef>
                    <a:spcPts val="269"/>
                  </a:spcBef>
                  <a:buFontTx/>
                  <a:buChar char="–"/>
                  <a:tabLst>
                    <a:tab pos="647242" algn="l"/>
                  </a:tabLst>
                </a:pPr>
                <a:r>
                  <a:rPr sz="2309" spc="-4" dirty="0">
                    <a:solidFill>
                      <a:srgbClr val="001CD6"/>
                    </a:solidFill>
                    <a:latin typeface="Times New Roman"/>
                    <a:cs typeface="Times New Roman"/>
                  </a:rPr>
                  <a:t>Data </a:t>
                </a:r>
                <a:r>
                  <a:rPr sz="2309" dirty="0">
                    <a:solidFill>
                      <a:srgbClr val="001CD6"/>
                    </a:solidFill>
                    <a:latin typeface="Times New Roman"/>
                    <a:cs typeface="Times New Roman"/>
                  </a:rPr>
                  <a:t>bus width increased to</a:t>
                </a:r>
                <a:r>
                  <a:rPr sz="2309" spc="-81" dirty="0">
                    <a:solidFill>
                      <a:srgbClr val="001CD6"/>
                    </a:solidFill>
                    <a:latin typeface="Times New Roman"/>
                    <a:cs typeface="Times New Roman"/>
                  </a:rPr>
                  <a:t> </a:t>
                </a:r>
                <a:r>
                  <a:rPr sz="2309" dirty="0">
                    <a:solidFill>
                      <a:srgbClr val="001CD6"/>
                    </a:solidFill>
                    <a:latin typeface="Times New Roman"/>
                    <a:cs typeface="Times New Roman"/>
                  </a:rPr>
                  <a:t>64-bit</a:t>
                </a:r>
                <a:endParaRPr sz="2309" dirty="0">
                  <a:solidFill>
                    <a:prstClr val="black"/>
                  </a:solidFill>
                  <a:latin typeface="Times New Roman"/>
                  <a:cs typeface="Times New Roman"/>
                </a:endParaRPr>
              </a:p>
            </p:txBody>
          </p:sp>
        </mc:Choice>
        <mc:Fallback xmlns="">
          <p:sp>
            <p:nvSpPr>
              <p:cNvPr id="5" name="object 5"/>
              <p:cNvSpPr txBox="1">
                <a:spLocks noRot="1" noChangeAspect="1" noMove="1" noResize="1" noEditPoints="1" noAdjustHandles="1" noChangeArrowheads="1" noChangeShapeType="1" noTextEdit="1"/>
              </p:cNvSpPr>
              <p:nvPr/>
            </p:nvSpPr>
            <p:spPr>
              <a:xfrm>
                <a:off x="1055046" y="1773628"/>
                <a:ext cx="4690372" cy="2444422"/>
              </a:xfrm>
              <a:prstGeom prst="rect">
                <a:avLst/>
              </a:prstGeom>
              <a:blipFill>
                <a:blip r:embed="rId2"/>
                <a:stretch>
                  <a:fillRect l="-3901" t="-2244" r="-2991" b="-6234"/>
                </a:stretch>
              </a:blipFill>
            </p:spPr>
            <p:txBody>
              <a:bodyPr/>
              <a:lstStyle/>
              <a:p>
                <a:r>
                  <a:rPr lang="en-US">
                    <a:noFill/>
                  </a:rPr>
                  <a:t> </a:t>
                </a:r>
              </a:p>
            </p:txBody>
          </p:sp>
        </mc:Fallback>
      </mc:AlternateContent>
      <p:sp>
        <p:nvSpPr>
          <p:cNvPr id="6" name="object 6"/>
          <p:cNvSpPr txBox="1"/>
          <p:nvPr/>
        </p:nvSpPr>
        <p:spPr>
          <a:xfrm>
            <a:off x="1055042" y="4585890"/>
            <a:ext cx="6530575" cy="1052910"/>
          </a:xfrm>
          <a:prstGeom prst="rect">
            <a:avLst/>
          </a:prstGeom>
        </p:spPr>
        <p:txBody>
          <a:bodyPr vert="horz" wrap="square" lIns="0" tIns="52127" rIns="0" bIns="0" rtlCol="0">
            <a:spAutoFit/>
          </a:bodyPr>
          <a:lstStyle/>
          <a:p>
            <a:pPr marL="304074" marR="4344" indent="-293214" algn="just" defTabSz="781903">
              <a:lnSpc>
                <a:spcPts val="2582"/>
              </a:lnSpc>
              <a:spcBef>
                <a:spcPts val="410"/>
              </a:spcBef>
              <a:buFontTx/>
              <a:buChar char="•"/>
              <a:tabLst>
                <a:tab pos="304617" algn="l"/>
              </a:tabLst>
            </a:pPr>
            <a:r>
              <a:rPr sz="2394" spc="-9" dirty="0">
                <a:solidFill>
                  <a:srgbClr val="FF0000"/>
                </a:solidFill>
                <a:latin typeface="Times New Roman"/>
                <a:cs typeface="Times New Roman"/>
              </a:rPr>
              <a:t>Later </a:t>
            </a:r>
            <a:r>
              <a:rPr sz="2394" spc="-4" dirty="0">
                <a:solidFill>
                  <a:srgbClr val="FF0000"/>
                </a:solidFill>
                <a:latin typeface="Times New Roman"/>
                <a:cs typeface="Times New Roman"/>
              </a:rPr>
              <a:t>Pentium versions are up-gradations </a:t>
            </a:r>
            <a:r>
              <a:rPr sz="2394" dirty="0">
                <a:solidFill>
                  <a:srgbClr val="FF0000"/>
                </a:solidFill>
                <a:latin typeface="Times New Roman"/>
                <a:cs typeface="Times New Roman"/>
              </a:rPr>
              <a:t>of </a:t>
            </a:r>
            <a:r>
              <a:rPr sz="2394" spc="-4" dirty="0">
                <a:solidFill>
                  <a:srgbClr val="FF0000"/>
                </a:solidFill>
                <a:latin typeface="Times New Roman"/>
                <a:cs typeface="Times New Roman"/>
              </a:rPr>
              <a:t>above  specifications in </a:t>
            </a:r>
            <a:r>
              <a:rPr sz="2394" spc="-9" dirty="0">
                <a:solidFill>
                  <a:srgbClr val="FF0000"/>
                </a:solidFill>
                <a:latin typeface="Times New Roman"/>
                <a:cs typeface="Times New Roman"/>
              </a:rPr>
              <a:t>terms </a:t>
            </a:r>
            <a:r>
              <a:rPr sz="2394" dirty="0">
                <a:solidFill>
                  <a:srgbClr val="FF0000"/>
                </a:solidFill>
                <a:latin typeface="Times New Roman"/>
                <a:cs typeface="Times New Roman"/>
              </a:rPr>
              <a:t>of </a:t>
            </a:r>
            <a:r>
              <a:rPr sz="2394" spc="-4" dirty="0">
                <a:solidFill>
                  <a:srgbClr val="001CD6"/>
                </a:solidFill>
                <a:latin typeface="Times New Roman"/>
                <a:cs typeface="Times New Roman"/>
              </a:rPr>
              <a:t>Speed, Memory(levels </a:t>
            </a:r>
            <a:r>
              <a:rPr sz="2394" dirty="0">
                <a:solidFill>
                  <a:srgbClr val="001CD6"/>
                </a:solidFill>
                <a:latin typeface="Times New Roman"/>
                <a:cs typeface="Times New Roman"/>
              </a:rPr>
              <a:t>of  </a:t>
            </a:r>
            <a:r>
              <a:rPr sz="2394" spc="-9" dirty="0">
                <a:solidFill>
                  <a:srgbClr val="001CD6"/>
                </a:solidFill>
                <a:latin typeface="Times New Roman"/>
                <a:cs typeface="Times New Roman"/>
              </a:rPr>
              <a:t>caches) </a:t>
            </a:r>
            <a:r>
              <a:rPr sz="2394" spc="-4" dirty="0">
                <a:solidFill>
                  <a:srgbClr val="001CD6"/>
                </a:solidFill>
                <a:latin typeface="Times New Roman"/>
                <a:cs typeface="Times New Roman"/>
              </a:rPr>
              <a:t>and </a:t>
            </a:r>
            <a:r>
              <a:rPr sz="2394" spc="-9" dirty="0">
                <a:solidFill>
                  <a:srgbClr val="001CD6"/>
                </a:solidFill>
                <a:latin typeface="Times New Roman"/>
                <a:cs typeface="Times New Roman"/>
              </a:rPr>
              <a:t>more complex </a:t>
            </a:r>
            <a:r>
              <a:rPr sz="2394" spc="-4" dirty="0">
                <a:solidFill>
                  <a:srgbClr val="001CD6"/>
                </a:solidFill>
                <a:latin typeface="Times New Roman"/>
                <a:cs typeface="Times New Roman"/>
              </a:rPr>
              <a:t>instruction set</a:t>
            </a:r>
            <a:endParaRPr sz="2394" dirty="0">
              <a:solidFill>
                <a:prstClr val="black"/>
              </a:solidFill>
              <a:latin typeface="Times New Roman"/>
              <a:cs typeface="Times New Roman"/>
            </a:endParaRPr>
          </a:p>
        </p:txBody>
      </p:sp>
    </p:spTree>
    <p:extLst>
      <p:ext uri="{BB962C8B-B14F-4D97-AF65-F5344CB8AC3E}">
        <p14:creationId xmlns:p14="http://schemas.microsoft.com/office/powerpoint/2010/main" val="717520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BusSizes">
            <a:extLst>
              <a:ext uri="{FF2B5EF4-FFF2-40B4-BE49-F238E27FC236}">
                <a16:creationId xmlns:a16="http://schemas.microsoft.com/office/drawing/2014/main" id="{72D42DB3-039C-4C1B-A06A-DBD409FEFC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60500"/>
            <a:ext cx="9126538" cy="384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x86registers2">
            <a:extLst>
              <a:ext uri="{FF2B5EF4-FFF2-40B4-BE49-F238E27FC236}">
                <a16:creationId xmlns:a16="http://schemas.microsoft.com/office/drawing/2014/main" id="{0E1D50A7-62C8-436A-9634-6DDC3A46D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700" y="100013"/>
            <a:ext cx="4602163" cy="669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1960" y="857168"/>
            <a:ext cx="6938906" cy="484622"/>
          </a:xfrm>
          <a:prstGeom prst="rect">
            <a:avLst/>
          </a:prstGeom>
        </p:spPr>
        <p:txBody>
          <a:bodyPr vert="horz" wrap="square" lIns="0" tIns="10860" rIns="0" bIns="0" rtlCol="0">
            <a:spAutoFit/>
          </a:bodyPr>
          <a:lstStyle/>
          <a:p>
            <a:pPr marL="10860">
              <a:spcBef>
                <a:spcPts val="86"/>
              </a:spcBef>
            </a:pPr>
            <a:r>
              <a:rPr spc="-4" dirty="0"/>
              <a:t>Example: </a:t>
            </a:r>
            <a:r>
              <a:rPr dirty="0"/>
              <a:t>Sony </a:t>
            </a:r>
            <a:r>
              <a:rPr spc="-4" dirty="0"/>
              <a:t>Aibo ERS-110 Robotic</a:t>
            </a:r>
            <a:r>
              <a:rPr dirty="0"/>
              <a:t> Dog</a:t>
            </a:r>
          </a:p>
        </p:txBody>
      </p:sp>
      <p:sp>
        <p:nvSpPr>
          <p:cNvPr id="3" name="object 3"/>
          <p:cNvSpPr/>
          <p:nvPr/>
        </p:nvSpPr>
        <p:spPr>
          <a:xfrm>
            <a:off x="857392" y="5741932"/>
            <a:ext cx="7428143" cy="0"/>
          </a:xfrm>
          <a:custGeom>
            <a:avLst/>
            <a:gdLst/>
            <a:ahLst/>
            <a:cxnLst/>
            <a:rect l="l" t="t" r="r" b="b"/>
            <a:pathLst>
              <a:path w="8686800">
                <a:moveTo>
                  <a:pt x="0" y="0"/>
                </a:moveTo>
                <a:lnTo>
                  <a:pt x="8686800" y="0"/>
                </a:lnTo>
              </a:path>
            </a:pathLst>
          </a:custGeom>
          <a:ln w="76200">
            <a:solidFill>
              <a:srgbClr val="3265FF"/>
            </a:solidFill>
          </a:ln>
        </p:spPr>
        <p:txBody>
          <a:bodyPr wrap="square" lIns="0" tIns="0" rIns="0" bIns="0" rtlCol="0"/>
          <a:lstStyle/>
          <a:p>
            <a:pPr defTabSz="781903"/>
            <a:endParaRPr sz="1539">
              <a:solidFill>
                <a:prstClr val="black"/>
              </a:solidFill>
              <a:latin typeface="Calibri"/>
            </a:endParaRPr>
          </a:p>
        </p:txBody>
      </p:sp>
      <p:sp>
        <p:nvSpPr>
          <p:cNvPr id="4" name="object 4"/>
          <p:cNvSpPr/>
          <p:nvPr/>
        </p:nvSpPr>
        <p:spPr>
          <a:xfrm>
            <a:off x="852180" y="5704140"/>
            <a:ext cx="7440088" cy="77105"/>
          </a:xfrm>
          <a:custGeom>
            <a:avLst/>
            <a:gdLst/>
            <a:ahLst/>
            <a:cxnLst/>
            <a:rect l="l" t="t" r="r" b="b"/>
            <a:pathLst>
              <a:path w="8700770" h="90170">
                <a:moveTo>
                  <a:pt x="8700513" y="89916"/>
                </a:moveTo>
                <a:lnTo>
                  <a:pt x="8700513" y="0"/>
                </a:lnTo>
                <a:lnTo>
                  <a:pt x="0" y="0"/>
                </a:lnTo>
                <a:lnTo>
                  <a:pt x="0" y="89916"/>
                </a:lnTo>
                <a:lnTo>
                  <a:pt x="6096" y="89916"/>
                </a:lnTo>
                <a:lnTo>
                  <a:pt x="6096" y="13716"/>
                </a:lnTo>
                <a:lnTo>
                  <a:pt x="13716" y="6096"/>
                </a:lnTo>
                <a:lnTo>
                  <a:pt x="13716" y="13716"/>
                </a:lnTo>
                <a:lnTo>
                  <a:pt x="8686797" y="13716"/>
                </a:lnTo>
                <a:lnTo>
                  <a:pt x="8686797" y="6096"/>
                </a:lnTo>
                <a:lnTo>
                  <a:pt x="8692893" y="13716"/>
                </a:lnTo>
                <a:lnTo>
                  <a:pt x="8692893" y="89916"/>
                </a:lnTo>
                <a:lnTo>
                  <a:pt x="8700513" y="89916"/>
                </a:lnTo>
                <a:close/>
              </a:path>
              <a:path w="8700770" h="90170">
                <a:moveTo>
                  <a:pt x="13716" y="13716"/>
                </a:moveTo>
                <a:lnTo>
                  <a:pt x="13716" y="6096"/>
                </a:lnTo>
                <a:lnTo>
                  <a:pt x="6096" y="13716"/>
                </a:lnTo>
                <a:lnTo>
                  <a:pt x="13716" y="13716"/>
                </a:lnTo>
                <a:close/>
              </a:path>
              <a:path w="8700770" h="90170">
                <a:moveTo>
                  <a:pt x="13716" y="76200"/>
                </a:moveTo>
                <a:lnTo>
                  <a:pt x="13716" y="13716"/>
                </a:lnTo>
                <a:lnTo>
                  <a:pt x="6096" y="13716"/>
                </a:lnTo>
                <a:lnTo>
                  <a:pt x="6096" y="76200"/>
                </a:lnTo>
                <a:lnTo>
                  <a:pt x="13716" y="76200"/>
                </a:lnTo>
                <a:close/>
              </a:path>
              <a:path w="8700770" h="90170">
                <a:moveTo>
                  <a:pt x="8692893" y="76200"/>
                </a:moveTo>
                <a:lnTo>
                  <a:pt x="6096" y="76200"/>
                </a:lnTo>
                <a:lnTo>
                  <a:pt x="13716" y="82296"/>
                </a:lnTo>
                <a:lnTo>
                  <a:pt x="13716" y="89916"/>
                </a:lnTo>
                <a:lnTo>
                  <a:pt x="8686797" y="89916"/>
                </a:lnTo>
                <a:lnTo>
                  <a:pt x="8686797" y="82296"/>
                </a:lnTo>
                <a:lnTo>
                  <a:pt x="8692893" y="76200"/>
                </a:lnTo>
                <a:close/>
              </a:path>
              <a:path w="8700770" h="90170">
                <a:moveTo>
                  <a:pt x="13716" y="89916"/>
                </a:moveTo>
                <a:lnTo>
                  <a:pt x="13716" y="82296"/>
                </a:lnTo>
                <a:lnTo>
                  <a:pt x="6096" y="76200"/>
                </a:lnTo>
                <a:lnTo>
                  <a:pt x="6096" y="89916"/>
                </a:lnTo>
                <a:lnTo>
                  <a:pt x="13716" y="89916"/>
                </a:lnTo>
                <a:close/>
              </a:path>
              <a:path w="8700770" h="90170">
                <a:moveTo>
                  <a:pt x="8692893" y="13716"/>
                </a:moveTo>
                <a:lnTo>
                  <a:pt x="8686797" y="6096"/>
                </a:lnTo>
                <a:lnTo>
                  <a:pt x="8686797" y="13716"/>
                </a:lnTo>
                <a:lnTo>
                  <a:pt x="8692893" y="13716"/>
                </a:lnTo>
                <a:close/>
              </a:path>
              <a:path w="8700770" h="90170">
                <a:moveTo>
                  <a:pt x="8692893" y="76200"/>
                </a:moveTo>
                <a:lnTo>
                  <a:pt x="8692893" y="13716"/>
                </a:lnTo>
                <a:lnTo>
                  <a:pt x="8686797" y="13716"/>
                </a:lnTo>
                <a:lnTo>
                  <a:pt x="8686797" y="76200"/>
                </a:lnTo>
                <a:lnTo>
                  <a:pt x="8692893" y="76200"/>
                </a:lnTo>
                <a:close/>
              </a:path>
              <a:path w="8700770" h="90170">
                <a:moveTo>
                  <a:pt x="8692893" y="89916"/>
                </a:moveTo>
                <a:lnTo>
                  <a:pt x="8692893" y="76200"/>
                </a:lnTo>
                <a:lnTo>
                  <a:pt x="8686797" y="82296"/>
                </a:lnTo>
                <a:lnTo>
                  <a:pt x="8686797" y="89916"/>
                </a:lnTo>
                <a:lnTo>
                  <a:pt x="8692893" y="89916"/>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5" name="object 5"/>
          <p:cNvSpPr/>
          <p:nvPr/>
        </p:nvSpPr>
        <p:spPr>
          <a:xfrm>
            <a:off x="4450265" y="2146451"/>
            <a:ext cx="3779230" cy="3307477"/>
          </a:xfrm>
          <a:prstGeom prst="rect">
            <a:avLst/>
          </a:prstGeom>
          <a:blipFill>
            <a:blip r:embed="rId3" cstate="print"/>
            <a:stretch>
              <a:fillRect/>
            </a:stretch>
          </a:blipFill>
        </p:spPr>
        <p:txBody>
          <a:bodyPr wrap="square" lIns="0" tIns="0" rIns="0" bIns="0" rtlCol="0"/>
          <a:lstStyle/>
          <a:p>
            <a:pPr defTabSz="781903"/>
            <a:endParaRPr sz="1539">
              <a:solidFill>
                <a:prstClr val="black"/>
              </a:solidFill>
              <a:latin typeface="Calibri"/>
            </a:endParaRPr>
          </a:p>
        </p:txBody>
      </p:sp>
      <p:sp>
        <p:nvSpPr>
          <p:cNvPr id="6" name="object 6"/>
          <p:cNvSpPr/>
          <p:nvPr/>
        </p:nvSpPr>
        <p:spPr>
          <a:xfrm>
            <a:off x="4450265" y="3428783"/>
            <a:ext cx="3779230" cy="2025145"/>
          </a:xfrm>
          <a:prstGeom prst="rect">
            <a:avLst/>
          </a:prstGeom>
          <a:blipFill>
            <a:blip r:embed="rId4" cstate="print"/>
            <a:stretch>
              <a:fillRect/>
            </a:stretch>
          </a:blipFill>
        </p:spPr>
        <p:txBody>
          <a:bodyPr wrap="square" lIns="0" tIns="0" rIns="0" bIns="0" rtlCol="0"/>
          <a:lstStyle/>
          <a:p>
            <a:pPr defTabSz="781903"/>
            <a:endParaRPr sz="1539">
              <a:solidFill>
                <a:prstClr val="black"/>
              </a:solidFill>
              <a:latin typeface="Calibri"/>
            </a:endParaRPr>
          </a:p>
        </p:txBody>
      </p:sp>
      <p:sp>
        <p:nvSpPr>
          <p:cNvPr id="7" name="object 7"/>
          <p:cNvSpPr txBox="1"/>
          <p:nvPr/>
        </p:nvSpPr>
        <p:spPr>
          <a:xfrm>
            <a:off x="1120205" y="1761577"/>
            <a:ext cx="2952252" cy="3886891"/>
          </a:xfrm>
          <a:prstGeom prst="rect">
            <a:avLst/>
          </a:prstGeom>
        </p:spPr>
        <p:txBody>
          <a:bodyPr vert="horz" wrap="square" lIns="0" tIns="52127" rIns="0" bIns="0" rtlCol="0">
            <a:spAutoFit/>
          </a:bodyPr>
          <a:lstStyle/>
          <a:p>
            <a:pPr marL="304074" marR="4344" indent="-293214" defTabSz="781903">
              <a:lnSpc>
                <a:spcPts val="2582"/>
              </a:lnSpc>
              <a:spcBef>
                <a:spcPts val="410"/>
              </a:spcBef>
              <a:buFontTx/>
              <a:buChar char="•"/>
              <a:tabLst>
                <a:tab pos="303531" algn="l"/>
                <a:tab pos="304617" algn="l"/>
                <a:tab pos="2537385" algn="l"/>
              </a:tabLst>
            </a:pPr>
            <a:r>
              <a:rPr sz="2394" spc="-9" dirty="0">
                <a:solidFill>
                  <a:prstClr val="black"/>
                </a:solidFill>
                <a:latin typeface="Times New Roman"/>
                <a:cs typeface="Times New Roman"/>
              </a:rPr>
              <a:t>M</a:t>
            </a:r>
            <a:r>
              <a:rPr sz="2394" spc="-4" dirty="0">
                <a:solidFill>
                  <a:prstClr val="black"/>
                </a:solidFill>
                <a:latin typeface="Times New Roman"/>
                <a:cs typeface="Times New Roman"/>
              </a:rPr>
              <a:t>i</a:t>
            </a:r>
            <a:r>
              <a:rPr sz="2394" spc="-13" dirty="0">
                <a:solidFill>
                  <a:prstClr val="black"/>
                </a:solidFill>
                <a:latin typeface="Times New Roman"/>
                <a:cs typeface="Times New Roman"/>
              </a:rPr>
              <a:t>c</a:t>
            </a:r>
            <a:r>
              <a:rPr sz="2394" spc="-4" dirty="0">
                <a:solidFill>
                  <a:prstClr val="black"/>
                </a:solidFill>
                <a:latin typeface="Times New Roman"/>
                <a:cs typeface="Times New Roman"/>
              </a:rPr>
              <a:t>r</a:t>
            </a:r>
            <a:r>
              <a:rPr sz="2394" dirty="0">
                <a:solidFill>
                  <a:prstClr val="black"/>
                </a:solidFill>
                <a:latin typeface="Times New Roman"/>
                <a:cs typeface="Times New Roman"/>
              </a:rPr>
              <a:t>op</a:t>
            </a:r>
            <a:r>
              <a:rPr sz="2394" spc="-4" dirty="0">
                <a:solidFill>
                  <a:prstClr val="black"/>
                </a:solidFill>
                <a:latin typeface="Times New Roman"/>
                <a:cs typeface="Times New Roman"/>
              </a:rPr>
              <a:t>r</a:t>
            </a:r>
            <a:r>
              <a:rPr sz="2394" dirty="0">
                <a:solidFill>
                  <a:prstClr val="black"/>
                </a:solidFill>
                <a:latin typeface="Times New Roman"/>
                <a:cs typeface="Times New Roman"/>
              </a:rPr>
              <a:t>o</a:t>
            </a:r>
            <a:r>
              <a:rPr sz="2394" spc="-21" dirty="0">
                <a:solidFill>
                  <a:prstClr val="black"/>
                </a:solidFill>
                <a:latin typeface="Times New Roman"/>
                <a:cs typeface="Times New Roman"/>
              </a:rPr>
              <a:t>c</a:t>
            </a:r>
            <a:r>
              <a:rPr sz="2394" spc="-13" dirty="0">
                <a:solidFill>
                  <a:prstClr val="black"/>
                </a:solidFill>
                <a:latin typeface="Times New Roman"/>
                <a:cs typeface="Times New Roman"/>
              </a:rPr>
              <a:t>e</a:t>
            </a:r>
            <a:r>
              <a:rPr sz="2394" spc="-4" dirty="0">
                <a:solidFill>
                  <a:prstClr val="black"/>
                </a:solidFill>
                <a:latin typeface="Times New Roman"/>
                <a:cs typeface="Times New Roman"/>
              </a:rPr>
              <a:t>ss</a:t>
            </a:r>
            <a:r>
              <a:rPr sz="2394" dirty="0">
                <a:solidFill>
                  <a:prstClr val="black"/>
                </a:solidFill>
                <a:latin typeface="Times New Roman"/>
                <a:cs typeface="Times New Roman"/>
              </a:rPr>
              <a:t>o</a:t>
            </a:r>
            <a:r>
              <a:rPr sz="2394" spc="-4" dirty="0">
                <a:solidFill>
                  <a:prstClr val="black"/>
                </a:solidFill>
                <a:latin typeface="Times New Roman"/>
                <a:cs typeface="Times New Roman"/>
              </a:rPr>
              <a:t>r:</a:t>
            </a:r>
            <a:r>
              <a:rPr sz="2394" dirty="0">
                <a:solidFill>
                  <a:prstClr val="black"/>
                </a:solidFill>
                <a:latin typeface="Times New Roman"/>
                <a:cs typeface="Times New Roman"/>
              </a:rPr>
              <a:t>	</a:t>
            </a:r>
            <a:r>
              <a:rPr sz="2394" spc="-13" dirty="0">
                <a:solidFill>
                  <a:srgbClr val="FF0000"/>
                </a:solidFill>
                <a:latin typeface="Times New Roman"/>
                <a:cs typeface="Times New Roman"/>
              </a:rPr>
              <a:t>64</a:t>
            </a:r>
            <a:r>
              <a:rPr sz="2394" spc="-4" dirty="0">
                <a:solidFill>
                  <a:srgbClr val="FF0000"/>
                </a:solidFill>
                <a:latin typeface="Times New Roman"/>
                <a:cs typeface="Times New Roman"/>
              </a:rPr>
              <a:t>-  </a:t>
            </a:r>
            <a:r>
              <a:rPr sz="2394" dirty="0">
                <a:solidFill>
                  <a:srgbClr val="FF0000"/>
                </a:solidFill>
                <a:latin typeface="Times New Roman"/>
                <a:cs typeface="Times New Roman"/>
              </a:rPr>
              <a:t>bit </a:t>
            </a:r>
            <a:r>
              <a:rPr sz="2394" spc="-4" dirty="0">
                <a:solidFill>
                  <a:srgbClr val="FF0000"/>
                </a:solidFill>
                <a:latin typeface="Times New Roman"/>
                <a:cs typeface="Times New Roman"/>
              </a:rPr>
              <a:t>MIPS</a:t>
            </a:r>
            <a:r>
              <a:rPr sz="2394" spc="-30" dirty="0">
                <a:solidFill>
                  <a:srgbClr val="FF0000"/>
                </a:solidFill>
                <a:latin typeface="Times New Roman"/>
                <a:cs typeface="Times New Roman"/>
              </a:rPr>
              <a:t> </a:t>
            </a:r>
            <a:r>
              <a:rPr sz="2394" spc="-4" dirty="0">
                <a:solidFill>
                  <a:srgbClr val="FF0000"/>
                </a:solidFill>
                <a:latin typeface="Times New Roman"/>
                <a:cs typeface="Times New Roman"/>
              </a:rPr>
              <a:t>RISC</a:t>
            </a:r>
            <a:endParaRPr sz="2394" dirty="0">
              <a:solidFill>
                <a:prstClr val="black"/>
              </a:solidFill>
              <a:latin typeface="Times New Roman"/>
              <a:cs typeface="Times New Roman"/>
            </a:endParaRPr>
          </a:p>
          <a:p>
            <a:pPr defTabSz="781903">
              <a:spcBef>
                <a:spcPts val="4"/>
              </a:spcBef>
            </a:pPr>
            <a:endParaRPr sz="3249" dirty="0">
              <a:solidFill>
                <a:prstClr val="black"/>
              </a:solidFill>
              <a:latin typeface="Times New Roman"/>
              <a:cs typeface="Times New Roman"/>
            </a:endParaRPr>
          </a:p>
          <a:p>
            <a:pPr marL="303531" marR="60272" defTabSz="781903">
              <a:lnSpc>
                <a:spcPts val="2582"/>
              </a:lnSpc>
            </a:pPr>
            <a:r>
              <a:rPr sz="2394" spc="-4" dirty="0">
                <a:solidFill>
                  <a:prstClr val="black"/>
                </a:solidFill>
                <a:latin typeface="Times New Roman"/>
                <a:cs typeface="Times New Roman"/>
              </a:rPr>
              <a:t>What they have in  </a:t>
            </a:r>
            <a:r>
              <a:rPr sz="2394" spc="-9" dirty="0">
                <a:solidFill>
                  <a:prstClr val="black"/>
                </a:solidFill>
                <a:latin typeface="Times New Roman"/>
                <a:cs typeface="Times New Roman"/>
              </a:rPr>
              <a:t>common: </a:t>
            </a:r>
            <a:r>
              <a:rPr sz="2394" spc="-4" dirty="0">
                <a:solidFill>
                  <a:prstClr val="black"/>
                </a:solidFill>
                <a:latin typeface="Times New Roman"/>
                <a:cs typeface="Times New Roman"/>
              </a:rPr>
              <a:t>They </a:t>
            </a:r>
            <a:r>
              <a:rPr sz="2394" i="1" spc="-4" dirty="0">
                <a:solidFill>
                  <a:prstClr val="black"/>
                </a:solidFill>
                <a:latin typeface="Times New Roman"/>
                <a:cs typeface="Times New Roman"/>
              </a:rPr>
              <a:t>sense  </a:t>
            </a:r>
            <a:r>
              <a:rPr sz="2394" dirty="0">
                <a:solidFill>
                  <a:prstClr val="black"/>
                </a:solidFill>
                <a:latin typeface="Times New Roman"/>
                <a:cs typeface="Times New Roman"/>
              </a:rPr>
              <a:t>the </a:t>
            </a:r>
            <a:r>
              <a:rPr sz="2394" spc="-4" dirty="0">
                <a:solidFill>
                  <a:prstClr val="black"/>
                </a:solidFill>
                <a:latin typeface="Times New Roman"/>
                <a:cs typeface="Times New Roman"/>
              </a:rPr>
              <a:t>environment  </a:t>
            </a:r>
            <a:r>
              <a:rPr sz="2394" dirty="0">
                <a:solidFill>
                  <a:prstClr val="black"/>
                </a:solidFill>
                <a:latin typeface="Times New Roman"/>
                <a:cs typeface="Times New Roman"/>
              </a:rPr>
              <a:t>(input </a:t>
            </a:r>
            <a:r>
              <a:rPr sz="2394" spc="-4" dirty="0">
                <a:solidFill>
                  <a:prstClr val="black"/>
                </a:solidFill>
                <a:latin typeface="Times New Roman"/>
                <a:cs typeface="Times New Roman"/>
              </a:rPr>
              <a:t>signals),  </a:t>
            </a:r>
            <a:r>
              <a:rPr sz="2394" i="1" spc="-4" dirty="0">
                <a:solidFill>
                  <a:prstClr val="black"/>
                </a:solidFill>
                <a:latin typeface="Times New Roman"/>
                <a:cs typeface="Times New Roman"/>
              </a:rPr>
              <a:t>decide </a:t>
            </a:r>
            <a:r>
              <a:rPr sz="2394" i="1" dirty="0">
                <a:solidFill>
                  <a:prstClr val="black"/>
                </a:solidFill>
                <a:latin typeface="Times New Roman"/>
                <a:cs typeface="Times New Roman"/>
              </a:rPr>
              <a:t>on </a:t>
            </a:r>
            <a:r>
              <a:rPr sz="2394" spc="-4" dirty="0">
                <a:solidFill>
                  <a:prstClr val="black"/>
                </a:solidFill>
                <a:latin typeface="Times New Roman"/>
                <a:cs typeface="Times New Roman"/>
              </a:rPr>
              <a:t>(compute)  </a:t>
            </a:r>
            <a:r>
              <a:rPr sz="2394" i="1" spc="-4" dirty="0">
                <a:solidFill>
                  <a:prstClr val="black"/>
                </a:solidFill>
                <a:latin typeface="Times New Roman"/>
                <a:cs typeface="Times New Roman"/>
              </a:rPr>
              <a:t>their actions  </a:t>
            </a:r>
            <a:r>
              <a:rPr sz="2394" spc="-4" dirty="0">
                <a:solidFill>
                  <a:prstClr val="black"/>
                </a:solidFill>
                <a:latin typeface="Times New Roman"/>
                <a:cs typeface="Times New Roman"/>
              </a:rPr>
              <a:t>(responses) in </a:t>
            </a:r>
            <a:r>
              <a:rPr sz="2394" i="1" spc="-4" dirty="0">
                <a:solidFill>
                  <a:prstClr val="black"/>
                </a:solidFill>
                <a:latin typeface="Times New Roman"/>
                <a:cs typeface="Times New Roman"/>
              </a:rPr>
              <a:t>real  time.</a:t>
            </a:r>
            <a:endParaRPr sz="2394" dirty="0">
              <a:solidFill>
                <a:prstClr val="black"/>
              </a:solidFill>
              <a:latin typeface="Times New Roman"/>
              <a:cs typeface="Times New Roman"/>
            </a:endParaRPr>
          </a:p>
        </p:txBody>
      </p:sp>
      <p:sp>
        <p:nvSpPr>
          <p:cNvPr id="9" name="Rectangle 8">
            <a:extLst>
              <a:ext uri="{FF2B5EF4-FFF2-40B4-BE49-F238E27FC236}">
                <a16:creationId xmlns:a16="http://schemas.microsoft.com/office/drawing/2014/main" id="{43831E37-0948-4443-B479-986C98F50A74}"/>
              </a:ext>
            </a:extLst>
          </p:cNvPr>
          <p:cNvSpPr/>
          <p:nvPr/>
        </p:nvSpPr>
        <p:spPr>
          <a:xfrm>
            <a:off x="0" y="5858470"/>
            <a:ext cx="9144000" cy="923330"/>
          </a:xfrm>
          <a:prstGeom prst="rect">
            <a:avLst/>
          </a:prstGeom>
        </p:spPr>
        <p:txBody>
          <a:bodyPr wrap="square">
            <a:spAutoFit/>
          </a:bodyPr>
          <a:lstStyle/>
          <a:p>
            <a:r>
              <a:rPr lang="en-US" b="1" dirty="0"/>
              <a:t>RISC</a:t>
            </a:r>
            <a:r>
              <a:rPr lang="en-US" dirty="0"/>
              <a:t> (reduced instruction set computer) is a microprocessor that is designed to perform a smaller number of types of computer instructions so that it can operate at a higher speed (perform more millions of instructions per second, or MIPS).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2422" y="857168"/>
            <a:ext cx="2137763" cy="484622"/>
          </a:xfrm>
          <a:prstGeom prst="rect">
            <a:avLst/>
          </a:prstGeom>
        </p:spPr>
        <p:txBody>
          <a:bodyPr vert="horz" wrap="square" lIns="0" tIns="10860" rIns="0" bIns="0" rtlCol="0">
            <a:spAutoFit/>
          </a:bodyPr>
          <a:lstStyle/>
          <a:p>
            <a:pPr marL="10860">
              <a:spcBef>
                <a:spcPts val="86"/>
              </a:spcBef>
            </a:pPr>
            <a:r>
              <a:rPr spc="-4" dirty="0"/>
              <a:t>Moore’s</a:t>
            </a:r>
            <a:r>
              <a:rPr spc="-60" dirty="0"/>
              <a:t> </a:t>
            </a:r>
            <a:r>
              <a:rPr spc="-4" dirty="0"/>
              <a:t>Law</a:t>
            </a:r>
          </a:p>
        </p:txBody>
      </p:sp>
      <p:sp>
        <p:nvSpPr>
          <p:cNvPr id="3" name="object 3"/>
          <p:cNvSpPr txBox="1"/>
          <p:nvPr/>
        </p:nvSpPr>
        <p:spPr>
          <a:xfrm>
            <a:off x="1055042" y="1817614"/>
            <a:ext cx="6944336" cy="1484155"/>
          </a:xfrm>
          <a:prstGeom prst="rect">
            <a:avLst/>
          </a:prstGeom>
        </p:spPr>
        <p:txBody>
          <a:bodyPr vert="horz" wrap="square" lIns="0" tIns="10317" rIns="0" bIns="0" rtlCol="0">
            <a:spAutoFit/>
          </a:bodyPr>
          <a:lstStyle/>
          <a:p>
            <a:pPr marL="304074" marR="4344" indent="-293214" defTabSz="781903">
              <a:spcBef>
                <a:spcPts val="81"/>
              </a:spcBef>
              <a:buFontTx/>
              <a:buChar char="•"/>
              <a:tabLst>
                <a:tab pos="303531" algn="l"/>
                <a:tab pos="304617" algn="l"/>
              </a:tabLst>
            </a:pPr>
            <a:r>
              <a:rPr sz="2394" spc="-4" dirty="0">
                <a:solidFill>
                  <a:srgbClr val="FF0000"/>
                </a:solidFill>
                <a:latin typeface="Times New Roman"/>
                <a:cs typeface="Times New Roman"/>
              </a:rPr>
              <a:t>Gorden Moore (Co-founder </a:t>
            </a:r>
            <a:r>
              <a:rPr sz="2394" dirty="0">
                <a:solidFill>
                  <a:srgbClr val="FF0000"/>
                </a:solidFill>
                <a:latin typeface="Times New Roman"/>
                <a:cs typeface="Times New Roman"/>
              </a:rPr>
              <a:t>of </a:t>
            </a:r>
            <a:r>
              <a:rPr sz="2394" spc="-4" dirty="0">
                <a:solidFill>
                  <a:srgbClr val="FF0000"/>
                </a:solidFill>
                <a:latin typeface="Times New Roman"/>
                <a:cs typeface="Times New Roman"/>
              </a:rPr>
              <a:t>Intel) </a:t>
            </a:r>
            <a:r>
              <a:rPr sz="2394" spc="-4" dirty="0">
                <a:solidFill>
                  <a:prstClr val="black"/>
                </a:solidFill>
                <a:latin typeface="Times New Roman"/>
                <a:cs typeface="Times New Roman"/>
              </a:rPr>
              <a:t>observed in </a:t>
            </a:r>
            <a:r>
              <a:rPr sz="2394" dirty="0">
                <a:solidFill>
                  <a:prstClr val="black"/>
                </a:solidFill>
                <a:latin typeface="Times New Roman"/>
                <a:cs typeface="Times New Roman"/>
              </a:rPr>
              <a:t>1965  </a:t>
            </a:r>
            <a:r>
              <a:rPr sz="2394" spc="-4" dirty="0">
                <a:solidFill>
                  <a:prstClr val="black"/>
                </a:solidFill>
                <a:latin typeface="Times New Roman"/>
                <a:cs typeface="Times New Roman"/>
              </a:rPr>
              <a:t>that </a:t>
            </a:r>
            <a:r>
              <a:rPr sz="2394" dirty="0">
                <a:solidFill>
                  <a:prstClr val="black"/>
                </a:solidFill>
                <a:latin typeface="Times New Roman"/>
                <a:cs typeface="Times New Roman"/>
              </a:rPr>
              <a:t>the </a:t>
            </a:r>
            <a:r>
              <a:rPr sz="2394" spc="-4" dirty="0">
                <a:solidFill>
                  <a:srgbClr val="001CD6"/>
                </a:solidFill>
                <a:latin typeface="Times New Roman"/>
                <a:cs typeface="Times New Roman"/>
              </a:rPr>
              <a:t>number </a:t>
            </a:r>
            <a:r>
              <a:rPr sz="2394" dirty="0">
                <a:solidFill>
                  <a:srgbClr val="001CD6"/>
                </a:solidFill>
                <a:latin typeface="Times New Roman"/>
                <a:cs typeface="Times New Roman"/>
              </a:rPr>
              <a:t>of </a:t>
            </a:r>
            <a:r>
              <a:rPr sz="2394" spc="-4" dirty="0">
                <a:solidFill>
                  <a:srgbClr val="001CD6"/>
                </a:solidFill>
                <a:latin typeface="Times New Roman"/>
                <a:cs typeface="Times New Roman"/>
              </a:rPr>
              <a:t>transistors that could </a:t>
            </a:r>
            <a:r>
              <a:rPr sz="2394" dirty="0">
                <a:solidFill>
                  <a:srgbClr val="001CD6"/>
                </a:solidFill>
                <a:latin typeface="Times New Roman"/>
                <a:cs typeface="Times New Roman"/>
              </a:rPr>
              <a:t>be put on </a:t>
            </a:r>
            <a:r>
              <a:rPr sz="2394" spc="-4" dirty="0">
                <a:solidFill>
                  <a:srgbClr val="001CD6"/>
                </a:solidFill>
                <a:latin typeface="Times New Roman"/>
                <a:cs typeface="Times New Roman"/>
              </a:rPr>
              <a:t>a  </a:t>
            </a:r>
            <a:r>
              <a:rPr sz="2394" dirty="0">
                <a:solidFill>
                  <a:srgbClr val="001CD6"/>
                </a:solidFill>
                <a:latin typeface="Times New Roman"/>
                <a:cs typeface="Times New Roman"/>
              </a:rPr>
              <a:t>single </a:t>
            </a:r>
            <a:r>
              <a:rPr sz="2394" spc="-4" dirty="0">
                <a:solidFill>
                  <a:srgbClr val="001CD6"/>
                </a:solidFill>
                <a:latin typeface="Times New Roman"/>
                <a:cs typeface="Times New Roman"/>
              </a:rPr>
              <a:t>chip </a:t>
            </a:r>
            <a:r>
              <a:rPr sz="2394" spc="-9" dirty="0">
                <a:solidFill>
                  <a:srgbClr val="001CD6"/>
                </a:solidFill>
                <a:latin typeface="Times New Roman"/>
                <a:cs typeface="Times New Roman"/>
              </a:rPr>
              <a:t>was </a:t>
            </a:r>
            <a:r>
              <a:rPr sz="2394" dirty="0">
                <a:solidFill>
                  <a:srgbClr val="001CD6"/>
                </a:solidFill>
                <a:latin typeface="Times New Roman"/>
                <a:cs typeface="Times New Roman"/>
              </a:rPr>
              <a:t>doubling </a:t>
            </a:r>
            <a:r>
              <a:rPr sz="2394" spc="-4" dirty="0">
                <a:solidFill>
                  <a:srgbClr val="001CD6"/>
                </a:solidFill>
                <a:latin typeface="Times New Roman"/>
                <a:cs typeface="Times New Roman"/>
              </a:rPr>
              <a:t>every </a:t>
            </a:r>
            <a:r>
              <a:rPr sz="2394" spc="-9" dirty="0">
                <a:solidFill>
                  <a:srgbClr val="001CD6"/>
                </a:solidFill>
                <a:latin typeface="Times New Roman"/>
                <a:cs typeface="Times New Roman"/>
              </a:rPr>
              <a:t>year </a:t>
            </a:r>
            <a:r>
              <a:rPr sz="2394" spc="-4" dirty="0">
                <a:solidFill>
                  <a:srgbClr val="001CD6"/>
                </a:solidFill>
                <a:latin typeface="Times New Roman"/>
                <a:cs typeface="Times New Roman"/>
              </a:rPr>
              <a:t>and predicted that  this </a:t>
            </a:r>
            <a:r>
              <a:rPr sz="2394" spc="-9" dirty="0">
                <a:solidFill>
                  <a:srgbClr val="001CD6"/>
                </a:solidFill>
                <a:latin typeface="Times New Roman"/>
                <a:cs typeface="Times New Roman"/>
              </a:rPr>
              <a:t>pace </a:t>
            </a:r>
            <a:r>
              <a:rPr sz="2394" spc="-4" dirty="0">
                <a:solidFill>
                  <a:srgbClr val="001CD6"/>
                </a:solidFill>
                <a:latin typeface="Times New Roman"/>
                <a:cs typeface="Times New Roman"/>
              </a:rPr>
              <a:t>would</a:t>
            </a:r>
            <a:r>
              <a:rPr sz="2394" spc="-21" dirty="0">
                <a:solidFill>
                  <a:srgbClr val="001CD6"/>
                </a:solidFill>
                <a:latin typeface="Times New Roman"/>
                <a:cs typeface="Times New Roman"/>
              </a:rPr>
              <a:t> </a:t>
            </a:r>
            <a:r>
              <a:rPr sz="2394" spc="-4" dirty="0">
                <a:solidFill>
                  <a:srgbClr val="001CD6"/>
                </a:solidFill>
                <a:latin typeface="Times New Roman"/>
                <a:cs typeface="Times New Roman"/>
              </a:rPr>
              <a:t>continue</a:t>
            </a:r>
            <a:endParaRPr sz="2394">
              <a:solidFill>
                <a:prstClr val="black"/>
              </a:solidFill>
              <a:latin typeface="Times New Roman"/>
              <a:cs typeface="Times New Roman"/>
            </a:endParaRPr>
          </a:p>
        </p:txBody>
      </p:sp>
      <p:sp>
        <p:nvSpPr>
          <p:cNvPr id="4" name="object 4"/>
          <p:cNvSpPr/>
          <p:nvPr/>
        </p:nvSpPr>
        <p:spPr>
          <a:xfrm>
            <a:off x="857392" y="5741932"/>
            <a:ext cx="7428143" cy="0"/>
          </a:xfrm>
          <a:custGeom>
            <a:avLst/>
            <a:gdLst/>
            <a:ahLst/>
            <a:cxnLst/>
            <a:rect l="l" t="t" r="r" b="b"/>
            <a:pathLst>
              <a:path w="8686800">
                <a:moveTo>
                  <a:pt x="0" y="0"/>
                </a:moveTo>
                <a:lnTo>
                  <a:pt x="8686800" y="0"/>
                </a:lnTo>
              </a:path>
            </a:pathLst>
          </a:custGeom>
          <a:ln w="76200">
            <a:solidFill>
              <a:srgbClr val="3265FF"/>
            </a:solidFill>
          </a:ln>
        </p:spPr>
        <p:txBody>
          <a:bodyPr wrap="square" lIns="0" tIns="0" rIns="0" bIns="0" rtlCol="0"/>
          <a:lstStyle/>
          <a:p>
            <a:pPr defTabSz="781903"/>
            <a:endParaRPr sz="1539">
              <a:solidFill>
                <a:prstClr val="black"/>
              </a:solidFill>
              <a:latin typeface="Calibri"/>
            </a:endParaRPr>
          </a:p>
        </p:txBody>
      </p:sp>
      <p:sp>
        <p:nvSpPr>
          <p:cNvPr id="5" name="object 5"/>
          <p:cNvSpPr/>
          <p:nvPr/>
        </p:nvSpPr>
        <p:spPr>
          <a:xfrm>
            <a:off x="852180" y="5704140"/>
            <a:ext cx="7440088" cy="77105"/>
          </a:xfrm>
          <a:custGeom>
            <a:avLst/>
            <a:gdLst/>
            <a:ahLst/>
            <a:cxnLst/>
            <a:rect l="l" t="t" r="r" b="b"/>
            <a:pathLst>
              <a:path w="8700770" h="90170">
                <a:moveTo>
                  <a:pt x="8700513" y="89916"/>
                </a:moveTo>
                <a:lnTo>
                  <a:pt x="8700513" y="0"/>
                </a:lnTo>
                <a:lnTo>
                  <a:pt x="0" y="0"/>
                </a:lnTo>
                <a:lnTo>
                  <a:pt x="0" y="89916"/>
                </a:lnTo>
                <a:lnTo>
                  <a:pt x="6096" y="89916"/>
                </a:lnTo>
                <a:lnTo>
                  <a:pt x="6096" y="13716"/>
                </a:lnTo>
                <a:lnTo>
                  <a:pt x="13716" y="6096"/>
                </a:lnTo>
                <a:lnTo>
                  <a:pt x="13716" y="13716"/>
                </a:lnTo>
                <a:lnTo>
                  <a:pt x="8686797" y="13716"/>
                </a:lnTo>
                <a:lnTo>
                  <a:pt x="8686797" y="6096"/>
                </a:lnTo>
                <a:lnTo>
                  <a:pt x="8692893" y="13716"/>
                </a:lnTo>
                <a:lnTo>
                  <a:pt x="8692893" y="89916"/>
                </a:lnTo>
                <a:lnTo>
                  <a:pt x="8700513" y="89916"/>
                </a:lnTo>
                <a:close/>
              </a:path>
              <a:path w="8700770" h="90170">
                <a:moveTo>
                  <a:pt x="13716" y="13716"/>
                </a:moveTo>
                <a:lnTo>
                  <a:pt x="13716" y="6096"/>
                </a:lnTo>
                <a:lnTo>
                  <a:pt x="6096" y="13716"/>
                </a:lnTo>
                <a:lnTo>
                  <a:pt x="13716" y="13716"/>
                </a:lnTo>
                <a:close/>
              </a:path>
              <a:path w="8700770" h="90170">
                <a:moveTo>
                  <a:pt x="13716" y="76200"/>
                </a:moveTo>
                <a:lnTo>
                  <a:pt x="13716" y="13716"/>
                </a:lnTo>
                <a:lnTo>
                  <a:pt x="6096" y="13716"/>
                </a:lnTo>
                <a:lnTo>
                  <a:pt x="6096" y="76200"/>
                </a:lnTo>
                <a:lnTo>
                  <a:pt x="13716" y="76200"/>
                </a:lnTo>
                <a:close/>
              </a:path>
              <a:path w="8700770" h="90170">
                <a:moveTo>
                  <a:pt x="8692893" y="76200"/>
                </a:moveTo>
                <a:lnTo>
                  <a:pt x="6096" y="76200"/>
                </a:lnTo>
                <a:lnTo>
                  <a:pt x="13716" y="82296"/>
                </a:lnTo>
                <a:lnTo>
                  <a:pt x="13716" y="89916"/>
                </a:lnTo>
                <a:lnTo>
                  <a:pt x="8686797" y="89916"/>
                </a:lnTo>
                <a:lnTo>
                  <a:pt x="8686797" y="82296"/>
                </a:lnTo>
                <a:lnTo>
                  <a:pt x="8692893" y="76200"/>
                </a:lnTo>
                <a:close/>
              </a:path>
              <a:path w="8700770" h="90170">
                <a:moveTo>
                  <a:pt x="13716" y="89916"/>
                </a:moveTo>
                <a:lnTo>
                  <a:pt x="13716" y="82296"/>
                </a:lnTo>
                <a:lnTo>
                  <a:pt x="6096" y="76200"/>
                </a:lnTo>
                <a:lnTo>
                  <a:pt x="6096" y="89916"/>
                </a:lnTo>
                <a:lnTo>
                  <a:pt x="13716" y="89916"/>
                </a:lnTo>
                <a:close/>
              </a:path>
              <a:path w="8700770" h="90170">
                <a:moveTo>
                  <a:pt x="8692893" y="13716"/>
                </a:moveTo>
                <a:lnTo>
                  <a:pt x="8686797" y="6096"/>
                </a:lnTo>
                <a:lnTo>
                  <a:pt x="8686797" y="13716"/>
                </a:lnTo>
                <a:lnTo>
                  <a:pt x="8692893" y="13716"/>
                </a:lnTo>
                <a:close/>
              </a:path>
              <a:path w="8700770" h="90170">
                <a:moveTo>
                  <a:pt x="8692893" y="76200"/>
                </a:moveTo>
                <a:lnTo>
                  <a:pt x="8692893" y="13716"/>
                </a:lnTo>
                <a:lnTo>
                  <a:pt x="8686797" y="13716"/>
                </a:lnTo>
                <a:lnTo>
                  <a:pt x="8686797" y="76200"/>
                </a:lnTo>
                <a:lnTo>
                  <a:pt x="8692893" y="76200"/>
                </a:lnTo>
                <a:close/>
              </a:path>
              <a:path w="8700770" h="90170">
                <a:moveTo>
                  <a:pt x="8692893" y="89916"/>
                </a:moveTo>
                <a:lnTo>
                  <a:pt x="8692893" y="76200"/>
                </a:lnTo>
                <a:lnTo>
                  <a:pt x="8686797" y="82296"/>
                </a:lnTo>
                <a:lnTo>
                  <a:pt x="8686797" y="89916"/>
                </a:lnTo>
                <a:lnTo>
                  <a:pt x="8692893" y="89916"/>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6" name="object 6"/>
          <p:cNvSpPr txBox="1"/>
          <p:nvPr/>
        </p:nvSpPr>
        <p:spPr>
          <a:xfrm>
            <a:off x="1055042" y="3797148"/>
            <a:ext cx="7006237" cy="852991"/>
          </a:xfrm>
          <a:prstGeom prst="rect">
            <a:avLst/>
          </a:prstGeom>
        </p:spPr>
        <p:txBody>
          <a:bodyPr vert="horz" wrap="square" lIns="0" tIns="10860" rIns="0" bIns="0" rtlCol="0">
            <a:spAutoFit/>
          </a:bodyPr>
          <a:lstStyle/>
          <a:p>
            <a:pPr marL="304074" marR="4344" indent="-293214" defTabSz="781903">
              <a:spcBef>
                <a:spcPts val="86"/>
              </a:spcBef>
              <a:buFontTx/>
              <a:buChar char="•"/>
              <a:tabLst>
                <a:tab pos="303531" algn="l"/>
                <a:tab pos="304617" algn="l"/>
              </a:tabLst>
            </a:pPr>
            <a:r>
              <a:rPr sz="2736" dirty="0">
                <a:solidFill>
                  <a:srgbClr val="FF0000"/>
                </a:solidFill>
                <a:latin typeface="Times New Roman"/>
                <a:cs typeface="Times New Roman"/>
              </a:rPr>
              <a:t>He later revised the </a:t>
            </a:r>
            <a:r>
              <a:rPr sz="2736" spc="-4" dirty="0">
                <a:solidFill>
                  <a:srgbClr val="FF0000"/>
                </a:solidFill>
                <a:latin typeface="Times New Roman"/>
                <a:cs typeface="Times New Roman"/>
              </a:rPr>
              <a:t>time to </a:t>
            </a:r>
            <a:r>
              <a:rPr sz="2736" dirty="0">
                <a:solidFill>
                  <a:srgbClr val="FF0000"/>
                </a:solidFill>
                <a:latin typeface="Times New Roman"/>
                <a:cs typeface="Times New Roman"/>
              </a:rPr>
              <a:t>18 months </a:t>
            </a:r>
            <a:r>
              <a:rPr sz="2736" spc="-4" dirty="0">
                <a:solidFill>
                  <a:srgbClr val="FF0000"/>
                </a:solidFill>
                <a:latin typeface="Times New Roman"/>
                <a:cs typeface="Times New Roman"/>
              </a:rPr>
              <a:t>(in</a:t>
            </a:r>
            <a:r>
              <a:rPr sz="2736" spc="-97" dirty="0">
                <a:solidFill>
                  <a:srgbClr val="FF0000"/>
                </a:solidFill>
                <a:latin typeface="Times New Roman"/>
                <a:cs typeface="Times New Roman"/>
              </a:rPr>
              <a:t> </a:t>
            </a:r>
            <a:r>
              <a:rPr sz="2736" spc="4" dirty="0">
                <a:solidFill>
                  <a:srgbClr val="FF0000"/>
                </a:solidFill>
                <a:latin typeface="Times New Roman"/>
                <a:cs typeface="Times New Roman"/>
              </a:rPr>
              <a:t>1975)  and </a:t>
            </a:r>
            <a:r>
              <a:rPr sz="2736" dirty="0">
                <a:solidFill>
                  <a:srgbClr val="FF0000"/>
                </a:solidFill>
                <a:latin typeface="Times New Roman"/>
                <a:cs typeface="Times New Roman"/>
              </a:rPr>
              <a:t>this rate </a:t>
            </a:r>
            <a:r>
              <a:rPr sz="2736" spc="4" dirty="0">
                <a:solidFill>
                  <a:srgbClr val="FF0000"/>
                </a:solidFill>
                <a:latin typeface="Times New Roman"/>
                <a:cs typeface="Times New Roman"/>
              </a:rPr>
              <a:t>has </a:t>
            </a:r>
            <a:r>
              <a:rPr sz="2736" dirty="0">
                <a:solidFill>
                  <a:srgbClr val="FF0000"/>
                </a:solidFill>
                <a:latin typeface="Times New Roman"/>
                <a:cs typeface="Times New Roman"/>
              </a:rPr>
              <a:t>sustained</a:t>
            </a:r>
            <a:r>
              <a:rPr sz="2736" spc="-90" dirty="0">
                <a:solidFill>
                  <a:srgbClr val="FF0000"/>
                </a:solidFill>
                <a:latin typeface="Times New Roman"/>
                <a:cs typeface="Times New Roman"/>
              </a:rPr>
              <a:t> </a:t>
            </a:r>
            <a:r>
              <a:rPr sz="2736" dirty="0">
                <a:solidFill>
                  <a:srgbClr val="FF0000"/>
                </a:solidFill>
                <a:latin typeface="Times New Roman"/>
                <a:cs typeface="Times New Roman"/>
              </a:rPr>
              <a:t>since</a:t>
            </a:r>
            <a:endParaRPr sz="2736">
              <a:solidFill>
                <a:prstClr val="black"/>
              </a:solidFill>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2422" y="857168"/>
            <a:ext cx="2137763" cy="484622"/>
          </a:xfrm>
          <a:prstGeom prst="rect">
            <a:avLst/>
          </a:prstGeom>
        </p:spPr>
        <p:txBody>
          <a:bodyPr vert="horz" wrap="square" lIns="0" tIns="10860" rIns="0" bIns="0" rtlCol="0">
            <a:spAutoFit/>
          </a:bodyPr>
          <a:lstStyle/>
          <a:p>
            <a:pPr marL="10860">
              <a:spcBef>
                <a:spcPts val="86"/>
              </a:spcBef>
            </a:pPr>
            <a:r>
              <a:rPr spc="-4" dirty="0"/>
              <a:t>Moore’s</a:t>
            </a:r>
            <a:r>
              <a:rPr spc="-60" dirty="0"/>
              <a:t> </a:t>
            </a:r>
            <a:r>
              <a:rPr spc="-4" dirty="0"/>
              <a:t>Law</a:t>
            </a:r>
          </a:p>
        </p:txBody>
      </p:sp>
      <p:sp>
        <p:nvSpPr>
          <p:cNvPr id="3" name="object 3"/>
          <p:cNvSpPr/>
          <p:nvPr/>
        </p:nvSpPr>
        <p:spPr>
          <a:xfrm>
            <a:off x="857392" y="5741932"/>
            <a:ext cx="7428143" cy="0"/>
          </a:xfrm>
          <a:custGeom>
            <a:avLst/>
            <a:gdLst/>
            <a:ahLst/>
            <a:cxnLst/>
            <a:rect l="l" t="t" r="r" b="b"/>
            <a:pathLst>
              <a:path w="8686800">
                <a:moveTo>
                  <a:pt x="0" y="0"/>
                </a:moveTo>
                <a:lnTo>
                  <a:pt x="8686800" y="0"/>
                </a:lnTo>
              </a:path>
            </a:pathLst>
          </a:custGeom>
          <a:ln w="76200">
            <a:solidFill>
              <a:srgbClr val="3265FF"/>
            </a:solidFill>
          </a:ln>
        </p:spPr>
        <p:txBody>
          <a:bodyPr wrap="square" lIns="0" tIns="0" rIns="0" bIns="0" rtlCol="0"/>
          <a:lstStyle/>
          <a:p>
            <a:pPr defTabSz="781903"/>
            <a:endParaRPr sz="1539">
              <a:solidFill>
                <a:prstClr val="black"/>
              </a:solidFill>
              <a:latin typeface="Calibri"/>
            </a:endParaRPr>
          </a:p>
        </p:txBody>
      </p:sp>
      <p:sp>
        <p:nvSpPr>
          <p:cNvPr id="4" name="object 4"/>
          <p:cNvSpPr/>
          <p:nvPr/>
        </p:nvSpPr>
        <p:spPr>
          <a:xfrm>
            <a:off x="852180" y="5704140"/>
            <a:ext cx="7440088" cy="77105"/>
          </a:xfrm>
          <a:custGeom>
            <a:avLst/>
            <a:gdLst/>
            <a:ahLst/>
            <a:cxnLst/>
            <a:rect l="l" t="t" r="r" b="b"/>
            <a:pathLst>
              <a:path w="8700770" h="90170">
                <a:moveTo>
                  <a:pt x="8700513" y="89916"/>
                </a:moveTo>
                <a:lnTo>
                  <a:pt x="8700513" y="0"/>
                </a:lnTo>
                <a:lnTo>
                  <a:pt x="0" y="0"/>
                </a:lnTo>
                <a:lnTo>
                  <a:pt x="0" y="89916"/>
                </a:lnTo>
                <a:lnTo>
                  <a:pt x="6096" y="89916"/>
                </a:lnTo>
                <a:lnTo>
                  <a:pt x="6096" y="13716"/>
                </a:lnTo>
                <a:lnTo>
                  <a:pt x="13716" y="6096"/>
                </a:lnTo>
                <a:lnTo>
                  <a:pt x="13716" y="13716"/>
                </a:lnTo>
                <a:lnTo>
                  <a:pt x="8686797" y="13716"/>
                </a:lnTo>
                <a:lnTo>
                  <a:pt x="8686797" y="6096"/>
                </a:lnTo>
                <a:lnTo>
                  <a:pt x="8692893" y="13716"/>
                </a:lnTo>
                <a:lnTo>
                  <a:pt x="8692893" y="89916"/>
                </a:lnTo>
                <a:lnTo>
                  <a:pt x="8700513" y="89916"/>
                </a:lnTo>
                <a:close/>
              </a:path>
              <a:path w="8700770" h="90170">
                <a:moveTo>
                  <a:pt x="13716" y="13716"/>
                </a:moveTo>
                <a:lnTo>
                  <a:pt x="13716" y="6096"/>
                </a:lnTo>
                <a:lnTo>
                  <a:pt x="6096" y="13716"/>
                </a:lnTo>
                <a:lnTo>
                  <a:pt x="13716" y="13716"/>
                </a:lnTo>
                <a:close/>
              </a:path>
              <a:path w="8700770" h="90170">
                <a:moveTo>
                  <a:pt x="13716" y="76200"/>
                </a:moveTo>
                <a:lnTo>
                  <a:pt x="13716" y="13716"/>
                </a:lnTo>
                <a:lnTo>
                  <a:pt x="6096" y="13716"/>
                </a:lnTo>
                <a:lnTo>
                  <a:pt x="6096" y="76200"/>
                </a:lnTo>
                <a:lnTo>
                  <a:pt x="13716" y="76200"/>
                </a:lnTo>
                <a:close/>
              </a:path>
              <a:path w="8700770" h="90170">
                <a:moveTo>
                  <a:pt x="8692893" y="76200"/>
                </a:moveTo>
                <a:lnTo>
                  <a:pt x="6096" y="76200"/>
                </a:lnTo>
                <a:lnTo>
                  <a:pt x="13716" y="82296"/>
                </a:lnTo>
                <a:lnTo>
                  <a:pt x="13716" y="89916"/>
                </a:lnTo>
                <a:lnTo>
                  <a:pt x="8686797" y="89916"/>
                </a:lnTo>
                <a:lnTo>
                  <a:pt x="8686797" y="82296"/>
                </a:lnTo>
                <a:lnTo>
                  <a:pt x="8692893" y="76200"/>
                </a:lnTo>
                <a:close/>
              </a:path>
              <a:path w="8700770" h="90170">
                <a:moveTo>
                  <a:pt x="13716" y="89916"/>
                </a:moveTo>
                <a:lnTo>
                  <a:pt x="13716" y="82296"/>
                </a:lnTo>
                <a:lnTo>
                  <a:pt x="6096" y="76200"/>
                </a:lnTo>
                <a:lnTo>
                  <a:pt x="6096" y="89916"/>
                </a:lnTo>
                <a:lnTo>
                  <a:pt x="13716" y="89916"/>
                </a:lnTo>
                <a:close/>
              </a:path>
              <a:path w="8700770" h="90170">
                <a:moveTo>
                  <a:pt x="8692893" y="13716"/>
                </a:moveTo>
                <a:lnTo>
                  <a:pt x="8686797" y="6096"/>
                </a:lnTo>
                <a:lnTo>
                  <a:pt x="8686797" y="13716"/>
                </a:lnTo>
                <a:lnTo>
                  <a:pt x="8692893" y="13716"/>
                </a:lnTo>
                <a:close/>
              </a:path>
              <a:path w="8700770" h="90170">
                <a:moveTo>
                  <a:pt x="8692893" y="76200"/>
                </a:moveTo>
                <a:lnTo>
                  <a:pt x="8692893" y="13716"/>
                </a:lnTo>
                <a:lnTo>
                  <a:pt x="8686797" y="13716"/>
                </a:lnTo>
                <a:lnTo>
                  <a:pt x="8686797" y="76200"/>
                </a:lnTo>
                <a:lnTo>
                  <a:pt x="8692893" y="76200"/>
                </a:lnTo>
                <a:close/>
              </a:path>
              <a:path w="8700770" h="90170">
                <a:moveTo>
                  <a:pt x="8692893" y="89916"/>
                </a:moveTo>
                <a:lnTo>
                  <a:pt x="8692893" y="76200"/>
                </a:lnTo>
                <a:lnTo>
                  <a:pt x="8686797" y="82296"/>
                </a:lnTo>
                <a:lnTo>
                  <a:pt x="8686797" y="89916"/>
                </a:lnTo>
                <a:lnTo>
                  <a:pt x="8692893" y="89916"/>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5" name="object 5"/>
          <p:cNvSpPr/>
          <p:nvPr/>
        </p:nvSpPr>
        <p:spPr>
          <a:xfrm>
            <a:off x="1097421" y="2234198"/>
            <a:ext cx="7027579" cy="3051620"/>
          </a:xfrm>
          <a:prstGeom prst="rect">
            <a:avLst/>
          </a:prstGeom>
          <a:blipFill>
            <a:blip r:embed="rId2" cstate="print"/>
            <a:stretch>
              <a:fillRect/>
            </a:stretch>
          </a:blipFill>
        </p:spPr>
        <p:txBody>
          <a:bodyPr wrap="square" lIns="0" tIns="0" rIns="0" bIns="0" rtlCol="0"/>
          <a:lstStyle/>
          <a:p>
            <a:pPr defTabSz="781903"/>
            <a:endParaRPr sz="1539">
              <a:solidFill>
                <a:prstClr val="black"/>
              </a:solidFill>
              <a:latin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2422" y="857168"/>
            <a:ext cx="2137763" cy="484622"/>
          </a:xfrm>
          <a:prstGeom prst="rect">
            <a:avLst/>
          </a:prstGeom>
        </p:spPr>
        <p:txBody>
          <a:bodyPr vert="horz" wrap="square" lIns="0" tIns="10860" rIns="0" bIns="0" rtlCol="0">
            <a:spAutoFit/>
          </a:bodyPr>
          <a:lstStyle/>
          <a:p>
            <a:pPr marL="10860">
              <a:spcBef>
                <a:spcPts val="86"/>
              </a:spcBef>
            </a:pPr>
            <a:r>
              <a:rPr spc="-4" dirty="0"/>
              <a:t>Moore’s</a:t>
            </a:r>
            <a:r>
              <a:rPr spc="-60" dirty="0"/>
              <a:t> </a:t>
            </a:r>
            <a:r>
              <a:rPr spc="-4" dirty="0"/>
              <a:t>Law</a:t>
            </a:r>
          </a:p>
        </p:txBody>
      </p:sp>
      <p:sp>
        <p:nvSpPr>
          <p:cNvPr id="3" name="object 3"/>
          <p:cNvSpPr/>
          <p:nvPr/>
        </p:nvSpPr>
        <p:spPr>
          <a:xfrm>
            <a:off x="857392" y="5741932"/>
            <a:ext cx="7428143" cy="0"/>
          </a:xfrm>
          <a:custGeom>
            <a:avLst/>
            <a:gdLst/>
            <a:ahLst/>
            <a:cxnLst/>
            <a:rect l="l" t="t" r="r" b="b"/>
            <a:pathLst>
              <a:path w="8686800">
                <a:moveTo>
                  <a:pt x="0" y="0"/>
                </a:moveTo>
                <a:lnTo>
                  <a:pt x="8686800" y="0"/>
                </a:lnTo>
              </a:path>
            </a:pathLst>
          </a:custGeom>
          <a:ln w="76200">
            <a:solidFill>
              <a:srgbClr val="3265FF"/>
            </a:solidFill>
          </a:ln>
        </p:spPr>
        <p:txBody>
          <a:bodyPr wrap="square" lIns="0" tIns="0" rIns="0" bIns="0" rtlCol="0"/>
          <a:lstStyle/>
          <a:p>
            <a:pPr defTabSz="781903"/>
            <a:endParaRPr sz="1539">
              <a:solidFill>
                <a:prstClr val="black"/>
              </a:solidFill>
              <a:latin typeface="Calibri"/>
            </a:endParaRPr>
          </a:p>
        </p:txBody>
      </p:sp>
      <p:sp>
        <p:nvSpPr>
          <p:cNvPr id="4" name="object 4"/>
          <p:cNvSpPr/>
          <p:nvPr/>
        </p:nvSpPr>
        <p:spPr>
          <a:xfrm>
            <a:off x="852180" y="5704140"/>
            <a:ext cx="7440088" cy="77105"/>
          </a:xfrm>
          <a:custGeom>
            <a:avLst/>
            <a:gdLst/>
            <a:ahLst/>
            <a:cxnLst/>
            <a:rect l="l" t="t" r="r" b="b"/>
            <a:pathLst>
              <a:path w="8700770" h="90170">
                <a:moveTo>
                  <a:pt x="8700513" y="89916"/>
                </a:moveTo>
                <a:lnTo>
                  <a:pt x="8700513" y="0"/>
                </a:lnTo>
                <a:lnTo>
                  <a:pt x="0" y="0"/>
                </a:lnTo>
                <a:lnTo>
                  <a:pt x="0" y="89916"/>
                </a:lnTo>
                <a:lnTo>
                  <a:pt x="6096" y="89916"/>
                </a:lnTo>
                <a:lnTo>
                  <a:pt x="6096" y="13716"/>
                </a:lnTo>
                <a:lnTo>
                  <a:pt x="13716" y="6096"/>
                </a:lnTo>
                <a:lnTo>
                  <a:pt x="13716" y="13716"/>
                </a:lnTo>
                <a:lnTo>
                  <a:pt x="8686797" y="13716"/>
                </a:lnTo>
                <a:lnTo>
                  <a:pt x="8686797" y="6096"/>
                </a:lnTo>
                <a:lnTo>
                  <a:pt x="8692893" y="13716"/>
                </a:lnTo>
                <a:lnTo>
                  <a:pt x="8692893" y="89916"/>
                </a:lnTo>
                <a:lnTo>
                  <a:pt x="8700513" y="89916"/>
                </a:lnTo>
                <a:close/>
              </a:path>
              <a:path w="8700770" h="90170">
                <a:moveTo>
                  <a:pt x="13716" y="13716"/>
                </a:moveTo>
                <a:lnTo>
                  <a:pt x="13716" y="6096"/>
                </a:lnTo>
                <a:lnTo>
                  <a:pt x="6096" y="13716"/>
                </a:lnTo>
                <a:lnTo>
                  <a:pt x="13716" y="13716"/>
                </a:lnTo>
                <a:close/>
              </a:path>
              <a:path w="8700770" h="90170">
                <a:moveTo>
                  <a:pt x="13716" y="76200"/>
                </a:moveTo>
                <a:lnTo>
                  <a:pt x="13716" y="13716"/>
                </a:lnTo>
                <a:lnTo>
                  <a:pt x="6096" y="13716"/>
                </a:lnTo>
                <a:lnTo>
                  <a:pt x="6096" y="76200"/>
                </a:lnTo>
                <a:lnTo>
                  <a:pt x="13716" y="76200"/>
                </a:lnTo>
                <a:close/>
              </a:path>
              <a:path w="8700770" h="90170">
                <a:moveTo>
                  <a:pt x="8692893" y="76200"/>
                </a:moveTo>
                <a:lnTo>
                  <a:pt x="6096" y="76200"/>
                </a:lnTo>
                <a:lnTo>
                  <a:pt x="13716" y="82296"/>
                </a:lnTo>
                <a:lnTo>
                  <a:pt x="13716" y="89916"/>
                </a:lnTo>
                <a:lnTo>
                  <a:pt x="8686797" y="89916"/>
                </a:lnTo>
                <a:lnTo>
                  <a:pt x="8686797" y="82296"/>
                </a:lnTo>
                <a:lnTo>
                  <a:pt x="8692893" y="76200"/>
                </a:lnTo>
                <a:close/>
              </a:path>
              <a:path w="8700770" h="90170">
                <a:moveTo>
                  <a:pt x="13716" y="89916"/>
                </a:moveTo>
                <a:lnTo>
                  <a:pt x="13716" y="82296"/>
                </a:lnTo>
                <a:lnTo>
                  <a:pt x="6096" y="76200"/>
                </a:lnTo>
                <a:lnTo>
                  <a:pt x="6096" y="89916"/>
                </a:lnTo>
                <a:lnTo>
                  <a:pt x="13716" y="89916"/>
                </a:lnTo>
                <a:close/>
              </a:path>
              <a:path w="8700770" h="90170">
                <a:moveTo>
                  <a:pt x="8692893" y="13716"/>
                </a:moveTo>
                <a:lnTo>
                  <a:pt x="8686797" y="6096"/>
                </a:lnTo>
                <a:lnTo>
                  <a:pt x="8686797" y="13716"/>
                </a:lnTo>
                <a:lnTo>
                  <a:pt x="8692893" y="13716"/>
                </a:lnTo>
                <a:close/>
              </a:path>
              <a:path w="8700770" h="90170">
                <a:moveTo>
                  <a:pt x="8692893" y="76200"/>
                </a:moveTo>
                <a:lnTo>
                  <a:pt x="8692893" y="13716"/>
                </a:lnTo>
                <a:lnTo>
                  <a:pt x="8686797" y="13716"/>
                </a:lnTo>
                <a:lnTo>
                  <a:pt x="8686797" y="76200"/>
                </a:lnTo>
                <a:lnTo>
                  <a:pt x="8692893" y="76200"/>
                </a:lnTo>
                <a:close/>
              </a:path>
              <a:path w="8700770" h="90170">
                <a:moveTo>
                  <a:pt x="8692893" y="89916"/>
                </a:moveTo>
                <a:lnTo>
                  <a:pt x="8692893" y="76200"/>
                </a:lnTo>
                <a:lnTo>
                  <a:pt x="8686797" y="82296"/>
                </a:lnTo>
                <a:lnTo>
                  <a:pt x="8686797" y="89916"/>
                </a:lnTo>
                <a:lnTo>
                  <a:pt x="8692893" y="89916"/>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5" name="object 5"/>
          <p:cNvSpPr/>
          <p:nvPr/>
        </p:nvSpPr>
        <p:spPr>
          <a:xfrm>
            <a:off x="1899936" y="1799803"/>
            <a:ext cx="5603686" cy="3583753"/>
          </a:xfrm>
          <a:prstGeom prst="rect">
            <a:avLst/>
          </a:prstGeom>
          <a:blipFill>
            <a:blip r:embed="rId2" cstate="print"/>
            <a:stretch>
              <a:fillRect/>
            </a:stretch>
          </a:blipFill>
        </p:spPr>
        <p:txBody>
          <a:bodyPr wrap="square" lIns="0" tIns="0" rIns="0" bIns="0" rtlCol="0"/>
          <a:lstStyle/>
          <a:p>
            <a:pPr defTabSz="781903"/>
            <a:endParaRPr sz="1539">
              <a:solidFill>
                <a:prstClr val="black"/>
              </a:solidFill>
              <a:latin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857168"/>
            <a:ext cx="3810000" cy="484622"/>
          </a:xfrm>
          <a:prstGeom prst="rect">
            <a:avLst/>
          </a:prstGeom>
        </p:spPr>
        <p:txBody>
          <a:bodyPr vert="horz" wrap="square" lIns="0" tIns="10860" rIns="0" bIns="0" rtlCol="0">
            <a:spAutoFit/>
          </a:bodyPr>
          <a:lstStyle/>
          <a:p>
            <a:pPr marL="10860" algn="ctr">
              <a:spcBef>
                <a:spcPts val="86"/>
              </a:spcBef>
            </a:pPr>
            <a:r>
              <a:rPr lang="en-US" spc="-4" dirty="0"/>
              <a:t>Computer Organization</a:t>
            </a:r>
            <a:endParaRPr spc="-4" dirty="0"/>
          </a:p>
        </p:txBody>
      </p:sp>
      <p:sp>
        <p:nvSpPr>
          <p:cNvPr id="3" name="object 3"/>
          <p:cNvSpPr txBox="1"/>
          <p:nvPr/>
        </p:nvSpPr>
        <p:spPr>
          <a:xfrm>
            <a:off x="852180" y="1817614"/>
            <a:ext cx="7642950" cy="3483163"/>
          </a:xfrm>
          <a:prstGeom prst="rect">
            <a:avLst/>
          </a:prstGeom>
        </p:spPr>
        <p:txBody>
          <a:bodyPr vert="horz" wrap="square" lIns="0" tIns="10317" rIns="0" bIns="0" rtlCol="0">
            <a:spAutoFit/>
          </a:bodyPr>
          <a:lstStyle/>
          <a:p>
            <a:pPr marL="304074" marR="4344" indent="-293214" defTabSz="781903">
              <a:spcBef>
                <a:spcPts val="81"/>
              </a:spcBef>
              <a:buFontTx/>
              <a:buChar char="•"/>
              <a:tabLst>
                <a:tab pos="303531" algn="l"/>
                <a:tab pos="304617" algn="l"/>
              </a:tabLst>
            </a:pPr>
            <a:r>
              <a:rPr lang="en-US" sz="3200" spc="-4" dirty="0">
                <a:latin typeface="Times New Roman"/>
                <a:cs typeface="Times New Roman"/>
              </a:rPr>
              <a:t>This course is design to understand the </a:t>
            </a:r>
            <a:r>
              <a:rPr lang="en-US" sz="3200" spc="-4" dirty="0">
                <a:solidFill>
                  <a:srgbClr val="FF0000"/>
                </a:solidFill>
                <a:latin typeface="Times New Roman"/>
                <a:cs typeface="Times New Roman"/>
              </a:rPr>
              <a:t>basics organization of computers </a:t>
            </a:r>
          </a:p>
          <a:p>
            <a:pPr marL="304074" marR="4344" indent="-293214" defTabSz="781903">
              <a:spcBef>
                <a:spcPts val="81"/>
              </a:spcBef>
              <a:buFontTx/>
              <a:buChar char="•"/>
              <a:tabLst>
                <a:tab pos="303531" algn="l"/>
                <a:tab pos="304617" algn="l"/>
              </a:tabLst>
            </a:pPr>
            <a:endParaRPr lang="en-US" sz="3200" spc="-4" dirty="0">
              <a:solidFill>
                <a:srgbClr val="FF0000"/>
              </a:solidFill>
              <a:latin typeface="Times New Roman"/>
              <a:cs typeface="Times New Roman"/>
            </a:endParaRPr>
          </a:p>
          <a:p>
            <a:pPr marL="304074" marR="4344" indent="-293214" defTabSz="781903">
              <a:spcBef>
                <a:spcPts val="81"/>
              </a:spcBef>
              <a:buFontTx/>
              <a:buChar char="•"/>
              <a:tabLst>
                <a:tab pos="303531" algn="l"/>
                <a:tab pos="304617" algn="l"/>
              </a:tabLst>
            </a:pPr>
            <a:r>
              <a:rPr lang="en-US" sz="3200" b="1" spc="-4" dirty="0">
                <a:latin typeface="Times New Roman"/>
                <a:cs typeface="Times New Roman"/>
              </a:rPr>
              <a:t>Address bus </a:t>
            </a:r>
            <a:r>
              <a:rPr lang="en-US" sz="3200" spc="-4" dirty="0">
                <a:latin typeface="Times New Roman"/>
                <a:cs typeface="Times New Roman"/>
              </a:rPr>
              <a:t>- carries memory addresses from the processor to other components such as primary storage and input/output devices. The address bus is </a:t>
            </a:r>
            <a:r>
              <a:rPr lang="en-US" sz="3200" b="1" spc="-4" dirty="0">
                <a:latin typeface="Times New Roman"/>
                <a:cs typeface="Times New Roman"/>
              </a:rPr>
              <a:t>unidirectional</a:t>
            </a:r>
            <a:r>
              <a:rPr lang="en-US" sz="3200" spc="-4" dirty="0">
                <a:latin typeface="Times New Roman"/>
                <a:cs typeface="Times New Roman"/>
              </a:rPr>
              <a:t> .</a:t>
            </a:r>
          </a:p>
        </p:txBody>
      </p:sp>
      <p:sp>
        <p:nvSpPr>
          <p:cNvPr id="4" name="object 4"/>
          <p:cNvSpPr/>
          <p:nvPr/>
        </p:nvSpPr>
        <p:spPr>
          <a:xfrm>
            <a:off x="857392" y="5741932"/>
            <a:ext cx="7428143" cy="0"/>
          </a:xfrm>
          <a:custGeom>
            <a:avLst/>
            <a:gdLst/>
            <a:ahLst/>
            <a:cxnLst/>
            <a:rect l="l" t="t" r="r" b="b"/>
            <a:pathLst>
              <a:path w="8686800">
                <a:moveTo>
                  <a:pt x="0" y="0"/>
                </a:moveTo>
                <a:lnTo>
                  <a:pt x="8686800" y="0"/>
                </a:lnTo>
              </a:path>
            </a:pathLst>
          </a:custGeom>
          <a:ln w="76200">
            <a:solidFill>
              <a:srgbClr val="3265FF"/>
            </a:solidFill>
          </a:ln>
        </p:spPr>
        <p:txBody>
          <a:bodyPr wrap="square" lIns="0" tIns="0" rIns="0" bIns="0" rtlCol="0"/>
          <a:lstStyle/>
          <a:p>
            <a:pPr defTabSz="781903"/>
            <a:endParaRPr sz="1539">
              <a:solidFill>
                <a:prstClr val="black"/>
              </a:solidFill>
              <a:latin typeface="Calibri"/>
            </a:endParaRPr>
          </a:p>
        </p:txBody>
      </p:sp>
      <p:sp>
        <p:nvSpPr>
          <p:cNvPr id="5" name="object 5"/>
          <p:cNvSpPr/>
          <p:nvPr/>
        </p:nvSpPr>
        <p:spPr>
          <a:xfrm>
            <a:off x="852180" y="5704140"/>
            <a:ext cx="7440088" cy="77105"/>
          </a:xfrm>
          <a:custGeom>
            <a:avLst/>
            <a:gdLst/>
            <a:ahLst/>
            <a:cxnLst/>
            <a:rect l="l" t="t" r="r" b="b"/>
            <a:pathLst>
              <a:path w="8700770" h="90170">
                <a:moveTo>
                  <a:pt x="8700513" y="89916"/>
                </a:moveTo>
                <a:lnTo>
                  <a:pt x="8700513" y="0"/>
                </a:lnTo>
                <a:lnTo>
                  <a:pt x="0" y="0"/>
                </a:lnTo>
                <a:lnTo>
                  <a:pt x="0" y="89916"/>
                </a:lnTo>
                <a:lnTo>
                  <a:pt x="6096" y="89916"/>
                </a:lnTo>
                <a:lnTo>
                  <a:pt x="6096" y="13716"/>
                </a:lnTo>
                <a:lnTo>
                  <a:pt x="13716" y="6096"/>
                </a:lnTo>
                <a:lnTo>
                  <a:pt x="13716" y="13716"/>
                </a:lnTo>
                <a:lnTo>
                  <a:pt x="8686797" y="13716"/>
                </a:lnTo>
                <a:lnTo>
                  <a:pt x="8686797" y="6096"/>
                </a:lnTo>
                <a:lnTo>
                  <a:pt x="8692893" y="13716"/>
                </a:lnTo>
                <a:lnTo>
                  <a:pt x="8692893" y="89916"/>
                </a:lnTo>
                <a:lnTo>
                  <a:pt x="8700513" y="89916"/>
                </a:lnTo>
                <a:close/>
              </a:path>
              <a:path w="8700770" h="90170">
                <a:moveTo>
                  <a:pt x="13716" y="13716"/>
                </a:moveTo>
                <a:lnTo>
                  <a:pt x="13716" y="6096"/>
                </a:lnTo>
                <a:lnTo>
                  <a:pt x="6096" y="13716"/>
                </a:lnTo>
                <a:lnTo>
                  <a:pt x="13716" y="13716"/>
                </a:lnTo>
                <a:close/>
              </a:path>
              <a:path w="8700770" h="90170">
                <a:moveTo>
                  <a:pt x="13716" y="76200"/>
                </a:moveTo>
                <a:lnTo>
                  <a:pt x="13716" y="13716"/>
                </a:lnTo>
                <a:lnTo>
                  <a:pt x="6096" y="13716"/>
                </a:lnTo>
                <a:lnTo>
                  <a:pt x="6096" y="76200"/>
                </a:lnTo>
                <a:lnTo>
                  <a:pt x="13716" y="76200"/>
                </a:lnTo>
                <a:close/>
              </a:path>
              <a:path w="8700770" h="90170">
                <a:moveTo>
                  <a:pt x="8692893" y="76200"/>
                </a:moveTo>
                <a:lnTo>
                  <a:pt x="6096" y="76200"/>
                </a:lnTo>
                <a:lnTo>
                  <a:pt x="13716" y="82296"/>
                </a:lnTo>
                <a:lnTo>
                  <a:pt x="13716" y="89916"/>
                </a:lnTo>
                <a:lnTo>
                  <a:pt x="8686797" y="89916"/>
                </a:lnTo>
                <a:lnTo>
                  <a:pt x="8686797" y="82296"/>
                </a:lnTo>
                <a:lnTo>
                  <a:pt x="8692893" y="76200"/>
                </a:lnTo>
                <a:close/>
              </a:path>
              <a:path w="8700770" h="90170">
                <a:moveTo>
                  <a:pt x="13716" y="89916"/>
                </a:moveTo>
                <a:lnTo>
                  <a:pt x="13716" y="82296"/>
                </a:lnTo>
                <a:lnTo>
                  <a:pt x="6096" y="76200"/>
                </a:lnTo>
                <a:lnTo>
                  <a:pt x="6096" y="89916"/>
                </a:lnTo>
                <a:lnTo>
                  <a:pt x="13716" y="89916"/>
                </a:lnTo>
                <a:close/>
              </a:path>
              <a:path w="8700770" h="90170">
                <a:moveTo>
                  <a:pt x="8692893" y="13716"/>
                </a:moveTo>
                <a:lnTo>
                  <a:pt x="8686797" y="6096"/>
                </a:lnTo>
                <a:lnTo>
                  <a:pt x="8686797" y="13716"/>
                </a:lnTo>
                <a:lnTo>
                  <a:pt x="8692893" y="13716"/>
                </a:lnTo>
                <a:close/>
              </a:path>
              <a:path w="8700770" h="90170">
                <a:moveTo>
                  <a:pt x="8692893" y="76200"/>
                </a:moveTo>
                <a:lnTo>
                  <a:pt x="8692893" y="13716"/>
                </a:lnTo>
                <a:lnTo>
                  <a:pt x="8686797" y="13716"/>
                </a:lnTo>
                <a:lnTo>
                  <a:pt x="8686797" y="76200"/>
                </a:lnTo>
                <a:lnTo>
                  <a:pt x="8692893" y="76200"/>
                </a:lnTo>
                <a:close/>
              </a:path>
              <a:path w="8700770" h="90170">
                <a:moveTo>
                  <a:pt x="8692893" y="89916"/>
                </a:moveTo>
                <a:lnTo>
                  <a:pt x="8692893" y="76200"/>
                </a:lnTo>
                <a:lnTo>
                  <a:pt x="8686797" y="82296"/>
                </a:lnTo>
                <a:lnTo>
                  <a:pt x="8686797" y="89916"/>
                </a:lnTo>
                <a:lnTo>
                  <a:pt x="8692893" y="89916"/>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Tree>
    <p:extLst>
      <p:ext uri="{BB962C8B-B14F-4D97-AF65-F5344CB8AC3E}">
        <p14:creationId xmlns:p14="http://schemas.microsoft.com/office/powerpoint/2010/main" val="2763700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857168"/>
            <a:ext cx="3810000" cy="484622"/>
          </a:xfrm>
          <a:prstGeom prst="rect">
            <a:avLst/>
          </a:prstGeom>
        </p:spPr>
        <p:txBody>
          <a:bodyPr vert="horz" wrap="square" lIns="0" tIns="10860" rIns="0" bIns="0" rtlCol="0">
            <a:spAutoFit/>
          </a:bodyPr>
          <a:lstStyle/>
          <a:p>
            <a:pPr marL="10860" algn="ctr">
              <a:spcBef>
                <a:spcPts val="86"/>
              </a:spcBef>
            </a:pPr>
            <a:r>
              <a:rPr lang="en-US" spc="-4" dirty="0"/>
              <a:t>Computer Organization</a:t>
            </a:r>
            <a:endParaRPr spc="-4" dirty="0"/>
          </a:p>
        </p:txBody>
      </p:sp>
      <p:sp>
        <p:nvSpPr>
          <p:cNvPr id="3" name="object 3"/>
          <p:cNvSpPr txBox="1"/>
          <p:nvPr/>
        </p:nvSpPr>
        <p:spPr>
          <a:xfrm>
            <a:off x="852180" y="1676400"/>
            <a:ext cx="7642950" cy="3975606"/>
          </a:xfrm>
          <a:prstGeom prst="rect">
            <a:avLst/>
          </a:prstGeom>
        </p:spPr>
        <p:txBody>
          <a:bodyPr vert="horz" wrap="square" lIns="0" tIns="10317" rIns="0" bIns="0" rtlCol="0">
            <a:spAutoFit/>
          </a:bodyPr>
          <a:lstStyle/>
          <a:p>
            <a:pPr marL="304074" marR="4344" indent="-293214" defTabSz="781903">
              <a:spcBef>
                <a:spcPts val="81"/>
              </a:spcBef>
              <a:buFontTx/>
              <a:buChar char="•"/>
              <a:tabLst>
                <a:tab pos="303531" algn="l"/>
                <a:tab pos="304617" algn="l"/>
              </a:tabLst>
            </a:pPr>
            <a:r>
              <a:rPr lang="en-US" sz="3200" b="1" spc="-4" dirty="0">
                <a:latin typeface="Times New Roman"/>
                <a:cs typeface="Times New Roman"/>
              </a:rPr>
              <a:t>Data bus </a:t>
            </a:r>
            <a:r>
              <a:rPr lang="en-US" sz="3200" spc="-4" dirty="0">
                <a:latin typeface="Times New Roman"/>
                <a:cs typeface="Times New Roman"/>
              </a:rPr>
              <a:t>- carries the data between the processor and other components. The data bus is </a:t>
            </a:r>
            <a:r>
              <a:rPr lang="en-US" sz="3200" b="1" spc="-4" dirty="0">
                <a:latin typeface="Times New Roman"/>
                <a:cs typeface="Times New Roman"/>
              </a:rPr>
              <a:t>bidirectional .</a:t>
            </a:r>
          </a:p>
          <a:p>
            <a:pPr marL="304074" marR="4344" indent="-293214" defTabSz="781903">
              <a:spcBef>
                <a:spcPts val="81"/>
              </a:spcBef>
              <a:buFontTx/>
              <a:buChar char="•"/>
              <a:tabLst>
                <a:tab pos="303531" algn="l"/>
                <a:tab pos="304617" algn="l"/>
              </a:tabLst>
            </a:pPr>
            <a:endParaRPr lang="en-US" sz="3200" b="1" spc="-4" dirty="0">
              <a:latin typeface="Times New Roman"/>
              <a:cs typeface="Times New Roman"/>
            </a:endParaRPr>
          </a:p>
          <a:p>
            <a:pPr marL="304074" marR="4344" indent="-293214" defTabSz="781903">
              <a:spcBef>
                <a:spcPts val="81"/>
              </a:spcBef>
              <a:buFontTx/>
              <a:buChar char="•"/>
              <a:tabLst>
                <a:tab pos="303531" algn="l"/>
                <a:tab pos="304617" algn="l"/>
              </a:tabLst>
            </a:pPr>
            <a:r>
              <a:rPr lang="en-US" sz="3200" b="1" spc="-4" dirty="0">
                <a:latin typeface="Times New Roman"/>
                <a:cs typeface="Times New Roman"/>
              </a:rPr>
              <a:t>Control bus </a:t>
            </a:r>
            <a:r>
              <a:rPr lang="en-US" sz="3200" spc="-4" dirty="0">
                <a:latin typeface="Times New Roman"/>
                <a:cs typeface="Times New Roman"/>
              </a:rPr>
              <a:t>- carries control signals from the processor to other components. The control bus also carries the clock's pulses. The control bus is </a:t>
            </a:r>
            <a:r>
              <a:rPr lang="en-US" sz="3200" b="1" spc="-4" dirty="0">
                <a:latin typeface="Times New Roman"/>
                <a:cs typeface="Times New Roman"/>
              </a:rPr>
              <a:t>unidirectional</a:t>
            </a:r>
            <a:r>
              <a:rPr lang="en-US" sz="3200" spc="-4" dirty="0">
                <a:latin typeface="Times New Roman"/>
                <a:cs typeface="Times New Roman"/>
              </a:rPr>
              <a:t>.</a:t>
            </a:r>
          </a:p>
        </p:txBody>
      </p:sp>
      <p:sp>
        <p:nvSpPr>
          <p:cNvPr id="4" name="object 4"/>
          <p:cNvSpPr/>
          <p:nvPr/>
        </p:nvSpPr>
        <p:spPr>
          <a:xfrm>
            <a:off x="857392" y="5741932"/>
            <a:ext cx="7428143" cy="0"/>
          </a:xfrm>
          <a:custGeom>
            <a:avLst/>
            <a:gdLst/>
            <a:ahLst/>
            <a:cxnLst/>
            <a:rect l="l" t="t" r="r" b="b"/>
            <a:pathLst>
              <a:path w="8686800">
                <a:moveTo>
                  <a:pt x="0" y="0"/>
                </a:moveTo>
                <a:lnTo>
                  <a:pt x="8686800" y="0"/>
                </a:lnTo>
              </a:path>
            </a:pathLst>
          </a:custGeom>
          <a:ln w="76200">
            <a:solidFill>
              <a:srgbClr val="3265FF"/>
            </a:solidFill>
          </a:ln>
        </p:spPr>
        <p:txBody>
          <a:bodyPr wrap="square" lIns="0" tIns="0" rIns="0" bIns="0" rtlCol="0"/>
          <a:lstStyle/>
          <a:p>
            <a:pPr defTabSz="781903"/>
            <a:endParaRPr sz="1539">
              <a:solidFill>
                <a:prstClr val="black"/>
              </a:solidFill>
              <a:latin typeface="Calibri"/>
            </a:endParaRPr>
          </a:p>
        </p:txBody>
      </p:sp>
      <p:sp>
        <p:nvSpPr>
          <p:cNvPr id="5" name="object 5"/>
          <p:cNvSpPr/>
          <p:nvPr/>
        </p:nvSpPr>
        <p:spPr>
          <a:xfrm>
            <a:off x="852180" y="5704140"/>
            <a:ext cx="7440088" cy="77105"/>
          </a:xfrm>
          <a:custGeom>
            <a:avLst/>
            <a:gdLst/>
            <a:ahLst/>
            <a:cxnLst/>
            <a:rect l="l" t="t" r="r" b="b"/>
            <a:pathLst>
              <a:path w="8700770" h="90170">
                <a:moveTo>
                  <a:pt x="8700513" y="89916"/>
                </a:moveTo>
                <a:lnTo>
                  <a:pt x="8700513" y="0"/>
                </a:lnTo>
                <a:lnTo>
                  <a:pt x="0" y="0"/>
                </a:lnTo>
                <a:lnTo>
                  <a:pt x="0" y="89916"/>
                </a:lnTo>
                <a:lnTo>
                  <a:pt x="6096" y="89916"/>
                </a:lnTo>
                <a:lnTo>
                  <a:pt x="6096" y="13716"/>
                </a:lnTo>
                <a:lnTo>
                  <a:pt x="13716" y="6096"/>
                </a:lnTo>
                <a:lnTo>
                  <a:pt x="13716" y="13716"/>
                </a:lnTo>
                <a:lnTo>
                  <a:pt x="8686797" y="13716"/>
                </a:lnTo>
                <a:lnTo>
                  <a:pt x="8686797" y="6096"/>
                </a:lnTo>
                <a:lnTo>
                  <a:pt x="8692893" y="13716"/>
                </a:lnTo>
                <a:lnTo>
                  <a:pt x="8692893" y="89916"/>
                </a:lnTo>
                <a:lnTo>
                  <a:pt x="8700513" y="89916"/>
                </a:lnTo>
                <a:close/>
              </a:path>
              <a:path w="8700770" h="90170">
                <a:moveTo>
                  <a:pt x="13716" y="13716"/>
                </a:moveTo>
                <a:lnTo>
                  <a:pt x="13716" y="6096"/>
                </a:lnTo>
                <a:lnTo>
                  <a:pt x="6096" y="13716"/>
                </a:lnTo>
                <a:lnTo>
                  <a:pt x="13716" y="13716"/>
                </a:lnTo>
                <a:close/>
              </a:path>
              <a:path w="8700770" h="90170">
                <a:moveTo>
                  <a:pt x="13716" y="76200"/>
                </a:moveTo>
                <a:lnTo>
                  <a:pt x="13716" y="13716"/>
                </a:lnTo>
                <a:lnTo>
                  <a:pt x="6096" y="13716"/>
                </a:lnTo>
                <a:lnTo>
                  <a:pt x="6096" y="76200"/>
                </a:lnTo>
                <a:lnTo>
                  <a:pt x="13716" y="76200"/>
                </a:lnTo>
                <a:close/>
              </a:path>
              <a:path w="8700770" h="90170">
                <a:moveTo>
                  <a:pt x="8692893" y="76200"/>
                </a:moveTo>
                <a:lnTo>
                  <a:pt x="6096" y="76200"/>
                </a:lnTo>
                <a:lnTo>
                  <a:pt x="13716" y="82296"/>
                </a:lnTo>
                <a:lnTo>
                  <a:pt x="13716" y="89916"/>
                </a:lnTo>
                <a:lnTo>
                  <a:pt x="8686797" y="89916"/>
                </a:lnTo>
                <a:lnTo>
                  <a:pt x="8686797" y="82296"/>
                </a:lnTo>
                <a:lnTo>
                  <a:pt x="8692893" y="76200"/>
                </a:lnTo>
                <a:close/>
              </a:path>
              <a:path w="8700770" h="90170">
                <a:moveTo>
                  <a:pt x="13716" y="89916"/>
                </a:moveTo>
                <a:lnTo>
                  <a:pt x="13716" y="82296"/>
                </a:lnTo>
                <a:lnTo>
                  <a:pt x="6096" y="76200"/>
                </a:lnTo>
                <a:lnTo>
                  <a:pt x="6096" y="89916"/>
                </a:lnTo>
                <a:lnTo>
                  <a:pt x="13716" y="89916"/>
                </a:lnTo>
                <a:close/>
              </a:path>
              <a:path w="8700770" h="90170">
                <a:moveTo>
                  <a:pt x="8692893" y="13716"/>
                </a:moveTo>
                <a:lnTo>
                  <a:pt x="8686797" y="6096"/>
                </a:lnTo>
                <a:lnTo>
                  <a:pt x="8686797" y="13716"/>
                </a:lnTo>
                <a:lnTo>
                  <a:pt x="8692893" y="13716"/>
                </a:lnTo>
                <a:close/>
              </a:path>
              <a:path w="8700770" h="90170">
                <a:moveTo>
                  <a:pt x="8692893" y="76200"/>
                </a:moveTo>
                <a:lnTo>
                  <a:pt x="8692893" y="13716"/>
                </a:lnTo>
                <a:lnTo>
                  <a:pt x="8686797" y="13716"/>
                </a:lnTo>
                <a:lnTo>
                  <a:pt x="8686797" y="76200"/>
                </a:lnTo>
                <a:lnTo>
                  <a:pt x="8692893" y="76200"/>
                </a:lnTo>
                <a:close/>
              </a:path>
              <a:path w="8700770" h="90170">
                <a:moveTo>
                  <a:pt x="8692893" y="89916"/>
                </a:moveTo>
                <a:lnTo>
                  <a:pt x="8692893" y="76200"/>
                </a:lnTo>
                <a:lnTo>
                  <a:pt x="8686797" y="82296"/>
                </a:lnTo>
                <a:lnTo>
                  <a:pt x="8686797" y="89916"/>
                </a:lnTo>
                <a:lnTo>
                  <a:pt x="8692893" y="89916"/>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Tree>
    <p:extLst>
      <p:ext uri="{BB962C8B-B14F-4D97-AF65-F5344CB8AC3E}">
        <p14:creationId xmlns:p14="http://schemas.microsoft.com/office/powerpoint/2010/main" val="1104846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descr="Large confetti">
            <a:extLst>
              <a:ext uri="{FF2B5EF4-FFF2-40B4-BE49-F238E27FC236}">
                <a16:creationId xmlns:a16="http://schemas.microsoft.com/office/drawing/2014/main" id="{F5944ED2-CEAC-4B63-83BF-1E321E97B915}"/>
              </a:ext>
            </a:extLst>
          </p:cNvPr>
          <p:cNvSpPr>
            <a:spLocks noGrp="1" noChangeArrowheads="1"/>
          </p:cNvSpPr>
          <p:nvPr>
            <p:ph type="title"/>
          </p:nvPr>
        </p:nvSpPr>
        <p:spPr>
          <a:xfrm>
            <a:off x="1524000" y="566324"/>
            <a:ext cx="6934200" cy="1289464"/>
          </a:xfrm>
        </p:spPr>
        <p:txBody>
          <a:bodyPr/>
          <a:lstStyle/>
          <a:p>
            <a:pPr eaLnBrk="1" hangingPunct="1"/>
            <a:r>
              <a:rPr lang="en-GB" altLang="en-US" sz="4000" dirty="0"/>
              <a:t>Basic Computer Organization</a:t>
            </a:r>
          </a:p>
        </p:txBody>
      </p:sp>
      <p:sp>
        <p:nvSpPr>
          <p:cNvPr id="7171" name="Rectangle 5">
            <a:extLst>
              <a:ext uri="{FF2B5EF4-FFF2-40B4-BE49-F238E27FC236}">
                <a16:creationId xmlns:a16="http://schemas.microsoft.com/office/drawing/2014/main" id="{45101339-2737-4CEC-AB01-84E140AA5E2E}"/>
              </a:ext>
            </a:extLst>
          </p:cNvPr>
          <p:cNvSpPr>
            <a:spLocks noChangeArrowheads="1"/>
          </p:cNvSpPr>
          <p:nvPr/>
        </p:nvSpPr>
        <p:spPr bwMode="auto">
          <a:xfrm>
            <a:off x="1274763" y="2395538"/>
            <a:ext cx="2344737" cy="6826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800"/>
              <a:t>Processor</a:t>
            </a:r>
          </a:p>
        </p:txBody>
      </p:sp>
      <p:sp>
        <p:nvSpPr>
          <p:cNvPr id="7172" name="Rectangle 6">
            <a:extLst>
              <a:ext uri="{FF2B5EF4-FFF2-40B4-BE49-F238E27FC236}">
                <a16:creationId xmlns:a16="http://schemas.microsoft.com/office/drawing/2014/main" id="{3459118B-6863-4842-80E7-CA1CB5E0D065}"/>
              </a:ext>
            </a:extLst>
          </p:cNvPr>
          <p:cNvSpPr>
            <a:spLocks noChangeArrowheads="1"/>
          </p:cNvSpPr>
          <p:nvPr/>
        </p:nvSpPr>
        <p:spPr bwMode="auto">
          <a:xfrm>
            <a:off x="1296988" y="4286250"/>
            <a:ext cx="2344737" cy="6826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400"/>
              <a:t>I/O</a:t>
            </a:r>
          </a:p>
        </p:txBody>
      </p:sp>
      <p:sp>
        <p:nvSpPr>
          <p:cNvPr id="7173" name="Rectangle 7">
            <a:extLst>
              <a:ext uri="{FF2B5EF4-FFF2-40B4-BE49-F238E27FC236}">
                <a16:creationId xmlns:a16="http://schemas.microsoft.com/office/drawing/2014/main" id="{0308E04E-5D7A-4089-A18E-618CC67F2221}"/>
              </a:ext>
            </a:extLst>
          </p:cNvPr>
          <p:cNvSpPr>
            <a:spLocks noChangeArrowheads="1"/>
          </p:cNvSpPr>
          <p:nvPr/>
        </p:nvSpPr>
        <p:spPr bwMode="auto">
          <a:xfrm>
            <a:off x="5175250" y="2406650"/>
            <a:ext cx="2344738" cy="6826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800"/>
              <a:t>Memory</a:t>
            </a:r>
          </a:p>
        </p:txBody>
      </p:sp>
      <p:sp>
        <p:nvSpPr>
          <p:cNvPr id="7174" name="Line 8">
            <a:extLst>
              <a:ext uri="{FF2B5EF4-FFF2-40B4-BE49-F238E27FC236}">
                <a16:creationId xmlns:a16="http://schemas.microsoft.com/office/drawing/2014/main" id="{E4508BAD-3C3E-4512-95F8-54AA9CF9A383}"/>
              </a:ext>
            </a:extLst>
          </p:cNvPr>
          <p:cNvSpPr>
            <a:spLocks noChangeShapeType="1"/>
          </p:cNvSpPr>
          <p:nvPr/>
        </p:nvSpPr>
        <p:spPr bwMode="auto">
          <a:xfrm flipH="1" flipV="1">
            <a:off x="3619500" y="2511425"/>
            <a:ext cx="1544638" cy="12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5" name="Line 9">
            <a:extLst>
              <a:ext uri="{FF2B5EF4-FFF2-40B4-BE49-F238E27FC236}">
                <a16:creationId xmlns:a16="http://schemas.microsoft.com/office/drawing/2014/main" id="{464FAC5F-5C0D-46A2-A8D2-A9955BF97D55}"/>
              </a:ext>
            </a:extLst>
          </p:cNvPr>
          <p:cNvSpPr>
            <a:spLocks noChangeShapeType="1"/>
          </p:cNvSpPr>
          <p:nvPr/>
        </p:nvSpPr>
        <p:spPr bwMode="auto">
          <a:xfrm flipH="1" flipV="1">
            <a:off x="3619500" y="2663825"/>
            <a:ext cx="1544638" cy="12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6" name="Line 10">
            <a:extLst>
              <a:ext uri="{FF2B5EF4-FFF2-40B4-BE49-F238E27FC236}">
                <a16:creationId xmlns:a16="http://schemas.microsoft.com/office/drawing/2014/main" id="{D989CF9C-D319-4C4C-826F-18988717156E}"/>
              </a:ext>
            </a:extLst>
          </p:cNvPr>
          <p:cNvSpPr>
            <a:spLocks noChangeShapeType="1"/>
          </p:cNvSpPr>
          <p:nvPr/>
        </p:nvSpPr>
        <p:spPr bwMode="auto">
          <a:xfrm flipH="1" flipV="1">
            <a:off x="3619500" y="2867025"/>
            <a:ext cx="1544638" cy="12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7" name="Line 11">
            <a:extLst>
              <a:ext uri="{FF2B5EF4-FFF2-40B4-BE49-F238E27FC236}">
                <a16:creationId xmlns:a16="http://schemas.microsoft.com/office/drawing/2014/main" id="{8D2113D0-B43E-482D-9D00-8D2BDB7D7A3F}"/>
              </a:ext>
            </a:extLst>
          </p:cNvPr>
          <p:cNvSpPr>
            <a:spLocks noChangeShapeType="1"/>
          </p:cNvSpPr>
          <p:nvPr/>
        </p:nvSpPr>
        <p:spPr bwMode="auto">
          <a:xfrm>
            <a:off x="2279650" y="3052763"/>
            <a:ext cx="0" cy="12366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8" name="Line 12">
            <a:extLst>
              <a:ext uri="{FF2B5EF4-FFF2-40B4-BE49-F238E27FC236}">
                <a16:creationId xmlns:a16="http://schemas.microsoft.com/office/drawing/2014/main" id="{8D5058D2-571C-4E39-A565-77E238D0872B}"/>
              </a:ext>
            </a:extLst>
          </p:cNvPr>
          <p:cNvSpPr>
            <a:spLocks noChangeShapeType="1"/>
          </p:cNvSpPr>
          <p:nvPr/>
        </p:nvSpPr>
        <p:spPr bwMode="auto">
          <a:xfrm>
            <a:off x="2509838" y="3076575"/>
            <a:ext cx="0" cy="12366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9" name="Line 13">
            <a:extLst>
              <a:ext uri="{FF2B5EF4-FFF2-40B4-BE49-F238E27FC236}">
                <a16:creationId xmlns:a16="http://schemas.microsoft.com/office/drawing/2014/main" id="{B07304D8-1DCC-43C3-A2D3-6D45ED67A50F}"/>
              </a:ext>
            </a:extLst>
          </p:cNvPr>
          <p:cNvSpPr>
            <a:spLocks noChangeShapeType="1"/>
          </p:cNvSpPr>
          <p:nvPr/>
        </p:nvSpPr>
        <p:spPr bwMode="auto">
          <a:xfrm>
            <a:off x="2730500" y="3078163"/>
            <a:ext cx="0" cy="12366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80" name="Slide Number Placeholder 1">
            <a:extLst>
              <a:ext uri="{FF2B5EF4-FFF2-40B4-BE49-F238E27FC236}">
                <a16:creationId xmlns:a16="http://schemas.microsoft.com/office/drawing/2014/main" id="{E25A67EA-0141-4510-8253-08420725680F}"/>
              </a:ext>
            </a:extLst>
          </p:cNvPr>
          <p:cNvSpPr>
            <a:spLocks noGrp="1"/>
          </p:cNvSpPr>
          <p:nvPr>
            <p:ph type="sldNum" sz="quarter" idx="12"/>
          </p:nvPr>
        </p:nvSpPr>
        <p:spPr>
          <a:blipFill dpi="0" rotWithShape="0">
            <a:blip r:embed="rId3"/>
            <a:srcRect/>
            <a:tile tx="0" ty="0" sx="100000" sy="100000" flip="none" algn="tl"/>
          </a:blipFill>
        </p:spPr>
        <p:txBody>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39B7727D-3EC9-4D24-9BFC-F3966D0AE7BD}" type="slidenum">
              <a:rPr lang="en-GB" altLang="en-US" sz="1400" smtClean="0">
                <a:solidFill>
                  <a:schemeClr val="bg1"/>
                </a:solidFill>
              </a:rPr>
              <a:pPr>
                <a:spcBef>
                  <a:spcPct val="0"/>
                </a:spcBef>
                <a:buSzTx/>
                <a:buFontTx/>
                <a:buNone/>
              </a:pPr>
              <a:t>29</a:t>
            </a:fld>
            <a:endParaRPr lang="en-GB" altLang="en-US" sz="140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50140" y="857168"/>
            <a:ext cx="3842218" cy="484622"/>
          </a:xfrm>
          <a:prstGeom prst="rect">
            <a:avLst/>
          </a:prstGeom>
        </p:spPr>
        <p:txBody>
          <a:bodyPr vert="horz" wrap="square" lIns="0" tIns="10860" rIns="0" bIns="0" rtlCol="0">
            <a:spAutoFit/>
          </a:bodyPr>
          <a:lstStyle/>
          <a:p>
            <a:pPr marL="10860">
              <a:spcBef>
                <a:spcPts val="86"/>
              </a:spcBef>
            </a:pPr>
            <a:r>
              <a:rPr spc="-4" dirty="0"/>
              <a:t>Where this course fits</a:t>
            </a:r>
            <a:r>
              <a:rPr spc="-17" dirty="0"/>
              <a:t> </a:t>
            </a:r>
            <a:r>
              <a:rPr spc="-4" dirty="0"/>
              <a:t>in</a:t>
            </a:r>
          </a:p>
        </p:txBody>
      </p:sp>
      <p:sp>
        <p:nvSpPr>
          <p:cNvPr id="3" name="object 3"/>
          <p:cNvSpPr/>
          <p:nvPr/>
        </p:nvSpPr>
        <p:spPr>
          <a:xfrm>
            <a:off x="857392" y="5741932"/>
            <a:ext cx="7428143" cy="0"/>
          </a:xfrm>
          <a:custGeom>
            <a:avLst/>
            <a:gdLst/>
            <a:ahLst/>
            <a:cxnLst/>
            <a:rect l="l" t="t" r="r" b="b"/>
            <a:pathLst>
              <a:path w="8686800">
                <a:moveTo>
                  <a:pt x="0" y="0"/>
                </a:moveTo>
                <a:lnTo>
                  <a:pt x="8686800" y="0"/>
                </a:lnTo>
              </a:path>
            </a:pathLst>
          </a:custGeom>
          <a:ln w="76200">
            <a:solidFill>
              <a:srgbClr val="3265FF"/>
            </a:solidFill>
          </a:ln>
        </p:spPr>
        <p:txBody>
          <a:bodyPr wrap="square" lIns="0" tIns="0" rIns="0" bIns="0" rtlCol="0"/>
          <a:lstStyle/>
          <a:p>
            <a:pPr defTabSz="781903"/>
            <a:endParaRPr sz="1539">
              <a:solidFill>
                <a:prstClr val="black"/>
              </a:solidFill>
              <a:latin typeface="Calibri"/>
            </a:endParaRPr>
          </a:p>
        </p:txBody>
      </p:sp>
      <p:sp>
        <p:nvSpPr>
          <p:cNvPr id="4" name="object 4"/>
          <p:cNvSpPr/>
          <p:nvPr/>
        </p:nvSpPr>
        <p:spPr>
          <a:xfrm>
            <a:off x="852180" y="5704140"/>
            <a:ext cx="7440088" cy="77105"/>
          </a:xfrm>
          <a:custGeom>
            <a:avLst/>
            <a:gdLst/>
            <a:ahLst/>
            <a:cxnLst/>
            <a:rect l="l" t="t" r="r" b="b"/>
            <a:pathLst>
              <a:path w="8700770" h="90170">
                <a:moveTo>
                  <a:pt x="8700513" y="89916"/>
                </a:moveTo>
                <a:lnTo>
                  <a:pt x="8700513" y="0"/>
                </a:lnTo>
                <a:lnTo>
                  <a:pt x="0" y="0"/>
                </a:lnTo>
                <a:lnTo>
                  <a:pt x="0" y="89916"/>
                </a:lnTo>
                <a:lnTo>
                  <a:pt x="6096" y="89916"/>
                </a:lnTo>
                <a:lnTo>
                  <a:pt x="6096" y="13716"/>
                </a:lnTo>
                <a:lnTo>
                  <a:pt x="13716" y="6096"/>
                </a:lnTo>
                <a:lnTo>
                  <a:pt x="13716" y="13716"/>
                </a:lnTo>
                <a:lnTo>
                  <a:pt x="8686797" y="13716"/>
                </a:lnTo>
                <a:lnTo>
                  <a:pt x="8686797" y="6096"/>
                </a:lnTo>
                <a:lnTo>
                  <a:pt x="8692893" y="13716"/>
                </a:lnTo>
                <a:lnTo>
                  <a:pt x="8692893" y="89916"/>
                </a:lnTo>
                <a:lnTo>
                  <a:pt x="8700513" y="89916"/>
                </a:lnTo>
                <a:close/>
              </a:path>
              <a:path w="8700770" h="90170">
                <a:moveTo>
                  <a:pt x="13716" y="13716"/>
                </a:moveTo>
                <a:lnTo>
                  <a:pt x="13716" y="6096"/>
                </a:lnTo>
                <a:lnTo>
                  <a:pt x="6096" y="13716"/>
                </a:lnTo>
                <a:lnTo>
                  <a:pt x="13716" y="13716"/>
                </a:lnTo>
                <a:close/>
              </a:path>
              <a:path w="8700770" h="90170">
                <a:moveTo>
                  <a:pt x="13716" y="76200"/>
                </a:moveTo>
                <a:lnTo>
                  <a:pt x="13716" y="13716"/>
                </a:lnTo>
                <a:lnTo>
                  <a:pt x="6096" y="13716"/>
                </a:lnTo>
                <a:lnTo>
                  <a:pt x="6096" y="76200"/>
                </a:lnTo>
                <a:lnTo>
                  <a:pt x="13716" y="76200"/>
                </a:lnTo>
                <a:close/>
              </a:path>
              <a:path w="8700770" h="90170">
                <a:moveTo>
                  <a:pt x="8692893" y="76200"/>
                </a:moveTo>
                <a:lnTo>
                  <a:pt x="6096" y="76200"/>
                </a:lnTo>
                <a:lnTo>
                  <a:pt x="13716" y="82296"/>
                </a:lnTo>
                <a:lnTo>
                  <a:pt x="13716" y="89916"/>
                </a:lnTo>
                <a:lnTo>
                  <a:pt x="8686797" y="89916"/>
                </a:lnTo>
                <a:lnTo>
                  <a:pt x="8686797" y="82296"/>
                </a:lnTo>
                <a:lnTo>
                  <a:pt x="8692893" y="76200"/>
                </a:lnTo>
                <a:close/>
              </a:path>
              <a:path w="8700770" h="90170">
                <a:moveTo>
                  <a:pt x="13716" y="89916"/>
                </a:moveTo>
                <a:lnTo>
                  <a:pt x="13716" y="82296"/>
                </a:lnTo>
                <a:lnTo>
                  <a:pt x="6096" y="76200"/>
                </a:lnTo>
                <a:lnTo>
                  <a:pt x="6096" y="89916"/>
                </a:lnTo>
                <a:lnTo>
                  <a:pt x="13716" y="89916"/>
                </a:lnTo>
                <a:close/>
              </a:path>
              <a:path w="8700770" h="90170">
                <a:moveTo>
                  <a:pt x="8692893" y="13716"/>
                </a:moveTo>
                <a:lnTo>
                  <a:pt x="8686797" y="6096"/>
                </a:lnTo>
                <a:lnTo>
                  <a:pt x="8686797" y="13716"/>
                </a:lnTo>
                <a:lnTo>
                  <a:pt x="8692893" y="13716"/>
                </a:lnTo>
                <a:close/>
              </a:path>
              <a:path w="8700770" h="90170">
                <a:moveTo>
                  <a:pt x="8692893" y="76200"/>
                </a:moveTo>
                <a:lnTo>
                  <a:pt x="8692893" y="13716"/>
                </a:lnTo>
                <a:lnTo>
                  <a:pt x="8686797" y="13716"/>
                </a:lnTo>
                <a:lnTo>
                  <a:pt x="8686797" y="76200"/>
                </a:lnTo>
                <a:lnTo>
                  <a:pt x="8692893" y="76200"/>
                </a:lnTo>
                <a:close/>
              </a:path>
              <a:path w="8700770" h="90170">
                <a:moveTo>
                  <a:pt x="8692893" y="89916"/>
                </a:moveTo>
                <a:lnTo>
                  <a:pt x="8692893" y="76200"/>
                </a:lnTo>
                <a:lnTo>
                  <a:pt x="8686797" y="82296"/>
                </a:lnTo>
                <a:lnTo>
                  <a:pt x="8686797" y="89916"/>
                </a:lnTo>
                <a:lnTo>
                  <a:pt x="8692893" y="89916"/>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5" name="object 5"/>
          <p:cNvSpPr/>
          <p:nvPr/>
        </p:nvSpPr>
        <p:spPr>
          <a:xfrm>
            <a:off x="1052868" y="1408850"/>
            <a:ext cx="7306947" cy="4382603"/>
          </a:xfrm>
          <a:prstGeom prst="rect">
            <a:avLst/>
          </a:prstGeom>
          <a:blipFill>
            <a:blip r:embed="rId2" cstate="print"/>
            <a:stretch>
              <a:fillRect/>
            </a:stretch>
          </a:blipFill>
        </p:spPr>
        <p:txBody>
          <a:bodyPr wrap="square" lIns="0" tIns="0" rIns="0" bIns="0" rtlCol="0"/>
          <a:lstStyle/>
          <a:p>
            <a:pPr defTabSz="781903"/>
            <a:endParaRPr sz="1539">
              <a:solidFill>
                <a:prstClr val="black"/>
              </a:solidFill>
              <a:latin typeface="Calibri"/>
            </a:endParaRPr>
          </a:p>
        </p:txBody>
      </p:sp>
      <p:sp>
        <p:nvSpPr>
          <p:cNvPr id="6" name="object 6"/>
          <p:cNvSpPr txBox="1">
            <a:spLocks noGrp="1"/>
          </p:cNvSpPr>
          <p:nvPr>
            <p:ph type="sldNum" sz="quarter" idx="7"/>
          </p:nvPr>
        </p:nvSpPr>
        <p:spPr>
          <a:xfrm>
            <a:off x="6866976" y="5354150"/>
            <a:ext cx="168082" cy="179536"/>
          </a:xfrm>
          <a:prstGeom prst="rect">
            <a:avLst/>
          </a:prstGeom>
        </p:spPr>
        <p:txBody>
          <a:bodyPr vert="horz" wrap="square" lIns="0" tIns="0" rIns="0" bIns="0" rtlCol="0">
            <a:spAutoFit/>
          </a:bodyPr>
          <a:lstStyle/>
          <a:p>
            <a:pPr marL="21720" defTabSz="781903">
              <a:lnSpc>
                <a:spcPts val="1394"/>
              </a:lnSpc>
            </a:pPr>
            <a:fld id="{81D60167-4931-47E6-BA6A-407CBD079E47}" type="slidenum">
              <a:rPr dirty="0">
                <a:solidFill>
                  <a:prstClr val="black"/>
                </a:solidFill>
              </a:rPr>
              <a:pPr marL="21720" defTabSz="781903">
                <a:lnSpc>
                  <a:spcPts val="1394"/>
                </a:lnSpc>
              </a:pPr>
              <a:t>3</a:t>
            </a:fld>
            <a:endParaRPr dirty="0">
              <a:solidFill>
                <a:prstClr val="black"/>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5">
            <a:extLst>
              <a:ext uri="{FF2B5EF4-FFF2-40B4-BE49-F238E27FC236}">
                <a16:creationId xmlns:a16="http://schemas.microsoft.com/office/drawing/2014/main" id="{C7360EC9-717F-4A76-8EB9-1624D5A36354}"/>
              </a:ext>
            </a:extLst>
          </p:cNvPr>
          <p:cNvSpPr>
            <a:spLocks noChangeArrowheads="1"/>
          </p:cNvSpPr>
          <p:nvPr/>
        </p:nvSpPr>
        <p:spPr bwMode="auto">
          <a:xfrm>
            <a:off x="5834063" y="2678113"/>
            <a:ext cx="2305050" cy="25257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800"/>
              <a:t>Memory Data</a:t>
            </a:r>
          </a:p>
        </p:txBody>
      </p:sp>
      <p:sp>
        <p:nvSpPr>
          <p:cNvPr id="8196" name="Rectangle 6">
            <a:extLst>
              <a:ext uri="{FF2B5EF4-FFF2-40B4-BE49-F238E27FC236}">
                <a16:creationId xmlns:a16="http://schemas.microsoft.com/office/drawing/2014/main" id="{5FCB4D7C-BB80-4E2B-AF63-6FC3B4B26482}"/>
              </a:ext>
            </a:extLst>
          </p:cNvPr>
          <p:cNvSpPr>
            <a:spLocks noChangeArrowheads="1"/>
          </p:cNvSpPr>
          <p:nvPr/>
        </p:nvSpPr>
        <p:spPr bwMode="auto">
          <a:xfrm>
            <a:off x="1376363" y="2714625"/>
            <a:ext cx="2305050" cy="252571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800"/>
              <a:t>Processor</a:t>
            </a:r>
          </a:p>
          <a:p>
            <a:pPr algn="ctr" eaLnBrk="1" hangingPunct="1">
              <a:spcBef>
                <a:spcPct val="0"/>
              </a:spcBef>
              <a:buSzTx/>
              <a:buFontTx/>
              <a:buNone/>
            </a:pPr>
            <a:r>
              <a:rPr lang="en-US" altLang="en-US" sz="2800"/>
              <a:t>Operation</a:t>
            </a:r>
          </a:p>
        </p:txBody>
      </p:sp>
      <p:sp>
        <p:nvSpPr>
          <p:cNvPr id="8197" name="Line 7">
            <a:extLst>
              <a:ext uri="{FF2B5EF4-FFF2-40B4-BE49-F238E27FC236}">
                <a16:creationId xmlns:a16="http://schemas.microsoft.com/office/drawing/2014/main" id="{7B0AF794-C005-49B3-A2DD-6821A1768EAF}"/>
              </a:ext>
            </a:extLst>
          </p:cNvPr>
          <p:cNvSpPr>
            <a:spLocks noChangeShapeType="1"/>
          </p:cNvSpPr>
          <p:nvPr/>
        </p:nvSpPr>
        <p:spPr bwMode="auto">
          <a:xfrm flipH="1">
            <a:off x="3670300" y="3078163"/>
            <a:ext cx="21510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198" name="Line 8">
            <a:extLst>
              <a:ext uri="{FF2B5EF4-FFF2-40B4-BE49-F238E27FC236}">
                <a16:creationId xmlns:a16="http://schemas.microsoft.com/office/drawing/2014/main" id="{5248A914-8169-49C7-B4FD-1D082685E808}"/>
              </a:ext>
            </a:extLst>
          </p:cNvPr>
          <p:cNvSpPr>
            <a:spLocks noChangeShapeType="1"/>
          </p:cNvSpPr>
          <p:nvPr/>
        </p:nvSpPr>
        <p:spPr bwMode="auto">
          <a:xfrm flipH="1">
            <a:off x="3683000" y="3725863"/>
            <a:ext cx="21510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199" name="Line 9">
            <a:extLst>
              <a:ext uri="{FF2B5EF4-FFF2-40B4-BE49-F238E27FC236}">
                <a16:creationId xmlns:a16="http://schemas.microsoft.com/office/drawing/2014/main" id="{381B315C-6769-4D5A-8903-15A6BB39FC10}"/>
              </a:ext>
            </a:extLst>
          </p:cNvPr>
          <p:cNvSpPr>
            <a:spLocks noChangeShapeType="1"/>
          </p:cNvSpPr>
          <p:nvPr/>
        </p:nvSpPr>
        <p:spPr bwMode="auto">
          <a:xfrm flipH="1">
            <a:off x="3683000" y="4475163"/>
            <a:ext cx="21510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200" name="Slide Number Placeholder 1">
            <a:extLst>
              <a:ext uri="{FF2B5EF4-FFF2-40B4-BE49-F238E27FC236}">
                <a16:creationId xmlns:a16="http://schemas.microsoft.com/office/drawing/2014/main" id="{78204581-BD7F-4690-B73E-ED34E311FB76}"/>
              </a:ext>
            </a:extLst>
          </p:cNvPr>
          <p:cNvSpPr>
            <a:spLocks noGrp="1"/>
          </p:cNvSpPr>
          <p:nvPr>
            <p:ph type="sldNum" sz="quarter" idx="12"/>
          </p:nvPr>
        </p:nvSpPr>
        <p:spPr>
          <a:blipFill dpi="0" rotWithShape="0">
            <a:blip r:embed="rId3"/>
            <a:srcRect/>
            <a:tile tx="0" ty="0" sx="100000" sy="100000" flip="none" algn="tl"/>
          </a:blipFill>
        </p:spPr>
        <p:txBody>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BFBEC9DC-BF54-4089-8DBC-A595C33C11AC}" type="slidenum">
              <a:rPr lang="en-GB" altLang="en-US" sz="1400" smtClean="0">
                <a:solidFill>
                  <a:schemeClr val="bg1"/>
                </a:solidFill>
              </a:rPr>
              <a:pPr>
                <a:spcBef>
                  <a:spcPct val="0"/>
                </a:spcBef>
                <a:buSzTx/>
                <a:buFontTx/>
                <a:buNone/>
              </a:pPr>
              <a:t>30</a:t>
            </a:fld>
            <a:endParaRPr lang="en-GB" altLang="en-US" sz="1400">
              <a:solidFill>
                <a:schemeClr val="bg1"/>
              </a:solidFill>
            </a:endParaRPr>
          </a:p>
        </p:txBody>
      </p:sp>
      <p:sp>
        <p:nvSpPr>
          <p:cNvPr id="11" name="Rectangle 2" descr="Large confetti">
            <a:extLst>
              <a:ext uri="{FF2B5EF4-FFF2-40B4-BE49-F238E27FC236}">
                <a16:creationId xmlns:a16="http://schemas.microsoft.com/office/drawing/2014/main" id="{E5774E26-8D56-4B7D-AA56-3240C1EE6807}"/>
              </a:ext>
            </a:extLst>
          </p:cNvPr>
          <p:cNvSpPr>
            <a:spLocks noGrp="1" noChangeArrowheads="1"/>
          </p:cNvSpPr>
          <p:nvPr>
            <p:ph type="title"/>
          </p:nvPr>
        </p:nvSpPr>
        <p:spPr>
          <a:xfrm>
            <a:off x="1524000" y="566324"/>
            <a:ext cx="6934200" cy="1289464"/>
          </a:xfrm>
        </p:spPr>
        <p:txBody>
          <a:bodyPr/>
          <a:lstStyle/>
          <a:p>
            <a:pPr eaLnBrk="1" hangingPunct="1"/>
            <a:r>
              <a:rPr lang="en-GB" altLang="en-US" sz="4000" dirty="0"/>
              <a:t>Basic Computer Organization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37" name="Rectangle 13">
            <a:extLst>
              <a:ext uri="{FF2B5EF4-FFF2-40B4-BE49-F238E27FC236}">
                <a16:creationId xmlns:a16="http://schemas.microsoft.com/office/drawing/2014/main" id="{17A5ACE3-A193-4C85-B2E0-5650901E4532}"/>
              </a:ext>
            </a:extLst>
          </p:cNvPr>
          <p:cNvSpPr>
            <a:spLocks noChangeArrowheads="1"/>
          </p:cNvSpPr>
          <p:nvPr/>
        </p:nvSpPr>
        <p:spPr bwMode="auto">
          <a:xfrm>
            <a:off x="5834063" y="2678113"/>
            <a:ext cx="2305050" cy="25257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800"/>
              <a:t>Memory Data</a:t>
            </a:r>
          </a:p>
        </p:txBody>
      </p:sp>
      <p:sp>
        <p:nvSpPr>
          <p:cNvPr id="9220" name="Rectangle 14">
            <a:extLst>
              <a:ext uri="{FF2B5EF4-FFF2-40B4-BE49-F238E27FC236}">
                <a16:creationId xmlns:a16="http://schemas.microsoft.com/office/drawing/2014/main" id="{10ADE796-7EAC-491D-85DF-82370F740728}"/>
              </a:ext>
            </a:extLst>
          </p:cNvPr>
          <p:cNvSpPr>
            <a:spLocks noChangeArrowheads="1"/>
          </p:cNvSpPr>
          <p:nvPr/>
        </p:nvSpPr>
        <p:spPr bwMode="auto">
          <a:xfrm>
            <a:off x="1376363" y="2714625"/>
            <a:ext cx="2305050" cy="252571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800"/>
              <a:t>Processor</a:t>
            </a:r>
          </a:p>
          <a:p>
            <a:pPr algn="ctr" eaLnBrk="1" hangingPunct="1">
              <a:spcBef>
                <a:spcPct val="0"/>
              </a:spcBef>
              <a:buSzTx/>
              <a:buFontTx/>
              <a:buNone/>
            </a:pPr>
            <a:r>
              <a:rPr lang="en-US" altLang="en-US" sz="2800"/>
              <a:t>Operation</a:t>
            </a:r>
          </a:p>
        </p:txBody>
      </p:sp>
      <p:sp>
        <p:nvSpPr>
          <p:cNvPr id="9221" name="Line 15">
            <a:extLst>
              <a:ext uri="{FF2B5EF4-FFF2-40B4-BE49-F238E27FC236}">
                <a16:creationId xmlns:a16="http://schemas.microsoft.com/office/drawing/2014/main" id="{2DFDC71B-0FCA-4AA3-8FA7-FE2058031B0A}"/>
              </a:ext>
            </a:extLst>
          </p:cNvPr>
          <p:cNvSpPr>
            <a:spLocks noChangeShapeType="1"/>
          </p:cNvSpPr>
          <p:nvPr/>
        </p:nvSpPr>
        <p:spPr bwMode="auto">
          <a:xfrm flipH="1">
            <a:off x="3670300" y="3078163"/>
            <a:ext cx="21510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222" name="Line 16">
            <a:extLst>
              <a:ext uri="{FF2B5EF4-FFF2-40B4-BE49-F238E27FC236}">
                <a16:creationId xmlns:a16="http://schemas.microsoft.com/office/drawing/2014/main" id="{7984FA26-371B-431E-B20F-E68849B7EF64}"/>
              </a:ext>
            </a:extLst>
          </p:cNvPr>
          <p:cNvSpPr>
            <a:spLocks noChangeShapeType="1"/>
          </p:cNvSpPr>
          <p:nvPr/>
        </p:nvSpPr>
        <p:spPr bwMode="auto">
          <a:xfrm flipH="1">
            <a:off x="3683000" y="3725863"/>
            <a:ext cx="21510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223" name="Line 17">
            <a:extLst>
              <a:ext uri="{FF2B5EF4-FFF2-40B4-BE49-F238E27FC236}">
                <a16:creationId xmlns:a16="http://schemas.microsoft.com/office/drawing/2014/main" id="{4AAD2CDB-D89D-409F-8324-3AD6921A59EA}"/>
              </a:ext>
            </a:extLst>
          </p:cNvPr>
          <p:cNvSpPr>
            <a:spLocks noChangeShapeType="1"/>
          </p:cNvSpPr>
          <p:nvPr/>
        </p:nvSpPr>
        <p:spPr bwMode="auto">
          <a:xfrm flipH="1">
            <a:off x="3683000" y="4475163"/>
            <a:ext cx="21510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224" name="Slide Number Placeholder 1">
            <a:extLst>
              <a:ext uri="{FF2B5EF4-FFF2-40B4-BE49-F238E27FC236}">
                <a16:creationId xmlns:a16="http://schemas.microsoft.com/office/drawing/2014/main" id="{531EDA8F-34DC-4595-A5DB-1EDCB03978D0}"/>
              </a:ext>
            </a:extLst>
          </p:cNvPr>
          <p:cNvSpPr>
            <a:spLocks noGrp="1"/>
          </p:cNvSpPr>
          <p:nvPr>
            <p:ph type="sldNum" sz="quarter" idx="12"/>
          </p:nvPr>
        </p:nvSpPr>
        <p:spPr>
          <a:blipFill dpi="0" rotWithShape="0">
            <a:blip r:embed="rId3"/>
            <a:srcRect/>
            <a:tile tx="0" ty="0" sx="100000" sy="100000" flip="none" algn="tl"/>
          </a:blipFill>
        </p:spPr>
        <p:txBody>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3FE4EEF6-8152-45D2-9546-2D421707F0B5}" type="slidenum">
              <a:rPr lang="en-GB" altLang="en-US" sz="1400" smtClean="0">
                <a:solidFill>
                  <a:schemeClr val="bg1"/>
                </a:solidFill>
              </a:rPr>
              <a:pPr>
                <a:spcBef>
                  <a:spcPct val="0"/>
                </a:spcBef>
                <a:buSzTx/>
                <a:buFontTx/>
                <a:buNone/>
              </a:pPr>
              <a:t>31</a:t>
            </a:fld>
            <a:endParaRPr lang="en-GB" altLang="en-US" sz="1400">
              <a:solidFill>
                <a:schemeClr val="bg1"/>
              </a:solidFill>
            </a:endParaRPr>
          </a:p>
        </p:txBody>
      </p:sp>
      <p:sp>
        <p:nvSpPr>
          <p:cNvPr id="11" name="Rectangle 2" descr="Large confetti">
            <a:extLst>
              <a:ext uri="{FF2B5EF4-FFF2-40B4-BE49-F238E27FC236}">
                <a16:creationId xmlns:a16="http://schemas.microsoft.com/office/drawing/2014/main" id="{612FFA93-C1B4-4BD4-B638-3F3B1C947CE9}"/>
              </a:ext>
            </a:extLst>
          </p:cNvPr>
          <p:cNvSpPr>
            <a:spLocks noGrp="1" noChangeArrowheads="1"/>
          </p:cNvSpPr>
          <p:nvPr>
            <p:ph type="title"/>
          </p:nvPr>
        </p:nvSpPr>
        <p:spPr>
          <a:xfrm>
            <a:off x="1524000" y="566324"/>
            <a:ext cx="6934200" cy="1289464"/>
          </a:xfrm>
        </p:spPr>
        <p:txBody>
          <a:bodyPr/>
          <a:lstStyle/>
          <a:p>
            <a:pPr eaLnBrk="1" hangingPunct="1"/>
            <a:r>
              <a:rPr lang="en-GB" altLang="en-US" sz="4000" dirty="0"/>
              <a:t>Basic Computer Organization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1.11111E-6 0.00139 L -0.13733 -0.17133 L -0.38403 -0.17133 L -0.45695 0.07815 L -0.54288 0.07815 L -0.37813 -0.18821 L -0.13733 -0.18821 L 1.11111E-6 0.00139 Z " pathEditMode="relative" rAng="0" ptsTypes="AAAAAAAA">
                                      <p:cBhvr>
                                        <p:cTn id="6" dur="5000" fill="hold"/>
                                        <p:tgtEl>
                                          <p:spTgt spid="26637">
                                            <p:txEl>
                                              <p:pRg st="0" end="0"/>
                                            </p:txEl>
                                          </p:spTgt>
                                        </p:tgtEl>
                                        <p:attrNameLst>
                                          <p:attrName>ppt_x</p:attrName>
                                          <p:attrName>ppt_y</p:attrName>
                                        </p:attrNameLst>
                                      </p:cBhvr>
                                      <p:rCtr x="-27153" y="-56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6">
            <a:extLst>
              <a:ext uri="{FF2B5EF4-FFF2-40B4-BE49-F238E27FC236}">
                <a16:creationId xmlns:a16="http://schemas.microsoft.com/office/drawing/2014/main" id="{3BCD08E2-CA9E-4F61-AB4D-A579BDFFB417}"/>
              </a:ext>
            </a:extLst>
          </p:cNvPr>
          <p:cNvSpPr>
            <a:spLocks noChangeArrowheads="1"/>
          </p:cNvSpPr>
          <p:nvPr/>
        </p:nvSpPr>
        <p:spPr bwMode="auto">
          <a:xfrm>
            <a:off x="5834063" y="2678113"/>
            <a:ext cx="2305050" cy="25257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800"/>
              <a:t>Memory</a:t>
            </a:r>
          </a:p>
        </p:txBody>
      </p:sp>
      <p:sp>
        <p:nvSpPr>
          <p:cNvPr id="10244" name="Rectangle 7">
            <a:extLst>
              <a:ext uri="{FF2B5EF4-FFF2-40B4-BE49-F238E27FC236}">
                <a16:creationId xmlns:a16="http://schemas.microsoft.com/office/drawing/2014/main" id="{E7A6C691-4BA8-4654-A70E-1D7E67D64200}"/>
              </a:ext>
            </a:extLst>
          </p:cNvPr>
          <p:cNvSpPr>
            <a:spLocks noChangeArrowheads="1"/>
          </p:cNvSpPr>
          <p:nvPr/>
        </p:nvSpPr>
        <p:spPr bwMode="auto">
          <a:xfrm>
            <a:off x="1401763" y="2727325"/>
            <a:ext cx="2305050" cy="252571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800"/>
              <a:t>Processor</a:t>
            </a:r>
          </a:p>
        </p:txBody>
      </p:sp>
      <p:sp>
        <p:nvSpPr>
          <p:cNvPr id="10245" name="Line 8">
            <a:extLst>
              <a:ext uri="{FF2B5EF4-FFF2-40B4-BE49-F238E27FC236}">
                <a16:creationId xmlns:a16="http://schemas.microsoft.com/office/drawing/2014/main" id="{BE2C61B4-8DD4-4957-A3E2-5D6830ECEF02}"/>
              </a:ext>
            </a:extLst>
          </p:cNvPr>
          <p:cNvSpPr>
            <a:spLocks noChangeShapeType="1"/>
          </p:cNvSpPr>
          <p:nvPr/>
        </p:nvSpPr>
        <p:spPr bwMode="auto">
          <a:xfrm flipH="1">
            <a:off x="3670300" y="3078163"/>
            <a:ext cx="21510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246" name="Line 9">
            <a:extLst>
              <a:ext uri="{FF2B5EF4-FFF2-40B4-BE49-F238E27FC236}">
                <a16:creationId xmlns:a16="http://schemas.microsoft.com/office/drawing/2014/main" id="{BF7CD46F-3A2A-4221-BF20-AAFB2638CE22}"/>
              </a:ext>
            </a:extLst>
          </p:cNvPr>
          <p:cNvSpPr>
            <a:spLocks noChangeShapeType="1"/>
          </p:cNvSpPr>
          <p:nvPr/>
        </p:nvSpPr>
        <p:spPr bwMode="auto">
          <a:xfrm flipH="1">
            <a:off x="3683000" y="3725863"/>
            <a:ext cx="21510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247" name="Line 10">
            <a:extLst>
              <a:ext uri="{FF2B5EF4-FFF2-40B4-BE49-F238E27FC236}">
                <a16:creationId xmlns:a16="http://schemas.microsoft.com/office/drawing/2014/main" id="{441AC2D3-DFC8-42E1-9C33-DE79F360E755}"/>
              </a:ext>
            </a:extLst>
          </p:cNvPr>
          <p:cNvSpPr>
            <a:spLocks noChangeShapeType="1"/>
          </p:cNvSpPr>
          <p:nvPr/>
        </p:nvSpPr>
        <p:spPr bwMode="auto">
          <a:xfrm flipH="1">
            <a:off x="3683000" y="4475163"/>
            <a:ext cx="21510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248" name="Text Box 11">
            <a:extLst>
              <a:ext uri="{FF2B5EF4-FFF2-40B4-BE49-F238E27FC236}">
                <a16:creationId xmlns:a16="http://schemas.microsoft.com/office/drawing/2014/main" id="{4F5F6C85-74AE-4611-9A11-CEA775165BFC}"/>
              </a:ext>
            </a:extLst>
          </p:cNvPr>
          <p:cNvSpPr txBox="1">
            <a:spLocks noChangeArrowheads="1"/>
          </p:cNvSpPr>
          <p:nvPr/>
        </p:nvSpPr>
        <p:spPr bwMode="auto">
          <a:xfrm>
            <a:off x="3832225" y="2671763"/>
            <a:ext cx="1901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en-US" sz="2400"/>
              <a:t> Address Bus</a:t>
            </a:r>
          </a:p>
        </p:txBody>
      </p:sp>
      <p:sp>
        <p:nvSpPr>
          <p:cNvPr id="10249" name="Text Box 12">
            <a:extLst>
              <a:ext uri="{FF2B5EF4-FFF2-40B4-BE49-F238E27FC236}">
                <a16:creationId xmlns:a16="http://schemas.microsoft.com/office/drawing/2014/main" id="{2ABABD1F-FA30-4889-AFB3-ED16D2FCB3F1}"/>
              </a:ext>
            </a:extLst>
          </p:cNvPr>
          <p:cNvSpPr txBox="1">
            <a:spLocks noChangeArrowheads="1"/>
          </p:cNvSpPr>
          <p:nvPr/>
        </p:nvSpPr>
        <p:spPr bwMode="auto">
          <a:xfrm>
            <a:off x="3868738" y="3302000"/>
            <a:ext cx="1901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en-US" sz="2400"/>
              <a:t> Data Bus</a:t>
            </a:r>
          </a:p>
        </p:txBody>
      </p:sp>
      <p:sp>
        <p:nvSpPr>
          <p:cNvPr id="10250" name="Text Box 13">
            <a:extLst>
              <a:ext uri="{FF2B5EF4-FFF2-40B4-BE49-F238E27FC236}">
                <a16:creationId xmlns:a16="http://schemas.microsoft.com/office/drawing/2014/main" id="{31F7682A-0B6C-4A7B-A998-51DB430203D4}"/>
              </a:ext>
            </a:extLst>
          </p:cNvPr>
          <p:cNvSpPr txBox="1">
            <a:spLocks noChangeArrowheads="1"/>
          </p:cNvSpPr>
          <p:nvPr/>
        </p:nvSpPr>
        <p:spPr bwMode="auto">
          <a:xfrm>
            <a:off x="3765550" y="4013200"/>
            <a:ext cx="1901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en-US" sz="2400"/>
              <a:t>  Control Bus</a:t>
            </a:r>
          </a:p>
        </p:txBody>
      </p:sp>
      <p:sp>
        <p:nvSpPr>
          <p:cNvPr id="27662" name="Line 14">
            <a:extLst>
              <a:ext uri="{FF2B5EF4-FFF2-40B4-BE49-F238E27FC236}">
                <a16:creationId xmlns:a16="http://schemas.microsoft.com/office/drawing/2014/main" id="{8ECB25E2-A285-4FAE-9E93-10076443F0C3}"/>
              </a:ext>
            </a:extLst>
          </p:cNvPr>
          <p:cNvSpPr>
            <a:spLocks noChangeShapeType="1"/>
          </p:cNvSpPr>
          <p:nvPr/>
        </p:nvSpPr>
        <p:spPr bwMode="auto">
          <a:xfrm>
            <a:off x="3635375" y="3086100"/>
            <a:ext cx="290513" cy="1588"/>
          </a:xfrm>
          <a:prstGeom prst="line">
            <a:avLst/>
          </a:prstGeom>
          <a:noFill/>
          <a:ln w="1016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64" name="Line 16">
            <a:extLst>
              <a:ext uri="{FF2B5EF4-FFF2-40B4-BE49-F238E27FC236}">
                <a16:creationId xmlns:a16="http://schemas.microsoft.com/office/drawing/2014/main" id="{D129A915-6021-4C69-92D9-E71FBAF517AB}"/>
              </a:ext>
            </a:extLst>
          </p:cNvPr>
          <p:cNvSpPr>
            <a:spLocks noChangeShapeType="1"/>
          </p:cNvSpPr>
          <p:nvPr/>
        </p:nvSpPr>
        <p:spPr bwMode="auto">
          <a:xfrm>
            <a:off x="3635375" y="3708400"/>
            <a:ext cx="290513" cy="1588"/>
          </a:xfrm>
          <a:prstGeom prst="line">
            <a:avLst/>
          </a:prstGeom>
          <a:noFill/>
          <a:ln w="1016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65" name="Line 17">
            <a:extLst>
              <a:ext uri="{FF2B5EF4-FFF2-40B4-BE49-F238E27FC236}">
                <a16:creationId xmlns:a16="http://schemas.microsoft.com/office/drawing/2014/main" id="{6538EB79-C731-402F-AB9C-11AA913EE9E8}"/>
              </a:ext>
            </a:extLst>
          </p:cNvPr>
          <p:cNvSpPr>
            <a:spLocks noChangeShapeType="1"/>
          </p:cNvSpPr>
          <p:nvPr/>
        </p:nvSpPr>
        <p:spPr bwMode="auto">
          <a:xfrm flipH="1">
            <a:off x="5538788" y="3721100"/>
            <a:ext cx="204787" cy="1588"/>
          </a:xfrm>
          <a:prstGeom prst="line">
            <a:avLst/>
          </a:prstGeom>
          <a:noFill/>
          <a:ln w="1016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67" name="Line 19">
            <a:extLst>
              <a:ext uri="{FF2B5EF4-FFF2-40B4-BE49-F238E27FC236}">
                <a16:creationId xmlns:a16="http://schemas.microsoft.com/office/drawing/2014/main" id="{1926C8D2-BE3E-425D-8FC7-2D61A1B5B80C}"/>
              </a:ext>
            </a:extLst>
          </p:cNvPr>
          <p:cNvSpPr>
            <a:spLocks noChangeShapeType="1"/>
          </p:cNvSpPr>
          <p:nvPr/>
        </p:nvSpPr>
        <p:spPr bwMode="auto">
          <a:xfrm>
            <a:off x="3648075" y="4457700"/>
            <a:ext cx="290513" cy="1588"/>
          </a:xfrm>
          <a:prstGeom prst="line">
            <a:avLst/>
          </a:prstGeom>
          <a:noFill/>
          <a:ln w="1016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257" name="Slide Number Placeholder 1">
            <a:extLst>
              <a:ext uri="{FF2B5EF4-FFF2-40B4-BE49-F238E27FC236}">
                <a16:creationId xmlns:a16="http://schemas.microsoft.com/office/drawing/2014/main" id="{72082C78-DAE6-4F9C-BAC3-33999226B03D}"/>
              </a:ext>
            </a:extLst>
          </p:cNvPr>
          <p:cNvSpPr>
            <a:spLocks noGrp="1"/>
          </p:cNvSpPr>
          <p:nvPr>
            <p:ph type="sldNum" sz="quarter" idx="12"/>
          </p:nvPr>
        </p:nvSpPr>
        <p:spPr>
          <a:blipFill dpi="0" rotWithShape="0">
            <a:blip r:embed="rId3"/>
            <a:srcRect/>
            <a:tile tx="0" ty="0" sx="100000" sy="100000" flip="none" algn="tl"/>
          </a:blipFill>
        </p:spPr>
        <p:txBody>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615715CF-8C21-4667-934F-ECC862DB2C64}" type="slidenum">
              <a:rPr lang="en-GB" altLang="en-US" sz="1400" smtClean="0">
                <a:solidFill>
                  <a:schemeClr val="bg1"/>
                </a:solidFill>
              </a:rPr>
              <a:pPr>
                <a:spcBef>
                  <a:spcPct val="0"/>
                </a:spcBef>
                <a:buSzTx/>
                <a:buFontTx/>
                <a:buNone/>
              </a:pPr>
              <a:t>32</a:t>
            </a:fld>
            <a:endParaRPr lang="en-GB" altLang="en-US" sz="1400">
              <a:solidFill>
                <a:schemeClr val="bg1"/>
              </a:solidFill>
            </a:endParaRPr>
          </a:p>
        </p:txBody>
      </p:sp>
      <p:sp>
        <p:nvSpPr>
          <p:cNvPr id="20" name="Rectangle 2" descr="Large confetti">
            <a:extLst>
              <a:ext uri="{FF2B5EF4-FFF2-40B4-BE49-F238E27FC236}">
                <a16:creationId xmlns:a16="http://schemas.microsoft.com/office/drawing/2014/main" id="{8F82A7B3-B41C-463A-9510-40F684A9A063}"/>
              </a:ext>
            </a:extLst>
          </p:cNvPr>
          <p:cNvSpPr>
            <a:spLocks noGrp="1" noChangeArrowheads="1"/>
          </p:cNvSpPr>
          <p:nvPr>
            <p:ph type="title"/>
          </p:nvPr>
        </p:nvSpPr>
        <p:spPr>
          <a:xfrm>
            <a:off x="1524000" y="566324"/>
            <a:ext cx="6934200" cy="1289464"/>
          </a:xfrm>
        </p:spPr>
        <p:txBody>
          <a:bodyPr/>
          <a:lstStyle/>
          <a:p>
            <a:pPr eaLnBrk="1" hangingPunct="1"/>
            <a:r>
              <a:rPr lang="en-GB" altLang="en-US" sz="4000" dirty="0"/>
              <a:t>Basic Computer Organization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0.01666 0.0 L 0.22639 0.0 " pathEditMode="relative" rAng="0" ptsTypes="AA">
                                      <p:cBhvr>
                                        <p:cTn id="6" dur="3000" fill="hold"/>
                                        <p:tgtEl>
                                          <p:spTgt spid="27662"/>
                                        </p:tgtEl>
                                        <p:attrNameLst>
                                          <p:attrName>ppt_x</p:attrName>
                                          <p:attrName>ppt_y</p:attrName>
                                        </p:attrNameLst>
                                      </p:cBhvr>
                                      <p:rCtr x="10486" y="0"/>
                                    </p:animMotion>
                                  </p:childTnLst>
                                </p:cTn>
                              </p:par>
                            </p:childTnLst>
                          </p:cTn>
                        </p:par>
                        <p:par>
                          <p:cTn id="7" fill="hold" nodeType="afterGroup">
                            <p:stCondLst>
                              <p:cond delay="3000"/>
                            </p:stCondLst>
                            <p:childTnLst>
                              <p:par>
                                <p:cTn id="8" presetID="0" presetClass="path" presetSubtype="0" accel="50000" decel="50000" fill="hold" nodeType="afterEffect">
                                  <p:stCondLst>
                                    <p:cond delay="0"/>
                                  </p:stCondLst>
                                  <p:childTnLst>
                                    <p:animMotion origin="layout" path="M 0.01666 -4.44444E-6 L 0.22639 -4.44444E-6 " pathEditMode="relative" rAng="0" ptsTypes="AA">
                                      <p:cBhvr>
                                        <p:cTn id="9" dur="3000" fill="hold"/>
                                        <p:tgtEl>
                                          <p:spTgt spid="27664"/>
                                        </p:tgtEl>
                                        <p:attrNameLst>
                                          <p:attrName>ppt_x</p:attrName>
                                          <p:attrName>ppt_y</p:attrName>
                                        </p:attrNameLst>
                                      </p:cBhvr>
                                      <p:rCtr x="10486" y="0"/>
                                    </p:animMotion>
                                  </p:childTnLst>
                                </p:cTn>
                              </p:par>
                            </p:childTnLst>
                          </p:cTn>
                        </p:par>
                        <p:par>
                          <p:cTn id="10" fill="hold" nodeType="afterGroup">
                            <p:stCondLst>
                              <p:cond delay="6000"/>
                            </p:stCondLst>
                            <p:childTnLst>
                              <p:par>
                                <p:cTn id="11" presetID="0" presetClass="path" presetSubtype="0" accel="50000" decel="50000" fill="hold" nodeType="afterEffect">
                                  <p:stCondLst>
                                    <p:cond delay="0"/>
                                  </p:stCondLst>
                                  <p:childTnLst>
                                    <p:animMotion origin="layout" path="M 1.94444E-6 1.11111E-6 L -0.22084 0.00185 " pathEditMode="relative" rAng="0" ptsTypes="AA">
                                      <p:cBhvr>
                                        <p:cTn id="12" dur="3000" fill="hold"/>
                                        <p:tgtEl>
                                          <p:spTgt spid="27665"/>
                                        </p:tgtEl>
                                        <p:attrNameLst>
                                          <p:attrName>ppt_x</p:attrName>
                                          <p:attrName>ppt_y</p:attrName>
                                        </p:attrNameLst>
                                      </p:cBhvr>
                                      <p:rCtr x="-11042" y="93"/>
                                    </p:animMotion>
                                  </p:childTnLst>
                                </p:cTn>
                              </p:par>
                            </p:childTnLst>
                          </p:cTn>
                        </p:par>
                        <p:par>
                          <p:cTn id="13" fill="hold" nodeType="afterGroup">
                            <p:stCondLst>
                              <p:cond delay="9000"/>
                            </p:stCondLst>
                            <p:childTnLst>
                              <p:par>
                                <p:cTn id="14" presetID="0" presetClass="path" presetSubtype="0" accel="50000" decel="50000" fill="hold" nodeType="afterEffect">
                                  <p:stCondLst>
                                    <p:cond delay="0"/>
                                  </p:stCondLst>
                                  <p:childTnLst>
                                    <p:animMotion origin="layout" path="M 1.38889E-6 1.11022E-16 L 0.23194 0.00185 " pathEditMode="relative" ptsTypes="AA">
                                      <p:cBhvr>
                                        <p:cTn id="15" dur="2000" fill="hold"/>
                                        <p:tgtEl>
                                          <p:spTgt spid="2766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descr="Large confetti">
            <a:extLst>
              <a:ext uri="{FF2B5EF4-FFF2-40B4-BE49-F238E27FC236}">
                <a16:creationId xmlns:a16="http://schemas.microsoft.com/office/drawing/2014/main" id="{534C8E4E-95D5-4A26-A088-F6D4BE5F4FF8}"/>
              </a:ext>
            </a:extLst>
          </p:cNvPr>
          <p:cNvSpPr>
            <a:spLocks noGrp="1" noChangeArrowheads="1"/>
          </p:cNvSpPr>
          <p:nvPr>
            <p:ph type="title"/>
          </p:nvPr>
        </p:nvSpPr>
        <p:spPr>
          <a:xfrm>
            <a:off x="1892300" y="637593"/>
            <a:ext cx="5359400" cy="615553"/>
          </a:xfrm>
        </p:spPr>
        <p:txBody>
          <a:bodyPr/>
          <a:lstStyle/>
          <a:p>
            <a:pPr algn="ctr" eaLnBrk="1" hangingPunct="1"/>
            <a:r>
              <a:rPr lang="en-GB" altLang="en-US" sz="4000" dirty="0"/>
              <a:t>Dimensions of Memory</a:t>
            </a:r>
          </a:p>
        </p:txBody>
      </p:sp>
      <p:sp>
        <p:nvSpPr>
          <p:cNvPr id="11267" name="Rectangle 3">
            <a:extLst>
              <a:ext uri="{FF2B5EF4-FFF2-40B4-BE49-F238E27FC236}">
                <a16:creationId xmlns:a16="http://schemas.microsoft.com/office/drawing/2014/main" id="{84B87A71-6FF1-498D-A155-C215673FEDAF}"/>
              </a:ext>
            </a:extLst>
          </p:cNvPr>
          <p:cNvSpPr>
            <a:spLocks noGrp="1" noChangeArrowheads="1"/>
          </p:cNvSpPr>
          <p:nvPr>
            <p:ph type="body" idx="1"/>
          </p:nvPr>
        </p:nvSpPr>
        <p:spPr>
          <a:xfrm>
            <a:off x="685800" y="1676400"/>
            <a:ext cx="7772400" cy="4419600"/>
          </a:xfrm>
        </p:spPr>
        <p:txBody>
          <a:bodyPr/>
          <a:lstStyle/>
          <a:p>
            <a:pPr algn="ctr" eaLnBrk="1" hangingPunct="1">
              <a:buFontTx/>
              <a:buNone/>
            </a:pPr>
            <a:r>
              <a:rPr lang="en-GB" altLang="en-US" sz="2800"/>
              <a:t>Horizontal Dimensions = Width of Memory Cell</a:t>
            </a:r>
          </a:p>
        </p:txBody>
      </p:sp>
      <p:sp>
        <p:nvSpPr>
          <p:cNvPr id="11268" name="Rectangle 4">
            <a:extLst>
              <a:ext uri="{FF2B5EF4-FFF2-40B4-BE49-F238E27FC236}">
                <a16:creationId xmlns:a16="http://schemas.microsoft.com/office/drawing/2014/main" id="{EBA9656A-5C59-48B1-A408-C9D2ADAC3B3C}"/>
              </a:ext>
            </a:extLst>
          </p:cNvPr>
          <p:cNvSpPr>
            <a:spLocks noChangeArrowheads="1"/>
          </p:cNvSpPr>
          <p:nvPr/>
        </p:nvSpPr>
        <p:spPr bwMode="auto">
          <a:xfrm>
            <a:off x="5168900" y="2438400"/>
            <a:ext cx="1778000" cy="38227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US" altLang="en-US" sz="2800"/>
          </a:p>
        </p:txBody>
      </p:sp>
      <p:sp>
        <p:nvSpPr>
          <p:cNvPr id="11269" name="Line 5">
            <a:extLst>
              <a:ext uri="{FF2B5EF4-FFF2-40B4-BE49-F238E27FC236}">
                <a16:creationId xmlns:a16="http://schemas.microsoft.com/office/drawing/2014/main" id="{6910C2F9-29B9-49FF-9616-82B69686E395}"/>
              </a:ext>
            </a:extLst>
          </p:cNvPr>
          <p:cNvSpPr>
            <a:spLocks noChangeShapeType="1"/>
          </p:cNvSpPr>
          <p:nvPr/>
        </p:nvSpPr>
        <p:spPr bwMode="auto">
          <a:xfrm>
            <a:off x="5181600" y="2908300"/>
            <a:ext cx="176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70" name="Line 6">
            <a:extLst>
              <a:ext uri="{FF2B5EF4-FFF2-40B4-BE49-F238E27FC236}">
                <a16:creationId xmlns:a16="http://schemas.microsoft.com/office/drawing/2014/main" id="{C675563D-5DDA-483C-A512-F28886DE72F0}"/>
              </a:ext>
            </a:extLst>
          </p:cNvPr>
          <p:cNvSpPr>
            <a:spLocks noChangeShapeType="1"/>
          </p:cNvSpPr>
          <p:nvPr/>
        </p:nvSpPr>
        <p:spPr bwMode="auto">
          <a:xfrm>
            <a:off x="5168900" y="3314700"/>
            <a:ext cx="176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71" name="Line 7">
            <a:extLst>
              <a:ext uri="{FF2B5EF4-FFF2-40B4-BE49-F238E27FC236}">
                <a16:creationId xmlns:a16="http://schemas.microsoft.com/office/drawing/2014/main" id="{232D2AAE-AFD9-46CB-92C0-FA2ACA66B84E}"/>
              </a:ext>
            </a:extLst>
          </p:cNvPr>
          <p:cNvSpPr>
            <a:spLocks noChangeShapeType="1"/>
          </p:cNvSpPr>
          <p:nvPr/>
        </p:nvSpPr>
        <p:spPr bwMode="auto">
          <a:xfrm>
            <a:off x="5181600" y="5765800"/>
            <a:ext cx="176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72" name="Line 8">
            <a:extLst>
              <a:ext uri="{FF2B5EF4-FFF2-40B4-BE49-F238E27FC236}">
                <a16:creationId xmlns:a16="http://schemas.microsoft.com/office/drawing/2014/main" id="{7095469F-832E-43AA-92EB-17D4B59A0D3F}"/>
              </a:ext>
            </a:extLst>
          </p:cNvPr>
          <p:cNvSpPr>
            <a:spLocks noChangeShapeType="1"/>
          </p:cNvSpPr>
          <p:nvPr/>
        </p:nvSpPr>
        <p:spPr bwMode="auto">
          <a:xfrm>
            <a:off x="5181600" y="5321300"/>
            <a:ext cx="176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73" name="Line 9">
            <a:extLst>
              <a:ext uri="{FF2B5EF4-FFF2-40B4-BE49-F238E27FC236}">
                <a16:creationId xmlns:a16="http://schemas.microsoft.com/office/drawing/2014/main" id="{345CFE89-6DF7-4EA4-9483-EF7C9F783893}"/>
              </a:ext>
            </a:extLst>
          </p:cNvPr>
          <p:cNvSpPr>
            <a:spLocks noChangeShapeType="1"/>
          </p:cNvSpPr>
          <p:nvPr/>
        </p:nvSpPr>
        <p:spPr bwMode="auto">
          <a:xfrm>
            <a:off x="5168900" y="4864100"/>
            <a:ext cx="176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74" name="Line 10">
            <a:extLst>
              <a:ext uri="{FF2B5EF4-FFF2-40B4-BE49-F238E27FC236}">
                <a16:creationId xmlns:a16="http://schemas.microsoft.com/office/drawing/2014/main" id="{F039DFC7-251D-4822-9D87-AD7BBC2D0D75}"/>
              </a:ext>
            </a:extLst>
          </p:cNvPr>
          <p:cNvSpPr>
            <a:spLocks noChangeShapeType="1"/>
          </p:cNvSpPr>
          <p:nvPr/>
        </p:nvSpPr>
        <p:spPr bwMode="auto">
          <a:xfrm>
            <a:off x="5994400" y="3314700"/>
            <a:ext cx="0" cy="15494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75" name="Line 11">
            <a:extLst>
              <a:ext uri="{FF2B5EF4-FFF2-40B4-BE49-F238E27FC236}">
                <a16:creationId xmlns:a16="http://schemas.microsoft.com/office/drawing/2014/main" id="{32DC18CA-A0A8-4C29-940B-2514A05B07DE}"/>
              </a:ext>
            </a:extLst>
          </p:cNvPr>
          <p:cNvSpPr>
            <a:spLocks noChangeShapeType="1"/>
          </p:cNvSpPr>
          <p:nvPr/>
        </p:nvSpPr>
        <p:spPr bwMode="auto">
          <a:xfrm>
            <a:off x="7124700" y="2425700"/>
            <a:ext cx="0" cy="3822700"/>
          </a:xfrm>
          <a:prstGeom prst="line">
            <a:avLst/>
          </a:prstGeom>
          <a:noFill/>
          <a:ln w="603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76" name="Text Box 12">
            <a:extLst>
              <a:ext uri="{FF2B5EF4-FFF2-40B4-BE49-F238E27FC236}">
                <a16:creationId xmlns:a16="http://schemas.microsoft.com/office/drawing/2014/main" id="{B9F6029D-0161-4FE8-B039-B73AA29CD99E}"/>
              </a:ext>
            </a:extLst>
          </p:cNvPr>
          <p:cNvSpPr txBox="1">
            <a:spLocks noChangeArrowheads="1"/>
          </p:cNvSpPr>
          <p:nvPr/>
        </p:nvSpPr>
        <p:spPr bwMode="auto">
          <a:xfrm>
            <a:off x="7327900" y="2603500"/>
            <a:ext cx="1155700" cy="275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SzTx/>
              <a:buFontTx/>
              <a:buNone/>
            </a:pPr>
            <a:endParaRPr lang="en-US" altLang="en-US" sz="1400" b="1"/>
          </a:p>
          <a:p>
            <a:pPr algn="ctr" eaLnBrk="1" hangingPunct="1">
              <a:spcBef>
                <a:spcPct val="50000"/>
              </a:spcBef>
              <a:buSzTx/>
              <a:buFontTx/>
              <a:buNone/>
            </a:pPr>
            <a:endParaRPr lang="en-US" altLang="en-US" sz="1400" b="1"/>
          </a:p>
          <a:p>
            <a:pPr algn="ctr" eaLnBrk="1" hangingPunct="1">
              <a:spcBef>
                <a:spcPct val="50000"/>
              </a:spcBef>
              <a:buSzTx/>
              <a:buFontTx/>
              <a:buNone/>
            </a:pPr>
            <a:r>
              <a:rPr lang="en-US" altLang="en-US" sz="1400" b="1"/>
              <a:t>Vertical Dimensions</a:t>
            </a:r>
          </a:p>
          <a:p>
            <a:pPr algn="ctr" eaLnBrk="1" hangingPunct="1">
              <a:spcBef>
                <a:spcPct val="50000"/>
              </a:spcBef>
              <a:buSzTx/>
              <a:buFontTx/>
              <a:buNone/>
            </a:pPr>
            <a:endParaRPr lang="en-US" altLang="en-US" sz="1400" b="1"/>
          </a:p>
          <a:p>
            <a:pPr algn="ctr" eaLnBrk="1" hangingPunct="1">
              <a:spcBef>
                <a:spcPct val="50000"/>
              </a:spcBef>
              <a:buSzTx/>
              <a:buFontTx/>
              <a:buNone/>
            </a:pPr>
            <a:r>
              <a:rPr lang="en-US" altLang="en-US" sz="1400" b="1"/>
              <a:t>=</a:t>
            </a:r>
          </a:p>
          <a:p>
            <a:pPr algn="ctr" eaLnBrk="1" hangingPunct="1">
              <a:spcBef>
                <a:spcPct val="50000"/>
              </a:spcBef>
              <a:buSzTx/>
              <a:buFontTx/>
              <a:buNone/>
            </a:pPr>
            <a:endParaRPr lang="en-US" altLang="en-US" sz="1400" b="1"/>
          </a:p>
          <a:p>
            <a:pPr algn="ctr" eaLnBrk="1" hangingPunct="1">
              <a:spcBef>
                <a:spcPct val="50000"/>
              </a:spcBef>
              <a:buSzTx/>
              <a:buFontTx/>
              <a:buNone/>
            </a:pPr>
            <a:r>
              <a:rPr lang="en-US" altLang="en-US" sz="1400" b="1"/>
              <a:t>Size of</a:t>
            </a:r>
          </a:p>
          <a:p>
            <a:pPr algn="ctr" eaLnBrk="1" hangingPunct="1">
              <a:spcBef>
                <a:spcPct val="50000"/>
              </a:spcBef>
              <a:buSzTx/>
              <a:buFontTx/>
              <a:buNone/>
            </a:pPr>
            <a:r>
              <a:rPr lang="en-US" altLang="en-US" sz="1400" b="1"/>
              <a:t>Memory</a:t>
            </a:r>
          </a:p>
        </p:txBody>
      </p:sp>
      <p:sp>
        <p:nvSpPr>
          <p:cNvPr id="11277" name="Line 13">
            <a:extLst>
              <a:ext uri="{FF2B5EF4-FFF2-40B4-BE49-F238E27FC236}">
                <a16:creationId xmlns:a16="http://schemas.microsoft.com/office/drawing/2014/main" id="{32055FF8-F79F-4598-92C3-C9547E209383}"/>
              </a:ext>
            </a:extLst>
          </p:cNvPr>
          <p:cNvSpPr>
            <a:spLocks noChangeShapeType="1"/>
          </p:cNvSpPr>
          <p:nvPr/>
        </p:nvSpPr>
        <p:spPr bwMode="auto">
          <a:xfrm>
            <a:off x="4978400" y="2286000"/>
            <a:ext cx="2159000" cy="12700"/>
          </a:xfrm>
          <a:prstGeom prst="line">
            <a:avLst/>
          </a:prstGeom>
          <a:noFill/>
          <a:ln w="603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78" name="Text Box 14">
            <a:extLst>
              <a:ext uri="{FF2B5EF4-FFF2-40B4-BE49-F238E27FC236}">
                <a16:creationId xmlns:a16="http://schemas.microsoft.com/office/drawing/2014/main" id="{5AD11DE2-346D-4EDB-8006-E026504C945F}"/>
              </a:ext>
            </a:extLst>
          </p:cNvPr>
          <p:cNvSpPr txBox="1">
            <a:spLocks noChangeArrowheads="1"/>
          </p:cNvSpPr>
          <p:nvPr/>
        </p:nvSpPr>
        <p:spPr bwMode="auto">
          <a:xfrm>
            <a:off x="3581400" y="2438400"/>
            <a:ext cx="153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en-US" sz="2400"/>
              <a:t>00000000</a:t>
            </a:r>
          </a:p>
        </p:txBody>
      </p:sp>
      <p:sp>
        <p:nvSpPr>
          <p:cNvPr id="11279" name="Text Box 15">
            <a:extLst>
              <a:ext uri="{FF2B5EF4-FFF2-40B4-BE49-F238E27FC236}">
                <a16:creationId xmlns:a16="http://schemas.microsoft.com/office/drawing/2014/main" id="{0D9B41C8-5BF4-4712-A890-D3DE6E0CA8D0}"/>
              </a:ext>
            </a:extLst>
          </p:cNvPr>
          <p:cNvSpPr txBox="1">
            <a:spLocks noChangeArrowheads="1"/>
          </p:cNvSpPr>
          <p:nvPr/>
        </p:nvSpPr>
        <p:spPr bwMode="auto">
          <a:xfrm>
            <a:off x="3581400" y="2882900"/>
            <a:ext cx="153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en-US" sz="2400"/>
              <a:t>00000001</a:t>
            </a:r>
          </a:p>
        </p:txBody>
      </p:sp>
      <p:sp>
        <p:nvSpPr>
          <p:cNvPr id="11280" name="Text Box 16">
            <a:extLst>
              <a:ext uri="{FF2B5EF4-FFF2-40B4-BE49-F238E27FC236}">
                <a16:creationId xmlns:a16="http://schemas.microsoft.com/office/drawing/2014/main" id="{34C5C89D-CAD7-4C94-B350-A7D007C3C459}"/>
              </a:ext>
            </a:extLst>
          </p:cNvPr>
          <p:cNvSpPr txBox="1">
            <a:spLocks noChangeArrowheads="1"/>
          </p:cNvSpPr>
          <p:nvPr/>
        </p:nvSpPr>
        <p:spPr bwMode="auto">
          <a:xfrm>
            <a:off x="3530600" y="4838700"/>
            <a:ext cx="153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en-US" sz="2400"/>
              <a:t>00100011</a:t>
            </a:r>
          </a:p>
        </p:txBody>
      </p:sp>
      <p:sp>
        <p:nvSpPr>
          <p:cNvPr id="11281" name="Text Box 17">
            <a:extLst>
              <a:ext uri="{FF2B5EF4-FFF2-40B4-BE49-F238E27FC236}">
                <a16:creationId xmlns:a16="http://schemas.microsoft.com/office/drawing/2014/main" id="{49C5F959-6E48-45A2-8FF5-A06F4B156795}"/>
              </a:ext>
            </a:extLst>
          </p:cNvPr>
          <p:cNvSpPr txBox="1">
            <a:spLocks noChangeArrowheads="1"/>
          </p:cNvSpPr>
          <p:nvPr/>
        </p:nvSpPr>
        <p:spPr bwMode="auto">
          <a:xfrm>
            <a:off x="3505200" y="5321300"/>
            <a:ext cx="153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en-US" sz="2400"/>
              <a:t>00100100</a:t>
            </a:r>
          </a:p>
        </p:txBody>
      </p:sp>
      <p:sp>
        <p:nvSpPr>
          <p:cNvPr id="11282" name="Text Box 18">
            <a:extLst>
              <a:ext uri="{FF2B5EF4-FFF2-40B4-BE49-F238E27FC236}">
                <a16:creationId xmlns:a16="http://schemas.microsoft.com/office/drawing/2014/main" id="{A495A314-88AE-4716-9F54-B4AD90735DE1}"/>
              </a:ext>
            </a:extLst>
          </p:cNvPr>
          <p:cNvSpPr txBox="1">
            <a:spLocks noChangeArrowheads="1"/>
          </p:cNvSpPr>
          <p:nvPr/>
        </p:nvSpPr>
        <p:spPr bwMode="auto">
          <a:xfrm>
            <a:off x="3505200" y="5765800"/>
            <a:ext cx="153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en-US" sz="2400"/>
              <a:t>00100101</a:t>
            </a:r>
          </a:p>
        </p:txBody>
      </p:sp>
      <p:sp>
        <p:nvSpPr>
          <p:cNvPr id="11283" name="Line 19">
            <a:extLst>
              <a:ext uri="{FF2B5EF4-FFF2-40B4-BE49-F238E27FC236}">
                <a16:creationId xmlns:a16="http://schemas.microsoft.com/office/drawing/2014/main" id="{A63380D2-1EBD-4616-A882-A0A8C874122B}"/>
              </a:ext>
            </a:extLst>
          </p:cNvPr>
          <p:cNvSpPr>
            <a:spLocks noChangeShapeType="1"/>
          </p:cNvSpPr>
          <p:nvPr/>
        </p:nvSpPr>
        <p:spPr bwMode="auto">
          <a:xfrm>
            <a:off x="4216400" y="3314700"/>
            <a:ext cx="0" cy="15494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84" name="AutoShape 20">
            <a:extLst>
              <a:ext uri="{FF2B5EF4-FFF2-40B4-BE49-F238E27FC236}">
                <a16:creationId xmlns:a16="http://schemas.microsoft.com/office/drawing/2014/main" id="{01E01297-1F1D-439E-BA29-D6B50F0CC585}"/>
              </a:ext>
            </a:extLst>
          </p:cNvPr>
          <p:cNvSpPr>
            <a:spLocks/>
          </p:cNvSpPr>
          <p:nvPr/>
        </p:nvSpPr>
        <p:spPr bwMode="auto">
          <a:xfrm>
            <a:off x="3022600" y="2438400"/>
            <a:ext cx="584200" cy="3860800"/>
          </a:xfrm>
          <a:prstGeom prst="leftBrace">
            <a:avLst>
              <a:gd name="adj1" fmla="val 55072"/>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US" altLang="en-US" sz="2800"/>
          </a:p>
        </p:txBody>
      </p:sp>
      <p:sp>
        <p:nvSpPr>
          <p:cNvPr id="11285" name="Text Box 21">
            <a:extLst>
              <a:ext uri="{FF2B5EF4-FFF2-40B4-BE49-F238E27FC236}">
                <a16:creationId xmlns:a16="http://schemas.microsoft.com/office/drawing/2014/main" id="{AD9F1BD2-7569-48E7-A505-AA7A4B36DFE2}"/>
              </a:ext>
            </a:extLst>
          </p:cNvPr>
          <p:cNvSpPr txBox="1">
            <a:spLocks noChangeArrowheads="1"/>
          </p:cNvSpPr>
          <p:nvPr/>
        </p:nvSpPr>
        <p:spPr bwMode="auto">
          <a:xfrm>
            <a:off x="1016000" y="3048000"/>
            <a:ext cx="1854200"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SzTx/>
              <a:buFontTx/>
              <a:buNone/>
            </a:pPr>
            <a:r>
              <a:rPr lang="en-US" altLang="en-US" sz="2800"/>
              <a:t>Binary </a:t>
            </a:r>
          </a:p>
          <a:p>
            <a:pPr algn="ctr" eaLnBrk="1" hangingPunct="1">
              <a:spcBef>
                <a:spcPct val="50000"/>
              </a:spcBef>
              <a:buSzTx/>
              <a:buFontTx/>
              <a:buNone/>
            </a:pPr>
            <a:r>
              <a:rPr lang="en-US" altLang="en-US" sz="2800"/>
              <a:t>Addresses</a:t>
            </a:r>
          </a:p>
          <a:p>
            <a:pPr algn="ctr" eaLnBrk="1" hangingPunct="1">
              <a:spcBef>
                <a:spcPct val="50000"/>
              </a:spcBef>
              <a:buSzTx/>
              <a:buFontTx/>
              <a:buNone/>
            </a:pPr>
            <a:r>
              <a:rPr lang="en-US" altLang="en-US" sz="2800"/>
              <a:t>Of</a:t>
            </a:r>
          </a:p>
          <a:p>
            <a:pPr algn="ctr" eaLnBrk="1" hangingPunct="1">
              <a:spcBef>
                <a:spcPct val="50000"/>
              </a:spcBef>
              <a:buSzTx/>
              <a:buFontTx/>
              <a:buNone/>
            </a:pPr>
            <a:r>
              <a:rPr lang="en-US" altLang="en-US" sz="2800"/>
              <a:t> Memory</a:t>
            </a:r>
          </a:p>
          <a:p>
            <a:pPr algn="ctr" eaLnBrk="1" hangingPunct="1">
              <a:spcBef>
                <a:spcPct val="50000"/>
              </a:spcBef>
              <a:buSzTx/>
              <a:buFontTx/>
              <a:buNone/>
            </a:pPr>
            <a:r>
              <a:rPr lang="en-US" altLang="en-US" sz="2800"/>
              <a:t>Cells</a:t>
            </a:r>
          </a:p>
        </p:txBody>
      </p:sp>
      <p:sp>
        <p:nvSpPr>
          <p:cNvPr id="11286" name="Slide Number Placeholder 1">
            <a:extLst>
              <a:ext uri="{FF2B5EF4-FFF2-40B4-BE49-F238E27FC236}">
                <a16:creationId xmlns:a16="http://schemas.microsoft.com/office/drawing/2014/main" id="{29E286CB-13EB-4EAA-8BE9-D506C925F4F7}"/>
              </a:ext>
            </a:extLst>
          </p:cNvPr>
          <p:cNvSpPr>
            <a:spLocks noGrp="1"/>
          </p:cNvSpPr>
          <p:nvPr>
            <p:ph type="sldNum" sz="quarter" idx="12"/>
          </p:nvPr>
        </p:nvSpPr>
        <p:spPr>
          <a:blipFill dpi="0" rotWithShape="0">
            <a:blip r:embed="rId3"/>
            <a:srcRect/>
            <a:tile tx="0" ty="0" sx="100000" sy="100000" flip="none" algn="tl"/>
          </a:blipFill>
        </p:spPr>
        <p:txBody>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BD6F77BB-4520-4EC4-896F-9AA5149A71DA}" type="slidenum">
              <a:rPr lang="en-GB" altLang="en-US" sz="1400" smtClean="0">
                <a:solidFill>
                  <a:schemeClr val="bg1"/>
                </a:solidFill>
              </a:rPr>
              <a:pPr>
                <a:spcBef>
                  <a:spcPct val="0"/>
                </a:spcBef>
                <a:buSzTx/>
                <a:buFontTx/>
                <a:buNone/>
              </a:pPr>
              <a:t>33</a:t>
            </a:fld>
            <a:endParaRPr lang="en-GB" altLang="en-US" sz="1400">
              <a:solidFill>
                <a:schemeClr val="bg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E3908480-9D0A-42E6-980B-7252CD674F4E}"/>
              </a:ext>
            </a:extLst>
          </p:cNvPr>
          <p:cNvSpPr>
            <a:spLocks noChangeArrowheads="1"/>
          </p:cNvSpPr>
          <p:nvPr/>
        </p:nvSpPr>
        <p:spPr bwMode="auto">
          <a:xfrm>
            <a:off x="5834063" y="2678113"/>
            <a:ext cx="2305050" cy="25257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800"/>
              <a:t>Memory</a:t>
            </a:r>
          </a:p>
        </p:txBody>
      </p:sp>
      <p:sp>
        <p:nvSpPr>
          <p:cNvPr id="12292" name="Rectangle 4">
            <a:extLst>
              <a:ext uri="{FF2B5EF4-FFF2-40B4-BE49-F238E27FC236}">
                <a16:creationId xmlns:a16="http://schemas.microsoft.com/office/drawing/2014/main" id="{F3FA7024-E191-4E6F-B69D-591DEE528993}"/>
              </a:ext>
            </a:extLst>
          </p:cNvPr>
          <p:cNvSpPr>
            <a:spLocks noChangeArrowheads="1"/>
          </p:cNvSpPr>
          <p:nvPr/>
        </p:nvSpPr>
        <p:spPr bwMode="auto">
          <a:xfrm>
            <a:off x="1401763" y="2727325"/>
            <a:ext cx="2305050" cy="252571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800"/>
              <a:t>Processor</a:t>
            </a:r>
          </a:p>
        </p:txBody>
      </p:sp>
      <p:sp>
        <p:nvSpPr>
          <p:cNvPr id="12293" name="Text Box 10">
            <a:extLst>
              <a:ext uri="{FF2B5EF4-FFF2-40B4-BE49-F238E27FC236}">
                <a16:creationId xmlns:a16="http://schemas.microsoft.com/office/drawing/2014/main" id="{FF2D2274-B73E-4E24-8FBB-B5B4B0406378}"/>
              </a:ext>
            </a:extLst>
          </p:cNvPr>
          <p:cNvSpPr txBox="1">
            <a:spLocks noChangeArrowheads="1"/>
          </p:cNvSpPr>
          <p:nvPr/>
        </p:nvSpPr>
        <p:spPr bwMode="auto">
          <a:xfrm>
            <a:off x="3765550" y="4013200"/>
            <a:ext cx="1901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en-US" sz="2400"/>
              <a:t>  Control Bus</a:t>
            </a:r>
          </a:p>
        </p:txBody>
      </p:sp>
      <p:sp>
        <p:nvSpPr>
          <p:cNvPr id="48143" name="Line 15">
            <a:extLst>
              <a:ext uri="{FF2B5EF4-FFF2-40B4-BE49-F238E27FC236}">
                <a16:creationId xmlns:a16="http://schemas.microsoft.com/office/drawing/2014/main" id="{EE735DEB-742B-4790-A9D0-02E516BF4680}"/>
              </a:ext>
            </a:extLst>
          </p:cNvPr>
          <p:cNvSpPr>
            <a:spLocks noChangeShapeType="1"/>
          </p:cNvSpPr>
          <p:nvPr/>
        </p:nvSpPr>
        <p:spPr bwMode="auto">
          <a:xfrm>
            <a:off x="3648075" y="4457700"/>
            <a:ext cx="290513" cy="1588"/>
          </a:xfrm>
          <a:prstGeom prst="line">
            <a:avLst/>
          </a:prstGeom>
          <a:noFill/>
          <a:ln w="1016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8144" name="Line 16">
            <a:extLst>
              <a:ext uri="{FF2B5EF4-FFF2-40B4-BE49-F238E27FC236}">
                <a16:creationId xmlns:a16="http://schemas.microsoft.com/office/drawing/2014/main" id="{365455D1-E15A-4B45-AC82-0AA469764C7A}"/>
              </a:ext>
            </a:extLst>
          </p:cNvPr>
          <p:cNvSpPr>
            <a:spLocks noChangeShapeType="1"/>
          </p:cNvSpPr>
          <p:nvPr/>
        </p:nvSpPr>
        <p:spPr bwMode="auto">
          <a:xfrm flipH="1" flipV="1">
            <a:off x="5614988" y="4446588"/>
            <a:ext cx="280987" cy="23812"/>
          </a:xfrm>
          <a:prstGeom prst="line">
            <a:avLst/>
          </a:prstGeom>
          <a:noFill/>
          <a:ln w="1016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296" name="Line 17">
            <a:extLst>
              <a:ext uri="{FF2B5EF4-FFF2-40B4-BE49-F238E27FC236}">
                <a16:creationId xmlns:a16="http://schemas.microsoft.com/office/drawing/2014/main" id="{C9EA07AF-B9BF-4AA1-83D5-C19664817302}"/>
              </a:ext>
            </a:extLst>
          </p:cNvPr>
          <p:cNvSpPr>
            <a:spLocks noChangeShapeType="1"/>
          </p:cNvSpPr>
          <p:nvPr/>
        </p:nvSpPr>
        <p:spPr bwMode="auto">
          <a:xfrm>
            <a:off x="3940175" y="4441825"/>
            <a:ext cx="1763713" cy="20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297" name="Slide Number Placeholder 1">
            <a:extLst>
              <a:ext uri="{FF2B5EF4-FFF2-40B4-BE49-F238E27FC236}">
                <a16:creationId xmlns:a16="http://schemas.microsoft.com/office/drawing/2014/main" id="{BC0F0E21-E25D-4377-8C20-CF0DC196E959}"/>
              </a:ext>
            </a:extLst>
          </p:cNvPr>
          <p:cNvSpPr>
            <a:spLocks noGrp="1"/>
          </p:cNvSpPr>
          <p:nvPr>
            <p:ph type="sldNum" sz="quarter" idx="12"/>
          </p:nvPr>
        </p:nvSpPr>
        <p:spPr>
          <a:blipFill dpi="0" rotWithShape="0">
            <a:blip r:embed="rId3"/>
            <a:srcRect/>
            <a:tile tx="0" ty="0" sx="100000" sy="100000" flip="none" algn="tl"/>
          </a:blipFill>
        </p:spPr>
        <p:txBody>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EC981C64-C098-4C94-A2C0-7C8C40AE44B3}" type="slidenum">
              <a:rPr lang="en-GB" altLang="en-US" sz="1400" smtClean="0">
                <a:solidFill>
                  <a:schemeClr val="bg1"/>
                </a:solidFill>
              </a:rPr>
              <a:pPr>
                <a:spcBef>
                  <a:spcPct val="0"/>
                </a:spcBef>
                <a:buSzTx/>
                <a:buFontTx/>
                <a:buNone/>
              </a:pPr>
              <a:t>34</a:t>
            </a:fld>
            <a:endParaRPr lang="en-GB" altLang="en-US" sz="1400">
              <a:solidFill>
                <a:schemeClr val="bg1"/>
              </a:solidFill>
            </a:endParaRPr>
          </a:p>
        </p:txBody>
      </p:sp>
      <p:sp>
        <p:nvSpPr>
          <p:cNvPr id="12" name="Rectangle 2" descr="Large confetti">
            <a:extLst>
              <a:ext uri="{FF2B5EF4-FFF2-40B4-BE49-F238E27FC236}">
                <a16:creationId xmlns:a16="http://schemas.microsoft.com/office/drawing/2014/main" id="{4027F1B3-FB72-431D-8BA7-A413DD9458D0}"/>
              </a:ext>
            </a:extLst>
          </p:cNvPr>
          <p:cNvSpPr>
            <a:spLocks noGrp="1" noChangeArrowheads="1"/>
          </p:cNvSpPr>
          <p:nvPr>
            <p:ph type="title"/>
          </p:nvPr>
        </p:nvSpPr>
        <p:spPr>
          <a:xfrm>
            <a:off x="1524000" y="566324"/>
            <a:ext cx="6934200" cy="1289464"/>
          </a:xfrm>
        </p:spPr>
        <p:txBody>
          <a:bodyPr/>
          <a:lstStyle/>
          <a:p>
            <a:pPr eaLnBrk="1" hangingPunct="1"/>
            <a:r>
              <a:rPr lang="en-GB" altLang="en-US" sz="4000" dirty="0"/>
              <a:t>Basic Computer Organization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accel="50000" decel="50000" fill="hold" nodeType="afterEffect">
                                  <p:stCondLst>
                                    <p:cond delay="0"/>
                                  </p:stCondLst>
                                  <p:childTnLst>
                                    <p:animMotion origin="layout" path="M 1.38889E-6 1.11022E-16 L 0.23194 0.00185 " pathEditMode="relative" ptsTypes="AA">
                                      <p:cBhvr>
                                        <p:cTn id="6" dur="2000" fill="hold"/>
                                        <p:tgtEl>
                                          <p:spTgt spid="48143"/>
                                        </p:tgtEl>
                                        <p:attrNameLst>
                                          <p:attrName>ppt_x</p:attrName>
                                          <p:attrName>ppt_y</p:attrName>
                                        </p:attrNameLst>
                                      </p:cBhvr>
                                    </p:animMotion>
                                  </p:childTnLst>
                                </p:cTn>
                              </p:par>
                            </p:childTnLst>
                          </p:cTn>
                        </p:par>
                        <p:par>
                          <p:cTn id="7" fill="hold" nodeType="afterGroup">
                            <p:stCondLst>
                              <p:cond delay="2000"/>
                            </p:stCondLst>
                            <p:childTnLst>
                              <p:par>
                                <p:cTn id="8" presetID="0" presetClass="path" presetSubtype="0" accel="50000" decel="50000" fill="hold" nodeType="afterEffect">
                                  <p:stCondLst>
                                    <p:cond delay="0"/>
                                  </p:stCondLst>
                                  <p:childTnLst>
                                    <p:animMotion origin="layout" path="M 0.01736 0.00185 L -0.2132 0.0037 " pathEditMode="relative" ptsTypes="AA">
                                      <p:cBhvr>
                                        <p:cTn id="9" dur="2000" fill="hold"/>
                                        <p:tgtEl>
                                          <p:spTgt spid="4814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75246" y="857168"/>
            <a:ext cx="3591898" cy="484622"/>
          </a:xfrm>
          <a:prstGeom prst="rect">
            <a:avLst/>
          </a:prstGeom>
        </p:spPr>
        <p:txBody>
          <a:bodyPr vert="horz" wrap="square" lIns="0" tIns="10860" rIns="0" bIns="0" rtlCol="0">
            <a:spAutoFit/>
          </a:bodyPr>
          <a:lstStyle/>
          <a:p>
            <a:pPr marL="10860">
              <a:spcBef>
                <a:spcPts val="86"/>
              </a:spcBef>
            </a:pPr>
            <a:r>
              <a:rPr spc="-4" dirty="0"/>
              <a:t>Translating</a:t>
            </a:r>
            <a:r>
              <a:rPr spc="-30" dirty="0"/>
              <a:t> </a:t>
            </a:r>
            <a:r>
              <a:rPr spc="-4" dirty="0"/>
              <a:t>Languages</a:t>
            </a:r>
          </a:p>
        </p:txBody>
      </p:sp>
      <p:sp>
        <p:nvSpPr>
          <p:cNvPr id="3" name="object 3"/>
          <p:cNvSpPr/>
          <p:nvPr/>
        </p:nvSpPr>
        <p:spPr>
          <a:xfrm>
            <a:off x="1308291" y="1794591"/>
            <a:ext cx="5289837" cy="526703"/>
          </a:xfrm>
          <a:custGeom>
            <a:avLst/>
            <a:gdLst/>
            <a:ahLst/>
            <a:cxnLst/>
            <a:rect l="l" t="t" r="r" b="b"/>
            <a:pathLst>
              <a:path w="6186170" h="615950">
                <a:moveTo>
                  <a:pt x="6185916" y="615696"/>
                </a:moveTo>
                <a:lnTo>
                  <a:pt x="6185916" y="0"/>
                </a:lnTo>
                <a:lnTo>
                  <a:pt x="0" y="0"/>
                </a:lnTo>
                <a:lnTo>
                  <a:pt x="0" y="615696"/>
                </a:lnTo>
                <a:lnTo>
                  <a:pt x="6096" y="615696"/>
                </a:lnTo>
                <a:lnTo>
                  <a:pt x="6096" y="13716"/>
                </a:lnTo>
                <a:lnTo>
                  <a:pt x="13716" y="6096"/>
                </a:lnTo>
                <a:lnTo>
                  <a:pt x="13716" y="13716"/>
                </a:lnTo>
                <a:lnTo>
                  <a:pt x="6172200" y="13716"/>
                </a:lnTo>
                <a:lnTo>
                  <a:pt x="6172200" y="6096"/>
                </a:lnTo>
                <a:lnTo>
                  <a:pt x="6178296" y="13716"/>
                </a:lnTo>
                <a:lnTo>
                  <a:pt x="6178296" y="615696"/>
                </a:lnTo>
                <a:lnTo>
                  <a:pt x="6185916" y="615696"/>
                </a:lnTo>
                <a:close/>
              </a:path>
              <a:path w="6186170" h="615950">
                <a:moveTo>
                  <a:pt x="13716" y="13716"/>
                </a:moveTo>
                <a:lnTo>
                  <a:pt x="13716" y="6096"/>
                </a:lnTo>
                <a:lnTo>
                  <a:pt x="6096" y="13716"/>
                </a:lnTo>
                <a:lnTo>
                  <a:pt x="13716" y="13716"/>
                </a:lnTo>
                <a:close/>
              </a:path>
              <a:path w="6186170" h="615950">
                <a:moveTo>
                  <a:pt x="13716" y="603504"/>
                </a:moveTo>
                <a:lnTo>
                  <a:pt x="13716" y="13716"/>
                </a:lnTo>
                <a:lnTo>
                  <a:pt x="6096" y="13716"/>
                </a:lnTo>
                <a:lnTo>
                  <a:pt x="6096" y="603504"/>
                </a:lnTo>
                <a:lnTo>
                  <a:pt x="13716" y="603504"/>
                </a:lnTo>
                <a:close/>
              </a:path>
              <a:path w="6186170" h="615950">
                <a:moveTo>
                  <a:pt x="6178296" y="603504"/>
                </a:moveTo>
                <a:lnTo>
                  <a:pt x="6096" y="603504"/>
                </a:lnTo>
                <a:lnTo>
                  <a:pt x="13716" y="609600"/>
                </a:lnTo>
                <a:lnTo>
                  <a:pt x="13716" y="615696"/>
                </a:lnTo>
                <a:lnTo>
                  <a:pt x="6172200" y="615696"/>
                </a:lnTo>
                <a:lnTo>
                  <a:pt x="6172200" y="609600"/>
                </a:lnTo>
                <a:lnTo>
                  <a:pt x="6178296" y="603504"/>
                </a:lnTo>
                <a:close/>
              </a:path>
              <a:path w="6186170" h="615950">
                <a:moveTo>
                  <a:pt x="13716" y="615696"/>
                </a:moveTo>
                <a:lnTo>
                  <a:pt x="13716" y="609600"/>
                </a:lnTo>
                <a:lnTo>
                  <a:pt x="6096" y="603504"/>
                </a:lnTo>
                <a:lnTo>
                  <a:pt x="6096" y="615696"/>
                </a:lnTo>
                <a:lnTo>
                  <a:pt x="13716" y="615696"/>
                </a:lnTo>
                <a:close/>
              </a:path>
              <a:path w="6186170" h="615950">
                <a:moveTo>
                  <a:pt x="6178296" y="13716"/>
                </a:moveTo>
                <a:lnTo>
                  <a:pt x="6172200" y="6096"/>
                </a:lnTo>
                <a:lnTo>
                  <a:pt x="6172200" y="13716"/>
                </a:lnTo>
                <a:lnTo>
                  <a:pt x="6178296" y="13716"/>
                </a:lnTo>
                <a:close/>
              </a:path>
              <a:path w="6186170" h="615950">
                <a:moveTo>
                  <a:pt x="6178296" y="603504"/>
                </a:moveTo>
                <a:lnTo>
                  <a:pt x="6178296" y="13716"/>
                </a:lnTo>
                <a:lnTo>
                  <a:pt x="6172200" y="13716"/>
                </a:lnTo>
                <a:lnTo>
                  <a:pt x="6172200" y="603504"/>
                </a:lnTo>
                <a:lnTo>
                  <a:pt x="6178296" y="603504"/>
                </a:lnTo>
                <a:close/>
              </a:path>
              <a:path w="6186170" h="615950">
                <a:moveTo>
                  <a:pt x="6178296" y="615696"/>
                </a:moveTo>
                <a:lnTo>
                  <a:pt x="6178296" y="603504"/>
                </a:lnTo>
                <a:lnTo>
                  <a:pt x="6172200" y="609600"/>
                </a:lnTo>
                <a:lnTo>
                  <a:pt x="6172200" y="615696"/>
                </a:lnTo>
                <a:lnTo>
                  <a:pt x="6178296" y="615696"/>
                </a:lnTo>
                <a:close/>
              </a:path>
            </a:pathLst>
          </a:custGeom>
          <a:solidFill>
            <a:srgbClr val="000000"/>
          </a:solidFill>
        </p:spPr>
        <p:txBody>
          <a:bodyPr wrap="square" lIns="0" tIns="0" rIns="0" bIns="0" rtlCol="0"/>
          <a:lstStyle/>
          <a:p>
            <a:endParaRPr sz="1539"/>
          </a:p>
        </p:txBody>
      </p:sp>
      <p:sp>
        <p:nvSpPr>
          <p:cNvPr id="4" name="object 4"/>
          <p:cNvSpPr/>
          <p:nvPr/>
        </p:nvSpPr>
        <p:spPr>
          <a:xfrm>
            <a:off x="1308291" y="2771979"/>
            <a:ext cx="3204744" cy="526703"/>
          </a:xfrm>
          <a:custGeom>
            <a:avLst/>
            <a:gdLst/>
            <a:ahLst/>
            <a:cxnLst/>
            <a:rect l="l" t="t" r="r" b="b"/>
            <a:pathLst>
              <a:path w="3747770" h="615950">
                <a:moveTo>
                  <a:pt x="3747516" y="615696"/>
                </a:moveTo>
                <a:lnTo>
                  <a:pt x="3747516" y="0"/>
                </a:lnTo>
                <a:lnTo>
                  <a:pt x="0" y="0"/>
                </a:lnTo>
                <a:lnTo>
                  <a:pt x="0" y="615696"/>
                </a:lnTo>
                <a:lnTo>
                  <a:pt x="6096" y="615696"/>
                </a:lnTo>
                <a:lnTo>
                  <a:pt x="6096" y="13716"/>
                </a:lnTo>
                <a:lnTo>
                  <a:pt x="13716" y="6096"/>
                </a:lnTo>
                <a:lnTo>
                  <a:pt x="13716" y="13716"/>
                </a:lnTo>
                <a:lnTo>
                  <a:pt x="3733800" y="13716"/>
                </a:lnTo>
                <a:lnTo>
                  <a:pt x="3733800" y="6096"/>
                </a:lnTo>
                <a:lnTo>
                  <a:pt x="3739896" y="13716"/>
                </a:lnTo>
                <a:lnTo>
                  <a:pt x="3739896" y="615696"/>
                </a:lnTo>
                <a:lnTo>
                  <a:pt x="3747516" y="615696"/>
                </a:lnTo>
                <a:close/>
              </a:path>
              <a:path w="3747770" h="615950">
                <a:moveTo>
                  <a:pt x="13716" y="13716"/>
                </a:moveTo>
                <a:lnTo>
                  <a:pt x="13716" y="6096"/>
                </a:lnTo>
                <a:lnTo>
                  <a:pt x="6096" y="13716"/>
                </a:lnTo>
                <a:lnTo>
                  <a:pt x="13716" y="13716"/>
                </a:lnTo>
                <a:close/>
              </a:path>
              <a:path w="3747770" h="615950">
                <a:moveTo>
                  <a:pt x="13716" y="603504"/>
                </a:moveTo>
                <a:lnTo>
                  <a:pt x="13716" y="13716"/>
                </a:lnTo>
                <a:lnTo>
                  <a:pt x="6096" y="13716"/>
                </a:lnTo>
                <a:lnTo>
                  <a:pt x="6096" y="603504"/>
                </a:lnTo>
                <a:lnTo>
                  <a:pt x="13716" y="603504"/>
                </a:lnTo>
                <a:close/>
              </a:path>
              <a:path w="3747770" h="615950">
                <a:moveTo>
                  <a:pt x="3739896" y="603504"/>
                </a:moveTo>
                <a:lnTo>
                  <a:pt x="6096" y="603504"/>
                </a:lnTo>
                <a:lnTo>
                  <a:pt x="13716" y="609600"/>
                </a:lnTo>
                <a:lnTo>
                  <a:pt x="13716" y="615696"/>
                </a:lnTo>
                <a:lnTo>
                  <a:pt x="3733800" y="615696"/>
                </a:lnTo>
                <a:lnTo>
                  <a:pt x="3733800" y="609600"/>
                </a:lnTo>
                <a:lnTo>
                  <a:pt x="3739896" y="603504"/>
                </a:lnTo>
                <a:close/>
              </a:path>
              <a:path w="3747770" h="615950">
                <a:moveTo>
                  <a:pt x="13716" y="615696"/>
                </a:moveTo>
                <a:lnTo>
                  <a:pt x="13716" y="609600"/>
                </a:lnTo>
                <a:lnTo>
                  <a:pt x="6096" y="603504"/>
                </a:lnTo>
                <a:lnTo>
                  <a:pt x="6096" y="615696"/>
                </a:lnTo>
                <a:lnTo>
                  <a:pt x="13716" y="615696"/>
                </a:lnTo>
                <a:close/>
              </a:path>
              <a:path w="3747770" h="615950">
                <a:moveTo>
                  <a:pt x="3739896" y="13716"/>
                </a:moveTo>
                <a:lnTo>
                  <a:pt x="3733800" y="6096"/>
                </a:lnTo>
                <a:lnTo>
                  <a:pt x="3733800" y="13716"/>
                </a:lnTo>
                <a:lnTo>
                  <a:pt x="3739896" y="13716"/>
                </a:lnTo>
                <a:close/>
              </a:path>
              <a:path w="3747770" h="615950">
                <a:moveTo>
                  <a:pt x="3739896" y="603504"/>
                </a:moveTo>
                <a:lnTo>
                  <a:pt x="3739896" y="13716"/>
                </a:lnTo>
                <a:lnTo>
                  <a:pt x="3733800" y="13716"/>
                </a:lnTo>
                <a:lnTo>
                  <a:pt x="3733800" y="603504"/>
                </a:lnTo>
                <a:lnTo>
                  <a:pt x="3739896" y="603504"/>
                </a:lnTo>
                <a:close/>
              </a:path>
              <a:path w="3747770" h="615950">
                <a:moveTo>
                  <a:pt x="3739896" y="615696"/>
                </a:moveTo>
                <a:lnTo>
                  <a:pt x="3739896" y="603504"/>
                </a:lnTo>
                <a:lnTo>
                  <a:pt x="3733800" y="609600"/>
                </a:lnTo>
                <a:lnTo>
                  <a:pt x="3733800" y="615696"/>
                </a:lnTo>
                <a:lnTo>
                  <a:pt x="3739896" y="615696"/>
                </a:lnTo>
                <a:close/>
              </a:path>
            </a:pathLst>
          </a:custGeom>
          <a:solidFill>
            <a:srgbClr val="000000"/>
          </a:solidFill>
        </p:spPr>
        <p:txBody>
          <a:bodyPr wrap="square" lIns="0" tIns="0" rIns="0" bIns="0" rtlCol="0"/>
          <a:lstStyle/>
          <a:p>
            <a:endParaRPr sz="1539"/>
          </a:p>
        </p:txBody>
      </p:sp>
      <p:sp>
        <p:nvSpPr>
          <p:cNvPr id="5" name="object 5"/>
          <p:cNvSpPr txBox="1"/>
          <p:nvPr/>
        </p:nvSpPr>
        <p:spPr>
          <a:xfrm>
            <a:off x="1474669" y="1897108"/>
            <a:ext cx="4889108" cy="1339984"/>
          </a:xfrm>
          <a:prstGeom prst="rect">
            <a:avLst/>
          </a:prstGeom>
        </p:spPr>
        <p:txBody>
          <a:bodyPr vert="horz" wrap="square" lIns="0" tIns="10860" rIns="0" bIns="0" rtlCol="0">
            <a:spAutoFit/>
          </a:bodyPr>
          <a:lstStyle/>
          <a:p>
            <a:pPr marL="75475">
              <a:spcBef>
                <a:spcPts val="86"/>
              </a:spcBef>
            </a:pPr>
            <a:r>
              <a:rPr sz="2052" spc="-4" dirty="0">
                <a:latin typeface="Times New Roman"/>
                <a:cs typeface="Times New Roman"/>
              </a:rPr>
              <a:t>English: Display </a:t>
            </a:r>
            <a:r>
              <a:rPr sz="2052" dirty="0">
                <a:latin typeface="Times New Roman"/>
                <a:cs typeface="Times New Roman"/>
              </a:rPr>
              <a:t>the sum of A </a:t>
            </a:r>
            <a:r>
              <a:rPr sz="2052" spc="-4" dirty="0">
                <a:latin typeface="Times New Roman"/>
                <a:cs typeface="Times New Roman"/>
              </a:rPr>
              <a:t>times </a:t>
            </a:r>
            <a:r>
              <a:rPr sz="2052" dirty="0">
                <a:latin typeface="Times New Roman"/>
                <a:cs typeface="Times New Roman"/>
              </a:rPr>
              <a:t>B plus</a:t>
            </a:r>
            <a:r>
              <a:rPr sz="2052" spc="-312" dirty="0">
                <a:latin typeface="Times New Roman"/>
                <a:cs typeface="Times New Roman"/>
              </a:rPr>
              <a:t> </a:t>
            </a:r>
            <a:r>
              <a:rPr sz="2052" spc="-4" dirty="0">
                <a:latin typeface="Times New Roman"/>
                <a:cs typeface="Times New Roman"/>
              </a:rPr>
              <a:t>C.</a:t>
            </a:r>
            <a:endParaRPr sz="2052">
              <a:latin typeface="Times New Roman"/>
              <a:cs typeface="Times New Roman"/>
            </a:endParaRPr>
          </a:p>
          <a:p>
            <a:pPr>
              <a:lnSpc>
                <a:spcPct val="100000"/>
              </a:lnSpc>
            </a:pPr>
            <a:endParaRPr sz="2223">
              <a:latin typeface="Times New Roman"/>
              <a:cs typeface="Times New Roman"/>
            </a:endParaRPr>
          </a:p>
          <a:p>
            <a:pPr>
              <a:spcBef>
                <a:spcPts val="21"/>
              </a:spcBef>
            </a:pPr>
            <a:endParaRPr sz="2309">
              <a:latin typeface="Times New Roman"/>
              <a:cs typeface="Times New Roman"/>
            </a:endParaRPr>
          </a:p>
          <a:p>
            <a:pPr marL="10860">
              <a:tabLst>
                <a:tab pos="678736" algn="l"/>
              </a:tabLst>
            </a:pPr>
            <a:r>
              <a:rPr sz="2052" spc="-4" dirty="0">
                <a:latin typeface="Times New Roman"/>
                <a:cs typeface="Times New Roman"/>
              </a:rPr>
              <a:t>C++:	</a:t>
            </a:r>
            <a:r>
              <a:rPr sz="2052" dirty="0">
                <a:latin typeface="Times New Roman"/>
                <a:cs typeface="Times New Roman"/>
              </a:rPr>
              <a:t>cout &lt;&lt; (A * B +</a:t>
            </a:r>
            <a:r>
              <a:rPr sz="2052" spc="-150" dirty="0">
                <a:latin typeface="Times New Roman"/>
                <a:cs typeface="Times New Roman"/>
              </a:rPr>
              <a:t> </a:t>
            </a:r>
            <a:r>
              <a:rPr sz="2052" spc="-4" dirty="0">
                <a:latin typeface="Times New Roman"/>
                <a:cs typeface="Times New Roman"/>
              </a:rPr>
              <a:t>C);</a:t>
            </a:r>
            <a:endParaRPr sz="2052">
              <a:latin typeface="Times New Roman"/>
              <a:cs typeface="Times New Roman"/>
            </a:endParaRPr>
          </a:p>
        </p:txBody>
      </p:sp>
      <p:sp>
        <p:nvSpPr>
          <p:cNvPr id="6" name="object 6"/>
          <p:cNvSpPr/>
          <p:nvPr/>
        </p:nvSpPr>
        <p:spPr>
          <a:xfrm>
            <a:off x="2367779" y="2386236"/>
            <a:ext cx="108599" cy="390955"/>
          </a:xfrm>
          <a:custGeom>
            <a:avLst/>
            <a:gdLst/>
            <a:ahLst/>
            <a:cxnLst/>
            <a:rect l="l" t="t" r="r" b="b"/>
            <a:pathLst>
              <a:path w="127000" h="457200">
                <a:moveTo>
                  <a:pt x="126492" y="381000"/>
                </a:moveTo>
                <a:lnTo>
                  <a:pt x="0" y="381000"/>
                </a:lnTo>
                <a:lnTo>
                  <a:pt x="56388" y="449765"/>
                </a:lnTo>
                <a:lnTo>
                  <a:pt x="56388" y="394716"/>
                </a:lnTo>
                <a:lnTo>
                  <a:pt x="70104" y="394716"/>
                </a:lnTo>
                <a:lnTo>
                  <a:pt x="70104" y="448128"/>
                </a:lnTo>
                <a:lnTo>
                  <a:pt x="126492" y="381000"/>
                </a:lnTo>
                <a:close/>
              </a:path>
              <a:path w="127000" h="457200">
                <a:moveTo>
                  <a:pt x="70104" y="381000"/>
                </a:moveTo>
                <a:lnTo>
                  <a:pt x="70104" y="0"/>
                </a:lnTo>
                <a:lnTo>
                  <a:pt x="56388" y="0"/>
                </a:lnTo>
                <a:lnTo>
                  <a:pt x="56388" y="381000"/>
                </a:lnTo>
                <a:lnTo>
                  <a:pt x="70104" y="381000"/>
                </a:lnTo>
                <a:close/>
              </a:path>
              <a:path w="127000" h="457200">
                <a:moveTo>
                  <a:pt x="70104" y="448128"/>
                </a:moveTo>
                <a:lnTo>
                  <a:pt x="70104" y="394716"/>
                </a:lnTo>
                <a:lnTo>
                  <a:pt x="56388" y="394716"/>
                </a:lnTo>
                <a:lnTo>
                  <a:pt x="56388" y="449765"/>
                </a:lnTo>
                <a:lnTo>
                  <a:pt x="62484" y="457200"/>
                </a:lnTo>
                <a:lnTo>
                  <a:pt x="70104" y="448128"/>
                </a:lnTo>
                <a:close/>
              </a:path>
            </a:pathLst>
          </a:custGeom>
          <a:solidFill>
            <a:srgbClr val="000000"/>
          </a:solidFill>
        </p:spPr>
        <p:txBody>
          <a:bodyPr wrap="square" lIns="0" tIns="0" rIns="0" bIns="0" rtlCol="0"/>
          <a:lstStyle/>
          <a:p>
            <a:endParaRPr sz="1539"/>
          </a:p>
        </p:txBody>
      </p:sp>
      <p:sp>
        <p:nvSpPr>
          <p:cNvPr id="7" name="object 7"/>
          <p:cNvSpPr/>
          <p:nvPr/>
        </p:nvSpPr>
        <p:spPr>
          <a:xfrm>
            <a:off x="2415997" y="3363624"/>
            <a:ext cx="11946" cy="65159"/>
          </a:xfrm>
          <a:custGeom>
            <a:avLst/>
            <a:gdLst/>
            <a:ahLst/>
            <a:cxnLst/>
            <a:rect l="l" t="t" r="r" b="b"/>
            <a:pathLst>
              <a:path w="13969" h="76200">
                <a:moveTo>
                  <a:pt x="13716" y="0"/>
                </a:moveTo>
                <a:lnTo>
                  <a:pt x="13716" y="76200"/>
                </a:lnTo>
                <a:lnTo>
                  <a:pt x="0" y="76200"/>
                </a:lnTo>
                <a:lnTo>
                  <a:pt x="0" y="0"/>
                </a:lnTo>
                <a:lnTo>
                  <a:pt x="13716" y="0"/>
                </a:lnTo>
                <a:close/>
              </a:path>
            </a:pathLst>
          </a:custGeom>
          <a:solidFill>
            <a:srgbClr val="000000"/>
          </a:solidFill>
        </p:spPr>
        <p:txBody>
          <a:bodyPr wrap="square" lIns="0" tIns="0" rIns="0" bIns="0" rtlCol="0"/>
          <a:lstStyle/>
          <a:p>
            <a:endParaRPr sz="1539"/>
          </a:p>
        </p:txBody>
      </p:sp>
      <p:sp>
        <p:nvSpPr>
          <p:cNvPr id="8" name="object 8"/>
          <p:cNvSpPr/>
          <p:nvPr/>
        </p:nvSpPr>
        <p:spPr>
          <a:xfrm>
            <a:off x="857392" y="5741932"/>
            <a:ext cx="7428143" cy="0"/>
          </a:xfrm>
          <a:custGeom>
            <a:avLst/>
            <a:gdLst/>
            <a:ahLst/>
            <a:cxnLst/>
            <a:rect l="l" t="t" r="r" b="b"/>
            <a:pathLst>
              <a:path w="8686800">
                <a:moveTo>
                  <a:pt x="0" y="0"/>
                </a:moveTo>
                <a:lnTo>
                  <a:pt x="8686800" y="0"/>
                </a:lnTo>
              </a:path>
            </a:pathLst>
          </a:custGeom>
          <a:ln w="76200">
            <a:solidFill>
              <a:srgbClr val="3265FF"/>
            </a:solidFill>
          </a:ln>
        </p:spPr>
        <p:txBody>
          <a:bodyPr wrap="square" lIns="0" tIns="0" rIns="0" bIns="0" rtlCol="0"/>
          <a:lstStyle/>
          <a:p>
            <a:endParaRPr sz="1539"/>
          </a:p>
        </p:txBody>
      </p:sp>
      <p:sp>
        <p:nvSpPr>
          <p:cNvPr id="9" name="object 9"/>
          <p:cNvSpPr/>
          <p:nvPr/>
        </p:nvSpPr>
        <p:spPr>
          <a:xfrm>
            <a:off x="852180" y="5704140"/>
            <a:ext cx="7440088" cy="77105"/>
          </a:xfrm>
          <a:custGeom>
            <a:avLst/>
            <a:gdLst/>
            <a:ahLst/>
            <a:cxnLst/>
            <a:rect l="l" t="t" r="r" b="b"/>
            <a:pathLst>
              <a:path w="8700770" h="90170">
                <a:moveTo>
                  <a:pt x="8700513" y="89916"/>
                </a:moveTo>
                <a:lnTo>
                  <a:pt x="8700513" y="0"/>
                </a:lnTo>
                <a:lnTo>
                  <a:pt x="0" y="0"/>
                </a:lnTo>
                <a:lnTo>
                  <a:pt x="0" y="89916"/>
                </a:lnTo>
                <a:lnTo>
                  <a:pt x="6096" y="89916"/>
                </a:lnTo>
                <a:lnTo>
                  <a:pt x="6096" y="13716"/>
                </a:lnTo>
                <a:lnTo>
                  <a:pt x="13716" y="6096"/>
                </a:lnTo>
                <a:lnTo>
                  <a:pt x="13716" y="13716"/>
                </a:lnTo>
                <a:lnTo>
                  <a:pt x="8686797" y="13716"/>
                </a:lnTo>
                <a:lnTo>
                  <a:pt x="8686797" y="6096"/>
                </a:lnTo>
                <a:lnTo>
                  <a:pt x="8692893" y="13716"/>
                </a:lnTo>
                <a:lnTo>
                  <a:pt x="8692893" y="89916"/>
                </a:lnTo>
                <a:lnTo>
                  <a:pt x="8700513" y="89916"/>
                </a:lnTo>
                <a:close/>
              </a:path>
              <a:path w="8700770" h="90170">
                <a:moveTo>
                  <a:pt x="13716" y="13716"/>
                </a:moveTo>
                <a:lnTo>
                  <a:pt x="13716" y="6096"/>
                </a:lnTo>
                <a:lnTo>
                  <a:pt x="6096" y="13716"/>
                </a:lnTo>
                <a:lnTo>
                  <a:pt x="13716" y="13716"/>
                </a:lnTo>
                <a:close/>
              </a:path>
              <a:path w="8700770" h="90170">
                <a:moveTo>
                  <a:pt x="13716" y="76200"/>
                </a:moveTo>
                <a:lnTo>
                  <a:pt x="13716" y="13716"/>
                </a:lnTo>
                <a:lnTo>
                  <a:pt x="6096" y="13716"/>
                </a:lnTo>
                <a:lnTo>
                  <a:pt x="6096" y="76200"/>
                </a:lnTo>
                <a:lnTo>
                  <a:pt x="13716" y="76200"/>
                </a:lnTo>
                <a:close/>
              </a:path>
              <a:path w="8700770" h="90170">
                <a:moveTo>
                  <a:pt x="8692893" y="76200"/>
                </a:moveTo>
                <a:lnTo>
                  <a:pt x="6096" y="76200"/>
                </a:lnTo>
                <a:lnTo>
                  <a:pt x="13716" y="82296"/>
                </a:lnTo>
                <a:lnTo>
                  <a:pt x="13716" y="89916"/>
                </a:lnTo>
                <a:lnTo>
                  <a:pt x="8686797" y="89916"/>
                </a:lnTo>
                <a:lnTo>
                  <a:pt x="8686797" y="82296"/>
                </a:lnTo>
                <a:lnTo>
                  <a:pt x="8692893" y="76200"/>
                </a:lnTo>
                <a:close/>
              </a:path>
              <a:path w="8700770" h="90170">
                <a:moveTo>
                  <a:pt x="13716" y="89916"/>
                </a:moveTo>
                <a:lnTo>
                  <a:pt x="13716" y="82296"/>
                </a:lnTo>
                <a:lnTo>
                  <a:pt x="6096" y="76200"/>
                </a:lnTo>
                <a:lnTo>
                  <a:pt x="6096" y="89916"/>
                </a:lnTo>
                <a:lnTo>
                  <a:pt x="13716" y="89916"/>
                </a:lnTo>
                <a:close/>
              </a:path>
              <a:path w="8700770" h="90170">
                <a:moveTo>
                  <a:pt x="8692893" y="13716"/>
                </a:moveTo>
                <a:lnTo>
                  <a:pt x="8686797" y="6096"/>
                </a:lnTo>
                <a:lnTo>
                  <a:pt x="8686797" y="13716"/>
                </a:lnTo>
                <a:lnTo>
                  <a:pt x="8692893" y="13716"/>
                </a:lnTo>
                <a:close/>
              </a:path>
              <a:path w="8700770" h="90170">
                <a:moveTo>
                  <a:pt x="8692893" y="76200"/>
                </a:moveTo>
                <a:lnTo>
                  <a:pt x="8692893" y="13716"/>
                </a:lnTo>
                <a:lnTo>
                  <a:pt x="8686797" y="13716"/>
                </a:lnTo>
                <a:lnTo>
                  <a:pt x="8686797" y="76200"/>
                </a:lnTo>
                <a:lnTo>
                  <a:pt x="8692893" y="76200"/>
                </a:lnTo>
                <a:close/>
              </a:path>
              <a:path w="8700770" h="90170">
                <a:moveTo>
                  <a:pt x="8692893" y="89916"/>
                </a:moveTo>
                <a:lnTo>
                  <a:pt x="8692893" y="76200"/>
                </a:lnTo>
                <a:lnTo>
                  <a:pt x="8686797" y="82296"/>
                </a:lnTo>
                <a:lnTo>
                  <a:pt x="8686797" y="89916"/>
                </a:lnTo>
                <a:lnTo>
                  <a:pt x="8692893" y="89916"/>
                </a:lnTo>
                <a:close/>
              </a:path>
            </a:pathLst>
          </a:custGeom>
          <a:solidFill>
            <a:srgbClr val="000000"/>
          </a:solidFill>
        </p:spPr>
        <p:txBody>
          <a:bodyPr wrap="square" lIns="0" tIns="0" rIns="0" bIns="0" rtlCol="0"/>
          <a:lstStyle/>
          <a:p>
            <a:endParaRPr sz="1539"/>
          </a:p>
        </p:txBody>
      </p:sp>
      <p:sp>
        <p:nvSpPr>
          <p:cNvPr id="10" name="object 10"/>
          <p:cNvSpPr/>
          <p:nvPr/>
        </p:nvSpPr>
        <p:spPr>
          <a:xfrm>
            <a:off x="1308291" y="3814525"/>
            <a:ext cx="2748630" cy="1858665"/>
          </a:xfrm>
          <a:custGeom>
            <a:avLst/>
            <a:gdLst/>
            <a:ahLst/>
            <a:cxnLst/>
            <a:rect l="l" t="t" r="r" b="b"/>
            <a:pathLst>
              <a:path w="3214370" h="2173604">
                <a:moveTo>
                  <a:pt x="3214116" y="2173224"/>
                </a:moveTo>
                <a:lnTo>
                  <a:pt x="3214116" y="0"/>
                </a:lnTo>
                <a:lnTo>
                  <a:pt x="0" y="0"/>
                </a:lnTo>
                <a:lnTo>
                  <a:pt x="0" y="2173224"/>
                </a:lnTo>
                <a:lnTo>
                  <a:pt x="6096" y="2173224"/>
                </a:lnTo>
                <a:lnTo>
                  <a:pt x="6096" y="13716"/>
                </a:lnTo>
                <a:lnTo>
                  <a:pt x="13716" y="6096"/>
                </a:lnTo>
                <a:lnTo>
                  <a:pt x="13716" y="13716"/>
                </a:lnTo>
                <a:lnTo>
                  <a:pt x="3200400" y="13716"/>
                </a:lnTo>
                <a:lnTo>
                  <a:pt x="3200400" y="6096"/>
                </a:lnTo>
                <a:lnTo>
                  <a:pt x="3206496" y="13716"/>
                </a:lnTo>
                <a:lnTo>
                  <a:pt x="3206496" y="2173224"/>
                </a:lnTo>
                <a:lnTo>
                  <a:pt x="3214116" y="2173224"/>
                </a:lnTo>
                <a:close/>
              </a:path>
              <a:path w="3214370" h="2173604">
                <a:moveTo>
                  <a:pt x="13716" y="13716"/>
                </a:moveTo>
                <a:lnTo>
                  <a:pt x="13716" y="6096"/>
                </a:lnTo>
                <a:lnTo>
                  <a:pt x="6096" y="13716"/>
                </a:lnTo>
                <a:lnTo>
                  <a:pt x="13716" y="13716"/>
                </a:lnTo>
                <a:close/>
              </a:path>
              <a:path w="3214370" h="2173604">
                <a:moveTo>
                  <a:pt x="13716" y="2161032"/>
                </a:moveTo>
                <a:lnTo>
                  <a:pt x="13716" y="13716"/>
                </a:lnTo>
                <a:lnTo>
                  <a:pt x="6096" y="13716"/>
                </a:lnTo>
                <a:lnTo>
                  <a:pt x="6096" y="2161032"/>
                </a:lnTo>
                <a:lnTo>
                  <a:pt x="13716" y="2161032"/>
                </a:lnTo>
                <a:close/>
              </a:path>
              <a:path w="3214370" h="2173604">
                <a:moveTo>
                  <a:pt x="3206496" y="2161032"/>
                </a:moveTo>
                <a:lnTo>
                  <a:pt x="6096" y="2161032"/>
                </a:lnTo>
                <a:lnTo>
                  <a:pt x="13716" y="2167128"/>
                </a:lnTo>
                <a:lnTo>
                  <a:pt x="13716" y="2173224"/>
                </a:lnTo>
                <a:lnTo>
                  <a:pt x="3200400" y="2173224"/>
                </a:lnTo>
                <a:lnTo>
                  <a:pt x="3200400" y="2167128"/>
                </a:lnTo>
                <a:lnTo>
                  <a:pt x="3206496" y="2161032"/>
                </a:lnTo>
                <a:close/>
              </a:path>
              <a:path w="3214370" h="2173604">
                <a:moveTo>
                  <a:pt x="13716" y="2173224"/>
                </a:moveTo>
                <a:lnTo>
                  <a:pt x="13716" y="2167128"/>
                </a:lnTo>
                <a:lnTo>
                  <a:pt x="6096" y="2161032"/>
                </a:lnTo>
                <a:lnTo>
                  <a:pt x="6096" y="2173224"/>
                </a:lnTo>
                <a:lnTo>
                  <a:pt x="13716" y="2173224"/>
                </a:lnTo>
                <a:close/>
              </a:path>
              <a:path w="3214370" h="2173604">
                <a:moveTo>
                  <a:pt x="3206496" y="13716"/>
                </a:moveTo>
                <a:lnTo>
                  <a:pt x="3200400" y="6096"/>
                </a:lnTo>
                <a:lnTo>
                  <a:pt x="3200400" y="13716"/>
                </a:lnTo>
                <a:lnTo>
                  <a:pt x="3206496" y="13716"/>
                </a:lnTo>
                <a:close/>
              </a:path>
              <a:path w="3214370" h="2173604">
                <a:moveTo>
                  <a:pt x="3206496" y="2161032"/>
                </a:moveTo>
                <a:lnTo>
                  <a:pt x="3206496" y="13716"/>
                </a:lnTo>
                <a:lnTo>
                  <a:pt x="3200400" y="13716"/>
                </a:lnTo>
                <a:lnTo>
                  <a:pt x="3200400" y="2161032"/>
                </a:lnTo>
                <a:lnTo>
                  <a:pt x="3206496" y="2161032"/>
                </a:lnTo>
                <a:close/>
              </a:path>
              <a:path w="3214370" h="2173604">
                <a:moveTo>
                  <a:pt x="3206496" y="2173224"/>
                </a:moveTo>
                <a:lnTo>
                  <a:pt x="3206496" y="2161032"/>
                </a:lnTo>
                <a:lnTo>
                  <a:pt x="3200400" y="2167128"/>
                </a:lnTo>
                <a:lnTo>
                  <a:pt x="3200400" y="2173224"/>
                </a:lnTo>
                <a:lnTo>
                  <a:pt x="3206496" y="2173224"/>
                </a:lnTo>
                <a:close/>
              </a:path>
            </a:pathLst>
          </a:custGeom>
          <a:solidFill>
            <a:srgbClr val="000000"/>
          </a:solidFill>
        </p:spPr>
        <p:txBody>
          <a:bodyPr wrap="square" lIns="0" tIns="0" rIns="0" bIns="0" rtlCol="0"/>
          <a:lstStyle/>
          <a:p>
            <a:endParaRPr sz="1539"/>
          </a:p>
        </p:txBody>
      </p:sp>
      <p:sp>
        <p:nvSpPr>
          <p:cNvPr id="11" name="object 11"/>
          <p:cNvSpPr txBox="1"/>
          <p:nvPr/>
        </p:nvSpPr>
        <p:spPr>
          <a:xfrm>
            <a:off x="1380841" y="3847972"/>
            <a:ext cx="2228986" cy="1700083"/>
          </a:xfrm>
          <a:prstGeom prst="rect">
            <a:avLst/>
          </a:prstGeom>
        </p:spPr>
        <p:txBody>
          <a:bodyPr vert="horz" wrap="square" lIns="0" tIns="10860" rIns="0" bIns="0" rtlCol="0">
            <a:spAutoFit/>
          </a:bodyPr>
          <a:lstStyle/>
          <a:p>
            <a:pPr marL="10860" marR="4344">
              <a:lnSpc>
                <a:spcPct val="122100"/>
              </a:lnSpc>
              <a:spcBef>
                <a:spcPts val="86"/>
              </a:spcBef>
            </a:pPr>
            <a:r>
              <a:rPr sz="2052" spc="-4" dirty="0">
                <a:latin typeface="Times New Roman"/>
                <a:cs typeface="Times New Roman"/>
              </a:rPr>
              <a:t>Assembly</a:t>
            </a:r>
            <a:r>
              <a:rPr sz="2052" spc="-38" dirty="0">
                <a:latin typeface="Times New Roman"/>
                <a:cs typeface="Times New Roman"/>
              </a:rPr>
              <a:t> </a:t>
            </a:r>
            <a:r>
              <a:rPr sz="2052" spc="-4" dirty="0">
                <a:latin typeface="Times New Roman"/>
                <a:cs typeface="Times New Roman"/>
              </a:rPr>
              <a:t>Language:  </a:t>
            </a:r>
            <a:r>
              <a:rPr sz="2052" spc="-9" dirty="0">
                <a:latin typeface="Times New Roman"/>
                <a:cs typeface="Times New Roman"/>
              </a:rPr>
              <a:t>mov </a:t>
            </a:r>
            <a:r>
              <a:rPr sz="2052" dirty="0">
                <a:latin typeface="Times New Roman"/>
                <a:cs typeface="Times New Roman"/>
              </a:rPr>
              <a:t>eax,A</a:t>
            </a:r>
          </a:p>
          <a:p>
            <a:pPr marL="10860" marR="1169054">
              <a:lnSpc>
                <a:spcPts val="2215"/>
              </a:lnSpc>
              <a:spcBef>
                <a:spcPts val="217"/>
              </a:spcBef>
            </a:pPr>
            <a:r>
              <a:rPr sz="2052" spc="-9" dirty="0">
                <a:latin typeface="Times New Roman"/>
                <a:cs typeface="Times New Roman"/>
              </a:rPr>
              <a:t>mul </a:t>
            </a:r>
            <a:r>
              <a:rPr sz="2052" dirty="0">
                <a:latin typeface="Times New Roman"/>
                <a:cs typeface="Times New Roman"/>
              </a:rPr>
              <a:t>B  add</a:t>
            </a:r>
            <a:r>
              <a:rPr sz="2052" spc="-97" dirty="0">
                <a:latin typeface="Times New Roman"/>
                <a:cs typeface="Times New Roman"/>
              </a:rPr>
              <a:t> </a:t>
            </a:r>
            <a:r>
              <a:rPr sz="2052" dirty="0">
                <a:latin typeface="Times New Roman"/>
                <a:cs typeface="Times New Roman"/>
              </a:rPr>
              <a:t>eax,C</a:t>
            </a:r>
          </a:p>
          <a:p>
            <a:pPr marL="10860">
              <a:spcBef>
                <a:spcPts val="90"/>
              </a:spcBef>
            </a:pPr>
            <a:r>
              <a:rPr sz="2052" dirty="0">
                <a:latin typeface="Times New Roman"/>
                <a:cs typeface="Times New Roman"/>
              </a:rPr>
              <a:t>call</a:t>
            </a:r>
            <a:r>
              <a:rPr sz="2052" spc="-77" dirty="0">
                <a:latin typeface="Times New Roman"/>
                <a:cs typeface="Times New Roman"/>
              </a:rPr>
              <a:t> </a:t>
            </a:r>
            <a:r>
              <a:rPr sz="2052" spc="-13" dirty="0">
                <a:latin typeface="Times New Roman"/>
                <a:cs typeface="Times New Roman"/>
              </a:rPr>
              <a:t>WriteInt</a:t>
            </a:r>
            <a:endParaRPr sz="2052" dirty="0">
              <a:latin typeface="Times New Roman"/>
              <a:cs typeface="Times New Roman"/>
            </a:endParaRPr>
          </a:p>
        </p:txBody>
      </p:sp>
      <p:sp>
        <p:nvSpPr>
          <p:cNvPr id="12" name="object 12"/>
          <p:cNvSpPr/>
          <p:nvPr/>
        </p:nvSpPr>
        <p:spPr>
          <a:xfrm>
            <a:off x="4696567" y="3553889"/>
            <a:ext cx="3269903" cy="2175229"/>
          </a:xfrm>
          <a:custGeom>
            <a:avLst/>
            <a:gdLst/>
            <a:ahLst/>
            <a:cxnLst/>
            <a:rect l="l" t="t" r="r" b="b"/>
            <a:pathLst>
              <a:path w="3823970" h="2543810">
                <a:moveTo>
                  <a:pt x="3823716" y="2543556"/>
                </a:moveTo>
                <a:lnTo>
                  <a:pt x="3823716" y="0"/>
                </a:lnTo>
                <a:lnTo>
                  <a:pt x="0" y="0"/>
                </a:lnTo>
                <a:lnTo>
                  <a:pt x="0" y="2543556"/>
                </a:lnTo>
                <a:lnTo>
                  <a:pt x="6096" y="2543556"/>
                </a:lnTo>
                <a:lnTo>
                  <a:pt x="6096" y="13716"/>
                </a:lnTo>
                <a:lnTo>
                  <a:pt x="13716" y="6096"/>
                </a:lnTo>
                <a:lnTo>
                  <a:pt x="13716" y="13716"/>
                </a:lnTo>
                <a:lnTo>
                  <a:pt x="3810000" y="13716"/>
                </a:lnTo>
                <a:lnTo>
                  <a:pt x="3810000" y="6096"/>
                </a:lnTo>
                <a:lnTo>
                  <a:pt x="3816096" y="13716"/>
                </a:lnTo>
                <a:lnTo>
                  <a:pt x="3816096" y="2543556"/>
                </a:lnTo>
                <a:lnTo>
                  <a:pt x="3823716" y="2543556"/>
                </a:lnTo>
                <a:close/>
              </a:path>
              <a:path w="3823970" h="2543810">
                <a:moveTo>
                  <a:pt x="13716" y="13716"/>
                </a:moveTo>
                <a:lnTo>
                  <a:pt x="13716" y="6096"/>
                </a:lnTo>
                <a:lnTo>
                  <a:pt x="6096" y="13716"/>
                </a:lnTo>
                <a:lnTo>
                  <a:pt x="13716" y="13716"/>
                </a:lnTo>
                <a:close/>
              </a:path>
              <a:path w="3823970" h="2543810">
                <a:moveTo>
                  <a:pt x="13716" y="2529840"/>
                </a:moveTo>
                <a:lnTo>
                  <a:pt x="13716" y="13716"/>
                </a:lnTo>
                <a:lnTo>
                  <a:pt x="6096" y="13716"/>
                </a:lnTo>
                <a:lnTo>
                  <a:pt x="6096" y="2529840"/>
                </a:lnTo>
                <a:lnTo>
                  <a:pt x="13716" y="2529840"/>
                </a:lnTo>
                <a:close/>
              </a:path>
              <a:path w="3823970" h="2543810">
                <a:moveTo>
                  <a:pt x="3816096" y="2529840"/>
                </a:moveTo>
                <a:lnTo>
                  <a:pt x="6096" y="2529840"/>
                </a:lnTo>
                <a:lnTo>
                  <a:pt x="13716" y="2537460"/>
                </a:lnTo>
                <a:lnTo>
                  <a:pt x="13716" y="2543556"/>
                </a:lnTo>
                <a:lnTo>
                  <a:pt x="3810000" y="2543556"/>
                </a:lnTo>
                <a:lnTo>
                  <a:pt x="3810000" y="2537460"/>
                </a:lnTo>
                <a:lnTo>
                  <a:pt x="3816096" y="2529840"/>
                </a:lnTo>
                <a:close/>
              </a:path>
              <a:path w="3823970" h="2543810">
                <a:moveTo>
                  <a:pt x="13716" y="2543556"/>
                </a:moveTo>
                <a:lnTo>
                  <a:pt x="13716" y="2537460"/>
                </a:lnTo>
                <a:lnTo>
                  <a:pt x="6096" y="2529840"/>
                </a:lnTo>
                <a:lnTo>
                  <a:pt x="6096" y="2543556"/>
                </a:lnTo>
                <a:lnTo>
                  <a:pt x="13716" y="2543556"/>
                </a:lnTo>
                <a:close/>
              </a:path>
              <a:path w="3823970" h="2543810">
                <a:moveTo>
                  <a:pt x="3816096" y="13716"/>
                </a:moveTo>
                <a:lnTo>
                  <a:pt x="3810000" y="6096"/>
                </a:lnTo>
                <a:lnTo>
                  <a:pt x="3810000" y="13716"/>
                </a:lnTo>
                <a:lnTo>
                  <a:pt x="3816096" y="13716"/>
                </a:lnTo>
                <a:close/>
              </a:path>
              <a:path w="3823970" h="2543810">
                <a:moveTo>
                  <a:pt x="3816096" y="2529840"/>
                </a:moveTo>
                <a:lnTo>
                  <a:pt x="3816096" y="13716"/>
                </a:lnTo>
                <a:lnTo>
                  <a:pt x="3810000" y="13716"/>
                </a:lnTo>
                <a:lnTo>
                  <a:pt x="3810000" y="2529840"/>
                </a:lnTo>
                <a:lnTo>
                  <a:pt x="3816096" y="2529840"/>
                </a:lnTo>
                <a:close/>
              </a:path>
              <a:path w="3823970" h="2543810">
                <a:moveTo>
                  <a:pt x="3816096" y="2543556"/>
                </a:moveTo>
                <a:lnTo>
                  <a:pt x="3816096" y="2529840"/>
                </a:lnTo>
                <a:lnTo>
                  <a:pt x="3810000" y="2537460"/>
                </a:lnTo>
                <a:lnTo>
                  <a:pt x="3810000" y="2543556"/>
                </a:lnTo>
                <a:lnTo>
                  <a:pt x="3816096" y="2543556"/>
                </a:lnTo>
                <a:close/>
              </a:path>
            </a:pathLst>
          </a:custGeom>
          <a:solidFill>
            <a:srgbClr val="000000"/>
          </a:solidFill>
        </p:spPr>
        <p:txBody>
          <a:bodyPr wrap="square" lIns="0" tIns="0" rIns="0" bIns="0" rtlCol="0"/>
          <a:lstStyle/>
          <a:p>
            <a:endParaRPr sz="1539"/>
          </a:p>
        </p:txBody>
      </p:sp>
      <p:sp>
        <p:nvSpPr>
          <p:cNvPr id="13" name="object 13"/>
          <p:cNvSpPr txBox="1"/>
          <p:nvPr/>
        </p:nvSpPr>
        <p:spPr>
          <a:xfrm>
            <a:off x="4769115" y="3500022"/>
            <a:ext cx="2638945" cy="2098140"/>
          </a:xfrm>
          <a:prstGeom prst="rect">
            <a:avLst/>
          </a:prstGeom>
        </p:spPr>
        <p:txBody>
          <a:bodyPr vert="horz" wrap="square" lIns="0" tIns="10860" rIns="0" bIns="0" rtlCol="0">
            <a:spAutoFit/>
          </a:bodyPr>
          <a:lstStyle/>
          <a:p>
            <a:pPr marL="10860" marR="4344">
              <a:lnSpc>
                <a:spcPct val="150000"/>
              </a:lnSpc>
              <a:spcBef>
                <a:spcPts val="86"/>
              </a:spcBef>
            </a:pPr>
            <a:r>
              <a:rPr sz="2052" dirty="0">
                <a:latin typeface="Times New Roman"/>
                <a:cs typeface="Times New Roman"/>
              </a:rPr>
              <a:t>Intel Machine</a:t>
            </a:r>
            <a:r>
              <a:rPr sz="2052" spc="-103" dirty="0">
                <a:latin typeface="Times New Roman"/>
                <a:cs typeface="Times New Roman"/>
              </a:rPr>
              <a:t> </a:t>
            </a:r>
            <a:r>
              <a:rPr sz="2052" spc="-4" dirty="0">
                <a:latin typeface="Times New Roman"/>
                <a:cs typeface="Times New Roman"/>
              </a:rPr>
              <a:t>Language:  A1 </a:t>
            </a:r>
            <a:r>
              <a:rPr sz="2052" dirty="0">
                <a:latin typeface="Times New Roman"/>
                <a:cs typeface="Times New Roman"/>
              </a:rPr>
              <a:t>00000000</a:t>
            </a:r>
            <a:endParaRPr sz="2052">
              <a:latin typeface="Times New Roman"/>
              <a:cs typeface="Times New Roman"/>
            </a:endParaRPr>
          </a:p>
          <a:p>
            <a:pPr marL="10860">
              <a:spcBef>
                <a:spcPts val="543"/>
              </a:spcBef>
            </a:pPr>
            <a:r>
              <a:rPr sz="2052" spc="-4" dirty="0">
                <a:latin typeface="Times New Roman"/>
                <a:cs typeface="Times New Roman"/>
              </a:rPr>
              <a:t>F7 </a:t>
            </a:r>
            <a:r>
              <a:rPr sz="2052" dirty="0">
                <a:latin typeface="Times New Roman"/>
                <a:cs typeface="Times New Roman"/>
              </a:rPr>
              <a:t>25</a:t>
            </a:r>
            <a:r>
              <a:rPr sz="2052" spc="-90" dirty="0">
                <a:latin typeface="Times New Roman"/>
                <a:cs typeface="Times New Roman"/>
              </a:rPr>
              <a:t> </a:t>
            </a:r>
            <a:r>
              <a:rPr sz="2052" dirty="0">
                <a:latin typeface="Times New Roman"/>
                <a:cs typeface="Times New Roman"/>
              </a:rPr>
              <a:t>00000004</a:t>
            </a:r>
            <a:endParaRPr sz="2052">
              <a:latin typeface="Times New Roman"/>
              <a:cs typeface="Times New Roman"/>
            </a:endParaRPr>
          </a:p>
          <a:p>
            <a:pPr marL="10860">
              <a:spcBef>
                <a:spcPts val="492"/>
              </a:spcBef>
            </a:pPr>
            <a:r>
              <a:rPr sz="2052" dirty="0">
                <a:latin typeface="Times New Roman"/>
                <a:cs typeface="Times New Roman"/>
              </a:rPr>
              <a:t>03 05</a:t>
            </a:r>
            <a:r>
              <a:rPr sz="2052" spc="-97" dirty="0">
                <a:latin typeface="Times New Roman"/>
                <a:cs typeface="Times New Roman"/>
              </a:rPr>
              <a:t> </a:t>
            </a:r>
            <a:r>
              <a:rPr sz="2052" dirty="0">
                <a:latin typeface="Times New Roman"/>
                <a:cs typeface="Times New Roman"/>
              </a:rPr>
              <a:t>00000008</a:t>
            </a:r>
            <a:endParaRPr sz="2052">
              <a:latin typeface="Times New Roman"/>
              <a:cs typeface="Times New Roman"/>
            </a:endParaRPr>
          </a:p>
          <a:p>
            <a:pPr marL="10860">
              <a:spcBef>
                <a:spcPts val="492"/>
              </a:spcBef>
            </a:pPr>
            <a:r>
              <a:rPr sz="2052" spc="-4" dirty="0">
                <a:latin typeface="Times New Roman"/>
                <a:cs typeface="Times New Roman"/>
              </a:rPr>
              <a:t>E8</a:t>
            </a:r>
            <a:r>
              <a:rPr sz="2052" spc="-17" dirty="0">
                <a:latin typeface="Times New Roman"/>
                <a:cs typeface="Times New Roman"/>
              </a:rPr>
              <a:t> </a:t>
            </a:r>
            <a:r>
              <a:rPr sz="2052" dirty="0">
                <a:latin typeface="Times New Roman"/>
                <a:cs typeface="Times New Roman"/>
              </a:rPr>
              <a:t>00500000</a:t>
            </a:r>
            <a:endParaRPr sz="2052">
              <a:latin typeface="Times New Roman"/>
              <a:cs typeface="Times New Roman"/>
            </a:endParaRPr>
          </a:p>
        </p:txBody>
      </p:sp>
      <p:sp>
        <p:nvSpPr>
          <p:cNvPr id="14" name="object 14"/>
          <p:cNvSpPr/>
          <p:nvPr/>
        </p:nvSpPr>
        <p:spPr>
          <a:xfrm>
            <a:off x="2367779" y="3428783"/>
            <a:ext cx="108599" cy="325796"/>
          </a:xfrm>
          <a:custGeom>
            <a:avLst/>
            <a:gdLst/>
            <a:ahLst/>
            <a:cxnLst/>
            <a:rect l="l" t="t" r="r" b="b"/>
            <a:pathLst>
              <a:path w="127000" h="381000">
                <a:moveTo>
                  <a:pt x="126492" y="304799"/>
                </a:moveTo>
                <a:lnTo>
                  <a:pt x="0" y="304799"/>
                </a:lnTo>
                <a:lnTo>
                  <a:pt x="56388" y="373565"/>
                </a:lnTo>
                <a:lnTo>
                  <a:pt x="56388" y="318515"/>
                </a:lnTo>
                <a:lnTo>
                  <a:pt x="70104" y="318515"/>
                </a:lnTo>
                <a:lnTo>
                  <a:pt x="70104" y="371928"/>
                </a:lnTo>
                <a:lnTo>
                  <a:pt x="126492" y="304799"/>
                </a:lnTo>
                <a:close/>
              </a:path>
              <a:path w="127000" h="381000">
                <a:moveTo>
                  <a:pt x="70104" y="304799"/>
                </a:moveTo>
                <a:lnTo>
                  <a:pt x="70104" y="0"/>
                </a:lnTo>
                <a:lnTo>
                  <a:pt x="56388" y="0"/>
                </a:lnTo>
                <a:lnTo>
                  <a:pt x="56388" y="304799"/>
                </a:lnTo>
                <a:lnTo>
                  <a:pt x="70104" y="304799"/>
                </a:lnTo>
                <a:close/>
              </a:path>
              <a:path w="127000" h="381000">
                <a:moveTo>
                  <a:pt x="70104" y="371928"/>
                </a:moveTo>
                <a:lnTo>
                  <a:pt x="70104" y="318515"/>
                </a:lnTo>
                <a:lnTo>
                  <a:pt x="56388" y="318515"/>
                </a:lnTo>
                <a:lnTo>
                  <a:pt x="56388" y="373565"/>
                </a:lnTo>
                <a:lnTo>
                  <a:pt x="62484" y="380999"/>
                </a:lnTo>
                <a:lnTo>
                  <a:pt x="70104" y="371928"/>
                </a:lnTo>
                <a:close/>
              </a:path>
            </a:pathLst>
          </a:custGeom>
          <a:solidFill>
            <a:srgbClr val="000000"/>
          </a:solidFill>
        </p:spPr>
        <p:txBody>
          <a:bodyPr wrap="square" lIns="0" tIns="0" rIns="0" bIns="0" rtlCol="0"/>
          <a:lstStyle/>
          <a:p>
            <a:endParaRPr sz="1539"/>
          </a:p>
        </p:txBody>
      </p:sp>
      <p:sp>
        <p:nvSpPr>
          <p:cNvPr id="15" name="object 15"/>
          <p:cNvSpPr/>
          <p:nvPr/>
        </p:nvSpPr>
        <p:spPr>
          <a:xfrm>
            <a:off x="4050188" y="4548216"/>
            <a:ext cx="651591" cy="108599"/>
          </a:xfrm>
          <a:custGeom>
            <a:avLst/>
            <a:gdLst/>
            <a:ahLst/>
            <a:cxnLst/>
            <a:rect l="l" t="t" r="r" b="b"/>
            <a:pathLst>
              <a:path w="762000" h="127000">
                <a:moveTo>
                  <a:pt x="699516" y="70104"/>
                </a:moveTo>
                <a:lnTo>
                  <a:pt x="699516" y="56388"/>
                </a:lnTo>
                <a:lnTo>
                  <a:pt x="0" y="56388"/>
                </a:lnTo>
                <a:lnTo>
                  <a:pt x="0" y="70104"/>
                </a:lnTo>
                <a:lnTo>
                  <a:pt x="699516" y="70104"/>
                </a:lnTo>
                <a:close/>
              </a:path>
              <a:path w="762000" h="127000">
                <a:moveTo>
                  <a:pt x="762000" y="62484"/>
                </a:moveTo>
                <a:lnTo>
                  <a:pt x="685800" y="0"/>
                </a:lnTo>
                <a:lnTo>
                  <a:pt x="685800" y="56388"/>
                </a:lnTo>
                <a:lnTo>
                  <a:pt x="699516" y="56388"/>
                </a:lnTo>
                <a:lnTo>
                  <a:pt x="699516" y="114970"/>
                </a:lnTo>
                <a:lnTo>
                  <a:pt x="762000" y="62484"/>
                </a:lnTo>
                <a:close/>
              </a:path>
              <a:path w="762000" h="127000">
                <a:moveTo>
                  <a:pt x="699516" y="114970"/>
                </a:moveTo>
                <a:lnTo>
                  <a:pt x="699516" y="70104"/>
                </a:lnTo>
                <a:lnTo>
                  <a:pt x="685800" y="70104"/>
                </a:lnTo>
                <a:lnTo>
                  <a:pt x="685800" y="126492"/>
                </a:lnTo>
                <a:lnTo>
                  <a:pt x="699516" y="114970"/>
                </a:lnTo>
                <a:close/>
              </a:path>
            </a:pathLst>
          </a:custGeom>
          <a:solidFill>
            <a:srgbClr val="000000"/>
          </a:solidFill>
        </p:spPr>
        <p:txBody>
          <a:bodyPr wrap="square" lIns="0" tIns="0" rIns="0" bIns="0" rtlCol="0"/>
          <a:lstStyle/>
          <a:p>
            <a:endParaRPr sz="1539"/>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75246" y="857168"/>
            <a:ext cx="3591898" cy="484622"/>
          </a:xfrm>
          <a:prstGeom prst="rect">
            <a:avLst/>
          </a:prstGeom>
        </p:spPr>
        <p:txBody>
          <a:bodyPr vert="horz" wrap="square" lIns="0" tIns="10860" rIns="0" bIns="0" rtlCol="0">
            <a:spAutoFit/>
          </a:bodyPr>
          <a:lstStyle/>
          <a:p>
            <a:pPr marL="10860">
              <a:spcBef>
                <a:spcPts val="86"/>
              </a:spcBef>
            </a:pPr>
            <a:r>
              <a:rPr spc="-4" dirty="0"/>
              <a:t>Translating</a:t>
            </a:r>
            <a:r>
              <a:rPr spc="-30" dirty="0"/>
              <a:t> </a:t>
            </a:r>
            <a:r>
              <a:rPr spc="-4" dirty="0"/>
              <a:t>Languages</a:t>
            </a:r>
          </a:p>
        </p:txBody>
      </p:sp>
      <p:sp>
        <p:nvSpPr>
          <p:cNvPr id="8" name="object 8"/>
          <p:cNvSpPr/>
          <p:nvPr/>
        </p:nvSpPr>
        <p:spPr>
          <a:xfrm>
            <a:off x="857392" y="5741932"/>
            <a:ext cx="7428143" cy="0"/>
          </a:xfrm>
          <a:custGeom>
            <a:avLst/>
            <a:gdLst/>
            <a:ahLst/>
            <a:cxnLst/>
            <a:rect l="l" t="t" r="r" b="b"/>
            <a:pathLst>
              <a:path w="8686800">
                <a:moveTo>
                  <a:pt x="0" y="0"/>
                </a:moveTo>
                <a:lnTo>
                  <a:pt x="8686800" y="0"/>
                </a:lnTo>
              </a:path>
            </a:pathLst>
          </a:custGeom>
          <a:ln w="76200">
            <a:solidFill>
              <a:srgbClr val="3265FF"/>
            </a:solidFill>
          </a:ln>
        </p:spPr>
        <p:txBody>
          <a:bodyPr wrap="square" lIns="0" tIns="0" rIns="0" bIns="0" rtlCol="0"/>
          <a:lstStyle/>
          <a:p>
            <a:endParaRPr sz="1539"/>
          </a:p>
        </p:txBody>
      </p:sp>
      <p:sp>
        <p:nvSpPr>
          <p:cNvPr id="9" name="object 9"/>
          <p:cNvSpPr/>
          <p:nvPr/>
        </p:nvSpPr>
        <p:spPr>
          <a:xfrm>
            <a:off x="852180" y="5704140"/>
            <a:ext cx="7440088" cy="77105"/>
          </a:xfrm>
          <a:custGeom>
            <a:avLst/>
            <a:gdLst/>
            <a:ahLst/>
            <a:cxnLst/>
            <a:rect l="l" t="t" r="r" b="b"/>
            <a:pathLst>
              <a:path w="8700770" h="90170">
                <a:moveTo>
                  <a:pt x="8700513" y="89916"/>
                </a:moveTo>
                <a:lnTo>
                  <a:pt x="8700513" y="0"/>
                </a:lnTo>
                <a:lnTo>
                  <a:pt x="0" y="0"/>
                </a:lnTo>
                <a:lnTo>
                  <a:pt x="0" y="89916"/>
                </a:lnTo>
                <a:lnTo>
                  <a:pt x="6096" y="89916"/>
                </a:lnTo>
                <a:lnTo>
                  <a:pt x="6096" y="13716"/>
                </a:lnTo>
                <a:lnTo>
                  <a:pt x="13716" y="6096"/>
                </a:lnTo>
                <a:lnTo>
                  <a:pt x="13716" y="13716"/>
                </a:lnTo>
                <a:lnTo>
                  <a:pt x="8686797" y="13716"/>
                </a:lnTo>
                <a:lnTo>
                  <a:pt x="8686797" y="6096"/>
                </a:lnTo>
                <a:lnTo>
                  <a:pt x="8692893" y="13716"/>
                </a:lnTo>
                <a:lnTo>
                  <a:pt x="8692893" y="89916"/>
                </a:lnTo>
                <a:lnTo>
                  <a:pt x="8700513" y="89916"/>
                </a:lnTo>
                <a:close/>
              </a:path>
              <a:path w="8700770" h="90170">
                <a:moveTo>
                  <a:pt x="13716" y="13716"/>
                </a:moveTo>
                <a:lnTo>
                  <a:pt x="13716" y="6096"/>
                </a:lnTo>
                <a:lnTo>
                  <a:pt x="6096" y="13716"/>
                </a:lnTo>
                <a:lnTo>
                  <a:pt x="13716" y="13716"/>
                </a:lnTo>
                <a:close/>
              </a:path>
              <a:path w="8700770" h="90170">
                <a:moveTo>
                  <a:pt x="13716" y="76200"/>
                </a:moveTo>
                <a:lnTo>
                  <a:pt x="13716" y="13716"/>
                </a:lnTo>
                <a:lnTo>
                  <a:pt x="6096" y="13716"/>
                </a:lnTo>
                <a:lnTo>
                  <a:pt x="6096" y="76200"/>
                </a:lnTo>
                <a:lnTo>
                  <a:pt x="13716" y="76200"/>
                </a:lnTo>
                <a:close/>
              </a:path>
              <a:path w="8700770" h="90170">
                <a:moveTo>
                  <a:pt x="8692893" y="76200"/>
                </a:moveTo>
                <a:lnTo>
                  <a:pt x="6096" y="76200"/>
                </a:lnTo>
                <a:lnTo>
                  <a:pt x="13716" y="82296"/>
                </a:lnTo>
                <a:lnTo>
                  <a:pt x="13716" y="89916"/>
                </a:lnTo>
                <a:lnTo>
                  <a:pt x="8686797" y="89916"/>
                </a:lnTo>
                <a:lnTo>
                  <a:pt x="8686797" y="82296"/>
                </a:lnTo>
                <a:lnTo>
                  <a:pt x="8692893" y="76200"/>
                </a:lnTo>
                <a:close/>
              </a:path>
              <a:path w="8700770" h="90170">
                <a:moveTo>
                  <a:pt x="13716" y="89916"/>
                </a:moveTo>
                <a:lnTo>
                  <a:pt x="13716" y="82296"/>
                </a:lnTo>
                <a:lnTo>
                  <a:pt x="6096" y="76200"/>
                </a:lnTo>
                <a:lnTo>
                  <a:pt x="6096" y="89916"/>
                </a:lnTo>
                <a:lnTo>
                  <a:pt x="13716" y="89916"/>
                </a:lnTo>
                <a:close/>
              </a:path>
              <a:path w="8700770" h="90170">
                <a:moveTo>
                  <a:pt x="8692893" y="13716"/>
                </a:moveTo>
                <a:lnTo>
                  <a:pt x="8686797" y="6096"/>
                </a:lnTo>
                <a:lnTo>
                  <a:pt x="8686797" y="13716"/>
                </a:lnTo>
                <a:lnTo>
                  <a:pt x="8692893" y="13716"/>
                </a:lnTo>
                <a:close/>
              </a:path>
              <a:path w="8700770" h="90170">
                <a:moveTo>
                  <a:pt x="8692893" y="76200"/>
                </a:moveTo>
                <a:lnTo>
                  <a:pt x="8692893" y="13716"/>
                </a:lnTo>
                <a:lnTo>
                  <a:pt x="8686797" y="13716"/>
                </a:lnTo>
                <a:lnTo>
                  <a:pt x="8686797" y="76200"/>
                </a:lnTo>
                <a:lnTo>
                  <a:pt x="8692893" y="76200"/>
                </a:lnTo>
                <a:close/>
              </a:path>
              <a:path w="8700770" h="90170">
                <a:moveTo>
                  <a:pt x="8692893" y="89916"/>
                </a:moveTo>
                <a:lnTo>
                  <a:pt x="8692893" y="76200"/>
                </a:lnTo>
                <a:lnTo>
                  <a:pt x="8686797" y="82296"/>
                </a:lnTo>
                <a:lnTo>
                  <a:pt x="8686797" y="89916"/>
                </a:lnTo>
                <a:lnTo>
                  <a:pt x="8692893" y="89916"/>
                </a:lnTo>
                <a:close/>
              </a:path>
            </a:pathLst>
          </a:custGeom>
          <a:solidFill>
            <a:srgbClr val="000000"/>
          </a:solidFill>
        </p:spPr>
        <p:txBody>
          <a:bodyPr wrap="square" lIns="0" tIns="0" rIns="0" bIns="0" rtlCol="0"/>
          <a:lstStyle/>
          <a:p>
            <a:endParaRPr sz="1539"/>
          </a:p>
        </p:txBody>
      </p:sp>
      <p:sp>
        <p:nvSpPr>
          <p:cNvPr id="17" name="object 4"/>
          <p:cNvSpPr txBox="1"/>
          <p:nvPr/>
        </p:nvSpPr>
        <p:spPr>
          <a:xfrm>
            <a:off x="852181" y="1800022"/>
            <a:ext cx="7440088" cy="4024309"/>
          </a:xfrm>
          <a:prstGeom prst="rect">
            <a:avLst/>
          </a:prstGeom>
        </p:spPr>
        <p:txBody>
          <a:bodyPr vert="horz" wrap="square" lIns="0" tIns="10860" rIns="0" bIns="0" rtlCol="0">
            <a:spAutoFit/>
          </a:bodyPr>
          <a:lstStyle/>
          <a:p>
            <a:pPr>
              <a:spcBef>
                <a:spcPts val="13"/>
              </a:spcBef>
            </a:pPr>
            <a:r>
              <a:rPr lang="en-US" sz="1197" dirty="0">
                <a:latin typeface="Times New Roman"/>
                <a:cs typeface="Times New Roman"/>
              </a:rPr>
              <a:t>WriteInt PROC</a:t>
            </a:r>
          </a:p>
          <a:p>
            <a:pPr>
              <a:spcBef>
                <a:spcPts val="13"/>
              </a:spcBef>
            </a:pPr>
            <a:endParaRPr lang="en-US" sz="1197" dirty="0">
              <a:latin typeface="Times New Roman"/>
              <a:cs typeface="Times New Roman"/>
            </a:endParaRPr>
          </a:p>
          <a:p>
            <a:pPr>
              <a:spcBef>
                <a:spcPts val="13"/>
              </a:spcBef>
            </a:pPr>
            <a:r>
              <a:rPr lang="en-US" sz="1197" dirty="0">
                <a:latin typeface="Times New Roman"/>
                <a:cs typeface="Times New Roman"/>
              </a:rPr>
              <a:t>   Writes a signed 32-bit decimal number to standard output in decimal format with a leading sign and no leading zeros.</a:t>
            </a:r>
          </a:p>
          <a:p>
            <a:pPr>
              <a:spcBef>
                <a:spcPts val="13"/>
              </a:spcBef>
            </a:pPr>
            <a:endParaRPr lang="en-US" sz="1197" dirty="0">
              <a:latin typeface="Times New Roman"/>
              <a:cs typeface="Times New Roman"/>
            </a:endParaRPr>
          </a:p>
          <a:p>
            <a:pPr>
              <a:spcBef>
                <a:spcPts val="13"/>
              </a:spcBef>
            </a:pPr>
            <a:r>
              <a:rPr lang="en-US" sz="1197" dirty="0">
                <a:latin typeface="Times New Roman"/>
                <a:cs typeface="Times New Roman"/>
              </a:rPr>
              <a:t>Call </a:t>
            </a:r>
            <a:r>
              <a:rPr lang="en-US" sz="1197" dirty="0" err="1">
                <a:latin typeface="Times New Roman"/>
                <a:cs typeface="Times New Roman"/>
              </a:rPr>
              <a:t>args</a:t>
            </a:r>
            <a:r>
              <a:rPr lang="en-US" sz="1197" dirty="0">
                <a:latin typeface="Times New Roman"/>
                <a:cs typeface="Times New Roman"/>
              </a:rPr>
              <a:t>:  EAX = signed number to write</a:t>
            </a:r>
          </a:p>
          <a:p>
            <a:pPr>
              <a:spcBef>
                <a:spcPts val="13"/>
              </a:spcBef>
            </a:pPr>
            <a:endParaRPr lang="en-US" sz="1197" dirty="0">
              <a:latin typeface="Times New Roman"/>
              <a:cs typeface="Times New Roman"/>
            </a:endParaRPr>
          </a:p>
          <a:p>
            <a:pPr>
              <a:spcBef>
                <a:spcPts val="13"/>
              </a:spcBef>
            </a:pPr>
            <a:r>
              <a:rPr lang="en-US" sz="1197" dirty="0">
                <a:latin typeface="Times New Roman"/>
                <a:cs typeface="Times New Roman"/>
              </a:rPr>
              <a:t>Return </a:t>
            </a:r>
            <a:r>
              <a:rPr lang="en-US" sz="1197" dirty="0" err="1">
                <a:latin typeface="Times New Roman"/>
                <a:cs typeface="Times New Roman"/>
              </a:rPr>
              <a:t>arg</a:t>
            </a:r>
            <a:r>
              <a:rPr lang="en-US" sz="1197" dirty="0">
                <a:latin typeface="Times New Roman"/>
                <a:cs typeface="Times New Roman"/>
              </a:rPr>
              <a:t>: None</a:t>
            </a:r>
          </a:p>
          <a:p>
            <a:pPr>
              <a:spcBef>
                <a:spcPts val="13"/>
              </a:spcBef>
            </a:pPr>
            <a:endParaRPr lang="en-US" sz="1197" dirty="0">
              <a:latin typeface="Times New Roman"/>
              <a:cs typeface="Times New Roman"/>
            </a:endParaRPr>
          </a:p>
          <a:p>
            <a:pPr>
              <a:spcBef>
                <a:spcPts val="13"/>
              </a:spcBef>
            </a:pPr>
            <a:r>
              <a:rPr lang="en-US" sz="1197" dirty="0">
                <a:latin typeface="Times New Roman"/>
                <a:cs typeface="Times New Roman"/>
              </a:rPr>
              <a:t>Example:</a:t>
            </a:r>
          </a:p>
          <a:p>
            <a:pPr>
              <a:spcBef>
                <a:spcPts val="13"/>
              </a:spcBef>
            </a:pPr>
            <a:endParaRPr lang="en-US" sz="1197" dirty="0">
              <a:latin typeface="Times New Roman"/>
              <a:cs typeface="Times New Roman"/>
            </a:endParaRPr>
          </a:p>
          <a:p>
            <a:pPr>
              <a:spcBef>
                <a:spcPts val="13"/>
              </a:spcBef>
            </a:pPr>
            <a:r>
              <a:rPr lang="en-US" sz="1197" dirty="0">
                <a:latin typeface="Times New Roman"/>
                <a:cs typeface="Times New Roman"/>
              </a:rPr>
              <a:t>      </a:t>
            </a:r>
            <a:r>
              <a:rPr lang="en-US" sz="1197" dirty="0" err="1">
                <a:latin typeface="Times New Roman"/>
                <a:cs typeface="Times New Roman"/>
              </a:rPr>
              <a:t>mov</a:t>
            </a:r>
            <a:r>
              <a:rPr lang="en-US" sz="1197" dirty="0">
                <a:latin typeface="Times New Roman"/>
                <a:cs typeface="Times New Roman"/>
              </a:rPr>
              <a:t>  eax,216543</a:t>
            </a:r>
          </a:p>
          <a:p>
            <a:pPr>
              <a:spcBef>
                <a:spcPts val="13"/>
              </a:spcBef>
            </a:pPr>
            <a:r>
              <a:rPr lang="en-US" sz="1197" dirty="0">
                <a:latin typeface="Times New Roman"/>
                <a:cs typeface="Times New Roman"/>
              </a:rPr>
              <a:t>      call WriteInt</a:t>
            </a:r>
          </a:p>
          <a:p>
            <a:pPr>
              <a:spcBef>
                <a:spcPts val="13"/>
              </a:spcBef>
            </a:pPr>
            <a:endParaRPr lang="en-US" sz="1197" dirty="0">
              <a:latin typeface="Times New Roman"/>
              <a:cs typeface="Times New Roman"/>
            </a:endParaRPr>
          </a:p>
          <a:p>
            <a:pPr>
              <a:spcBef>
                <a:spcPts val="13"/>
              </a:spcBef>
            </a:pPr>
            <a:r>
              <a:rPr lang="en-US" sz="1197" dirty="0">
                <a:latin typeface="Times New Roman"/>
                <a:cs typeface="Times New Roman"/>
              </a:rPr>
              <a:t>Output: +216543</a:t>
            </a:r>
          </a:p>
          <a:p>
            <a:pPr>
              <a:spcBef>
                <a:spcPts val="13"/>
              </a:spcBef>
            </a:pPr>
            <a:r>
              <a:rPr lang="en-US" sz="1197" dirty="0">
                <a:latin typeface="Times New Roman"/>
                <a:cs typeface="Times New Roman"/>
              </a:rPr>
              <a:t>NOTES: To write an unsigned integer, use the </a:t>
            </a:r>
            <a:r>
              <a:rPr lang="en-US" sz="1197" dirty="0" err="1">
                <a:latin typeface="Times New Roman"/>
                <a:cs typeface="Times New Roman"/>
              </a:rPr>
              <a:t>WriteDec</a:t>
            </a:r>
            <a:r>
              <a:rPr lang="en-US" sz="1197" dirty="0">
                <a:latin typeface="Times New Roman"/>
                <a:cs typeface="Times New Roman"/>
              </a:rPr>
              <a:t> procedure.</a:t>
            </a:r>
          </a:p>
          <a:p>
            <a:pPr>
              <a:spcBef>
                <a:spcPts val="13"/>
              </a:spcBef>
            </a:pPr>
            <a:r>
              <a:rPr lang="en-US" sz="1197" dirty="0">
                <a:latin typeface="Times New Roman"/>
                <a:cs typeface="Times New Roman"/>
              </a:rPr>
              <a:t>       To write in hexadecimal, use the </a:t>
            </a:r>
            <a:r>
              <a:rPr lang="en-US" sz="1197" dirty="0" err="1">
                <a:latin typeface="Times New Roman"/>
                <a:cs typeface="Times New Roman"/>
              </a:rPr>
              <a:t>WriteHex</a:t>
            </a:r>
            <a:r>
              <a:rPr lang="en-US" sz="1197" dirty="0">
                <a:latin typeface="Times New Roman"/>
                <a:cs typeface="Times New Roman"/>
              </a:rPr>
              <a:t> procedure.</a:t>
            </a:r>
          </a:p>
          <a:p>
            <a:pPr>
              <a:spcBef>
                <a:spcPts val="13"/>
              </a:spcBef>
            </a:pPr>
            <a:r>
              <a:rPr lang="en-US" sz="1197" dirty="0">
                <a:latin typeface="Times New Roman"/>
                <a:cs typeface="Times New Roman"/>
              </a:rPr>
              <a:t>       To write in binary, use the </a:t>
            </a:r>
            <a:r>
              <a:rPr lang="en-US" sz="1197" dirty="0" err="1">
                <a:latin typeface="Times New Roman"/>
                <a:cs typeface="Times New Roman"/>
              </a:rPr>
              <a:t>WriteBin</a:t>
            </a:r>
            <a:r>
              <a:rPr lang="en-US" sz="1197" dirty="0">
                <a:latin typeface="Times New Roman"/>
                <a:cs typeface="Times New Roman"/>
              </a:rPr>
              <a:t> procedure.</a:t>
            </a:r>
          </a:p>
          <a:p>
            <a:pPr>
              <a:spcBef>
                <a:spcPts val="13"/>
              </a:spcBef>
            </a:pPr>
            <a:r>
              <a:rPr lang="en-US" sz="1197" dirty="0">
                <a:latin typeface="Times New Roman"/>
                <a:cs typeface="Times New Roman"/>
              </a:rPr>
              <a:t>       Use the </a:t>
            </a:r>
            <a:r>
              <a:rPr lang="en-US" sz="1197" dirty="0" err="1">
                <a:latin typeface="Times New Roman"/>
                <a:cs typeface="Times New Roman"/>
              </a:rPr>
              <a:t>mShow</a:t>
            </a:r>
            <a:r>
              <a:rPr lang="en-US" sz="1197" dirty="0">
                <a:latin typeface="Times New Roman"/>
                <a:cs typeface="Times New Roman"/>
              </a:rPr>
              <a:t> macro to display the contents of an 8-, 16-, or 32-bit variable or register in any combination of hexadecimal, signed decimal, unsigned decimal, or binary formats.</a:t>
            </a:r>
          </a:p>
          <a:p>
            <a:pPr>
              <a:spcBef>
                <a:spcPts val="13"/>
              </a:spcBef>
            </a:pPr>
            <a:endParaRPr sz="3335" dirty="0">
              <a:latin typeface="Times New Roman"/>
              <a:cs typeface="Times New Roman"/>
            </a:endParaRPr>
          </a:p>
        </p:txBody>
      </p:sp>
      <p:sp>
        <p:nvSpPr>
          <p:cNvPr id="4" name="Rectangle 2"/>
          <p:cNvSpPr>
            <a:spLocks noChangeArrowheads="1"/>
          </p:cNvSpPr>
          <p:nvPr/>
        </p:nvSpPr>
        <p:spPr bwMode="auto">
          <a:xfrm>
            <a:off x="395579" y="5366672"/>
            <a:ext cx="8351230" cy="289460"/>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8191" tIns="39095" rIns="78191" bIns="3909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81903"/>
            <a:r>
              <a:rPr lang="en-US" altLang="en-US" sz="1368" dirty="0">
                <a:solidFill>
                  <a:srgbClr val="333333"/>
                </a:solidFill>
                <a:latin typeface="Helvetica Neue"/>
              </a:rPr>
              <a:t>The </a:t>
            </a:r>
            <a:r>
              <a:rPr lang="en-US" altLang="en-US" sz="1368" dirty="0">
                <a:solidFill>
                  <a:srgbClr val="000000"/>
                </a:solidFill>
                <a:latin typeface="Courier New" panose="02070309020205020404" pitchFamily="49" charset="0"/>
                <a:cs typeface="Courier New" panose="02070309020205020404" pitchFamily="49" charset="0"/>
              </a:rPr>
              <a:t>FUNCTION</a:t>
            </a:r>
            <a:r>
              <a:rPr lang="en-US" altLang="en-US" sz="1368" dirty="0">
                <a:solidFill>
                  <a:srgbClr val="333333"/>
                </a:solidFill>
                <a:latin typeface="Helvetica Neue"/>
              </a:rPr>
              <a:t> directive marks the start of a function. </a:t>
            </a:r>
            <a:r>
              <a:rPr lang="en-US" altLang="en-US" sz="1368" dirty="0">
                <a:solidFill>
                  <a:srgbClr val="000000"/>
                </a:solidFill>
                <a:latin typeface="Courier New" panose="02070309020205020404" pitchFamily="49" charset="0"/>
                <a:cs typeface="Courier New" panose="02070309020205020404" pitchFamily="49" charset="0"/>
              </a:rPr>
              <a:t>PROC</a:t>
            </a:r>
            <a:r>
              <a:rPr lang="en-US" altLang="en-US" sz="1368" dirty="0">
                <a:solidFill>
                  <a:srgbClr val="333333"/>
                </a:solidFill>
                <a:latin typeface="Helvetica Neue"/>
              </a:rPr>
              <a:t> is a synonym for </a:t>
            </a:r>
            <a:r>
              <a:rPr lang="en-US" altLang="en-US" sz="1368">
                <a:solidFill>
                  <a:srgbClr val="000000"/>
                </a:solidFill>
                <a:latin typeface="Courier New" panose="02070309020205020404" pitchFamily="49" charset="0"/>
                <a:cs typeface="Courier New" panose="02070309020205020404" pitchFamily="49" charset="0"/>
              </a:rPr>
              <a:t>FUNCTION</a:t>
            </a:r>
            <a:r>
              <a:rPr lang="en-US" altLang="en-US" sz="1368">
                <a:solidFill>
                  <a:srgbClr val="333333"/>
                </a:solidFill>
                <a:latin typeface="Helvetica Neue"/>
              </a:rPr>
              <a:t>.</a:t>
            </a:r>
            <a:endParaRPr lang="en-US" altLang="en-US" sz="1368" dirty="0"/>
          </a:p>
        </p:txBody>
      </p:sp>
    </p:spTree>
    <p:extLst>
      <p:ext uri="{BB962C8B-B14F-4D97-AF65-F5344CB8AC3E}">
        <p14:creationId xmlns:p14="http://schemas.microsoft.com/office/powerpoint/2010/main" val="2066823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5602" y="857168"/>
            <a:ext cx="6330211" cy="484622"/>
          </a:xfrm>
          <a:prstGeom prst="rect">
            <a:avLst/>
          </a:prstGeom>
        </p:spPr>
        <p:txBody>
          <a:bodyPr vert="horz" wrap="square" lIns="0" tIns="10860" rIns="0" bIns="0" rtlCol="0">
            <a:spAutoFit/>
          </a:bodyPr>
          <a:lstStyle/>
          <a:p>
            <a:pPr marL="10860">
              <a:spcBef>
                <a:spcPts val="86"/>
              </a:spcBef>
            </a:pPr>
            <a:r>
              <a:rPr dirty="0"/>
              <a:t>A Short </a:t>
            </a:r>
            <a:r>
              <a:rPr spc="-4" dirty="0"/>
              <a:t>List </a:t>
            </a:r>
            <a:r>
              <a:rPr dirty="0"/>
              <a:t>of </a:t>
            </a:r>
            <a:r>
              <a:rPr spc="-4" dirty="0"/>
              <a:t>Microprocessor</a:t>
            </a:r>
            <a:r>
              <a:rPr spc="-21" dirty="0"/>
              <a:t> </a:t>
            </a:r>
            <a:r>
              <a:rPr spc="-4" dirty="0"/>
              <a:t>Systems</a:t>
            </a:r>
          </a:p>
        </p:txBody>
      </p:sp>
      <p:sp>
        <p:nvSpPr>
          <p:cNvPr id="3" name="object 3"/>
          <p:cNvSpPr/>
          <p:nvPr/>
        </p:nvSpPr>
        <p:spPr>
          <a:xfrm>
            <a:off x="7101591" y="2420770"/>
            <a:ext cx="639210" cy="356421"/>
          </a:xfrm>
          <a:prstGeom prst="rect">
            <a:avLst/>
          </a:prstGeom>
          <a:blipFill>
            <a:blip r:embed="rId2" cstate="print"/>
            <a:stretch>
              <a:fillRect/>
            </a:stretch>
          </a:blipFill>
        </p:spPr>
        <p:txBody>
          <a:bodyPr wrap="square" lIns="0" tIns="0" rIns="0" bIns="0" rtlCol="0"/>
          <a:lstStyle/>
          <a:p>
            <a:pPr defTabSz="781903"/>
            <a:endParaRPr sz="1539">
              <a:solidFill>
                <a:prstClr val="black"/>
              </a:solidFill>
              <a:latin typeface="Calibri"/>
            </a:endParaRPr>
          </a:p>
        </p:txBody>
      </p:sp>
      <p:sp>
        <p:nvSpPr>
          <p:cNvPr id="4" name="object 4"/>
          <p:cNvSpPr/>
          <p:nvPr/>
        </p:nvSpPr>
        <p:spPr>
          <a:xfrm>
            <a:off x="7150460" y="2915329"/>
            <a:ext cx="412132" cy="508241"/>
          </a:xfrm>
          <a:custGeom>
            <a:avLst/>
            <a:gdLst/>
            <a:ahLst/>
            <a:cxnLst/>
            <a:rect l="l" t="t" r="r" b="b"/>
            <a:pathLst>
              <a:path w="481965" h="594360">
                <a:moveTo>
                  <a:pt x="481584" y="384047"/>
                </a:moveTo>
                <a:lnTo>
                  <a:pt x="481584" y="12191"/>
                </a:lnTo>
                <a:lnTo>
                  <a:pt x="480060" y="6095"/>
                </a:lnTo>
                <a:lnTo>
                  <a:pt x="477012" y="1523"/>
                </a:lnTo>
                <a:lnTo>
                  <a:pt x="473965" y="0"/>
                </a:lnTo>
                <a:lnTo>
                  <a:pt x="5333" y="0"/>
                </a:lnTo>
                <a:lnTo>
                  <a:pt x="3048" y="1523"/>
                </a:lnTo>
                <a:lnTo>
                  <a:pt x="0" y="4572"/>
                </a:lnTo>
                <a:lnTo>
                  <a:pt x="0" y="481583"/>
                </a:lnTo>
                <a:lnTo>
                  <a:pt x="7620" y="547115"/>
                </a:lnTo>
                <a:lnTo>
                  <a:pt x="13716" y="586739"/>
                </a:lnTo>
                <a:lnTo>
                  <a:pt x="15621" y="594359"/>
                </a:lnTo>
                <a:lnTo>
                  <a:pt x="462788" y="594359"/>
                </a:lnTo>
                <a:lnTo>
                  <a:pt x="464820" y="585215"/>
                </a:lnTo>
                <a:lnTo>
                  <a:pt x="472440" y="547115"/>
                </a:lnTo>
                <a:lnTo>
                  <a:pt x="478536" y="480059"/>
                </a:lnTo>
                <a:lnTo>
                  <a:pt x="481584" y="384047"/>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5" name="object 5"/>
          <p:cNvSpPr/>
          <p:nvPr/>
        </p:nvSpPr>
        <p:spPr>
          <a:xfrm>
            <a:off x="7192162" y="2949211"/>
            <a:ext cx="327425" cy="331226"/>
          </a:xfrm>
          <a:custGeom>
            <a:avLst/>
            <a:gdLst/>
            <a:ahLst/>
            <a:cxnLst/>
            <a:rect l="l" t="t" r="r" b="b"/>
            <a:pathLst>
              <a:path w="382904" h="387350">
                <a:moveTo>
                  <a:pt x="0" y="0"/>
                </a:moveTo>
                <a:lnTo>
                  <a:pt x="0" y="387096"/>
                </a:lnTo>
                <a:lnTo>
                  <a:pt x="382524" y="387096"/>
                </a:lnTo>
                <a:lnTo>
                  <a:pt x="382524" y="0"/>
                </a:lnTo>
                <a:lnTo>
                  <a:pt x="0" y="0"/>
                </a:lnTo>
                <a:close/>
              </a:path>
            </a:pathLst>
          </a:custGeom>
          <a:solidFill>
            <a:srgbClr val="FFFFFF"/>
          </a:solidFill>
        </p:spPr>
        <p:txBody>
          <a:bodyPr wrap="square" lIns="0" tIns="0" rIns="0" bIns="0" rtlCol="0"/>
          <a:lstStyle/>
          <a:p>
            <a:pPr defTabSz="781903"/>
            <a:endParaRPr sz="1539">
              <a:solidFill>
                <a:prstClr val="black"/>
              </a:solidFill>
              <a:latin typeface="Calibri"/>
            </a:endParaRPr>
          </a:p>
        </p:txBody>
      </p:sp>
      <p:sp>
        <p:nvSpPr>
          <p:cNvPr id="6" name="object 6"/>
          <p:cNvSpPr/>
          <p:nvPr/>
        </p:nvSpPr>
        <p:spPr>
          <a:xfrm>
            <a:off x="7229955" y="3303677"/>
            <a:ext cx="52127" cy="45611"/>
          </a:xfrm>
          <a:custGeom>
            <a:avLst/>
            <a:gdLst/>
            <a:ahLst/>
            <a:cxnLst/>
            <a:rect l="l" t="t" r="r" b="b"/>
            <a:pathLst>
              <a:path w="60959" h="53339">
                <a:moveTo>
                  <a:pt x="60960" y="33528"/>
                </a:moveTo>
                <a:lnTo>
                  <a:pt x="60960" y="21336"/>
                </a:lnTo>
                <a:lnTo>
                  <a:pt x="59436" y="16764"/>
                </a:lnTo>
                <a:lnTo>
                  <a:pt x="51816" y="9144"/>
                </a:lnTo>
                <a:lnTo>
                  <a:pt x="42672" y="3048"/>
                </a:lnTo>
                <a:lnTo>
                  <a:pt x="30480" y="0"/>
                </a:lnTo>
                <a:lnTo>
                  <a:pt x="18288" y="3048"/>
                </a:lnTo>
                <a:lnTo>
                  <a:pt x="9144" y="9144"/>
                </a:lnTo>
                <a:lnTo>
                  <a:pt x="6096" y="12192"/>
                </a:lnTo>
                <a:lnTo>
                  <a:pt x="0" y="21336"/>
                </a:lnTo>
                <a:lnTo>
                  <a:pt x="0" y="33528"/>
                </a:lnTo>
                <a:lnTo>
                  <a:pt x="6096" y="42672"/>
                </a:lnTo>
                <a:lnTo>
                  <a:pt x="9144" y="45720"/>
                </a:lnTo>
                <a:lnTo>
                  <a:pt x="18288" y="51816"/>
                </a:lnTo>
                <a:lnTo>
                  <a:pt x="24384" y="53340"/>
                </a:lnTo>
                <a:lnTo>
                  <a:pt x="36576" y="53340"/>
                </a:lnTo>
                <a:lnTo>
                  <a:pt x="42672" y="51816"/>
                </a:lnTo>
                <a:lnTo>
                  <a:pt x="51816" y="45720"/>
                </a:lnTo>
                <a:lnTo>
                  <a:pt x="59436" y="38100"/>
                </a:lnTo>
                <a:lnTo>
                  <a:pt x="60960" y="33528"/>
                </a:lnTo>
                <a:close/>
              </a:path>
            </a:pathLst>
          </a:custGeom>
          <a:solidFill>
            <a:srgbClr val="FFFFFF"/>
          </a:solidFill>
        </p:spPr>
        <p:txBody>
          <a:bodyPr wrap="square" lIns="0" tIns="0" rIns="0" bIns="0" rtlCol="0"/>
          <a:lstStyle/>
          <a:p>
            <a:pPr defTabSz="781903"/>
            <a:endParaRPr sz="1539">
              <a:solidFill>
                <a:prstClr val="black"/>
              </a:solidFill>
              <a:latin typeface="Calibri"/>
            </a:endParaRPr>
          </a:p>
        </p:txBody>
      </p:sp>
      <p:sp>
        <p:nvSpPr>
          <p:cNvPr id="7" name="object 7"/>
          <p:cNvSpPr/>
          <p:nvPr/>
        </p:nvSpPr>
        <p:spPr>
          <a:xfrm>
            <a:off x="7199981" y="3362321"/>
            <a:ext cx="52127" cy="45611"/>
          </a:xfrm>
          <a:custGeom>
            <a:avLst/>
            <a:gdLst/>
            <a:ahLst/>
            <a:cxnLst/>
            <a:rect l="l" t="t" r="r" b="b"/>
            <a:pathLst>
              <a:path w="60959" h="53339">
                <a:moveTo>
                  <a:pt x="60960" y="32004"/>
                </a:moveTo>
                <a:lnTo>
                  <a:pt x="60960" y="21336"/>
                </a:lnTo>
                <a:lnTo>
                  <a:pt x="59436" y="16764"/>
                </a:lnTo>
                <a:lnTo>
                  <a:pt x="56388" y="12192"/>
                </a:lnTo>
                <a:lnTo>
                  <a:pt x="51816" y="7620"/>
                </a:lnTo>
                <a:lnTo>
                  <a:pt x="42672" y="1524"/>
                </a:lnTo>
                <a:lnTo>
                  <a:pt x="36576" y="1524"/>
                </a:lnTo>
                <a:lnTo>
                  <a:pt x="30480" y="0"/>
                </a:lnTo>
                <a:lnTo>
                  <a:pt x="24384" y="1524"/>
                </a:lnTo>
                <a:lnTo>
                  <a:pt x="18288" y="1524"/>
                </a:lnTo>
                <a:lnTo>
                  <a:pt x="9144" y="7620"/>
                </a:lnTo>
                <a:lnTo>
                  <a:pt x="3048" y="16764"/>
                </a:lnTo>
                <a:lnTo>
                  <a:pt x="1524" y="21336"/>
                </a:lnTo>
                <a:lnTo>
                  <a:pt x="0" y="27432"/>
                </a:lnTo>
                <a:lnTo>
                  <a:pt x="3048" y="36576"/>
                </a:lnTo>
                <a:lnTo>
                  <a:pt x="9144" y="45720"/>
                </a:lnTo>
                <a:lnTo>
                  <a:pt x="18288" y="51816"/>
                </a:lnTo>
                <a:lnTo>
                  <a:pt x="24384" y="53340"/>
                </a:lnTo>
                <a:lnTo>
                  <a:pt x="36576" y="53340"/>
                </a:lnTo>
                <a:lnTo>
                  <a:pt x="42672" y="51816"/>
                </a:lnTo>
                <a:lnTo>
                  <a:pt x="51816" y="45720"/>
                </a:lnTo>
                <a:lnTo>
                  <a:pt x="56388" y="41148"/>
                </a:lnTo>
                <a:lnTo>
                  <a:pt x="59436" y="36576"/>
                </a:lnTo>
                <a:lnTo>
                  <a:pt x="60960" y="32004"/>
                </a:lnTo>
                <a:close/>
              </a:path>
            </a:pathLst>
          </a:custGeom>
          <a:solidFill>
            <a:srgbClr val="FFFFFF"/>
          </a:solidFill>
        </p:spPr>
        <p:txBody>
          <a:bodyPr wrap="square" lIns="0" tIns="0" rIns="0" bIns="0" rtlCol="0"/>
          <a:lstStyle/>
          <a:p>
            <a:pPr defTabSz="781903"/>
            <a:endParaRPr sz="1539">
              <a:solidFill>
                <a:prstClr val="black"/>
              </a:solidFill>
              <a:latin typeface="Calibri"/>
            </a:endParaRPr>
          </a:p>
        </p:txBody>
      </p:sp>
      <p:sp>
        <p:nvSpPr>
          <p:cNvPr id="8" name="object 8"/>
          <p:cNvSpPr/>
          <p:nvPr/>
        </p:nvSpPr>
        <p:spPr>
          <a:xfrm>
            <a:off x="7254715" y="3349289"/>
            <a:ext cx="52127" cy="45611"/>
          </a:xfrm>
          <a:custGeom>
            <a:avLst/>
            <a:gdLst/>
            <a:ahLst/>
            <a:cxnLst/>
            <a:rect l="l" t="t" r="r" b="b"/>
            <a:pathLst>
              <a:path w="60959" h="53339">
                <a:moveTo>
                  <a:pt x="60960" y="25908"/>
                </a:moveTo>
                <a:lnTo>
                  <a:pt x="57912" y="16764"/>
                </a:lnTo>
                <a:lnTo>
                  <a:pt x="51816" y="7620"/>
                </a:lnTo>
                <a:lnTo>
                  <a:pt x="42672" y="1524"/>
                </a:lnTo>
                <a:lnTo>
                  <a:pt x="36576" y="0"/>
                </a:lnTo>
                <a:lnTo>
                  <a:pt x="24384" y="0"/>
                </a:lnTo>
                <a:lnTo>
                  <a:pt x="18288" y="1524"/>
                </a:lnTo>
                <a:lnTo>
                  <a:pt x="9144" y="7620"/>
                </a:lnTo>
                <a:lnTo>
                  <a:pt x="4572" y="12192"/>
                </a:lnTo>
                <a:lnTo>
                  <a:pt x="3048" y="16764"/>
                </a:lnTo>
                <a:lnTo>
                  <a:pt x="0" y="21336"/>
                </a:lnTo>
                <a:lnTo>
                  <a:pt x="0" y="32004"/>
                </a:lnTo>
                <a:lnTo>
                  <a:pt x="3048" y="36576"/>
                </a:lnTo>
                <a:lnTo>
                  <a:pt x="4572" y="41148"/>
                </a:lnTo>
                <a:lnTo>
                  <a:pt x="9144" y="45720"/>
                </a:lnTo>
                <a:lnTo>
                  <a:pt x="13716" y="48768"/>
                </a:lnTo>
                <a:lnTo>
                  <a:pt x="18288" y="50292"/>
                </a:lnTo>
                <a:lnTo>
                  <a:pt x="30480" y="53340"/>
                </a:lnTo>
                <a:lnTo>
                  <a:pt x="42672" y="50292"/>
                </a:lnTo>
                <a:lnTo>
                  <a:pt x="47244" y="48768"/>
                </a:lnTo>
                <a:lnTo>
                  <a:pt x="51816" y="45720"/>
                </a:lnTo>
                <a:lnTo>
                  <a:pt x="57912" y="36576"/>
                </a:lnTo>
                <a:lnTo>
                  <a:pt x="59436" y="32004"/>
                </a:lnTo>
                <a:lnTo>
                  <a:pt x="60960" y="25908"/>
                </a:lnTo>
                <a:close/>
              </a:path>
            </a:pathLst>
          </a:custGeom>
          <a:solidFill>
            <a:srgbClr val="FFFFFF"/>
          </a:solidFill>
        </p:spPr>
        <p:txBody>
          <a:bodyPr wrap="square" lIns="0" tIns="0" rIns="0" bIns="0" rtlCol="0"/>
          <a:lstStyle/>
          <a:p>
            <a:pPr defTabSz="781903"/>
            <a:endParaRPr sz="1539">
              <a:solidFill>
                <a:prstClr val="black"/>
              </a:solidFill>
              <a:latin typeface="Calibri"/>
            </a:endParaRPr>
          </a:p>
        </p:txBody>
      </p:sp>
      <p:sp>
        <p:nvSpPr>
          <p:cNvPr id="9" name="object 9"/>
          <p:cNvSpPr/>
          <p:nvPr/>
        </p:nvSpPr>
        <p:spPr>
          <a:xfrm>
            <a:off x="7392852" y="3316709"/>
            <a:ext cx="142047" cy="74281"/>
          </a:xfrm>
          <a:prstGeom prst="rect">
            <a:avLst/>
          </a:prstGeom>
          <a:blipFill>
            <a:blip r:embed="rId3" cstate="print"/>
            <a:stretch>
              <a:fillRect/>
            </a:stretch>
          </a:blipFill>
        </p:spPr>
        <p:txBody>
          <a:bodyPr wrap="square" lIns="0" tIns="0" rIns="0" bIns="0" rtlCol="0"/>
          <a:lstStyle/>
          <a:p>
            <a:pPr defTabSz="781903"/>
            <a:endParaRPr sz="1539">
              <a:solidFill>
                <a:prstClr val="black"/>
              </a:solidFill>
              <a:latin typeface="Calibri"/>
            </a:endParaRPr>
          </a:p>
        </p:txBody>
      </p:sp>
      <p:sp>
        <p:nvSpPr>
          <p:cNvPr id="10" name="object 10"/>
          <p:cNvSpPr/>
          <p:nvPr/>
        </p:nvSpPr>
        <p:spPr>
          <a:xfrm>
            <a:off x="7173917" y="3319315"/>
            <a:ext cx="52127" cy="45611"/>
          </a:xfrm>
          <a:custGeom>
            <a:avLst/>
            <a:gdLst/>
            <a:ahLst/>
            <a:cxnLst/>
            <a:rect l="l" t="t" r="r" b="b"/>
            <a:pathLst>
              <a:path w="60959" h="53339">
                <a:moveTo>
                  <a:pt x="60960" y="32004"/>
                </a:moveTo>
                <a:lnTo>
                  <a:pt x="60960" y="21336"/>
                </a:lnTo>
                <a:lnTo>
                  <a:pt x="59436" y="16764"/>
                </a:lnTo>
                <a:lnTo>
                  <a:pt x="56388" y="12192"/>
                </a:lnTo>
                <a:lnTo>
                  <a:pt x="51816" y="7620"/>
                </a:lnTo>
                <a:lnTo>
                  <a:pt x="42672" y="1524"/>
                </a:lnTo>
                <a:lnTo>
                  <a:pt x="36576" y="0"/>
                </a:lnTo>
                <a:lnTo>
                  <a:pt x="24384" y="0"/>
                </a:lnTo>
                <a:lnTo>
                  <a:pt x="0" y="27432"/>
                </a:lnTo>
                <a:lnTo>
                  <a:pt x="3048" y="36576"/>
                </a:lnTo>
                <a:lnTo>
                  <a:pt x="9144" y="45720"/>
                </a:lnTo>
                <a:lnTo>
                  <a:pt x="18288" y="51816"/>
                </a:lnTo>
                <a:lnTo>
                  <a:pt x="24384" y="53340"/>
                </a:lnTo>
                <a:lnTo>
                  <a:pt x="36576" y="53340"/>
                </a:lnTo>
                <a:lnTo>
                  <a:pt x="60960" y="32004"/>
                </a:lnTo>
                <a:close/>
              </a:path>
            </a:pathLst>
          </a:custGeom>
          <a:solidFill>
            <a:srgbClr val="FFFFFF"/>
          </a:solidFill>
        </p:spPr>
        <p:txBody>
          <a:bodyPr wrap="square" lIns="0" tIns="0" rIns="0" bIns="0" rtlCol="0"/>
          <a:lstStyle/>
          <a:p>
            <a:pPr defTabSz="781903"/>
            <a:endParaRPr sz="1539">
              <a:solidFill>
                <a:prstClr val="black"/>
              </a:solidFill>
              <a:latin typeface="Calibri"/>
            </a:endParaRPr>
          </a:p>
        </p:txBody>
      </p:sp>
      <p:sp>
        <p:nvSpPr>
          <p:cNvPr id="11" name="object 11"/>
          <p:cNvSpPr/>
          <p:nvPr/>
        </p:nvSpPr>
        <p:spPr>
          <a:xfrm>
            <a:off x="7364183" y="2938786"/>
            <a:ext cx="328511" cy="335027"/>
          </a:xfrm>
          <a:custGeom>
            <a:avLst/>
            <a:gdLst/>
            <a:ahLst/>
            <a:cxnLst/>
            <a:rect l="l" t="t" r="r" b="b"/>
            <a:pathLst>
              <a:path w="384175" h="391795">
                <a:moveTo>
                  <a:pt x="384047" y="25908"/>
                </a:moveTo>
                <a:lnTo>
                  <a:pt x="384047" y="17966"/>
                </a:lnTo>
                <a:lnTo>
                  <a:pt x="359664" y="0"/>
                </a:lnTo>
                <a:lnTo>
                  <a:pt x="42672" y="330708"/>
                </a:lnTo>
                <a:lnTo>
                  <a:pt x="0" y="391668"/>
                </a:lnTo>
                <a:lnTo>
                  <a:pt x="60960" y="344424"/>
                </a:lnTo>
                <a:lnTo>
                  <a:pt x="300228" y="96012"/>
                </a:lnTo>
                <a:lnTo>
                  <a:pt x="324612" y="85344"/>
                </a:lnTo>
                <a:lnTo>
                  <a:pt x="384047" y="25908"/>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12" name="object 12"/>
          <p:cNvSpPr/>
          <p:nvPr/>
        </p:nvSpPr>
        <p:spPr>
          <a:xfrm>
            <a:off x="7519261" y="3053467"/>
            <a:ext cx="43439" cy="73304"/>
          </a:xfrm>
          <a:custGeom>
            <a:avLst/>
            <a:gdLst/>
            <a:ahLst/>
            <a:cxnLst/>
            <a:rect l="l" t="t" r="r" b="b"/>
            <a:pathLst>
              <a:path w="50800" h="85725">
                <a:moveTo>
                  <a:pt x="50292" y="33528"/>
                </a:moveTo>
                <a:lnTo>
                  <a:pt x="50292" y="0"/>
                </a:lnTo>
                <a:lnTo>
                  <a:pt x="0" y="53340"/>
                </a:lnTo>
                <a:lnTo>
                  <a:pt x="0" y="85344"/>
                </a:lnTo>
                <a:lnTo>
                  <a:pt x="50292" y="33528"/>
                </a:lnTo>
                <a:close/>
              </a:path>
            </a:pathLst>
          </a:custGeom>
          <a:solidFill>
            <a:srgbClr val="FFFFFF"/>
          </a:solidFill>
        </p:spPr>
        <p:txBody>
          <a:bodyPr wrap="square" lIns="0" tIns="0" rIns="0" bIns="0" rtlCol="0"/>
          <a:lstStyle/>
          <a:p>
            <a:pPr defTabSz="781903"/>
            <a:endParaRPr sz="1539">
              <a:solidFill>
                <a:prstClr val="black"/>
              </a:solidFill>
              <a:latin typeface="Calibri"/>
            </a:endParaRPr>
          </a:p>
        </p:txBody>
      </p:sp>
      <p:sp>
        <p:nvSpPr>
          <p:cNvPr id="13" name="object 13"/>
          <p:cNvSpPr/>
          <p:nvPr/>
        </p:nvSpPr>
        <p:spPr>
          <a:xfrm>
            <a:off x="6309908" y="2915329"/>
            <a:ext cx="504331" cy="508241"/>
          </a:xfrm>
          <a:prstGeom prst="rect">
            <a:avLst/>
          </a:prstGeom>
          <a:blipFill>
            <a:blip r:embed="rId4" cstate="print"/>
            <a:stretch>
              <a:fillRect/>
            </a:stretch>
          </a:blipFill>
        </p:spPr>
        <p:txBody>
          <a:bodyPr wrap="square" lIns="0" tIns="0" rIns="0" bIns="0" rtlCol="0"/>
          <a:lstStyle/>
          <a:p>
            <a:pPr defTabSz="781903"/>
            <a:endParaRPr sz="1539">
              <a:solidFill>
                <a:prstClr val="black"/>
              </a:solidFill>
              <a:latin typeface="Calibri"/>
            </a:endParaRPr>
          </a:p>
        </p:txBody>
      </p:sp>
      <p:sp>
        <p:nvSpPr>
          <p:cNvPr id="14" name="object 14"/>
          <p:cNvSpPr/>
          <p:nvPr/>
        </p:nvSpPr>
        <p:spPr>
          <a:xfrm>
            <a:off x="6184801" y="2448789"/>
            <a:ext cx="754760" cy="304076"/>
          </a:xfrm>
          <a:custGeom>
            <a:avLst/>
            <a:gdLst/>
            <a:ahLst/>
            <a:cxnLst/>
            <a:rect l="l" t="t" r="r" b="b"/>
            <a:pathLst>
              <a:path w="882650" h="355600">
                <a:moveTo>
                  <a:pt x="882395" y="318516"/>
                </a:moveTo>
                <a:lnTo>
                  <a:pt x="882395" y="119705"/>
                </a:lnTo>
                <a:lnTo>
                  <a:pt x="803148" y="4572"/>
                </a:lnTo>
                <a:lnTo>
                  <a:pt x="83820" y="0"/>
                </a:lnTo>
                <a:lnTo>
                  <a:pt x="74676" y="4572"/>
                </a:lnTo>
                <a:lnTo>
                  <a:pt x="71628" y="10668"/>
                </a:lnTo>
                <a:lnTo>
                  <a:pt x="67056" y="18288"/>
                </a:lnTo>
                <a:lnTo>
                  <a:pt x="39624" y="54864"/>
                </a:lnTo>
                <a:lnTo>
                  <a:pt x="35052" y="62484"/>
                </a:lnTo>
                <a:lnTo>
                  <a:pt x="3048" y="105156"/>
                </a:lnTo>
                <a:lnTo>
                  <a:pt x="0" y="106680"/>
                </a:lnTo>
                <a:lnTo>
                  <a:pt x="0" y="321563"/>
                </a:lnTo>
                <a:lnTo>
                  <a:pt x="1524" y="323088"/>
                </a:lnTo>
                <a:lnTo>
                  <a:pt x="6096" y="323088"/>
                </a:lnTo>
                <a:lnTo>
                  <a:pt x="6096" y="350520"/>
                </a:lnTo>
                <a:lnTo>
                  <a:pt x="10668" y="355092"/>
                </a:lnTo>
                <a:lnTo>
                  <a:pt x="172209" y="355092"/>
                </a:lnTo>
                <a:lnTo>
                  <a:pt x="176784" y="347472"/>
                </a:lnTo>
                <a:lnTo>
                  <a:pt x="178308" y="338328"/>
                </a:lnTo>
                <a:lnTo>
                  <a:pt x="178308" y="321564"/>
                </a:lnTo>
                <a:lnTo>
                  <a:pt x="204216" y="321564"/>
                </a:lnTo>
                <a:lnTo>
                  <a:pt x="626364" y="323088"/>
                </a:lnTo>
                <a:lnTo>
                  <a:pt x="696468" y="323088"/>
                </a:lnTo>
                <a:lnTo>
                  <a:pt x="696468" y="342900"/>
                </a:lnTo>
                <a:lnTo>
                  <a:pt x="697992" y="352044"/>
                </a:lnTo>
                <a:lnTo>
                  <a:pt x="701802" y="355092"/>
                </a:lnTo>
                <a:lnTo>
                  <a:pt x="869650" y="355092"/>
                </a:lnTo>
                <a:lnTo>
                  <a:pt x="876300" y="342900"/>
                </a:lnTo>
                <a:lnTo>
                  <a:pt x="876300" y="327660"/>
                </a:lnTo>
                <a:lnTo>
                  <a:pt x="879348" y="321564"/>
                </a:lnTo>
                <a:lnTo>
                  <a:pt x="882395" y="318516"/>
                </a:lnTo>
                <a:close/>
              </a:path>
              <a:path w="882650" h="355600">
                <a:moveTo>
                  <a:pt x="6096" y="350520"/>
                </a:moveTo>
                <a:lnTo>
                  <a:pt x="6096" y="323088"/>
                </a:lnTo>
                <a:lnTo>
                  <a:pt x="4572" y="330708"/>
                </a:lnTo>
                <a:lnTo>
                  <a:pt x="3048" y="339852"/>
                </a:lnTo>
                <a:lnTo>
                  <a:pt x="4572" y="348996"/>
                </a:lnTo>
                <a:lnTo>
                  <a:pt x="6096" y="350520"/>
                </a:lnTo>
                <a:close/>
              </a:path>
              <a:path w="882650" h="355600">
                <a:moveTo>
                  <a:pt x="877824" y="339852"/>
                </a:moveTo>
                <a:lnTo>
                  <a:pt x="877824" y="330708"/>
                </a:lnTo>
                <a:lnTo>
                  <a:pt x="876300" y="327660"/>
                </a:lnTo>
                <a:lnTo>
                  <a:pt x="876300" y="342900"/>
                </a:lnTo>
                <a:lnTo>
                  <a:pt x="877824" y="339852"/>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15" name="object 15"/>
          <p:cNvSpPr/>
          <p:nvPr/>
        </p:nvSpPr>
        <p:spPr>
          <a:xfrm>
            <a:off x="6191318" y="2554347"/>
            <a:ext cx="741728" cy="104255"/>
          </a:xfrm>
          <a:custGeom>
            <a:avLst/>
            <a:gdLst/>
            <a:ahLst/>
            <a:cxnLst/>
            <a:rect l="l" t="t" r="r" b="b"/>
            <a:pathLst>
              <a:path w="867409" h="121919">
                <a:moveTo>
                  <a:pt x="867156" y="120396"/>
                </a:moveTo>
                <a:lnTo>
                  <a:pt x="867156" y="33528"/>
                </a:lnTo>
                <a:lnTo>
                  <a:pt x="865632" y="7620"/>
                </a:lnTo>
                <a:lnTo>
                  <a:pt x="733044" y="4572"/>
                </a:lnTo>
                <a:lnTo>
                  <a:pt x="414528" y="1524"/>
                </a:lnTo>
                <a:lnTo>
                  <a:pt x="79248" y="1524"/>
                </a:lnTo>
                <a:lnTo>
                  <a:pt x="65532" y="0"/>
                </a:lnTo>
                <a:lnTo>
                  <a:pt x="0" y="0"/>
                </a:lnTo>
                <a:lnTo>
                  <a:pt x="0" y="120396"/>
                </a:lnTo>
                <a:lnTo>
                  <a:pt x="4572" y="121920"/>
                </a:lnTo>
                <a:lnTo>
                  <a:pt x="649224" y="121920"/>
                </a:lnTo>
                <a:lnTo>
                  <a:pt x="669036" y="118872"/>
                </a:lnTo>
                <a:lnTo>
                  <a:pt x="670560" y="121920"/>
                </a:lnTo>
                <a:lnTo>
                  <a:pt x="672084" y="121920"/>
                </a:lnTo>
                <a:lnTo>
                  <a:pt x="672084" y="88392"/>
                </a:lnTo>
                <a:lnTo>
                  <a:pt x="673608" y="79248"/>
                </a:lnTo>
                <a:lnTo>
                  <a:pt x="693420" y="42672"/>
                </a:lnTo>
                <a:lnTo>
                  <a:pt x="697992" y="39624"/>
                </a:lnTo>
                <a:lnTo>
                  <a:pt x="701040" y="35052"/>
                </a:lnTo>
                <a:lnTo>
                  <a:pt x="710184" y="28956"/>
                </a:lnTo>
                <a:lnTo>
                  <a:pt x="716280" y="25908"/>
                </a:lnTo>
                <a:lnTo>
                  <a:pt x="720852" y="24384"/>
                </a:lnTo>
                <a:lnTo>
                  <a:pt x="726948" y="21336"/>
                </a:lnTo>
                <a:lnTo>
                  <a:pt x="731520" y="19812"/>
                </a:lnTo>
                <a:lnTo>
                  <a:pt x="743712" y="16764"/>
                </a:lnTo>
                <a:lnTo>
                  <a:pt x="748284" y="15240"/>
                </a:lnTo>
                <a:lnTo>
                  <a:pt x="754380" y="15240"/>
                </a:lnTo>
                <a:lnTo>
                  <a:pt x="760476" y="13716"/>
                </a:lnTo>
                <a:lnTo>
                  <a:pt x="772668" y="13716"/>
                </a:lnTo>
                <a:lnTo>
                  <a:pt x="777240" y="15240"/>
                </a:lnTo>
                <a:lnTo>
                  <a:pt x="789432" y="18288"/>
                </a:lnTo>
                <a:lnTo>
                  <a:pt x="794004" y="19812"/>
                </a:lnTo>
                <a:lnTo>
                  <a:pt x="800100" y="21336"/>
                </a:lnTo>
                <a:lnTo>
                  <a:pt x="804672" y="24384"/>
                </a:lnTo>
                <a:lnTo>
                  <a:pt x="810768" y="25908"/>
                </a:lnTo>
                <a:lnTo>
                  <a:pt x="819912" y="32004"/>
                </a:lnTo>
                <a:lnTo>
                  <a:pt x="827532" y="39624"/>
                </a:lnTo>
                <a:lnTo>
                  <a:pt x="832104" y="42672"/>
                </a:lnTo>
                <a:lnTo>
                  <a:pt x="839724" y="50292"/>
                </a:lnTo>
                <a:lnTo>
                  <a:pt x="845820" y="57912"/>
                </a:lnTo>
                <a:lnTo>
                  <a:pt x="851916" y="76200"/>
                </a:lnTo>
                <a:lnTo>
                  <a:pt x="853440" y="85344"/>
                </a:lnTo>
                <a:lnTo>
                  <a:pt x="853440" y="120396"/>
                </a:lnTo>
                <a:lnTo>
                  <a:pt x="867156" y="120396"/>
                </a:lnTo>
                <a:close/>
              </a:path>
              <a:path w="867409" h="121919">
                <a:moveTo>
                  <a:pt x="676656" y="120396"/>
                </a:moveTo>
                <a:lnTo>
                  <a:pt x="673608" y="112776"/>
                </a:lnTo>
                <a:lnTo>
                  <a:pt x="672084" y="105156"/>
                </a:lnTo>
                <a:lnTo>
                  <a:pt x="672084" y="121920"/>
                </a:lnTo>
                <a:lnTo>
                  <a:pt x="673608" y="121920"/>
                </a:lnTo>
                <a:lnTo>
                  <a:pt x="676656" y="120396"/>
                </a:lnTo>
                <a:close/>
              </a:path>
              <a:path w="867409" h="121919">
                <a:moveTo>
                  <a:pt x="853440" y="120396"/>
                </a:moveTo>
                <a:lnTo>
                  <a:pt x="853440" y="103632"/>
                </a:lnTo>
                <a:lnTo>
                  <a:pt x="851916" y="112776"/>
                </a:lnTo>
                <a:lnTo>
                  <a:pt x="848868" y="120396"/>
                </a:lnTo>
                <a:lnTo>
                  <a:pt x="853440" y="120396"/>
                </a:lnTo>
                <a:close/>
              </a:path>
            </a:pathLst>
          </a:custGeom>
          <a:solidFill>
            <a:srgbClr val="BEBEBE"/>
          </a:solidFill>
        </p:spPr>
        <p:txBody>
          <a:bodyPr wrap="square" lIns="0" tIns="0" rIns="0" bIns="0" rtlCol="0"/>
          <a:lstStyle/>
          <a:p>
            <a:pPr defTabSz="781903"/>
            <a:endParaRPr sz="1539">
              <a:solidFill>
                <a:prstClr val="black"/>
              </a:solidFill>
              <a:latin typeface="Calibri"/>
            </a:endParaRPr>
          </a:p>
        </p:txBody>
      </p:sp>
      <p:sp>
        <p:nvSpPr>
          <p:cNvPr id="16" name="object 16"/>
          <p:cNvSpPr/>
          <p:nvPr/>
        </p:nvSpPr>
        <p:spPr>
          <a:xfrm>
            <a:off x="6913280" y="2663814"/>
            <a:ext cx="19548" cy="4344"/>
          </a:xfrm>
          <a:custGeom>
            <a:avLst/>
            <a:gdLst/>
            <a:ahLst/>
            <a:cxnLst/>
            <a:rect l="l" t="t" r="r" b="b"/>
            <a:pathLst>
              <a:path w="22859" h="5080">
                <a:moveTo>
                  <a:pt x="22860" y="4572"/>
                </a:moveTo>
                <a:lnTo>
                  <a:pt x="21336" y="3048"/>
                </a:lnTo>
                <a:lnTo>
                  <a:pt x="15240" y="0"/>
                </a:lnTo>
                <a:lnTo>
                  <a:pt x="7620" y="0"/>
                </a:lnTo>
                <a:lnTo>
                  <a:pt x="1524" y="3048"/>
                </a:lnTo>
                <a:lnTo>
                  <a:pt x="0" y="4572"/>
                </a:lnTo>
                <a:lnTo>
                  <a:pt x="22860" y="4572"/>
                </a:lnTo>
                <a:close/>
              </a:path>
            </a:pathLst>
          </a:custGeom>
          <a:solidFill>
            <a:srgbClr val="3F3F3F"/>
          </a:solidFill>
        </p:spPr>
        <p:txBody>
          <a:bodyPr wrap="square" lIns="0" tIns="0" rIns="0" bIns="0" rtlCol="0"/>
          <a:lstStyle/>
          <a:p>
            <a:pPr defTabSz="781903"/>
            <a:endParaRPr sz="1539">
              <a:solidFill>
                <a:prstClr val="black"/>
              </a:solidFill>
              <a:latin typeface="Calibri"/>
            </a:endParaRPr>
          </a:p>
        </p:txBody>
      </p:sp>
      <p:sp>
        <p:nvSpPr>
          <p:cNvPr id="17" name="object 17"/>
          <p:cNvSpPr/>
          <p:nvPr/>
        </p:nvSpPr>
        <p:spPr>
          <a:xfrm>
            <a:off x="6191318" y="2695742"/>
            <a:ext cx="741728" cy="0"/>
          </a:xfrm>
          <a:custGeom>
            <a:avLst/>
            <a:gdLst/>
            <a:ahLst/>
            <a:cxnLst/>
            <a:rect l="l" t="t" r="r" b="b"/>
            <a:pathLst>
              <a:path w="867409">
                <a:moveTo>
                  <a:pt x="0" y="0"/>
                </a:moveTo>
                <a:lnTo>
                  <a:pt x="867156" y="0"/>
                </a:lnTo>
              </a:path>
            </a:pathLst>
          </a:custGeom>
          <a:ln w="53340">
            <a:solidFill>
              <a:srgbClr val="BEBEBE"/>
            </a:solidFill>
          </a:ln>
        </p:spPr>
        <p:txBody>
          <a:bodyPr wrap="square" lIns="0" tIns="0" rIns="0" bIns="0" rtlCol="0"/>
          <a:lstStyle/>
          <a:p>
            <a:pPr defTabSz="781903"/>
            <a:endParaRPr sz="1539">
              <a:solidFill>
                <a:prstClr val="black"/>
              </a:solidFill>
              <a:latin typeface="Calibri"/>
            </a:endParaRPr>
          </a:p>
        </p:txBody>
      </p:sp>
      <p:sp>
        <p:nvSpPr>
          <p:cNvPr id="18" name="object 18"/>
          <p:cNvSpPr/>
          <p:nvPr/>
        </p:nvSpPr>
        <p:spPr>
          <a:xfrm>
            <a:off x="6191318" y="2549134"/>
            <a:ext cx="740642" cy="0"/>
          </a:xfrm>
          <a:custGeom>
            <a:avLst/>
            <a:gdLst/>
            <a:ahLst/>
            <a:cxnLst/>
            <a:rect l="l" t="t" r="r" b="b"/>
            <a:pathLst>
              <a:path w="866140">
                <a:moveTo>
                  <a:pt x="0" y="0"/>
                </a:moveTo>
                <a:lnTo>
                  <a:pt x="865632" y="0"/>
                </a:lnTo>
              </a:path>
            </a:pathLst>
          </a:custGeom>
          <a:ln w="12192">
            <a:solidFill>
              <a:srgbClr val="7F7F7F"/>
            </a:solidFill>
          </a:ln>
        </p:spPr>
        <p:txBody>
          <a:bodyPr wrap="square" lIns="0" tIns="0" rIns="0" bIns="0" rtlCol="0"/>
          <a:lstStyle/>
          <a:p>
            <a:pPr defTabSz="781903"/>
            <a:endParaRPr sz="1539">
              <a:solidFill>
                <a:prstClr val="black"/>
              </a:solidFill>
              <a:latin typeface="Calibri"/>
            </a:endParaRPr>
          </a:p>
        </p:txBody>
      </p:sp>
      <p:sp>
        <p:nvSpPr>
          <p:cNvPr id="19" name="object 19"/>
          <p:cNvSpPr/>
          <p:nvPr/>
        </p:nvSpPr>
        <p:spPr>
          <a:xfrm>
            <a:off x="6786872" y="2725064"/>
            <a:ext cx="142264" cy="24977"/>
          </a:xfrm>
          <a:custGeom>
            <a:avLst/>
            <a:gdLst/>
            <a:ahLst/>
            <a:cxnLst/>
            <a:rect l="l" t="t" r="r" b="b"/>
            <a:pathLst>
              <a:path w="166370" h="29210">
                <a:moveTo>
                  <a:pt x="166116" y="15240"/>
                </a:moveTo>
                <a:lnTo>
                  <a:pt x="166116" y="7620"/>
                </a:lnTo>
                <a:lnTo>
                  <a:pt x="161544" y="0"/>
                </a:lnTo>
                <a:lnTo>
                  <a:pt x="1524" y="0"/>
                </a:lnTo>
                <a:lnTo>
                  <a:pt x="0" y="15240"/>
                </a:lnTo>
                <a:lnTo>
                  <a:pt x="0" y="19812"/>
                </a:lnTo>
                <a:lnTo>
                  <a:pt x="1524" y="22860"/>
                </a:lnTo>
                <a:lnTo>
                  <a:pt x="3048" y="24384"/>
                </a:lnTo>
                <a:lnTo>
                  <a:pt x="6096" y="25908"/>
                </a:lnTo>
                <a:lnTo>
                  <a:pt x="7620" y="27432"/>
                </a:lnTo>
                <a:lnTo>
                  <a:pt x="10668" y="27432"/>
                </a:lnTo>
                <a:lnTo>
                  <a:pt x="12192" y="28956"/>
                </a:lnTo>
                <a:lnTo>
                  <a:pt x="158496" y="28956"/>
                </a:lnTo>
                <a:lnTo>
                  <a:pt x="163068" y="21336"/>
                </a:lnTo>
                <a:lnTo>
                  <a:pt x="166116" y="15240"/>
                </a:lnTo>
                <a:close/>
              </a:path>
            </a:pathLst>
          </a:custGeom>
          <a:solidFill>
            <a:srgbClr val="7F7F7F"/>
          </a:solidFill>
        </p:spPr>
        <p:txBody>
          <a:bodyPr wrap="square" lIns="0" tIns="0" rIns="0" bIns="0" rtlCol="0"/>
          <a:lstStyle/>
          <a:p>
            <a:pPr defTabSz="781903"/>
            <a:endParaRPr sz="1539">
              <a:solidFill>
                <a:prstClr val="black"/>
              </a:solidFill>
              <a:latin typeface="Calibri"/>
            </a:endParaRPr>
          </a:p>
        </p:txBody>
      </p:sp>
      <p:sp>
        <p:nvSpPr>
          <p:cNvPr id="20" name="object 20"/>
          <p:cNvSpPr/>
          <p:nvPr/>
        </p:nvSpPr>
        <p:spPr>
          <a:xfrm>
            <a:off x="6815542" y="2459215"/>
            <a:ext cx="109467" cy="84707"/>
          </a:xfrm>
          <a:prstGeom prst="rect">
            <a:avLst/>
          </a:prstGeom>
          <a:blipFill>
            <a:blip r:embed="rId5" cstate="print"/>
            <a:stretch>
              <a:fillRect/>
            </a:stretch>
          </a:blipFill>
        </p:spPr>
        <p:txBody>
          <a:bodyPr wrap="square" lIns="0" tIns="0" rIns="0" bIns="0" rtlCol="0"/>
          <a:lstStyle/>
          <a:p>
            <a:pPr defTabSz="781903"/>
            <a:endParaRPr sz="1539">
              <a:solidFill>
                <a:prstClr val="black"/>
              </a:solidFill>
              <a:latin typeface="Calibri"/>
            </a:endParaRPr>
          </a:p>
        </p:txBody>
      </p:sp>
      <p:sp>
        <p:nvSpPr>
          <p:cNvPr id="21" name="object 21"/>
          <p:cNvSpPr/>
          <p:nvPr/>
        </p:nvSpPr>
        <p:spPr>
          <a:xfrm>
            <a:off x="6772537" y="2572591"/>
            <a:ext cx="143350" cy="121196"/>
          </a:xfrm>
          <a:prstGeom prst="rect">
            <a:avLst/>
          </a:prstGeom>
          <a:blipFill>
            <a:blip r:embed="rId6" cstate="print"/>
            <a:stretch>
              <a:fillRect/>
            </a:stretch>
          </a:blipFill>
        </p:spPr>
        <p:txBody>
          <a:bodyPr wrap="square" lIns="0" tIns="0" rIns="0" bIns="0" rtlCol="0"/>
          <a:lstStyle/>
          <a:p>
            <a:pPr defTabSz="781903"/>
            <a:endParaRPr sz="1539">
              <a:solidFill>
                <a:prstClr val="black"/>
              </a:solidFill>
              <a:latin typeface="Calibri"/>
            </a:endParaRPr>
          </a:p>
        </p:txBody>
      </p:sp>
      <p:sp>
        <p:nvSpPr>
          <p:cNvPr id="22" name="object 22"/>
          <p:cNvSpPr/>
          <p:nvPr/>
        </p:nvSpPr>
        <p:spPr>
          <a:xfrm>
            <a:off x="6277328" y="2485279"/>
            <a:ext cx="573400" cy="57557"/>
          </a:xfrm>
          <a:custGeom>
            <a:avLst/>
            <a:gdLst/>
            <a:ahLst/>
            <a:cxnLst/>
            <a:rect l="l" t="t" r="r" b="b"/>
            <a:pathLst>
              <a:path w="670559" h="67310">
                <a:moveTo>
                  <a:pt x="670560" y="67056"/>
                </a:moveTo>
                <a:lnTo>
                  <a:pt x="667512" y="59436"/>
                </a:lnTo>
                <a:lnTo>
                  <a:pt x="658368" y="44196"/>
                </a:lnTo>
                <a:lnTo>
                  <a:pt x="655320" y="35052"/>
                </a:lnTo>
                <a:lnTo>
                  <a:pt x="637032" y="4572"/>
                </a:lnTo>
                <a:lnTo>
                  <a:pt x="626364" y="1524"/>
                </a:lnTo>
                <a:lnTo>
                  <a:pt x="216408" y="0"/>
                </a:lnTo>
                <a:lnTo>
                  <a:pt x="54864" y="0"/>
                </a:lnTo>
                <a:lnTo>
                  <a:pt x="44196" y="1524"/>
                </a:lnTo>
                <a:lnTo>
                  <a:pt x="33528" y="1524"/>
                </a:lnTo>
                <a:lnTo>
                  <a:pt x="0" y="62484"/>
                </a:lnTo>
                <a:lnTo>
                  <a:pt x="123444" y="65532"/>
                </a:lnTo>
                <a:lnTo>
                  <a:pt x="670560" y="67056"/>
                </a:lnTo>
                <a:close/>
              </a:path>
            </a:pathLst>
          </a:custGeom>
          <a:solidFill>
            <a:srgbClr val="7F7F7F"/>
          </a:solidFill>
        </p:spPr>
        <p:txBody>
          <a:bodyPr wrap="square" lIns="0" tIns="0" rIns="0" bIns="0" rtlCol="0"/>
          <a:lstStyle/>
          <a:p>
            <a:pPr defTabSz="781903"/>
            <a:endParaRPr sz="1539">
              <a:solidFill>
                <a:prstClr val="black"/>
              </a:solidFill>
              <a:latin typeface="Calibri"/>
            </a:endParaRPr>
          </a:p>
        </p:txBody>
      </p:sp>
      <p:sp>
        <p:nvSpPr>
          <p:cNvPr id="23" name="object 23"/>
          <p:cNvSpPr/>
          <p:nvPr/>
        </p:nvSpPr>
        <p:spPr>
          <a:xfrm>
            <a:off x="6312514" y="2467685"/>
            <a:ext cx="504440" cy="0"/>
          </a:xfrm>
          <a:custGeom>
            <a:avLst/>
            <a:gdLst/>
            <a:ahLst/>
            <a:cxnLst/>
            <a:rect l="l" t="t" r="r" b="b"/>
            <a:pathLst>
              <a:path w="589915">
                <a:moveTo>
                  <a:pt x="0" y="0"/>
                </a:moveTo>
                <a:lnTo>
                  <a:pt x="589788" y="0"/>
                </a:lnTo>
              </a:path>
            </a:pathLst>
          </a:custGeom>
          <a:ln w="28956">
            <a:solidFill>
              <a:srgbClr val="7F7F7F"/>
            </a:solidFill>
          </a:ln>
        </p:spPr>
        <p:txBody>
          <a:bodyPr wrap="square" lIns="0" tIns="0" rIns="0" bIns="0" rtlCol="0"/>
          <a:lstStyle/>
          <a:p>
            <a:pPr defTabSz="781903"/>
            <a:endParaRPr sz="1539">
              <a:solidFill>
                <a:prstClr val="black"/>
              </a:solidFill>
              <a:latin typeface="Calibri"/>
            </a:endParaRPr>
          </a:p>
        </p:txBody>
      </p:sp>
      <p:sp>
        <p:nvSpPr>
          <p:cNvPr id="24" name="object 24"/>
          <p:cNvSpPr/>
          <p:nvPr/>
        </p:nvSpPr>
        <p:spPr>
          <a:xfrm>
            <a:off x="6371157" y="2683362"/>
            <a:ext cx="380637" cy="0"/>
          </a:xfrm>
          <a:custGeom>
            <a:avLst/>
            <a:gdLst/>
            <a:ahLst/>
            <a:cxnLst/>
            <a:rect l="l" t="t" r="r" b="b"/>
            <a:pathLst>
              <a:path w="445134">
                <a:moveTo>
                  <a:pt x="0" y="0"/>
                </a:moveTo>
                <a:lnTo>
                  <a:pt x="445008" y="0"/>
                </a:lnTo>
              </a:path>
            </a:pathLst>
          </a:custGeom>
          <a:ln w="42672">
            <a:solidFill>
              <a:srgbClr val="BEBEBE"/>
            </a:solidFill>
          </a:ln>
        </p:spPr>
        <p:txBody>
          <a:bodyPr wrap="square" lIns="0" tIns="0" rIns="0" bIns="0" rtlCol="0"/>
          <a:lstStyle/>
          <a:p>
            <a:pPr defTabSz="781903"/>
            <a:endParaRPr sz="1539">
              <a:solidFill>
                <a:prstClr val="black"/>
              </a:solidFill>
              <a:latin typeface="Calibri"/>
            </a:endParaRPr>
          </a:p>
        </p:txBody>
      </p:sp>
      <p:sp>
        <p:nvSpPr>
          <p:cNvPr id="25" name="object 25"/>
          <p:cNvSpPr/>
          <p:nvPr/>
        </p:nvSpPr>
        <p:spPr>
          <a:xfrm>
            <a:off x="6380279" y="2580411"/>
            <a:ext cx="364891" cy="54842"/>
          </a:xfrm>
          <a:custGeom>
            <a:avLst/>
            <a:gdLst/>
            <a:ahLst/>
            <a:cxnLst/>
            <a:rect l="l" t="t" r="r" b="b"/>
            <a:pathLst>
              <a:path w="426720" h="64135">
                <a:moveTo>
                  <a:pt x="426720" y="6096"/>
                </a:moveTo>
                <a:lnTo>
                  <a:pt x="425196" y="3048"/>
                </a:lnTo>
                <a:lnTo>
                  <a:pt x="0" y="0"/>
                </a:lnTo>
                <a:lnTo>
                  <a:pt x="0" y="62484"/>
                </a:lnTo>
                <a:lnTo>
                  <a:pt x="399288" y="64008"/>
                </a:lnTo>
                <a:lnTo>
                  <a:pt x="423672" y="64008"/>
                </a:lnTo>
                <a:lnTo>
                  <a:pt x="426720" y="6096"/>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26" name="object 26"/>
          <p:cNvSpPr/>
          <p:nvPr/>
        </p:nvSpPr>
        <p:spPr>
          <a:xfrm>
            <a:off x="6389402" y="2590836"/>
            <a:ext cx="346972" cy="23892"/>
          </a:xfrm>
          <a:custGeom>
            <a:avLst/>
            <a:gdLst/>
            <a:ahLst/>
            <a:cxnLst/>
            <a:rect l="l" t="t" r="r" b="b"/>
            <a:pathLst>
              <a:path w="405765" h="27939">
                <a:moveTo>
                  <a:pt x="0" y="27432"/>
                </a:moveTo>
                <a:lnTo>
                  <a:pt x="405384" y="27432"/>
                </a:lnTo>
                <a:lnTo>
                  <a:pt x="405384" y="0"/>
                </a:lnTo>
                <a:lnTo>
                  <a:pt x="0" y="0"/>
                </a:lnTo>
                <a:lnTo>
                  <a:pt x="0" y="27432"/>
                </a:lnTo>
                <a:close/>
              </a:path>
            </a:pathLst>
          </a:custGeom>
          <a:solidFill>
            <a:srgbClr val="3F3F3F"/>
          </a:solidFill>
        </p:spPr>
        <p:txBody>
          <a:bodyPr wrap="square" lIns="0" tIns="0" rIns="0" bIns="0" rtlCol="0"/>
          <a:lstStyle/>
          <a:p>
            <a:pPr defTabSz="781903"/>
            <a:endParaRPr sz="1539">
              <a:solidFill>
                <a:prstClr val="black"/>
              </a:solidFill>
              <a:latin typeface="Calibri"/>
            </a:endParaRPr>
          </a:p>
        </p:txBody>
      </p:sp>
      <p:sp>
        <p:nvSpPr>
          <p:cNvPr id="27" name="object 27"/>
          <p:cNvSpPr/>
          <p:nvPr/>
        </p:nvSpPr>
        <p:spPr>
          <a:xfrm>
            <a:off x="6388098" y="2618203"/>
            <a:ext cx="348058" cy="13032"/>
          </a:xfrm>
          <a:custGeom>
            <a:avLst/>
            <a:gdLst/>
            <a:ahLst/>
            <a:cxnLst/>
            <a:rect l="l" t="t" r="r" b="b"/>
            <a:pathLst>
              <a:path w="407034" h="15239">
                <a:moveTo>
                  <a:pt x="0" y="15240"/>
                </a:moveTo>
                <a:lnTo>
                  <a:pt x="406908" y="15240"/>
                </a:lnTo>
                <a:lnTo>
                  <a:pt x="406908" y="0"/>
                </a:lnTo>
                <a:lnTo>
                  <a:pt x="0" y="0"/>
                </a:lnTo>
                <a:lnTo>
                  <a:pt x="0" y="15240"/>
                </a:lnTo>
                <a:close/>
              </a:path>
            </a:pathLst>
          </a:custGeom>
          <a:solidFill>
            <a:srgbClr val="3F3F3F"/>
          </a:solidFill>
        </p:spPr>
        <p:txBody>
          <a:bodyPr wrap="square" lIns="0" tIns="0" rIns="0" bIns="0" rtlCol="0"/>
          <a:lstStyle/>
          <a:p>
            <a:pPr defTabSz="781903"/>
            <a:endParaRPr sz="1539">
              <a:solidFill>
                <a:prstClr val="black"/>
              </a:solidFill>
              <a:latin typeface="Calibri"/>
            </a:endParaRPr>
          </a:p>
        </p:txBody>
      </p:sp>
      <p:sp>
        <p:nvSpPr>
          <p:cNvPr id="28" name="object 28"/>
          <p:cNvSpPr/>
          <p:nvPr/>
        </p:nvSpPr>
        <p:spPr>
          <a:xfrm>
            <a:off x="6191318" y="2666421"/>
            <a:ext cx="171043" cy="0"/>
          </a:xfrm>
          <a:custGeom>
            <a:avLst/>
            <a:gdLst/>
            <a:ahLst/>
            <a:cxnLst/>
            <a:rect l="l" t="t" r="r" b="b"/>
            <a:pathLst>
              <a:path w="200025">
                <a:moveTo>
                  <a:pt x="0" y="0"/>
                </a:moveTo>
                <a:lnTo>
                  <a:pt x="199644" y="0"/>
                </a:lnTo>
              </a:path>
            </a:pathLst>
          </a:custGeom>
          <a:ln w="3175">
            <a:solidFill>
              <a:srgbClr val="3F3F3F"/>
            </a:solidFill>
          </a:ln>
        </p:spPr>
        <p:txBody>
          <a:bodyPr wrap="square" lIns="0" tIns="0" rIns="0" bIns="0" rtlCol="0"/>
          <a:lstStyle/>
          <a:p>
            <a:pPr defTabSz="781903"/>
            <a:endParaRPr sz="1539">
              <a:solidFill>
                <a:prstClr val="black"/>
              </a:solidFill>
              <a:latin typeface="Calibri"/>
            </a:endParaRPr>
          </a:p>
        </p:txBody>
      </p:sp>
      <p:sp>
        <p:nvSpPr>
          <p:cNvPr id="29" name="object 29"/>
          <p:cNvSpPr/>
          <p:nvPr/>
        </p:nvSpPr>
        <p:spPr>
          <a:xfrm>
            <a:off x="6193924" y="2725064"/>
            <a:ext cx="136834" cy="22262"/>
          </a:xfrm>
          <a:custGeom>
            <a:avLst/>
            <a:gdLst/>
            <a:ahLst/>
            <a:cxnLst/>
            <a:rect l="l" t="t" r="r" b="b"/>
            <a:pathLst>
              <a:path w="160020" h="26035">
                <a:moveTo>
                  <a:pt x="160020" y="12192"/>
                </a:moveTo>
                <a:lnTo>
                  <a:pt x="158496" y="4572"/>
                </a:lnTo>
                <a:lnTo>
                  <a:pt x="155448" y="0"/>
                </a:lnTo>
                <a:lnTo>
                  <a:pt x="4572" y="0"/>
                </a:lnTo>
                <a:lnTo>
                  <a:pt x="1524" y="6096"/>
                </a:lnTo>
                <a:lnTo>
                  <a:pt x="0" y="12192"/>
                </a:lnTo>
                <a:lnTo>
                  <a:pt x="1524" y="18288"/>
                </a:lnTo>
                <a:lnTo>
                  <a:pt x="4572" y="24384"/>
                </a:lnTo>
                <a:lnTo>
                  <a:pt x="13716" y="25908"/>
                </a:lnTo>
                <a:lnTo>
                  <a:pt x="146304" y="25908"/>
                </a:lnTo>
                <a:lnTo>
                  <a:pt x="155448" y="24384"/>
                </a:lnTo>
                <a:lnTo>
                  <a:pt x="158496" y="19812"/>
                </a:lnTo>
                <a:lnTo>
                  <a:pt x="160020" y="12192"/>
                </a:lnTo>
                <a:close/>
              </a:path>
            </a:pathLst>
          </a:custGeom>
          <a:solidFill>
            <a:srgbClr val="7F7F7F"/>
          </a:solidFill>
        </p:spPr>
        <p:txBody>
          <a:bodyPr wrap="square" lIns="0" tIns="0" rIns="0" bIns="0" rtlCol="0"/>
          <a:lstStyle/>
          <a:p>
            <a:pPr defTabSz="781903"/>
            <a:endParaRPr sz="1539">
              <a:solidFill>
                <a:prstClr val="black"/>
              </a:solidFill>
              <a:latin typeface="Calibri"/>
            </a:endParaRPr>
          </a:p>
        </p:txBody>
      </p:sp>
      <p:sp>
        <p:nvSpPr>
          <p:cNvPr id="30" name="object 30"/>
          <p:cNvSpPr/>
          <p:nvPr/>
        </p:nvSpPr>
        <p:spPr>
          <a:xfrm>
            <a:off x="6197833" y="2455305"/>
            <a:ext cx="115983" cy="83404"/>
          </a:xfrm>
          <a:prstGeom prst="rect">
            <a:avLst/>
          </a:prstGeom>
          <a:blipFill>
            <a:blip r:embed="rId7" cstate="print"/>
            <a:stretch>
              <a:fillRect/>
            </a:stretch>
          </a:blipFill>
        </p:spPr>
        <p:txBody>
          <a:bodyPr wrap="square" lIns="0" tIns="0" rIns="0" bIns="0" rtlCol="0"/>
          <a:lstStyle/>
          <a:p>
            <a:pPr defTabSz="781903"/>
            <a:endParaRPr sz="1539">
              <a:solidFill>
                <a:prstClr val="black"/>
              </a:solidFill>
              <a:latin typeface="Calibri"/>
            </a:endParaRPr>
          </a:p>
        </p:txBody>
      </p:sp>
      <p:sp>
        <p:nvSpPr>
          <p:cNvPr id="31" name="object 31"/>
          <p:cNvSpPr/>
          <p:nvPr/>
        </p:nvSpPr>
        <p:spPr>
          <a:xfrm>
            <a:off x="6209563" y="2580411"/>
            <a:ext cx="86336" cy="34209"/>
          </a:xfrm>
          <a:custGeom>
            <a:avLst/>
            <a:gdLst/>
            <a:ahLst/>
            <a:cxnLst/>
            <a:rect l="l" t="t" r="r" b="b"/>
            <a:pathLst>
              <a:path w="100965" h="40005">
                <a:moveTo>
                  <a:pt x="100584" y="38100"/>
                </a:moveTo>
                <a:lnTo>
                  <a:pt x="97536" y="28956"/>
                </a:lnTo>
                <a:lnTo>
                  <a:pt x="97536" y="7620"/>
                </a:lnTo>
                <a:lnTo>
                  <a:pt x="91440" y="0"/>
                </a:lnTo>
                <a:lnTo>
                  <a:pt x="16764" y="0"/>
                </a:lnTo>
                <a:lnTo>
                  <a:pt x="10668" y="1524"/>
                </a:lnTo>
                <a:lnTo>
                  <a:pt x="6096" y="1524"/>
                </a:lnTo>
                <a:lnTo>
                  <a:pt x="0" y="3048"/>
                </a:lnTo>
                <a:lnTo>
                  <a:pt x="0" y="12192"/>
                </a:lnTo>
                <a:lnTo>
                  <a:pt x="3048" y="30480"/>
                </a:lnTo>
                <a:lnTo>
                  <a:pt x="3048" y="39624"/>
                </a:lnTo>
                <a:lnTo>
                  <a:pt x="96012" y="39624"/>
                </a:lnTo>
                <a:lnTo>
                  <a:pt x="100584" y="38100"/>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32" name="object 32"/>
          <p:cNvSpPr/>
          <p:nvPr/>
        </p:nvSpPr>
        <p:spPr>
          <a:xfrm>
            <a:off x="6213471" y="2584321"/>
            <a:ext cx="76019" cy="24977"/>
          </a:xfrm>
          <a:custGeom>
            <a:avLst/>
            <a:gdLst/>
            <a:ahLst/>
            <a:cxnLst/>
            <a:rect l="l" t="t" r="r" b="b"/>
            <a:pathLst>
              <a:path w="88900" h="29210">
                <a:moveTo>
                  <a:pt x="88392" y="22860"/>
                </a:moveTo>
                <a:lnTo>
                  <a:pt x="86868" y="16764"/>
                </a:lnTo>
                <a:lnTo>
                  <a:pt x="86868" y="9144"/>
                </a:lnTo>
                <a:lnTo>
                  <a:pt x="85344" y="3048"/>
                </a:lnTo>
                <a:lnTo>
                  <a:pt x="1524" y="0"/>
                </a:lnTo>
                <a:lnTo>
                  <a:pt x="0" y="7620"/>
                </a:lnTo>
                <a:lnTo>
                  <a:pt x="0" y="22860"/>
                </a:lnTo>
                <a:lnTo>
                  <a:pt x="3048" y="28956"/>
                </a:lnTo>
                <a:lnTo>
                  <a:pt x="86868" y="28956"/>
                </a:lnTo>
                <a:lnTo>
                  <a:pt x="88392" y="22860"/>
                </a:lnTo>
                <a:close/>
              </a:path>
            </a:pathLst>
          </a:custGeom>
          <a:solidFill>
            <a:srgbClr val="7F7F7F"/>
          </a:solidFill>
        </p:spPr>
        <p:txBody>
          <a:bodyPr wrap="square" lIns="0" tIns="0" rIns="0" bIns="0" rtlCol="0"/>
          <a:lstStyle/>
          <a:p>
            <a:pPr defTabSz="781903"/>
            <a:endParaRPr sz="1539">
              <a:solidFill>
                <a:prstClr val="black"/>
              </a:solidFill>
              <a:latin typeface="Calibri"/>
            </a:endParaRPr>
          </a:p>
        </p:txBody>
      </p:sp>
      <p:sp>
        <p:nvSpPr>
          <p:cNvPr id="33" name="object 33"/>
          <p:cNvSpPr/>
          <p:nvPr/>
        </p:nvSpPr>
        <p:spPr>
          <a:xfrm>
            <a:off x="5156589" y="2928361"/>
            <a:ext cx="754543" cy="487390"/>
          </a:xfrm>
          <a:prstGeom prst="rect">
            <a:avLst/>
          </a:prstGeom>
          <a:blipFill>
            <a:blip r:embed="rId8" cstate="print"/>
            <a:stretch>
              <a:fillRect/>
            </a:stretch>
          </a:blipFill>
        </p:spPr>
        <p:txBody>
          <a:bodyPr wrap="square" lIns="0" tIns="0" rIns="0" bIns="0" rtlCol="0"/>
          <a:lstStyle/>
          <a:p>
            <a:pPr defTabSz="781903"/>
            <a:endParaRPr sz="1539">
              <a:solidFill>
                <a:prstClr val="black"/>
              </a:solidFill>
              <a:latin typeface="Calibri"/>
            </a:endParaRPr>
          </a:p>
        </p:txBody>
      </p:sp>
      <p:sp>
        <p:nvSpPr>
          <p:cNvPr id="34" name="object 34"/>
          <p:cNvSpPr/>
          <p:nvPr/>
        </p:nvSpPr>
        <p:spPr>
          <a:xfrm>
            <a:off x="5294653" y="2327518"/>
            <a:ext cx="443231" cy="379375"/>
          </a:xfrm>
          <a:prstGeom prst="rect">
            <a:avLst/>
          </a:prstGeom>
          <a:blipFill>
            <a:blip r:embed="rId9" cstate="print"/>
            <a:stretch>
              <a:fillRect/>
            </a:stretch>
          </a:blipFill>
        </p:spPr>
        <p:txBody>
          <a:bodyPr wrap="square" lIns="0" tIns="0" rIns="0" bIns="0" rtlCol="0"/>
          <a:lstStyle/>
          <a:p>
            <a:pPr defTabSz="781903"/>
            <a:endParaRPr sz="1539">
              <a:solidFill>
                <a:prstClr val="black"/>
              </a:solidFill>
              <a:latin typeface="Calibri"/>
            </a:endParaRPr>
          </a:p>
        </p:txBody>
      </p:sp>
      <p:sp>
        <p:nvSpPr>
          <p:cNvPr id="35" name="object 35"/>
          <p:cNvSpPr/>
          <p:nvPr/>
        </p:nvSpPr>
        <p:spPr>
          <a:xfrm>
            <a:off x="857392" y="5741932"/>
            <a:ext cx="7428143" cy="0"/>
          </a:xfrm>
          <a:custGeom>
            <a:avLst/>
            <a:gdLst/>
            <a:ahLst/>
            <a:cxnLst/>
            <a:rect l="l" t="t" r="r" b="b"/>
            <a:pathLst>
              <a:path w="8686800">
                <a:moveTo>
                  <a:pt x="0" y="0"/>
                </a:moveTo>
                <a:lnTo>
                  <a:pt x="8686800" y="0"/>
                </a:lnTo>
              </a:path>
            </a:pathLst>
          </a:custGeom>
          <a:ln w="76200">
            <a:solidFill>
              <a:srgbClr val="3265FF"/>
            </a:solidFill>
          </a:ln>
        </p:spPr>
        <p:txBody>
          <a:bodyPr wrap="square" lIns="0" tIns="0" rIns="0" bIns="0" rtlCol="0"/>
          <a:lstStyle/>
          <a:p>
            <a:pPr defTabSz="781903"/>
            <a:endParaRPr sz="1539">
              <a:solidFill>
                <a:prstClr val="black"/>
              </a:solidFill>
              <a:latin typeface="Calibri"/>
            </a:endParaRPr>
          </a:p>
        </p:txBody>
      </p:sp>
      <p:sp>
        <p:nvSpPr>
          <p:cNvPr id="36" name="object 36"/>
          <p:cNvSpPr/>
          <p:nvPr/>
        </p:nvSpPr>
        <p:spPr>
          <a:xfrm>
            <a:off x="852180" y="5704140"/>
            <a:ext cx="7440088" cy="77105"/>
          </a:xfrm>
          <a:custGeom>
            <a:avLst/>
            <a:gdLst/>
            <a:ahLst/>
            <a:cxnLst/>
            <a:rect l="l" t="t" r="r" b="b"/>
            <a:pathLst>
              <a:path w="8700770" h="90170">
                <a:moveTo>
                  <a:pt x="8700513" y="89916"/>
                </a:moveTo>
                <a:lnTo>
                  <a:pt x="8700513" y="0"/>
                </a:lnTo>
                <a:lnTo>
                  <a:pt x="0" y="0"/>
                </a:lnTo>
                <a:lnTo>
                  <a:pt x="0" y="89916"/>
                </a:lnTo>
                <a:lnTo>
                  <a:pt x="6096" y="89916"/>
                </a:lnTo>
                <a:lnTo>
                  <a:pt x="6096" y="13716"/>
                </a:lnTo>
                <a:lnTo>
                  <a:pt x="13716" y="6096"/>
                </a:lnTo>
                <a:lnTo>
                  <a:pt x="13716" y="13716"/>
                </a:lnTo>
                <a:lnTo>
                  <a:pt x="8686797" y="13716"/>
                </a:lnTo>
                <a:lnTo>
                  <a:pt x="8686797" y="6096"/>
                </a:lnTo>
                <a:lnTo>
                  <a:pt x="8692893" y="13716"/>
                </a:lnTo>
                <a:lnTo>
                  <a:pt x="8692893" y="89916"/>
                </a:lnTo>
                <a:lnTo>
                  <a:pt x="8700513" y="89916"/>
                </a:lnTo>
                <a:close/>
              </a:path>
              <a:path w="8700770" h="90170">
                <a:moveTo>
                  <a:pt x="13716" y="13716"/>
                </a:moveTo>
                <a:lnTo>
                  <a:pt x="13716" y="6096"/>
                </a:lnTo>
                <a:lnTo>
                  <a:pt x="6096" y="13716"/>
                </a:lnTo>
                <a:lnTo>
                  <a:pt x="13716" y="13716"/>
                </a:lnTo>
                <a:close/>
              </a:path>
              <a:path w="8700770" h="90170">
                <a:moveTo>
                  <a:pt x="13716" y="76200"/>
                </a:moveTo>
                <a:lnTo>
                  <a:pt x="13716" y="13716"/>
                </a:lnTo>
                <a:lnTo>
                  <a:pt x="6096" y="13716"/>
                </a:lnTo>
                <a:lnTo>
                  <a:pt x="6096" y="76200"/>
                </a:lnTo>
                <a:lnTo>
                  <a:pt x="13716" y="76200"/>
                </a:lnTo>
                <a:close/>
              </a:path>
              <a:path w="8700770" h="90170">
                <a:moveTo>
                  <a:pt x="8692893" y="76200"/>
                </a:moveTo>
                <a:lnTo>
                  <a:pt x="6096" y="76200"/>
                </a:lnTo>
                <a:lnTo>
                  <a:pt x="13716" y="82296"/>
                </a:lnTo>
                <a:lnTo>
                  <a:pt x="13716" y="89916"/>
                </a:lnTo>
                <a:lnTo>
                  <a:pt x="8686797" y="89916"/>
                </a:lnTo>
                <a:lnTo>
                  <a:pt x="8686797" y="82296"/>
                </a:lnTo>
                <a:lnTo>
                  <a:pt x="8692893" y="76200"/>
                </a:lnTo>
                <a:close/>
              </a:path>
              <a:path w="8700770" h="90170">
                <a:moveTo>
                  <a:pt x="13716" y="89916"/>
                </a:moveTo>
                <a:lnTo>
                  <a:pt x="13716" y="82296"/>
                </a:lnTo>
                <a:lnTo>
                  <a:pt x="6096" y="76200"/>
                </a:lnTo>
                <a:lnTo>
                  <a:pt x="6096" y="89916"/>
                </a:lnTo>
                <a:lnTo>
                  <a:pt x="13716" y="89916"/>
                </a:lnTo>
                <a:close/>
              </a:path>
              <a:path w="8700770" h="90170">
                <a:moveTo>
                  <a:pt x="8692893" y="13716"/>
                </a:moveTo>
                <a:lnTo>
                  <a:pt x="8686797" y="6096"/>
                </a:lnTo>
                <a:lnTo>
                  <a:pt x="8686797" y="13716"/>
                </a:lnTo>
                <a:lnTo>
                  <a:pt x="8692893" y="13716"/>
                </a:lnTo>
                <a:close/>
              </a:path>
              <a:path w="8700770" h="90170">
                <a:moveTo>
                  <a:pt x="8692893" y="76200"/>
                </a:moveTo>
                <a:lnTo>
                  <a:pt x="8692893" y="13716"/>
                </a:lnTo>
                <a:lnTo>
                  <a:pt x="8686797" y="13716"/>
                </a:lnTo>
                <a:lnTo>
                  <a:pt x="8686797" y="76200"/>
                </a:lnTo>
                <a:lnTo>
                  <a:pt x="8692893" y="76200"/>
                </a:lnTo>
                <a:close/>
              </a:path>
              <a:path w="8700770" h="90170">
                <a:moveTo>
                  <a:pt x="8692893" y="89916"/>
                </a:moveTo>
                <a:lnTo>
                  <a:pt x="8692893" y="76200"/>
                </a:lnTo>
                <a:lnTo>
                  <a:pt x="8686797" y="82296"/>
                </a:lnTo>
                <a:lnTo>
                  <a:pt x="8686797" y="89916"/>
                </a:lnTo>
                <a:lnTo>
                  <a:pt x="8692893" y="89916"/>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37" name="object 37"/>
          <p:cNvSpPr txBox="1"/>
          <p:nvPr/>
        </p:nvSpPr>
        <p:spPr>
          <a:xfrm>
            <a:off x="1055041" y="1756365"/>
            <a:ext cx="3556603" cy="3809017"/>
          </a:xfrm>
          <a:prstGeom prst="rect">
            <a:avLst/>
          </a:prstGeom>
        </p:spPr>
        <p:txBody>
          <a:bodyPr vert="horz" wrap="square" lIns="0" tIns="73304" rIns="0" bIns="0" rtlCol="0">
            <a:spAutoFit/>
          </a:bodyPr>
          <a:lstStyle/>
          <a:p>
            <a:pPr marL="451223" indent="-440363" defTabSz="781903">
              <a:spcBef>
                <a:spcPts val="577"/>
              </a:spcBef>
              <a:buFont typeface="Arial"/>
              <a:buChar char="•"/>
              <a:tabLst>
                <a:tab pos="451223" algn="l"/>
                <a:tab pos="451766" algn="l"/>
              </a:tabLst>
            </a:pPr>
            <a:r>
              <a:rPr sz="2052" spc="-4" dirty="0">
                <a:solidFill>
                  <a:prstClr val="black"/>
                </a:solidFill>
                <a:latin typeface="Times New Roman"/>
                <a:cs typeface="Times New Roman"/>
              </a:rPr>
              <a:t>Digital</a:t>
            </a:r>
            <a:r>
              <a:rPr sz="2052" spc="-43" dirty="0">
                <a:solidFill>
                  <a:prstClr val="black"/>
                </a:solidFill>
                <a:latin typeface="Times New Roman"/>
                <a:cs typeface="Times New Roman"/>
              </a:rPr>
              <a:t> </a:t>
            </a:r>
            <a:r>
              <a:rPr sz="2052" spc="-4" dirty="0">
                <a:solidFill>
                  <a:prstClr val="black"/>
                </a:solidFill>
                <a:latin typeface="Times New Roman"/>
                <a:cs typeface="Times New Roman"/>
              </a:rPr>
              <a:t>Computers</a:t>
            </a:r>
            <a:endParaRPr sz="2052">
              <a:solidFill>
                <a:prstClr val="black"/>
              </a:solidFill>
              <a:latin typeface="Times New Roman"/>
              <a:cs typeface="Times New Roman"/>
            </a:endParaRPr>
          </a:p>
          <a:p>
            <a:pPr marL="451223" indent="-440363" defTabSz="781903">
              <a:spcBef>
                <a:spcPts val="492"/>
              </a:spcBef>
              <a:buFont typeface="Arial"/>
              <a:buChar char="•"/>
              <a:tabLst>
                <a:tab pos="451223" algn="l"/>
                <a:tab pos="451766" algn="l"/>
              </a:tabLst>
            </a:pPr>
            <a:r>
              <a:rPr sz="2052" spc="-4" dirty="0">
                <a:solidFill>
                  <a:prstClr val="black"/>
                </a:solidFill>
                <a:latin typeface="Times New Roman"/>
                <a:cs typeface="Times New Roman"/>
              </a:rPr>
              <a:t>Digital</a:t>
            </a:r>
            <a:r>
              <a:rPr sz="2052" spc="-43" dirty="0">
                <a:solidFill>
                  <a:prstClr val="black"/>
                </a:solidFill>
                <a:latin typeface="Times New Roman"/>
                <a:cs typeface="Times New Roman"/>
              </a:rPr>
              <a:t> </a:t>
            </a:r>
            <a:r>
              <a:rPr sz="2052" spc="-4" dirty="0">
                <a:solidFill>
                  <a:prstClr val="black"/>
                </a:solidFill>
                <a:latin typeface="Times New Roman"/>
                <a:cs typeface="Times New Roman"/>
              </a:rPr>
              <a:t>Camera</a:t>
            </a:r>
            <a:endParaRPr sz="2052">
              <a:solidFill>
                <a:prstClr val="black"/>
              </a:solidFill>
              <a:latin typeface="Times New Roman"/>
              <a:cs typeface="Times New Roman"/>
            </a:endParaRPr>
          </a:p>
          <a:p>
            <a:pPr marL="451223" indent="-440363" defTabSz="781903">
              <a:spcBef>
                <a:spcPts val="492"/>
              </a:spcBef>
              <a:buFont typeface="Arial"/>
              <a:buChar char="•"/>
              <a:tabLst>
                <a:tab pos="451223" algn="l"/>
                <a:tab pos="451766" algn="l"/>
              </a:tabLst>
            </a:pPr>
            <a:r>
              <a:rPr sz="2052" spc="-4" dirty="0">
                <a:solidFill>
                  <a:prstClr val="black"/>
                </a:solidFill>
                <a:latin typeface="Times New Roman"/>
                <a:cs typeface="Times New Roman"/>
              </a:rPr>
              <a:t>Digital</a:t>
            </a:r>
            <a:r>
              <a:rPr sz="2052" spc="-43" dirty="0">
                <a:solidFill>
                  <a:prstClr val="black"/>
                </a:solidFill>
                <a:latin typeface="Times New Roman"/>
                <a:cs typeface="Times New Roman"/>
              </a:rPr>
              <a:t> </a:t>
            </a:r>
            <a:r>
              <a:rPr sz="2052" dirty="0">
                <a:solidFill>
                  <a:prstClr val="black"/>
                </a:solidFill>
                <a:latin typeface="Times New Roman"/>
                <a:cs typeface="Times New Roman"/>
              </a:rPr>
              <a:t>television</a:t>
            </a:r>
            <a:endParaRPr sz="2052">
              <a:solidFill>
                <a:prstClr val="black"/>
              </a:solidFill>
              <a:latin typeface="Times New Roman"/>
              <a:cs typeface="Times New Roman"/>
            </a:endParaRPr>
          </a:p>
          <a:p>
            <a:pPr marL="451223" indent="-440363" defTabSz="781903">
              <a:spcBef>
                <a:spcPts val="492"/>
              </a:spcBef>
              <a:buFont typeface="Arial"/>
              <a:buChar char="•"/>
              <a:tabLst>
                <a:tab pos="451223" algn="l"/>
                <a:tab pos="451766" algn="l"/>
              </a:tabLst>
            </a:pPr>
            <a:r>
              <a:rPr sz="2052" spc="-4" dirty="0">
                <a:solidFill>
                  <a:prstClr val="black"/>
                </a:solidFill>
                <a:latin typeface="Times New Roman"/>
                <a:cs typeface="Times New Roman"/>
              </a:rPr>
              <a:t>Digital </a:t>
            </a:r>
            <a:r>
              <a:rPr sz="2052" dirty="0">
                <a:solidFill>
                  <a:prstClr val="black"/>
                </a:solidFill>
                <a:latin typeface="Times New Roman"/>
                <a:cs typeface="Times New Roman"/>
              </a:rPr>
              <a:t>audio &amp; video</a:t>
            </a:r>
            <a:r>
              <a:rPr sz="2052" spc="-128" dirty="0">
                <a:solidFill>
                  <a:prstClr val="black"/>
                </a:solidFill>
                <a:latin typeface="Times New Roman"/>
                <a:cs typeface="Times New Roman"/>
              </a:rPr>
              <a:t> </a:t>
            </a:r>
            <a:r>
              <a:rPr sz="2052" dirty="0">
                <a:solidFill>
                  <a:prstClr val="black"/>
                </a:solidFill>
                <a:latin typeface="Times New Roman"/>
                <a:cs typeface="Times New Roman"/>
              </a:rPr>
              <a:t>players</a:t>
            </a:r>
            <a:endParaRPr sz="2052">
              <a:solidFill>
                <a:prstClr val="black"/>
              </a:solidFill>
              <a:latin typeface="Times New Roman"/>
              <a:cs typeface="Times New Roman"/>
            </a:endParaRPr>
          </a:p>
          <a:p>
            <a:pPr marL="451223" indent="-440363" defTabSz="781903">
              <a:spcBef>
                <a:spcPts val="496"/>
              </a:spcBef>
              <a:buFont typeface="Arial"/>
              <a:buChar char="•"/>
              <a:tabLst>
                <a:tab pos="451223" algn="l"/>
                <a:tab pos="451766" algn="l"/>
              </a:tabLst>
            </a:pPr>
            <a:r>
              <a:rPr sz="2052" spc="-4" dirty="0">
                <a:solidFill>
                  <a:prstClr val="black"/>
                </a:solidFill>
                <a:latin typeface="Times New Roman"/>
                <a:cs typeface="Times New Roman"/>
              </a:rPr>
              <a:t>Cell</a:t>
            </a:r>
            <a:r>
              <a:rPr sz="2052" spc="-34" dirty="0">
                <a:solidFill>
                  <a:prstClr val="black"/>
                </a:solidFill>
                <a:latin typeface="Times New Roman"/>
                <a:cs typeface="Times New Roman"/>
              </a:rPr>
              <a:t> </a:t>
            </a:r>
            <a:r>
              <a:rPr sz="2052" dirty="0">
                <a:solidFill>
                  <a:prstClr val="black"/>
                </a:solidFill>
                <a:latin typeface="Times New Roman"/>
                <a:cs typeface="Times New Roman"/>
              </a:rPr>
              <a:t>phones</a:t>
            </a:r>
            <a:endParaRPr sz="2052">
              <a:solidFill>
                <a:prstClr val="black"/>
              </a:solidFill>
              <a:latin typeface="Times New Roman"/>
              <a:cs typeface="Times New Roman"/>
            </a:endParaRPr>
          </a:p>
          <a:p>
            <a:pPr marL="451223" indent="-440363" defTabSz="781903">
              <a:spcBef>
                <a:spcPts val="492"/>
              </a:spcBef>
              <a:buFont typeface="Arial"/>
              <a:buChar char="•"/>
              <a:tabLst>
                <a:tab pos="451223" algn="l"/>
                <a:tab pos="451766" algn="l"/>
              </a:tabLst>
            </a:pPr>
            <a:r>
              <a:rPr sz="2052" dirty="0">
                <a:solidFill>
                  <a:prstClr val="black"/>
                </a:solidFill>
                <a:latin typeface="Times New Roman"/>
                <a:cs typeface="Times New Roman"/>
              </a:rPr>
              <a:t>Modern</a:t>
            </a:r>
            <a:r>
              <a:rPr sz="2052" spc="-26" dirty="0">
                <a:solidFill>
                  <a:prstClr val="black"/>
                </a:solidFill>
                <a:latin typeface="Times New Roman"/>
                <a:cs typeface="Times New Roman"/>
              </a:rPr>
              <a:t> </a:t>
            </a:r>
            <a:r>
              <a:rPr sz="2052" dirty="0">
                <a:solidFill>
                  <a:prstClr val="black"/>
                </a:solidFill>
                <a:latin typeface="Times New Roman"/>
                <a:cs typeface="Times New Roman"/>
              </a:rPr>
              <a:t>radios</a:t>
            </a:r>
            <a:endParaRPr sz="2052">
              <a:solidFill>
                <a:prstClr val="black"/>
              </a:solidFill>
              <a:latin typeface="Times New Roman"/>
              <a:cs typeface="Times New Roman"/>
            </a:endParaRPr>
          </a:p>
          <a:p>
            <a:pPr marL="451223" indent="-440363" defTabSz="781903">
              <a:spcBef>
                <a:spcPts val="492"/>
              </a:spcBef>
              <a:buFont typeface="Arial"/>
              <a:buChar char="•"/>
              <a:tabLst>
                <a:tab pos="451223" algn="l"/>
                <a:tab pos="451766" algn="l"/>
              </a:tabLst>
            </a:pPr>
            <a:r>
              <a:rPr sz="2052" spc="-4" dirty="0">
                <a:solidFill>
                  <a:prstClr val="black"/>
                </a:solidFill>
                <a:latin typeface="Times New Roman"/>
                <a:cs typeface="Times New Roman"/>
              </a:rPr>
              <a:t>Digital</a:t>
            </a:r>
            <a:r>
              <a:rPr sz="2052" spc="-43" dirty="0">
                <a:solidFill>
                  <a:prstClr val="black"/>
                </a:solidFill>
                <a:latin typeface="Times New Roman"/>
                <a:cs typeface="Times New Roman"/>
              </a:rPr>
              <a:t> </a:t>
            </a:r>
            <a:r>
              <a:rPr sz="2052" dirty="0">
                <a:solidFill>
                  <a:prstClr val="black"/>
                </a:solidFill>
                <a:latin typeface="Times New Roman"/>
                <a:cs typeface="Times New Roman"/>
              </a:rPr>
              <a:t>calculators</a:t>
            </a:r>
            <a:endParaRPr sz="2052">
              <a:solidFill>
                <a:prstClr val="black"/>
              </a:solidFill>
              <a:latin typeface="Times New Roman"/>
              <a:cs typeface="Times New Roman"/>
            </a:endParaRPr>
          </a:p>
          <a:p>
            <a:pPr marL="451223" indent="-440363" defTabSz="781903">
              <a:spcBef>
                <a:spcPts val="492"/>
              </a:spcBef>
              <a:buFont typeface="Arial"/>
              <a:buChar char="•"/>
              <a:tabLst>
                <a:tab pos="451223" algn="l"/>
                <a:tab pos="451766" algn="l"/>
              </a:tabLst>
            </a:pPr>
            <a:r>
              <a:rPr sz="2052" dirty="0">
                <a:solidFill>
                  <a:prstClr val="black"/>
                </a:solidFill>
                <a:latin typeface="Times New Roman"/>
                <a:cs typeface="Times New Roman"/>
              </a:rPr>
              <a:t>Medical</a:t>
            </a:r>
            <a:r>
              <a:rPr sz="2052" spc="-43" dirty="0">
                <a:solidFill>
                  <a:prstClr val="black"/>
                </a:solidFill>
                <a:latin typeface="Times New Roman"/>
                <a:cs typeface="Times New Roman"/>
              </a:rPr>
              <a:t> </a:t>
            </a:r>
            <a:r>
              <a:rPr sz="2052" spc="-4" dirty="0">
                <a:solidFill>
                  <a:prstClr val="black"/>
                </a:solidFill>
                <a:latin typeface="Times New Roman"/>
                <a:cs typeface="Times New Roman"/>
              </a:rPr>
              <a:t>equipments</a:t>
            </a:r>
            <a:endParaRPr sz="2052">
              <a:solidFill>
                <a:prstClr val="black"/>
              </a:solidFill>
              <a:latin typeface="Times New Roman"/>
              <a:cs typeface="Times New Roman"/>
            </a:endParaRPr>
          </a:p>
          <a:p>
            <a:pPr marL="451223" indent="-440363" defTabSz="781903">
              <a:spcBef>
                <a:spcPts val="492"/>
              </a:spcBef>
              <a:buFont typeface="Arial"/>
              <a:buChar char="•"/>
              <a:tabLst>
                <a:tab pos="451223" algn="l"/>
                <a:tab pos="451766" algn="l"/>
              </a:tabLst>
            </a:pPr>
            <a:r>
              <a:rPr sz="2052" spc="-4" dirty="0">
                <a:solidFill>
                  <a:prstClr val="black"/>
                </a:solidFill>
                <a:latin typeface="Times New Roman"/>
                <a:cs typeface="Times New Roman"/>
              </a:rPr>
              <a:t>Communication</a:t>
            </a:r>
            <a:r>
              <a:rPr sz="2052" spc="-38" dirty="0">
                <a:solidFill>
                  <a:prstClr val="black"/>
                </a:solidFill>
                <a:latin typeface="Times New Roman"/>
                <a:cs typeface="Times New Roman"/>
              </a:rPr>
              <a:t> </a:t>
            </a:r>
            <a:r>
              <a:rPr sz="2052" spc="-4" dirty="0">
                <a:solidFill>
                  <a:prstClr val="black"/>
                </a:solidFill>
                <a:latin typeface="Times New Roman"/>
                <a:cs typeface="Times New Roman"/>
              </a:rPr>
              <a:t>Equipments</a:t>
            </a:r>
            <a:endParaRPr sz="2052">
              <a:solidFill>
                <a:prstClr val="black"/>
              </a:solidFill>
              <a:latin typeface="Times New Roman"/>
              <a:cs typeface="Times New Roman"/>
            </a:endParaRPr>
          </a:p>
          <a:p>
            <a:pPr marL="451223" indent="-440363" defTabSz="781903">
              <a:spcBef>
                <a:spcPts val="496"/>
              </a:spcBef>
              <a:buFont typeface="Arial"/>
              <a:buChar char="•"/>
              <a:tabLst>
                <a:tab pos="451223" algn="l"/>
                <a:tab pos="451766" algn="l"/>
              </a:tabLst>
            </a:pPr>
            <a:r>
              <a:rPr sz="2052" spc="-4" dirty="0">
                <a:solidFill>
                  <a:prstClr val="black"/>
                </a:solidFill>
                <a:latin typeface="Times New Roman"/>
                <a:cs typeface="Times New Roman"/>
              </a:rPr>
              <a:t>Control</a:t>
            </a:r>
            <a:r>
              <a:rPr sz="2052" spc="-34" dirty="0">
                <a:solidFill>
                  <a:prstClr val="black"/>
                </a:solidFill>
                <a:latin typeface="Times New Roman"/>
                <a:cs typeface="Times New Roman"/>
              </a:rPr>
              <a:t> </a:t>
            </a:r>
            <a:r>
              <a:rPr sz="2052" spc="-4" dirty="0">
                <a:solidFill>
                  <a:prstClr val="black"/>
                </a:solidFill>
                <a:latin typeface="Times New Roman"/>
                <a:cs typeface="Times New Roman"/>
              </a:rPr>
              <a:t>systems</a:t>
            </a:r>
            <a:endParaRPr sz="2052">
              <a:solidFill>
                <a:prstClr val="black"/>
              </a:solidFill>
              <a:latin typeface="Times New Roman"/>
              <a:cs typeface="Times New Roman"/>
            </a:endParaRPr>
          </a:p>
        </p:txBody>
      </p:sp>
      <p:sp>
        <p:nvSpPr>
          <p:cNvPr id="38" name="object 38"/>
          <p:cNvSpPr/>
          <p:nvPr/>
        </p:nvSpPr>
        <p:spPr>
          <a:xfrm>
            <a:off x="6347700" y="3746760"/>
            <a:ext cx="423534" cy="357289"/>
          </a:xfrm>
          <a:custGeom>
            <a:avLst/>
            <a:gdLst/>
            <a:ahLst/>
            <a:cxnLst/>
            <a:rect l="l" t="t" r="r" b="b"/>
            <a:pathLst>
              <a:path w="495300" h="417829">
                <a:moveTo>
                  <a:pt x="45720" y="219456"/>
                </a:moveTo>
                <a:lnTo>
                  <a:pt x="18288" y="266700"/>
                </a:lnTo>
                <a:lnTo>
                  <a:pt x="7620" y="295656"/>
                </a:lnTo>
                <a:lnTo>
                  <a:pt x="3048" y="307848"/>
                </a:lnTo>
                <a:lnTo>
                  <a:pt x="1524" y="321564"/>
                </a:lnTo>
                <a:lnTo>
                  <a:pt x="0" y="333756"/>
                </a:lnTo>
                <a:lnTo>
                  <a:pt x="0" y="344424"/>
                </a:lnTo>
                <a:lnTo>
                  <a:pt x="12192" y="382524"/>
                </a:lnTo>
                <a:lnTo>
                  <a:pt x="25908" y="397256"/>
                </a:lnTo>
                <a:lnTo>
                  <a:pt x="25908" y="321564"/>
                </a:lnTo>
                <a:lnTo>
                  <a:pt x="27432" y="306324"/>
                </a:lnTo>
                <a:lnTo>
                  <a:pt x="32004" y="291084"/>
                </a:lnTo>
                <a:lnTo>
                  <a:pt x="36576" y="271272"/>
                </a:lnTo>
                <a:lnTo>
                  <a:pt x="41148" y="248412"/>
                </a:lnTo>
                <a:lnTo>
                  <a:pt x="45720" y="219456"/>
                </a:lnTo>
                <a:close/>
              </a:path>
              <a:path w="495300" h="417829">
                <a:moveTo>
                  <a:pt x="449580" y="209804"/>
                </a:moveTo>
                <a:lnTo>
                  <a:pt x="449580" y="86868"/>
                </a:lnTo>
                <a:lnTo>
                  <a:pt x="448056" y="102108"/>
                </a:lnTo>
                <a:lnTo>
                  <a:pt x="443484" y="120396"/>
                </a:lnTo>
                <a:lnTo>
                  <a:pt x="426720" y="160020"/>
                </a:lnTo>
                <a:lnTo>
                  <a:pt x="397764" y="202692"/>
                </a:lnTo>
                <a:lnTo>
                  <a:pt x="330708" y="269748"/>
                </a:lnTo>
                <a:lnTo>
                  <a:pt x="306324" y="286512"/>
                </a:lnTo>
                <a:lnTo>
                  <a:pt x="295656" y="295656"/>
                </a:lnTo>
                <a:lnTo>
                  <a:pt x="271272" y="310896"/>
                </a:lnTo>
                <a:lnTo>
                  <a:pt x="259080" y="316992"/>
                </a:lnTo>
                <a:lnTo>
                  <a:pt x="248412" y="324612"/>
                </a:lnTo>
                <a:lnTo>
                  <a:pt x="236220" y="330708"/>
                </a:lnTo>
                <a:lnTo>
                  <a:pt x="224028" y="335280"/>
                </a:lnTo>
                <a:lnTo>
                  <a:pt x="211836" y="341376"/>
                </a:lnTo>
                <a:lnTo>
                  <a:pt x="201168" y="345948"/>
                </a:lnTo>
                <a:lnTo>
                  <a:pt x="188976" y="350520"/>
                </a:lnTo>
                <a:lnTo>
                  <a:pt x="178308" y="355092"/>
                </a:lnTo>
                <a:lnTo>
                  <a:pt x="167640" y="358140"/>
                </a:lnTo>
                <a:lnTo>
                  <a:pt x="155448" y="362712"/>
                </a:lnTo>
                <a:lnTo>
                  <a:pt x="146304" y="364236"/>
                </a:lnTo>
                <a:lnTo>
                  <a:pt x="135636" y="367284"/>
                </a:lnTo>
                <a:lnTo>
                  <a:pt x="126492" y="370332"/>
                </a:lnTo>
                <a:lnTo>
                  <a:pt x="115824" y="371856"/>
                </a:lnTo>
                <a:lnTo>
                  <a:pt x="106680" y="373380"/>
                </a:lnTo>
                <a:lnTo>
                  <a:pt x="99060" y="374904"/>
                </a:lnTo>
                <a:lnTo>
                  <a:pt x="82296" y="374904"/>
                </a:lnTo>
                <a:lnTo>
                  <a:pt x="76200" y="376428"/>
                </a:lnTo>
                <a:lnTo>
                  <a:pt x="68580" y="374904"/>
                </a:lnTo>
                <a:lnTo>
                  <a:pt x="56388" y="374904"/>
                </a:lnTo>
                <a:lnTo>
                  <a:pt x="47244" y="371856"/>
                </a:lnTo>
                <a:lnTo>
                  <a:pt x="44196" y="370332"/>
                </a:lnTo>
                <a:lnTo>
                  <a:pt x="41148" y="367284"/>
                </a:lnTo>
                <a:lnTo>
                  <a:pt x="39624" y="364236"/>
                </a:lnTo>
                <a:lnTo>
                  <a:pt x="30480" y="350520"/>
                </a:lnTo>
                <a:lnTo>
                  <a:pt x="27432" y="335280"/>
                </a:lnTo>
                <a:lnTo>
                  <a:pt x="25908" y="321564"/>
                </a:lnTo>
                <a:lnTo>
                  <a:pt x="25908" y="397256"/>
                </a:lnTo>
                <a:lnTo>
                  <a:pt x="33528" y="402336"/>
                </a:lnTo>
                <a:lnTo>
                  <a:pt x="51816" y="411480"/>
                </a:lnTo>
                <a:lnTo>
                  <a:pt x="64008" y="414528"/>
                </a:lnTo>
                <a:lnTo>
                  <a:pt x="88392" y="417576"/>
                </a:lnTo>
                <a:lnTo>
                  <a:pt x="103632" y="417576"/>
                </a:lnTo>
                <a:lnTo>
                  <a:pt x="118872" y="416052"/>
                </a:lnTo>
                <a:lnTo>
                  <a:pt x="134112" y="413004"/>
                </a:lnTo>
                <a:lnTo>
                  <a:pt x="150876" y="409956"/>
                </a:lnTo>
                <a:lnTo>
                  <a:pt x="187452" y="399288"/>
                </a:lnTo>
                <a:lnTo>
                  <a:pt x="227076" y="384048"/>
                </a:lnTo>
                <a:lnTo>
                  <a:pt x="269748" y="364236"/>
                </a:lnTo>
                <a:lnTo>
                  <a:pt x="327660" y="327660"/>
                </a:lnTo>
                <a:lnTo>
                  <a:pt x="361188" y="304800"/>
                </a:lnTo>
                <a:lnTo>
                  <a:pt x="390144" y="278892"/>
                </a:lnTo>
                <a:lnTo>
                  <a:pt x="437388" y="227076"/>
                </a:lnTo>
                <a:lnTo>
                  <a:pt x="449580" y="209804"/>
                </a:lnTo>
                <a:close/>
              </a:path>
              <a:path w="495300" h="417829">
                <a:moveTo>
                  <a:pt x="495300" y="82296"/>
                </a:moveTo>
                <a:lnTo>
                  <a:pt x="495300" y="62484"/>
                </a:lnTo>
                <a:lnTo>
                  <a:pt x="490728" y="45720"/>
                </a:lnTo>
                <a:lnTo>
                  <a:pt x="466344" y="10668"/>
                </a:lnTo>
                <a:lnTo>
                  <a:pt x="423672" y="0"/>
                </a:lnTo>
                <a:lnTo>
                  <a:pt x="406908" y="1524"/>
                </a:lnTo>
                <a:lnTo>
                  <a:pt x="353568" y="13716"/>
                </a:lnTo>
                <a:lnTo>
                  <a:pt x="304800" y="32004"/>
                </a:lnTo>
                <a:lnTo>
                  <a:pt x="289560" y="39624"/>
                </a:lnTo>
                <a:lnTo>
                  <a:pt x="277368" y="44196"/>
                </a:lnTo>
                <a:lnTo>
                  <a:pt x="266700" y="50292"/>
                </a:lnTo>
                <a:lnTo>
                  <a:pt x="260604" y="54864"/>
                </a:lnTo>
                <a:lnTo>
                  <a:pt x="254508" y="56388"/>
                </a:lnTo>
                <a:lnTo>
                  <a:pt x="252984" y="57912"/>
                </a:lnTo>
                <a:lnTo>
                  <a:pt x="256032" y="57912"/>
                </a:lnTo>
                <a:lnTo>
                  <a:pt x="259080" y="56388"/>
                </a:lnTo>
                <a:lnTo>
                  <a:pt x="263652" y="56388"/>
                </a:lnTo>
                <a:lnTo>
                  <a:pt x="269748" y="54864"/>
                </a:lnTo>
                <a:lnTo>
                  <a:pt x="277368" y="53340"/>
                </a:lnTo>
                <a:lnTo>
                  <a:pt x="284988" y="53340"/>
                </a:lnTo>
                <a:lnTo>
                  <a:pt x="294132" y="50292"/>
                </a:lnTo>
                <a:lnTo>
                  <a:pt x="315468" y="47244"/>
                </a:lnTo>
                <a:lnTo>
                  <a:pt x="327660" y="45720"/>
                </a:lnTo>
                <a:lnTo>
                  <a:pt x="339852" y="42672"/>
                </a:lnTo>
                <a:lnTo>
                  <a:pt x="352044" y="41148"/>
                </a:lnTo>
                <a:lnTo>
                  <a:pt x="367284" y="38100"/>
                </a:lnTo>
                <a:lnTo>
                  <a:pt x="381000" y="36576"/>
                </a:lnTo>
                <a:lnTo>
                  <a:pt x="396240" y="33528"/>
                </a:lnTo>
                <a:lnTo>
                  <a:pt x="409956" y="33528"/>
                </a:lnTo>
                <a:lnTo>
                  <a:pt x="446532" y="59436"/>
                </a:lnTo>
                <a:lnTo>
                  <a:pt x="449580" y="71628"/>
                </a:lnTo>
                <a:lnTo>
                  <a:pt x="449580" y="209804"/>
                </a:lnTo>
                <a:lnTo>
                  <a:pt x="455676" y="201168"/>
                </a:lnTo>
                <a:lnTo>
                  <a:pt x="469392" y="175260"/>
                </a:lnTo>
                <a:lnTo>
                  <a:pt x="480060" y="149352"/>
                </a:lnTo>
                <a:lnTo>
                  <a:pt x="489204" y="126492"/>
                </a:lnTo>
                <a:lnTo>
                  <a:pt x="493776" y="103632"/>
                </a:lnTo>
                <a:lnTo>
                  <a:pt x="495300" y="82296"/>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39" name="object 39"/>
          <p:cNvSpPr/>
          <p:nvPr/>
        </p:nvSpPr>
        <p:spPr>
          <a:xfrm>
            <a:off x="6418072" y="3823647"/>
            <a:ext cx="275297" cy="203622"/>
          </a:xfrm>
          <a:custGeom>
            <a:avLst/>
            <a:gdLst/>
            <a:ahLst/>
            <a:cxnLst/>
            <a:rect l="l" t="t" r="r" b="b"/>
            <a:pathLst>
              <a:path w="321945" h="238125">
                <a:moveTo>
                  <a:pt x="42672" y="152400"/>
                </a:moveTo>
                <a:lnTo>
                  <a:pt x="3048" y="198120"/>
                </a:lnTo>
                <a:lnTo>
                  <a:pt x="0" y="213360"/>
                </a:lnTo>
                <a:lnTo>
                  <a:pt x="0" y="219456"/>
                </a:lnTo>
                <a:lnTo>
                  <a:pt x="30480" y="237744"/>
                </a:lnTo>
                <a:lnTo>
                  <a:pt x="30480" y="182880"/>
                </a:lnTo>
                <a:lnTo>
                  <a:pt x="36576" y="164592"/>
                </a:lnTo>
                <a:lnTo>
                  <a:pt x="42672" y="152400"/>
                </a:lnTo>
                <a:close/>
              </a:path>
              <a:path w="321945" h="238125">
                <a:moveTo>
                  <a:pt x="275844" y="100584"/>
                </a:moveTo>
                <a:lnTo>
                  <a:pt x="275844" y="33528"/>
                </a:lnTo>
                <a:lnTo>
                  <a:pt x="274320" y="38100"/>
                </a:lnTo>
                <a:lnTo>
                  <a:pt x="269748" y="47244"/>
                </a:lnTo>
                <a:lnTo>
                  <a:pt x="262128" y="56388"/>
                </a:lnTo>
                <a:lnTo>
                  <a:pt x="252984" y="68580"/>
                </a:lnTo>
                <a:lnTo>
                  <a:pt x="225552" y="92964"/>
                </a:lnTo>
                <a:lnTo>
                  <a:pt x="192024" y="120396"/>
                </a:lnTo>
                <a:lnTo>
                  <a:pt x="155448" y="147828"/>
                </a:lnTo>
                <a:lnTo>
                  <a:pt x="121920" y="170688"/>
                </a:lnTo>
                <a:lnTo>
                  <a:pt x="105156" y="179832"/>
                </a:lnTo>
                <a:lnTo>
                  <a:pt x="91440" y="187452"/>
                </a:lnTo>
                <a:lnTo>
                  <a:pt x="79248" y="192024"/>
                </a:lnTo>
                <a:lnTo>
                  <a:pt x="68580" y="195072"/>
                </a:lnTo>
                <a:lnTo>
                  <a:pt x="53340" y="196596"/>
                </a:lnTo>
                <a:lnTo>
                  <a:pt x="41148" y="195072"/>
                </a:lnTo>
                <a:lnTo>
                  <a:pt x="35052" y="193548"/>
                </a:lnTo>
                <a:lnTo>
                  <a:pt x="30480" y="188976"/>
                </a:lnTo>
                <a:lnTo>
                  <a:pt x="30480" y="237744"/>
                </a:lnTo>
                <a:lnTo>
                  <a:pt x="44196" y="236220"/>
                </a:lnTo>
                <a:lnTo>
                  <a:pt x="68580" y="233172"/>
                </a:lnTo>
                <a:lnTo>
                  <a:pt x="82296" y="228600"/>
                </a:lnTo>
                <a:lnTo>
                  <a:pt x="94488" y="225552"/>
                </a:lnTo>
                <a:lnTo>
                  <a:pt x="156972" y="198120"/>
                </a:lnTo>
                <a:lnTo>
                  <a:pt x="179832" y="182880"/>
                </a:lnTo>
                <a:lnTo>
                  <a:pt x="192024" y="175260"/>
                </a:lnTo>
                <a:lnTo>
                  <a:pt x="202692" y="167640"/>
                </a:lnTo>
                <a:lnTo>
                  <a:pt x="213360" y="158496"/>
                </a:lnTo>
                <a:lnTo>
                  <a:pt x="224028" y="150876"/>
                </a:lnTo>
                <a:lnTo>
                  <a:pt x="234696" y="141732"/>
                </a:lnTo>
                <a:lnTo>
                  <a:pt x="243840" y="132588"/>
                </a:lnTo>
                <a:lnTo>
                  <a:pt x="252984" y="124968"/>
                </a:lnTo>
                <a:lnTo>
                  <a:pt x="262128" y="115824"/>
                </a:lnTo>
                <a:lnTo>
                  <a:pt x="269748" y="106680"/>
                </a:lnTo>
                <a:lnTo>
                  <a:pt x="275844" y="100584"/>
                </a:lnTo>
                <a:close/>
              </a:path>
              <a:path w="321945" h="238125">
                <a:moveTo>
                  <a:pt x="223012" y="28702"/>
                </a:moveTo>
                <a:lnTo>
                  <a:pt x="220980" y="28956"/>
                </a:lnTo>
                <a:lnTo>
                  <a:pt x="222504" y="28956"/>
                </a:lnTo>
                <a:lnTo>
                  <a:pt x="223012" y="28702"/>
                </a:lnTo>
                <a:close/>
              </a:path>
              <a:path w="321945" h="238125">
                <a:moveTo>
                  <a:pt x="321564" y="27432"/>
                </a:moveTo>
                <a:lnTo>
                  <a:pt x="321564" y="16764"/>
                </a:lnTo>
                <a:lnTo>
                  <a:pt x="320040" y="9144"/>
                </a:lnTo>
                <a:lnTo>
                  <a:pt x="315468" y="3048"/>
                </a:lnTo>
                <a:lnTo>
                  <a:pt x="309372" y="0"/>
                </a:lnTo>
                <a:lnTo>
                  <a:pt x="294132" y="0"/>
                </a:lnTo>
                <a:lnTo>
                  <a:pt x="283464" y="1524"/>
                </a:lnTo>
                <a:lnTo>
                  <a:pt x="265176" y="7620"/>
                </a:lnTo>
                <a:lnTo>
                  <a:pt x="254508" y="12192"/>
                </a:lnTo>
                <a:lnTo>
                  <a:pt x="245364" y="15240"/>
                </a:lnTo>
                <a:lnTo>
                  <a:pt x="237744" y="19812"/>
                </a:lnTo>
                <a:lnTo>
                  <a:pt x="231648" y="22860"/>
                </a:lnTo>
                <a:lnTo>
                  <a:pt x="225552" y="27432"/>
                </a:lnTo>
                <a:lnTo>
                  <a:pt x="223012" y="28702"/>
                </a:lnTo>
                <a:lnTo>
                  <a:pt x="233172" y="27432"/>
                </a:lnTo>
                <a:lnTo>
                  <a:pt x="243840" y="24384"/>
                </a:lnTo>
                <a:lnTo>
                  <a:pt x="252984" y="22860"/>
                </a:lnTo>
                <a:lnTo>
                  <a:pt x="260604" y="21336"/>
                </a:lnTo>
                <a:lnTo>
                  <a:pt x="265176" y="21336"/>
                </a:lnTo>
                <a:lnTo>
                  <a:pt x="269748" y="22860"/>
                </a:lnTo>
                <a:lnTo>
                  <a:pt x="272796" y="27432"/>
                </a:lnTo>
                <a:lnTo>
                  <a:pt x="275844" y="33528"/>
                </a:lnTo>
                <a:lnTo>
                  <a:pt x="275844" y="100584"/>
                </a:lnTo>
                <a:lnTo>
                  <a:pt x="277368" y="99060"/>
                </a:lnTo>
                <a:lnTo>
                  <a:pt x="284988" y="89916"/>
                </a:lnTo>
                <a:lnTo>
                  <a:pt x="291084" y="80772"/>
                </a:lnTo>
                <a:lnTo>
                  <a:pt x="303276" y="65532"/>
                </a:lnTo>
                <a:lnTo>
                  <a:pt x="307848" y="57912"/>
                </a:lnTo>
                <a:lnTo>
                  <a:pt x="312420" y="51816"/>
                </a:lnTo>
                <a:lnTo>
                  <a:pt x="315468" y="44196"/>
                </a:lnTo>
                <a:lnTo>
                  <a:pt x="318516" y="38100"/>
                </a:lnTo>
                <a:lnTo>
                  <a:pt x="320040" y="33528"/>
                </a:lnTo>
                <a:lnTo>
                  <a:pt x="321564" y="27432"/>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40" name="object 40"/>
          <p:cNvSpPr/>
          <p:nvPr/>
        </p:nvSpPr>
        <p:spPr>
          <a:xfrm>
            <a:off x="6367247" y="3741546"/>
            <a:ext cx="247605" cy="228057"/>
          </a:xfrm>
          <a:prstGeom prst="rect">
            <a:avLst/>
          </a:prstGeom>
          <a:blipFill>
            <a:blip r:embed="rId10" cstate="print"/>
            <a:stretch>
              <a:fillRect/>
            </a:stretch>
          </a:blipFill>
        </p:spPr>
        <p:txBody>
          <a:bodyPr wrap="square" lIns="0" tIns="0" rIns="0" bIns="0" rtlCol="0"/>
          <a:lstStyle/>
          <a:p>
            <a:pPr defTabSz="781903"/>
            <a:endParaRPr sz="1539">
              <a:solidFill>
                <a:prstClr val="black"/>
              </a:solidFill>
              <a:latin typeface="Calibri"/>
            </a:endParaRPr>
          </a:p>
        </p:txBody>
      </p:sp>
      <p:sp>
        <p:nvSpPr>
          <p:cNvPr id="41" name="object 41"/>
          <p:cNvSpPr/>
          <p:nvPr/>
        </p:nvSpPr>
        <p:spPr>
          <a:xfrm>
            <a:off x="6402433" y="3635989"/>
            <a:ext cx="26064" cy="54842"/>
          </a:xfrm>
          <a:custGeom>
            <a:avLst/>
            <a:gdLst/>
            <a:ahLst/>
            <a:cxnLst/>
            <a:rect l="l" t="t" r="r" b="b"/>
            <a:pathLst>
              <a:path w="30479" h="64135">
                <a:moveTo>
                  <a:pt x="30480" y="6095"/>
                </a:moveTo>
                <a:lnTo>
                  <a:pt x="13208" y="0"/>
                </a:lnTo>
                <a:lnTo>
                  <a:pt x="4364" y="0"/>
                </a:lnTo>
                <a:lnTo>
                  <a:pt x="0" y="64007"/>
                </a:lnTo>
                <a:lnTo>
                  <a:pt x="30480" y="6095"/>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42" name="object 42"/>
          <p:cNvSpPr/>
          <p:nvPr/>
        </p:nvSpPr>
        <p:spPr>
          <a:xfrm>
            <a:off x="6274722" y="3635989"/>
            <a:ext cx="60272" cy="66788"/>
          </a:xfrm>
          <a:custGeom>
            <a:avLst/>
            <a:gdLst/>
            <a:ahLst/>
            <a:cxnLst/>
            <a:rect l="l" t="t" r="r" b="b"/>
            <a:pathLst>
              <a:path w="70484" h="78104">
                <a:moveTo>
                  <a:pt x="70104" y="77724"/>
                </a:moveTo>
                <a:lnTo>
                  <a:pt x="15240" y="0"/>
                </a:lnTo>
                <a:lnTo>
                  <a:pt x="0" y="16764"/>
                </a:lnTo>
                <a:lnTo>
                  <a:pt x="70104" y="77724"/>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43" name="object 43"/>
          <p:cNvSpPr/>
          <p:nvPr/>
        </p:nvSpPr>
        <p:spPr>
          <a:xfrm>
            <a:off x="6217382" y="3738941"/>
            <a:ext cx="66788" cy="21177"/>
          </a:xfrm>
          <a:custGeom>
            <a:avLst/>
            <a:gdLst/>
            <a:ahLst/>
            <a:cxnLst/>
            <a:rect l="l" t="t" r="r" b="b"/>
            <a:pathLst>
              <a:path w="78104" h="24764">
                <a:moveTo>
                  <a:pt x="77724" y="16764"/>
                </a:moveTo>
                <a:lnTo>
                  <a:pt x="0" y="0"/>
                </a:lnTo>
                <a:lnTo>
                  <a:pt x="0" y="24384"/>
                </a:lnTo>
                <a:lnTo>
                  <a:pt x="77724" y="16764"/>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44" name="object 44"/>
          <p:cNvSpPr/>
          <p:nvPr/>
        </p:nvSpPr>
        <p:spPr>
          <a:xfrm>
            <a:off x="6471502" y="3854924"/>
            <a:ext cx="319280" cy="284528"/>
          </a:xfrm>
          <a:custGeom>
            <a:avLst/>
            <a:gdLst/>
            <a:ahLst/>
            <a:cxnLst/>
            <a:rect l="l" t="t" r="r" b="b"/>
            <a:pathLst>
              <a:path w="373379" h="332739">
                <a:moveTo>
                  <a:pt x="265176" y="331978"/>
                </a:moveTo>
                <a:lnTo>
                  <a:pt x="265176" y="295656"/>
                </a:lnTo>
                <a:lnTo>
                  <a:pt x="251460" y="295656"/>
                </a:lnTo>
                <a:lnTo>
                  <a:pt x="236220" y="294132"/>
                </a:lnTo>
                <a:lnTo>
                  <a:pt x="158496" y="294132"/>
                </a:lnTo>
                <a:lnTo>
                  <a:pt x="141732" y="295656"/>
                </a:lnTo>
                <a:lnTo>
                  <a:pt x="124968" y="295656"/>
                </a:lnTo>
                <a:lnTo>
                  <a:pt x="108204" y="297180"/>
                </a:lnTo>
                <a:lnTo>
                  <a:pt x="71628" y="300228"/>
                </a:lnTo>
                <a:lnTo>
                  <a:pt x="54864" y="303276"/>
                </a:lnTo>
                <a:lnTo>
                  <a:pt x="18288" y="309372"/>
                </a:lnTo>
                <a:lnTo>
                  <a:pt x="0" y="313944"/>
                </a:lnTo>
                <a:lnTo>
                  <a:pt x="22860" y="312420"/>
                </a:lnTo>
                <a:lnTo>
                  <a:pt x="44196" y="310896"/>
                </a:lnTo>
                <a:lnTo>
                  <a:pt x="67056" y="310896"/>
                </a:lnTo>
                <a:lnTo>
                  <a:pt x="88392" y="312420"/>
                </a:lnTo>
                <a:lnTo>
                  <a:pt x="109728" y="312420"/>
                </a:lnTo>
                <a:lnTo>
                  <a:pt x="131064" y="315468"/>
                </a:lnTo>
                <a:lnTo>
                  <a:pt x="170688" y="318516"/>
                </a:lnTo>
                <a:lnTo>
                  <a:pt x="188976" y="321564"/>
                </a:lnTo>
                <a:lnTo>
                  <a:pt x="205740" y="323088"/>
                </a:lnTo>
                <a:lnTo>
                  <a:pt x="220980" y="326136"/>
                </a:lnTo>
                <a:lnTo>
                  <a:pt x="236220" y="327660"/>
                </a:lnTo>
                <a:lnTo>
                  <a:pt x="248412" y="329184"/>
                </a:lnTo>
                <a:lnTo>
                  <a:pt x="265176" y="331978"/>
                </a:lnTo>
                <a:close/>
              </a:path>
              <a:path w="373379" h="332739">
                <a:moveTo>
                  <a:pt x="373380" y="0"/>
                </a:moveTo>
                <a:lnTo>
                  <a:pt x="348996" y="51816"/>
                </a:lnTo>
                <a:lnTo>
                  <a:pt x="326136" y="118872"/>
                </a:lnTo>
                <a:lnTo>
                  <a:pt x="320040" y="143256"/>
                </a:lnTo>
                <a:lnTo>
                  <a:pt x="312420" y="166116"/>
                </a:lnTo>
                <a:lnTo>
                  <a:pt x="306324" y="188976"/>
                </a:lnTo>
                <a:lnTo>
                  <a:pt x="301752" y="210312"/>
                </a:lnTo>
                <a:lnTo>
                  <a:pt x="297180" y="230124"/>
                </a:lnTo>
                <a:lnTo>
                  <a:pt x="292608" y="246888"/>
                </a:lnTo>
                <a:lnTo>
                  <a:pt x="289560" y="260604"/>
                </a:lnTo>
                <a:lnTo>
                  <a:pt x="286512" y="271272"/>
                </a:lnTo>
                <a:lnTo>
                  <a:pt x="284988" y="278892"/>
                </a:lnTo>
                <a:lnTo>
                  <a:pt x="284988" y="281940"/>
                </a:lnTo>
                <a:lnTo>
                  <a:pt x="210312" y="195072"/>
                </a:lnTo>
                <a:lnTo>
                  <a:pt x="187452" y="216408"/>
                </a:lnTo>
                <a:lnTo>
                  <a:pt x="265176" y="295656"/>
                </a:lnTo>
                <a:lnTo>
                  <a:pt x="265176" y="331978"/>
                </a:lnTo>
                <a:lnTo>
                  <a:pt x="266700" y="332232"/>
                </a:lnTo>
                <a:lnTo>
                  <a:pt x="289560" y="332232"/>
                </a:lnTo>
                <a:lnTo>
                  <a:pt x="292608" y="330708"/>
                </a:lnTo>
                <a:lnTo>
                  <a:pt x="298704" y="330708"/>
                </a:lnTo>
                <a:lnTo>
                  <a:pt x="301752" y="329184"/>
                </a:lnTo>
                <a:lnTo>
                  <a:pt x="306324" y="327660"/>
                </a:lnTo>
                <a:lnTo>
                  <a:pt x="309372" y="326136"/>
                </a:lnTo>
                <a:lnTo>
                  <a:pt x="313944" y="324612"/>
                </a:lnTo>
                <a:lnTo>
                  <a:pt x="318516" y="321564"/>
                </a:lnTo>
                <a:lnTo>
                  <a:pt x="323088" y="320040"/>
                </a:lnTo>
                <a:lnTo>
                  <a:pt x="329184" y="316992"/>
                </a:lnTo>
                <a:lnTo>
                  <a:pt x="335280" y="312420"/>
                </a:lnTo>
                <a:lnTo>
                  <a:pt x="335280" y="242316"/>
                </a:lnTo>
                <a:lnTo>
                  <a:pt x="338328" y="192024"/>
                </a:lnTo>
                <a:lnTo>
                  <a:pt x="345948" y="138684"/>
                </a:lnTo>
                <a:lnTo>
                  <a:pt x="355092" y="86868"/>
                </a:lnTo>
                <a:lnTo>
                  <a:pt x="364236" y="42672"/>
                </a:lnTo>
                <a:lnTo>
                  <a:pt x="370332" y="10668"/>
                </a:lnTo>
                <a:lnTo>
                  <a:pt x="373380" y="0"/>
                </a:lnTo>
                <a:close/>
              </a:path>
              <a:path w="373379" h="332739">
                <a:moveTo>
                  <a:pt x="342900" y="307848"/>
                </a:moveTo>
                <a:lnTo>
                  <a:pt x="335280" y="283464"/>
                </a:lnTo>
                <a:lnTo>
                  <a:pt x="335280" y="312420"/>
                </a:lnTo>
                <a:lnTo>
                  <a:pt x="342900" y="307848"/>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45" name="object 45"/>
          <p:cNvSpPr/>
          <p:nvPr/>
        </p:nvSpPr>
        <p:spPr>
          <a:xfrm>
            <a:off x="6599214" y="4111651"/>
            <a:ext cx="297560" cy="123802"/>
          </a:xfrm>
          <a:custGeom>
            <a:avLst/>
            <a:gdLst/>
            <a:ahLst/>
            <a:cxnLst/>
            <a:rect l="l" t="t" r="r" b="b"/>
            <a:pathLst>
              <a:path w="347979" h="144779">
                <a:moveTo>
                  <a:pt x="45720" y="42672"/>
                </a:moveTo>
                <a:lnTo>
                  <a:pt x="44196" y="42672"/>
                </a:lnTo>
                <a:lnTo>
                  <a:pt x="41148" y="45720"/>
                </a:lnTo>
                <a:lnTo>
                  <a:pt x="36576" y="48768"/>
                </a:lnTo>
                <a:lnTo>
                  <a:pt x="3048" y="88392"/>
                </a:lnTo>
                <a:lnTo>
                  <a:pt x="0" y="96012"/>
                </a:lnTo>
                <a:lnTo>
                  <a:pt x="0" y="103632"/>
                </a:lnTo>
                <a:lnTo>
                  <a:pt x="30480" y="129540"/>
                </a:lnTo>
                <a:lnTo>
                  <a:pt x="42672" y="132588"/>
                </a:lnTo>
                <a:lnTo>
                  <a:pt x="42672" y="56388"/>
                </a:lnTo>
                <a:lnTo>
                  <a:pt x="45720" y="42672"/>
                </a:lnTo>
                <a:close/>
              </a:path>
              <a:path w="347979" h="144779">
                <a:moveTo>
                  <a:pt x="297180" y="121920"/>
                </a:moveTo>
                <a:lnTo>
                  <a:pt x="297180" y="53340"/>
                </a:lnTo>
                <a:lnTo>
                  <a:pt x="295656" y="59436"/>
                </a:lnTo>
                <a:lnTo>
                  <a:pt x="294132" y="64008"/>
                </a:lnTo>
                <a:lnTo>
                  <a:pt x="251460" y="86868"/>
                </a:lnTo>
                <a:lnTo>
                  <a:pt x="198120" y="99060"/>
                </a:lnTo>
                <a:lnTo>
                  <a:pt x="138684" y="105156"/>
                </a:lnTo>
                <a:lnTo>
                  <a:pt x="118872" y="103632"/>
                </a:lnTo>
                <a:lnTo>
                  <a:pt x="70104" y="94488"/>
                </a:lnTo>
                <a:lnTo>
                  <a:pt x="42672" y="56388"/>
                </a:lnTo>
                <a:lnTo>
                  <a:pt x="42672" y="132588"/>
                </a:lnTo>
                <a:lnTo>
                  <a:pt x="48768" y="134112"/>
                </a:lnTo>
                <a:lnTo>
                  <a:pt x="62484" y="137160"/>
                </a:lnTo>
                <a:lnTo>
                  <a:pt x="74676" y="138684"/>
                </a:lnTo>
                <a:lnTo>
                  <a:pt x="88392" y="140208"/>
                </a:lnTo>
                <a:lnTo>
                  <a:pt x="112776" y="143256"/>
                </a:lnTo>
                <a:lnTo>
                  <a:pt x="124968" y="143256"/>
                </a:lnTo>
                <a:lnTo>
                  <a:pt x="135636" y="144780"/>
                </a:lnTo>
                <a:lnTo>
                  <a:pt x="188976" y="144780"/>
                </a:lnTo>
                <a:lnTo>
                  <a:pt x="198120" y="143256"/>
                </a:lnTo>
                <a:lnTo>
                  <a:pt x="207264" y="143256"/>
                </a:lnTo>
                <a:lnTo>
                  <a:pt x="234696" y="138684"/>
                </a:lnTo>
                <a:lnTo>
                  <a:pt x="272796" y="131064"/>
                </a:lnTo>
                <a:lnTo>
                  <a:pt x="278892" y="128016"/>
                </a:lnTo>
                <a:lnTo>
                  <a:pt x="284988" y="126492"/>
                </a:lnTo>
                <a:lnTo>
                  <a:pt x="291084" y="123444"/>
                </a:lnTo>
                <a:lnTo>
                  <a:pt x="297180" y="121920"/>
                </a:lnTo>
                <a:close/>
              </a:path>
              <a:path w="347979" h="144779">
                <a:moveTo>
                  <a:pt x="347472" y="73152"/>
                </a:moveTo>
                <a:lnTo>
                  <a:pt x="333756" y="33528"/>
                </a:lnTo>
                <a:lnTo>
                  <a:pt x="298704" y="13716"/>
                </a:lnTo>
                <a:lnTo>
                  <a:pt x="292608" y="12192"/>
                </a:lnTo>
                <a:lnTo>
                  <a:pt x="284988" y="9144"/>
                </a:lnTo>
                <a:lnTo>
                  <a:pt x="272796" y="6096"/>
                </a:lnTo>
                <a:lnTo>
                  <a:pt x="259080" y="1524"/>
                </a:lnTo>
                <a:lnTo>
                  <a:pt x="254508" y="1524"/>
                </a:lnTo>
                <a:lnTo>
                  <a:pt x="248412" y="0"/>
                </a:lnTo>
                <a:lnTo>
                  <a:pt x="236220" y="0"/>
                </a:lnTo>
                <a:lnTo>
                  <a:pt x="231648" y="1524"/>
                </a:lnTo>
                <a:lnTo>
                  <a:pt x="227076" y="1524"/>
                </a:lnTo>
                <a:lnTo>
                  <a:pt x="220980" y="3048"/>
                </a:lnTo>
                <a:lnTo>
                  <a:pt x="236220" y="9144"/>
                </a:lnTo>
                <a:lnTo>
                  <a:pt x="254508" y="18288"/>
                </a:lnTo>
                <a:lnTo>
                  <a:pt x="262128" y="22860"/>
                </a:lnTo>
                <a:lnTo>
                  <a:pt x="271272" y="27432"/>
                </a:lnTo>
                <a:lnTo>
                  <a:pt x="278892" y="32004"/>
                </a:lnTo>
                <a:lnTo>
                  <a:pt x="284988" y="38100"/>
                </a:lnTo>
                <a:lnTo>
                  <a:pt x="291084" y="42672"/>
                </a:lnTo>
                <a:lnTo>
                  <a:pt x="294132" y="48768"/>
                </a:lnTo>
                <a:lnTo>
                  <a:pt x="297180" y="53340"/>
                </a:lnTo>
                <a:lnTo>
                  <a:pt x="297180" y="121920"/>
                </a:lnTo>
                <a:lnTo>
                  <a:pt x="301752" y="120396"/>
                </a:lnTo>
                <a:lnTo>
                  <a:pt x="306324" y="117348"/>
                </a:lnTo>
                <a:lnTo>
                  <a:pt x="312420" y="115824"/>
                </a:lnTo>
                <a:lnTo>
                  <a:pt x="316992" y="112776"/>
                </a:lnTo>
                <a:lnTo>
                  <a:pt x="320040" y="109728"/>
                </a:lnTo>
                <a:lnTo>
                  <a:pt x="324612" y="108204"/>
                </a:lnTo>
                <a:lnTo>
                  <a:pt x="336804" y="97536"/>
                </a:lnTo>
                <a:lnTo>
                  <a:pt x="344424" y="86868"/>
                </a:lnTo>
                <a:lnTo>
                  <a:pt x="347472" y="73152"/>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46" name="object 46"/>
          <p:cNvSpPr/>
          <p:nvPr/>
        </p:nvSpPr>
        <p:spPr>
          <a:xfrm>
            <a:off x="6665676" y="4127289"/>
            <a:ext cx="121630" cy="51041"/>
          </a:xfrm>
          <a:custGeom>
            <a:avLst/>
            <a:gdLst/>
            <a:ahLst/>
            <a:cxnLst/>
            <a:rect l="l" t="t" r="r" b="b"/>
            <a:pathLst>
              <a:path w="142240" h="59689">
                <a:moveTo>
                  <a:pt x="141732" y="27432"/>
                </a:moveTo>
                <a:lnTo>
                  <a:pt x="141732" y="18288"/>
                </a:lnTo>
                <a:lnTo>
                  <a:pt x="135636" y="0"/>
                </a:lnTo>
                <a:lnTo>
                  <a:pt x="126492" y="9144"/>
                </a:lnTo>
                <a:lnTo>
                  <a:pt x="117348" y="16764"/>
                </a:lnTo>
                <a:lnTo>
                  <a:pt x="106680" y="22860"/>
                </a:lnTo>
                <a:lnTo>
                  <a:pt x="96012" y="27432"/>
                </a:lnTo>
                <a:lnTo>
                  <a:pt x="85344" y="30480"/>
                </a:lnTo>
                <a:lnTo>
                  <a:pt x="73152" y="32004"/>
                </a:lnTo>
                <a:lnTo>
                  <a:pt x="41148" y="32004"/>
                </a:lnTo>
                <a:lnTo>
                  <a:pt x="30480" y="30480"/>
                </a:lnTo>
                <a:lnTo>
                  <a:pt x="22860" y="28956"/>
                </a:lnTo>
                <a:lnTo>
                  <a:pt x="13716" y="27432"/>
                </a:lnTo>
                <a:lnTo>
                  <a:pt x="7620" y="25908"/>
                </a:lnTo>
                <a:lnTo>
                  <a:pt x="3048" y="24384"/>
                </a:lnTo>
                <a:lnTo>
                  <a:pt x="0" y="24384"/>
                </a:lnTo>
                <a:lnTo>
                  <a:pt x="4572" y="28956"/>
                </a:lnTo>
                <a:lnTo>
                  <a:pt x="9144" y="32004"/>
                </a:lnTo>
                <a:lnTo>
                  <a:pt x="13716" y="36576"/>
                </a:lnTo>
                <a:lnTo>
                  <a:pt x="18288" y="39624"/>
                </a:lnTo>
                <a:lnTo>
                  <a:pt x="21336" y="44196"/>
                </a:lnTo>
                <a:lnTo>
                  <a:pt x="25908" y="47244"/>
                </a:lnTo>
                <a:lnTo>
                  <a:pt x="28956" y="50292"/>
                </a:lnTo>
                <a:lnTo>
                  <a:pt x="33528" y="53340"/>
                </a:lnTo>
                <a:lnTo>
                  <a:pt x="42672" y="56388"/>
                </a:lnTo>
                <a:lnTo>
                  <a:pt x="54864" y="59436"/>
                </a:lnTo>
                <a:lnTo>
                  <a:pt x="79248" y="59436"/>
                </a:lnTo>
                <a:lnTo>
                  <a:pt x="88392" y="57912"/>
                </a:lnTo>
                <a:lnTo>
                  <a:pt x="108204" y="54864"/>
                </a:lnTo>
                <a:lnTo>
                  <a:pt x="121920" y="48768"/>
                </a:lnTo>
                <a:lnTo>
                  <a:pt x="132588" y="42672"/>
                </a:lnTo>
                <a:lnTo>
                  <a:pt x="138684" y="35052"/>
                </a:lnTo>
                <a:lnTo>
                  <a:pt x="141732" y="27432"/>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47" name="object 47"/>
          <p:cNvSpPr/>
          <p:nvPr/>
        </p:nvSpPr>
        <p:spPr>
          <a:xfrm>
            <a:off x="5070580" y="3671175"/>
            <a:ext cx="928518" cy="548640"/>
          </a:xfrm>
          <a:prstGeom prst="rect">
            <a:avLst/>
          </a:prstGeom>
          <a:blipFill>
            <a:blip r:embed="rId11" cstate="print"/>
            <a:stretch>
              <a:fillRect/>
            </a:stretch>
          </a:blipFill>
        </p:spPr>
        <p:txBody>
          <a:bodyPr wrap="square" lIns="0" tIns="0" rIns="0" bIns="0" rtlCol="0"/>
          <a:lstStyle/>
          <a:p>
            <a:pPr defTabSz="781903"/>
            <a:endParaRPr sz="1539">
              <a:solidFill>
                <a:prstClr val="black"/>
              </a:solidFill>
              <a:latin typeface="Calibri"/>
            </a:endParaRPr>
          </a:p>
        </p:txBody>
      </p:sp>
      <p:sp>
        <p:nvSpPr>
          <p:cNvPr id="48" name="object 48"/>
          <p:cNvSpPr/>
          <p:nvPr/>
        </p:nvSpPr>
        <p:spPr>
          <a:xfrm>
            <a:off x="7112668" y="3559101"/>
            <a:ext cx="615211" cy="763990"/>
          </a:xfrm>
          <a:custGeom>
            <a:avLst/>
            <a:gdLst/>
            <a:ahLst/>
            <a:cxnLst/>
            <a:rect l="l" t="t" r="r" b="b"/>
            <a:pathLst>
              <a:path w="719454" h="893445">
                <a:moveTo>
                  <a:pt x="691896" y="92963"/>
                </a:moveTo>
                <a:lnTo>
                  <a:pt x="684276" y="89915"/>
                </a:lnTo>
                <a:lnTo>
                  <a:pt x="478536" y="3047"/>
                </a:lnTo>
                <a:lnTo>
                  <a:pt x="470408" y="0"/>
                </a:lnTo>
                <a:lnTo>
                  <a:pt x="465908" y="0"/>
                </a:lnTo>
                <a:lnTo>
                  <a:pt x="463296" y="9143"/>
                </a:lnTo>
                <a:lnTo>
                  <a:pt x="448056" y="59435"/>
                </a:lnTo>
                <a:lnTo>
                  <a:pt x="446532" y="57911"/>
                </a:lnTo>
                <a:lnTo>
                  <a:pt x="437388" y="60959"/>
                </a:lnTo>
                <a:lnTo>
                  <a:pt x="362712" y="79247"/>
                </a:lnTo>
                <a:lnTo>
                  <a:pt x="15240" y="164591"/>
                </a:lnTo>
                <a:lnTo>
                  <a:pt x="0" y="167639"/>
                </a:lnTo>
                <a:lnTo>
                  <a:pt x="0" y="527303"/>
                </a:lnTo>
                <a:lnTo>
                  <a:pt x="42672" y="527303"/>
                </a:lnTo>
                <a:lnTo>
                  <a:pt x="42672" y="196595"/>
                </a:lnTo>
                <a:lnTo>
                  <a:pt x="362712" y="117347"/>
                </a:lnTo>
                <a:lnTo>
                  <a:pt x="434340" y="100583"/>
                </a:lnTo>
                <a:lnTo>
                  <a:pt x="434340" y="160180"/>
                </a:lnTo>
                <a:lnTo>
                  <a:pt x="477012" y="19811"/>
                </a:lnTo>
                <a:lnTo>
                  <a:pt x="670560" y="102107"/>
                </a:lnTo>
                <a:lnTo>
                  <a:pt x="670560" y="165233"/>
                </a:lnTo>
                <a:lnTo>
                  <a:pt x="690372" y="100583"/>
                </a:lnTo>
                <a:lnTo>
                  <a:pt x="691896" y="92963"/>
                </a:lnTo>
                <a:close/>
              </a:path>
              <a:path w="719454" h="893445">
                <a:moveTo>
                  <a:pt x="288036" y="885195"/>
                </a:moveTo>
                <a:lnTo>
                  <a:pt x="288036" y="839723"/>
                </a:lnTo>
                <a:lnTo>
                  <a:pt x="42672" y="693419"/>
                </a:lnTo>
                <a:lnTo>
                  <a:pt x="42672" y="527303"/>
                </a:lnTo>
                <a:lnTo>
                  <a:pt x="0" y="527303"/>
                </a:lnTo>
                <a:lnTo>
                  <a:pt x="0" y="713231"/>
                </a:lnTo>
                <a:lnTo>
                  <a:pt x="9144" y="719327"/>
                </a:lnTo>
                <a:lnTo>
                  <a:pt x="288036" y="885195"/>
                </a:lnTo>
                <a:close/>
              </a:path>
              <a:path w="719454" h="893445">
                <a:moveTo>
                  <a:pt x="288036" y="480059"/>
                </a:moveTo>
                <a:lnTo>
                  <a:pt x="288036" y="457199"/>
                </a:lnTo>
                <a:lnTo>
                  <a:pt x="42672" y="310895"/>
                </a:lnTo>
                <a:lnTo>
                  <a:pt x="42672" y="333755"/>
                </a:lnTo>
                <a:lnTo>
                  <a:pt x="288036" y="480059"/>
                </a:lnTo>
                <a:close/>
              </a:path>
              <a:path w="719454" h="893445">
                <a:moveTo>
                  <a:pt x="434340" y="160180"/>
                </a:moveTo>
                <a:lnTo>
                  <a:pt x="434340" y="100583"/>
                </a:lnTo>
                <a:lnTo>
                  <a:pt x="429768" y="115823"/>
                </a:lnTo>
                <a:lnTo>
                  <a:pt x="362712" y="132587"/>
                </a:lnTo>
                <a:lnTo>
                  <a:pt x="76200" y="207263"/>
                </a:lnTo>
                <a:lnTo>
                  <a:pt x="68580" y="208787"/>
                </a:lnTo>
                <a:lnTo>
                  <a:pt x="68580" y="297179"/>
                </a:lnTo>
                <a:lnTo>
                  <a:pt x="73152" y="298703"/>
                </a:lnTo>
                <a:lnTo>
                  <a:pt x="89916" y="308452"/>
                </a:lnTo>
                <a:lnTo>
                  <a:pt x="89916" y="224027"/>
                </a:lnTo>
                <a:lnTo>
                  <a:pt x="362712" y="152399"/>
                </a:lnTo>
                <a:lnTo>
                  <a:pt x="423672" y="137159"/>
                </a:lnTo>
                <a:lnTo>
                  <a:pt x="423672" y="195272"/>
                </a:lnTo>
                <a:lnTo>
                  <a:pt x="434340" y="160180"/>
                </a:lnTo>
                <a:close/>
              </a:path>
              <a:path w="719454" h="893445">
                <a:moveTo>
                  <a:pt x="423672" y="195272"/>
                </a:moveTo>
                <a:lnTo>
                  <a:pt x="423672" y="137159"/>
                </a:lnTo>
                <a:lnTo>
                  <a:pt x="403860" y="201167"/>
                </a:lnTo>
                <a:lnTo>
                  <a:pt x="89916" y="278891"/>
                </a:lnTo>
                <a:lnTo>
                  <a:pt x="89916" y="308452"/>
                </a:lnTo>
                <a:lnTo>
                  <a:pt x="105156" y="317315"/>
                </a:lnTo>
                <a:lnTo>
                  <a:pt x="105156" y="295655"/>
                </a:lnTo>
                <a:lnTo>
                  <a:pt x="405384" y="219455"/>
                </a:lnTo>
                <a:lnTo>
                  <a:pt x="419100" y="226468"/>
                </a:lnTo>
                <a:lnTo>
                  <a:pt x="419100" y="210311"/>
                </a:lnTo>
                <a:lnTo>
                  <a:pt x="423672" y="195272"/>
                </a:lnTo>
                <a:close/>
              </a:path>
              <a:path w="719454" h="893445">
                <a:moveTo>
                  <a:pt x="618744" y="348514"/>
                </a:moveTo>
                <a:lnTo>
                  <a:pt x="618744" y="329183"/>
                </a:lnTo>
                <a:lnTo>
                  <a:pt x="451104" y="370331"/>
                </a:lnTo>
                <a:lnTo>
                  <a:pt x="300228" y="408431"/>
                </a:lnTo>
                <a:lnTo>
                  <a:pt x="105156" y="295655"/>
                </a:lnTo>
                <a:lnTo>
                  <a:pt x="105156" y="317315"/>
                </a:lnTo>
                <a:lnTo>
                  <a:pt x="288036" y="423671"/>
                </a:lnTo>
                <a:lnTo>
                  <a:pt x="288036" y="885195"/>
                </a:lnTo>
                <a:lnTo>
                  <a:pt x="298704" y="891539"/>
                </a:lnTo>
                <a:lnTo>
                  <a:pt x="301752" y="893063"/>
                </a:lnTo>
                <a:lnTo>
                  <a:pt x="309372" y="893063"/>
                </a:lnTo>
                <a:lnTo>
                  <a:pt x="309372" y="425195"/>
                </a:lnTo>
                <a:lnTo>
                  <a:pt x="451104" y="390143"/>
                </a:lnTo>
                <a:lnTo>
                  <a:pt x="618744" y="348514"/>
                </a:lnTo>
                <a:close/>
              </a:path>
              <a:path w="719454" h="893445">
                <a:moveTo>
                  <a:pt x="678180" y="388619"/>
                </a:moveTo>
                <a:lnTo>
                  <a:pt x="678180" y="370331"/>
                </a:lnTo>
                <a:lnTo>
                  <a:pt x="403860" y="438911"/>
                </a:lnTo>
                <a:lnTo>
                  <a:pt x="309372" y="461771"/>
                </a:lnTo>
                <a:lnTo>
                  <a:pt x="309372" y="481583"/>
                </a:lnTo>
                <a:lnTo>
                  <a:pt x="403860" y="458723"/>
                </a:lnTo>
                <a:lnTo>
                  <a:pt x="678180" y="388619"/>
                </a:lnTo>
                <a:close/>
              </a:path>
              <a:path w="719454" h="893445">
                <a:moveTo>
                  <a:pt x="719327" y="783945"/>
                </a:moveTo>
                <a:lnTo>
                  <a:pt x="719327" y="553211"/>
                </a:lnTo>
                <a:lnTo>
                  <a:pt x="678180" y="553211"/>
                </a:lnTo>
                <a:lnTo>
                  <a:pt x="678180" y="755903"/>
                </a:lnTo>
                <a:lnTo>
                  <a:pt x="313944" y="854963"/>
                </a:lnTo>
                <a:lnTo>
                  <a:pt x="309372" y="853439"/>
                </a:lnTo>
                <a:lnTo>
                  <a:pt x="309372" y="893063"/>
                </a:lnTo>
                <a:lnTo>
                  <a:pt x="322485" y="893063"/>
                </a:lnTo>
                <a:lnTo>
                  <a:pt x="707136" y="786383"/>
                </a:lnTo>
                <a:lnTo>
                  <a:pt x="719327" y="783945"/>
                </a:lnTo>
                <a:close/>
              </a:path>
              <a:path w="719454" h="893445">
                <a:moveTo>
                  <a:pt x="661416" y="195071"/>
                </a:moveTo>
                <a:lnTo>
                  <a:pt x="641604" y="195071"/>
                </a:lnTo>
                <a:lnTo>
                  <a:pt x="608076" y="307847"/>
                </a:lnTo>
                <a:lnTo>
                  <a:pt x="419100" y="210311"/>
                </a:lnTo>
                <a:lnTo>
                  <a:pt x="419100" y="226468"/>
                </a:lnTo>
                <a:lnTo>
                  <a:pt x="608076" y="323087"/>
                </a:lnTo>
                <a:lnTo>
                  <a:pt x="615696" y="326135"/>
                </a:lnTo>
                <a:lnTo>
                  <a:pt x="618744" y="318515"/>
                </a:lnTo>
                <a:lnTo>
                  <a:pt x="624840" y="298703"/>
                </a:lnTo>
                <a:lnTo>
                  <a:pt x="640080" y="307317"/>
                </a:lnTo>
                <a:lnTo>
                  <a:pt x="640080" y="260603"/>
                </a:lnTo>
                <a:lnTo>
                  <a:pt x="661416" y="195071"/>
                </a:lnTo>
                <a:close/>
              </a:path>
              <a:path w="719454" h="893445">
                <a:moveTo>
                  <a:pt x="659892" y="338296"/>
                </a:moveTo>
                <a:lnTo>
                  <a:pt x="659892" y="318515"/>
                </a:lnTo>
                <a:lnTo>
                  <a:pt x="617220" y="329183"/>
                </a:lnTo>
                <a:lnTo>
                  <a:pt x="618744" y="329183"/>
                </a:lnTo>
                <a:lnTo>
                  <a:pt x="618744" y="348514"/>
                </a:lnTo>
                <a:lnTo>
                  <a:pt x="659892" y="338296"/>
                </a:lnTo>
                <a:close/>
              </a:path>
              <a:path w="719454" h="893445">
                <a:moveTo>
                  <a:pt x="719327" y="553211"/>
                </a:moveTo>
                <a:lnTo>
                  <a:pt x="719327" y="303057"/>
                </a:lnTo>
                <a:lnTo>
                  <a:pt x="711708" y="298703"/>
                </a:lnTo>
                <a:lnTo>
                  <a:pt x="640080" y="260603"/>
                </a:lnTo>
                <a:lnTo>
                  <a:pt x="640080" y="307317"/>
                </a:lnTo>
                <a:lnTo>
                  <a:pt x="659892" y="318515"/>
                </a:lnTo>
                <a:lnTo>
                  <a:pt x="659892" y="338296"/>
                </a:lnTo>
                <a:lnTo>
                  <a:pt x="678180" y="333755"/>
                </a:lnTo>
                <a:lnTo>
                  <a:pt x="678180" y="553211"/>
                </a:lnTo>
                <a:lnTo>
                  <a:pt x="719327" y="553211"/>
                </a:lnTo>
                <a:close/>
              </a:path>
              <a:path w="719454" h="893445">
                <a:moveTo>
                  <a:pt x="670560" y="165233"/>
                </a:moveTo>
                <a:lnTo>
                  <a:pt x="670560" y="102107"/>
                </a:lnTo>
                <a:lnTo>
                  <a:pt x="641604" y="195071"/>
                </a:lnTo>
                <a:lnTo>
                  <a:pt x="661416" y="195071"/>
                </a:lnTo>
                <a:lnTo>
                  <a:pt x="670560" y="165233"/>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49" name="object 49"/>
          <p:cNvSpPr/>
          <p:nvPr/>
        </p:nvSpPr>
        <p:spPr>
          <a:xfrm>
            <a:off x="7218226" y="3744153"/>
            <a:ext cx="39095" cy="36924"/>
          </a:xfrm>
          <a:custGeom>
            <a:avLst/>
            <a:gdLst/>
            <a:ahLst/>
            <a:cxnLst/>
            <a:rect l="l" t="t" r="r" b="b"/>
            <a:pathLst>
              <a:path w="45720" h="43179">
                <a:moveTo>
                  <a:pt x="45720" y="21336"/>
                </a:moveTo>
                <a:lnTo>
                  <a:pt x="45720" y="16764"/>
                </a:lnTo>
                <a:lnTo>
                  <a:pt x="42672" y="10668"/>
                </a:lnTo>
                <a:lnTo>
                  <a:pt x="41148" y="6096"/>
                </a:lnTo>
                <a:lnTo>
                  <a:pt x="38100" y="4572"/>
                </a:lnTo>
                <a:lnTo>
                  <a:pt x="33528" y="1524"/>
                </a:lnTo>
                <a:lnTo>
                  <a:pt x="28956" y="0"/>
                </a:lnTo>
                <a:lnTo>
                  <a:pt x="19812" y="0"/>
                </a:lnTo>
                <a:lnTo>
                  <a:pt x="16764" y="1524"/>
                </a:lnTo>
                <a:lnTo>
                  <a:pt x="7620" y="4572"/>
                </a:lnTo>
                <a:lnTo>
                  <a:pt x="4572" y="7620"/>
                </a:lnTo>
                <a:lnTo>
                  <a:pt x="3048" y="12192"/>
                </a:lnTo>
                <a:lnTo>
                  <a:pt x="0" y="16764"/>
                </a:lnTo>
                <a:lnTo>
                  <a:pt x="0" y="28956"/>
                </a:lnTo>
                <a:lnTo>
                  <a:pt x="3048" y="32004"/>
                </a:lnTo>
                <a:lnTo>
                  <a:pt x="4572" y="35052"/>
                </a:lnTo>
                <a:lnTo>
                  <a:pt x="7620" y="38100"/>
                </a:lnTo>
                <a:lnTo>
                  <a:pt x="12192" y="41148"/>
                </a:lnTo>
                <a:lnTo>
                  <a:pt x="16764" y="41148"/>
                </a:lnTo>
                <a:lnTo>
                  <a:pt x="19812" y="42672"/>
                </a:lnTo>
                <a:lnTo>
                  <a:pt x="24384" y="42672"/>
                </a:lnTo>
                <a:lnTo>
                  <a:pt x="33528" y="39624"/>
                </a:lnTo>
                <a:lnTo>
                  <a:pt x="36576" y="36576"/>
                </a:lnTo>
                <a:lnTo>
                  <a:pt x="41148" y="33528"/>
                </a:lnTo>
                <a:lnTo>
                  <a:pt x="42672" y="30480"/>
                </a:lnTo>
                <a:lnTo>
                  <a:pt x="45720" y="21336"/>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50" name="object 50"/>
          <p:cNvSpPr/>
          <p:nvPr/>
        </p:nvSpPr>
        <p:spPr>
          <a:xfrm>
            <a:off x="7276870" y="3727211"/>
            <a:ext cx="40724" cy="38010"/>
          </a:xfrm>
          <a:custGeom>
            <a:avLst/>
            <a:gdLst/>
            <a:ahLst/>
            <a:cxnLst/>
            <a:rect l="l" t="t" r="r" b="b"/>
            <a:pathLst>
              <a:path w="47625" h="44450">
                <a:moveTo>
                  <a:pt x="47244" y="22860"/>
                </a:moveTo>
                <a:lnTo>
                  <a:pt x="47244" y="18288"/>
                </a:lnTo>
                <a:lnTo>
                  <a:pt x="45720" y="13716"/>
                </a:lnTo>
                <a:lnTo>
                  <a:pt x="44196" y="10668"/>
                </a:lnTo>
                <a:lnTo>
                  <a:pt x="41148" y="7620"/>
                </a:lnTo>
                <a:lnTo>
                  <a:pt x="39624" y="4572"/>
                </a:lnTo>
                <a:lnTo>
                  <a:pt x="25908" y="0"/>
                </a:lnTo>
                <a:lnTo>
                  <a:pt x="21336" y="1524"/>
                </a:lnTo>
                <a:lnTo>
                  <a:pt x="16764" y="1524"/>
                </a:lnTo>
                <a:lnTo>
                  <a:pt x="0" y="21336"/>
                </a:lnTo>
                <a:lnTo>
                  <a:pt x="0" y="25908"/>
                </a:lnTo>
                <a:lnTo>
                  <a:pt x="1524" y="28956"/>
                </a:lnTo>
                <a:lnTo>
                  <a:pt x="3048" y="33528"/>
                </a:lnTo>
                <a:lnTo>
                  <a:pt x="9144" y="39624"/>
                </a:lnTo>
                <a:lnTo>
                  <a:pt x="12192" y="41148"/>
                </a:lnTo>
                <a:lnTo>
                  <a:pt x="21336" y="44196"/>
                </a:lnTo>
                <a:lnTo>
                  <a:pt x="35052" y="39624"/>
                </a:lnTo>
                <a:lnTo>
                  <a:pt x="38100" y="38100"/>
                </a:lnTo>
                <a:lnTo>
                  <a:pt x="41148" y="35052"/>
                </a:lnTo>
                <a:lnTo>
                  <a:pt x="44196" y="30480"/>
                </a:lnTo>
                <a:lnTo>
                  <a:pt x="45720" y="25908"/>
                </a:lnTo>
                <a:lnTo>
                  <a:pt x="47244" y="22860"/>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51" name="object 51"/>
          <p:cNvSpPr/>
          <p:nvPr/>
        </p:nvSpPr>
        <p:spPr>
          <a:xfrm>
            <a:off x="7336815" y="3711573"/>
            <a:ext cx="40724" cy="36924"/>
          </a:xfrm>
          <a:custGeom>
            <a:avLst/>
            <a:gdLst/>
            <a:ahLst/>
            <a:cxnLst/>
            <a:rect l="l" t="t" r="r" b="b"/>
            <a:pathLst>
              <a:path w="47625" h="43179">
                <a:moveTo>
                  <a:pt x="47244" y="22860"/>
                </a:moveTo>
                <a:lnTo>
                  <a:pt x="47244" y="18288"/>
                </a:lnTo>
                <a:lnTo>
                  <a:pt x="45720" y="13716"/>
                </a:lnTo>
                <a:lnTo>
                  <a:pt x="44196" y="10668"/>
                </a:lnTo>
                <a:lnTo>
                  <a:pt x="35052" y="1524"/>
                </a:lnTo>
                <a:lnTo>
                  <a:pt x="30480" y="1524"/>
                </a:lnTo>
                <a:lnTo>
                  <a:pt x="25908" y="0"/>
                </a:lnTo>
                <a:lnTo>
                  <a:pt x="21336" y="0"/>
                </a:lnTo>
                <a:lnTo>
                  <a:pt x="12192" y="3048"/>
                </a:lnTo>
                <a:lnTo>
                  <a:pt x="3048" y="12192"/>
                </a:lnTo>
                <a:lnTo>
                  <a:pt x="0" y="21336"/>
                </a:lnTo>
                <a:lnTo>
                  <a:pt x="0" y="24384"/>
                </a:lnTo>
                <a:lnTo>
                  <a:pt x="1524" y="28956"/>
                </a:lnTo>
                <a:lnTo>
                  <a:pt x="3048" y="32004"/>
                </a:lnTo>
                <a:lnTo>
                  <a:pt x="6096" y="36576"/>
                </a:lnTo>
                <a:lnTo>
                  <a:pt x="9144" y="38100"/>
                </a:lnTo>
                <a:lnTo>
                  <a:pt x="12192" y="41148"/>
                </a:lnTo>
                <a:lnTo>
                  <a:pt x="16764" y="42672"/>
                </a:lnTo>
                <a:lnTo>
                  <a:pt x="25908" y="42672"/>
                </a:lnTo>
                <a:lnTo>
                  <a:pt x="45720" y="25908"/>
                </a:lnTo>
                <a:lnTo>
                  <a:pt x="47244" y="22860"/>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52" name="object 52"/>
          <p:cNvSpPr/>
          <p:nvPr/>
        </p:nvSpPr>
        <p:spPr>
          <a:xfrm>
            <a:off x="7312055" y="3778036"/>
            <a:ext cx="240003" cy="78191"/>
          </a:xfrm>
          <a:custGeom>
            <a:avLst/>
            <a:gdLst/>
            <a:ahLst/>
            <a:cxnLst/>
            <a:rect l="l" t="t" r="r" b="b"/>
            <a:pathLst>
              <a:path w="280670" h="91439">
                <a:moveTo>
                  <a:pt x="280416" y="50292"/>
                </a:moveTo>
                <a:lnTo>
                  <a:pt x="280416" y="42672"/>
                </a:lnTo>
                <a:lnTo>
                  <a:pt x="274320" y="33528"/>
                </a:lnTo>
                <a:lnTo>
                  <a:pt x="269748" y="28956"/>
                </a:lnTo>
                <a:lnTo>
                  <a:pt x="263652" y="24384"/>
                </a:lnTo>
                <a:lnTo>
                  <a:pt x="257556" y="21336"/>
                </a:lnTo>
                <a:lnTo>
                  <a:pt x="248412" y="18288"/>
                </a:lnTo>
                <a:lnTo>
                  <a:pt x="239268" y="13716"/>
                </a:lnTo>
                <a:lnTo>
                  <a:pt x="230124" y="10668"/>
                </a:lnTo>
                <a:lnTo>
                  <a:pt x="219456" y="9144"/>
                </a:lnTo>
                <a:lnTo>
                  <a:pt x="207264" y="6096"/>
                </a:lnTo>
                <a:lnTo>
                  <a:pt x="182880" y="3048"/>
                </a:lnTo>
                <a:lnTo>
                  <a:pt x="169164" y="1524"/>
                </a:lnTo>
                <a:lnTo>
                  <a:pt x="155448" y="1524"/>
                </a:lnTo>
                <a:lnTo>
                  <a:pt x="140208" y="0"/>
                </a:lnTo>
                <a:lnTo>
                  <a:pt x="126492" y="1524"/>
                </a:lnTo>
                <a:lnTo>
                  <a:pt x="112776" y="1524"/>
                </a:lnTo>
                <a:lnTo>
                  <a:pt x="99060" y="3048"/>
                </a:lnTo>
                <a:lnTo>
                  <a:pt x="74676" y="6096"/>
                </a:lnTo>
                <a:lnTo>
                  <a:pt x="62484" y="9144"/>
                </a:lnTo>
                <a:lnTo>
                  <a:pt x="51816" y="10668"/>
                </a:lnTo>
                <a:lnTo>
                  <a:pt x="41148" y="13716"/>
                </a:lnTo>
                <a:lnTo>
                  <a:pt x="33528" y="18288"/>
                </a:lnTo>
                <a:lnTo>
                  <a:pt x="24384" y="21336"/>
                </a:lnTo>
                <a:lnTo>
                  <a:pt x="18288" y="24384"/>
                </a:lnTo>
                <a:lnTo>
                  <a:pt x="12192" y="28956"/>
                </a:lnTo>
                <a:lnTo>
                  <a:pt x="3048" y="38100"/>
                </a:lnTo>
                <a:lnTo>
                  <a:pt x="0" y="47244"/>
                </a:lnTo>
                <a:lnTo>
                  <a:pt x="1524" y="50292"/>
                </a:lnTo>
                <a:lnTo>
                  <a:pt x="3048" y="54864"/>
                </a:lnTo>
                <a:lnTo>
                  <a:pt x="4572" y="57912"/>
                </a:lnTo>
                <a:lnTo>
                  <a:pt x="7620" y="62484"/>
                </a:lnTo>
                <a:lnTo>
                  <a:pt x="10668" y="64008"/>
                </a:lnTo>
                <a:lnTo>
                  <a:pt x="15240" y="68580"/>
                </a:lnTo>
                <a:lnTo>
                  <a:pt x="21336" y="71628"/>
                </a:lnTo>
                <a:lnTo>
                  <a:pt x="25908" y="74676"/>
                </a:lnTo>
                <a:lnTo>
                  <a:pt x="32004" y="76200"/>
                </a:lnTo>
                <a:lnTo>
                  <a:pt x="47244" y="82296"/>
                </a:lnTo>
                <a:lnTo>
                  <a:pt x="54864" y="83820"/>
                </a:lnTo>
                <a:lnTo>
                  <a:pt x="64008" y="86868"/>
                </a:lnTo>
                <a:lnTo>
                  <a:pt x="91440" y="91440"/>
                </a:lnTo>
                <a:lnTo>
                  <a:pt x="91440" y="47244"/>
                </a:lnTo>
                <a:lnTo>
                  <a:pt x="92964" y="44196"/>
                </a:lnTo>
                <a:lnTo>
                  <a:pt x="96012" y="41148"/>
                </a:lnTo>
                <a:lnTo>
                  <a:pt x="105156" y="35052"/>
                </a:lnTo>
                <a:lnTo>
                  <a:pt x="112776" y="33528"/>
                </a:lnTo>
                <a:lnTo>
                  <a:pt x="121920" y="32004"/>
                </a:lnTo>
                <a:lnTo>
                  <a:pt x="131064" y="32004"/>
                </a:lnTo>
                <a:lnTo>
                  <a:pt x="140208" y="30480"/>
                </a:lnTo>
                <a:lnTo>
                  <a:pt x="150876" y="32004"/>
                </a:lnTo>
                <a:lnTo>
                  <a:pt x="160020" y="32004"/>
                </a:lnTo>
                <a:lnTo>
                  <a:pt x="175260" y="35052"/>
                </a:lnTo>
                <a:lnTo>
                  <a:pt x="181356" y="38100"/>
                </a:lnTo>
                <a:lnTo>
                  <a:pt x="185928" y="41148"/>
                </a:lnTo>
                <a:lnTo>
                  <a:pt x="188976" y="44196"/>
                </a:lnTo>
                <a:lnTo>
                  <a:pt x="190500" y="47244"/>
                </a:lnTo>
                <a:lnTo>
                  <a:pt x="192024" y="47244"/>
                </a:lnTo>
                <a:lnTo>
                  <a:pt x="192024" y="91440"/>
                </a:lnTo>
                <a:lnTo>
                  <a:pt x="219456" y="86868"/>
                </a:lnTo>
                <a:lnTo>
                  <a:pt x="227076" y="83820"/>
                </a:lnTo>
                <a:lnTo>
                  <a:pt x="234696" y="82296"/>
                </a:lnTo>
                <a:lnTo>
                  <a:pt x="249936" y="76200"/>
                </a:lnTo>
                <a:lnTo>
                  <a:pt x="256032" y="74676"/>
                </a:lnTo>
                <a:lnTo>
                  <a:pt x="260604" y="71628"/>
                </a:lnTo>
                <a:lnTo>
                  <a:pt x="266700" y="68580"/>
                </a:lnTo>
                <a:lnTo>
                  <a:pt x="271272" y="64008"/>
                </a:lnTo>
                <a:lnTo>
                  <a:pt x="274320" y="62484"/>
                </a:lnTo>
                <a:lnTo>
                  <a:pt x="277368" y="57912"/>
                </a:lnTo>
                <a:lnTo>
                  <a:pt x="278892" y="54864"/>
                </a:lnTo>
                <a:lnTo>
                  <a:pt x="280416" y="50292"/>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8148" y="857168"/>
            <a:ext cx="4245661" cy="484622"/>
          </a:xfrm>
          <a:prstGeom prst="rect">
            <a:avLst/>
          </a:prstGeom>
        </p:spPr>
        <p:txBody>
          <a:bodyPr vert="horz" wrap="square" lIns="0" tIns="10860" rIns="0" bIns="0" rtlCol="0">
            <a:spAutoFit/>
          </a:bodyPr>
          <a:lstStyle/>
          <a:p>
            <a:pPr marL="10860">
              <a:spcBef>
                <a:spcPts val="86"/>
              </a:spcBef>
            </a:pPr>
            <a:r>
              <a:rPr spc="-4" dirty="0"/>
              <a:t>Main Objectives </a:t>
            </a:r>
            <a:r>
              <a:rPr dirty="0"/>
              <a:t>of</a:t>
            </a:r>
            <a:r>
              <a:rPr spc="-21" dirty="0"/>
              <a:t> </a:t>
            </a:r>
            <a:r>
              <a:rPr spc="-4" dirty="0"/>
              <a:t>Course</a:t>
            </a:r>
          </a:p>
        </p:txBody>
      </p:sp>
      <p:sp>
        <p:nvSpPr>
          <p:cNvPr id="3" name="object 3"/>
          <p:cNvSpPr/>
          <p:nvPr/>
        </p:nvSpPr>
        <p:spPr>
          <a:xfrm>
            <a:off x="857392" y="5741932"/>
            <a:ext cx="7428143" cy="0"/>
          </a:xfrm>
          <a:custGeom>
            <a:avLst/>
            <a:gdLst/>
            <a:ahLst/>
            <a:cxnLst/>
            <a:rect l="l" t="t" r="r" b="b"/>
            <a:pathLst>
              <a:path w="8686800">
                <a:moveTo>
                  <a:pt x="0" y="0"/>
                </a:moveTo>
                <a:lnTo>
                  <a:pt x="8686800" y="0"/>
                </a:lnTo>
              </a:path>
            </a:pathLst>
          </a:custGeom>
          <a:ln w="76200">
            <a:solidFill>
              <a:srgbClr val="3265FF"/>
            </a:solidFill>
          </a:ln>
        </p:spPr>
        <p:txBody>
          <a:bodyPr wrap="square" lIns="0" tIns="0" rIns="0" bIns="0" rtlCol="0"/>
          <a:lstStyle/>
          <a:p>
            <a:pPr defTabSz="781903"/>
            <a:endParaRPr sz="1539">
              <a:solidFill>
                <a:prstClr val="black"/>
              </a:solidFill>
              <a:latin typeface="Calibri"/>
            </a:endParaRPr>
          </a:p>
        </p:txBody>
      </p:sp>
      <p:sp>
        <p:nvSpPr>
          <p:cNvPr id="4" name="object 4"/>
          <p:cNvSpPr/>
          <p:nvPr/>
        </p:nvSpPr>
        <p:spPr>
          <a:xfrm>
            <a:off x="852180" y="5704140"/>
            <a:ext cx="7440088" cy="77105"/>
          </a:xfrm>
          <a:custGeom>
            <a:avLst/>
            <a:gdLst/>
            <a:ahLst/>
            <a:cxnLst/>
            <a:rect l="l" t="t" r="r" b="b"/>
            <a:pathLst>
              <a:path w="8700770" h="90170">
                <a:moveTo>
                  <a:pt x="8700513" y="89916"/>
                </a:moveTo>
                <a:lnTo>
                  <a:pt x="8700513" y="0"/>
                </a:lnTo>
                <a:lnTo>
                  <a:pt x="0" y="0"/>
                </a:lnTo>
                <a:lnTo>
                  <a:pt x="0" y="89916"/>
                </a:lnTo>
                <a:lnTo>
                  <a:pt x="6096" y="89916"/>
                </a:lnTo>
                <a:lnTo>
                  <a:pt x="6096" y="13716"/>
                </a:lnTo>
                <a:lnTo>
                  <a:pt x="13716" y="6096"/>
                </a:lnTo>
                <a:lnTo>
                  <a:pt x="13716" y="13716"/>
                </a:lnTo>
                <a:lnTo>
                  <a:pt x="8686797" y="13716"/>
                </a:lnTo>
                <a:lnTo>
                  <a:pt x="8686797" y="6096"/>
                </a:lnTo>
                <a:lnTo>
                  <a:pt x="8692893" y="13716"/>
                </a:lnTo>
                <a:lnTo>
                  <a:pt x="8692893" y="89916"/>
                </a:lnTo>
                <a:lnTo>
                  <a:pt x="8700513" y="89916"/>
                </a:lnTo>
                <a:close/>
              </a:path>
              <a:path w="8700770" h="90170">
                <a:moveTo>
                  <a:pt x="13716" y="13716"/>
                </a:moveTo>
                <a:lnTo>
                  <a:pt x="13716" y="6096"/>
                </a:lnTo>
                <a:lnTo>
                  <a:pt x="6096" y="13716"/>
                </a:lnTo>
                <a:lnTo>
                  <a:pt x="13716" y="13716"/>
                </a:lnTo>
                <a:close/>
              </a:path>
              <a:path w="8700770" h="90170">
                <a:moveTo>
                  <a:pt x="13716" y="76200"/>
                </a:moveTo>
                <a:lnTo>
                  <a:pt x="13716" y="13716"/>
                </a:lnTo>
                <a:lnTo>
                  <a:pt x="6096" y="13716"/>
                </a:lnTo>
                <a:lnTo>
                  <a:pt x="6096" y="76200"/>
                </a:lnTo>
                <a:lnTo>
                  <a:pt x="13716" y="76200"/>
                </a:lnTo>
                <a:close/>
              </a:path>
              <a:path w="8700770" h="90170">
                <a:moveTo>
                  <a:pt x="8692893" y="76200"/>
                </a:moveTo>
                <a:lnTo>
                  <a:pt x="6096" y="76200"/>
                </a:lnTo>
                <a:lnTo>
                  <a:pt x="13716" y="82296"/>
                </a:lnTo>
                <a:lnTo>
                  <a:pt x="13716" y="89916"/>
                </a:lnTo>
                <a:lnTo>
                  <a:pt x="8686797" y="89916"/>
                </a:lnTo>
                <a:lnTo>
                  <a:pt x="8686797" y="82296"/>
                </a:lnTo>
                <a:lnTo>
                  <a:pt x="8692893" y="76200"/>
                </a:lnTo>
                <a:close/>
              </a:path>
              <a:path w="8700770" h="90170">
                <a:moveTo>
                  <a:pt x="13716" y="89916"/>
                </a:moveTo>
                <a:lnTo>
                  <a:pt x="13716" y="82296"/>
                </a:lnTo>
                <a:lnTo>
                  <a:pt x="6096" y="76200"/>
                </a:lnTo>
                <a:lnTo>
                  <a:pt x="6096" y="89916"/>
                </a:lnTo>
                <a:lnTo>
                  <a:pt x="13716" y="89916"/>
                </a:lnTo>
                <a:close/>
              </a:path>
              <a:path w="8700770" h="90170">
                <a:moveTo>
                  <a:pt x="8692893" y="13716"/>
                </a:moveTo>
                <a:lnTo>
                  <a:pt x="8686797" y="6096"/>
                </a:lnTo>
                <a:lnTo>
                  <a:pt x="8686797" y="13716"/>
                </a:lnTo>
                <a:lnTo>
                  <a:pt x="8692893" y="13716"/>
                </a:lnTo>
                <a:close/>
              </a:path>
              <a:path w="8700770" h="90170">
                <a:moveTo>
                  <a:pt x="8692893" y="76200"/>
                </a:moveTo>
                <a:lnTo>
                  <a:pt x="8692893" y="13716"/>
                </a:lnTo>
                <a:lnTo>
                  <a:pt x="8686797" y="13716"/>
                </a:lnTo>
                <a:lnTo>
                  <a:pt x="8686797" y="76200"/>
                </a:lnTo>
                <a:lnTo>
                  <a:pt x="8692893" y="76200"/>
                </a:lnTo>
                <a:close/>
              </a:path>
              <a:path w="8700770" h="90170">
                <a:moveTo>
                  <a:pt x="8692893" y="89916"/>
                </a:moveTo>
                <a:lnTo>
                  <a:pt x="8692893" y="76200"/>
                </a:lnTo>
                <a:lnTo>
                  <a:pt x="8686797" y="82296"/>
                </a:lnTo>
                <a:lnTo>
                  <a:pt x="8686797" y="89916"/>
                </a:lnTo>
                <a:lnTo>
                  <a:pt x="8692893" y="89916"/>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5" name="object 5"/>
          <p:cNvSpPr txBox="1"/>
          <p:nvPr/>
        </p:nvSpPr>
        <p:spPr>
          <a:xfrm>
            <a:off x="1055041" y="1817614"/>
            <a:ext cx="6259622" cy="2549959"/>
          </a:xfrm>
          <a:prstGeom prst="rect">
            <a:avLst/>
          </a:prstGeom>
        </p:spPr>
        <p:txBody>
          <a:bodyPr vert="horz" wrap="square" lIns="0" tIns="10317" rIns="0" bIns="0" rtlCol="0">
            <a:spAutoFit/>
          </a:bodyPr>
          <a:lstStyle/>
          <a:p>
            <a:pPr marL="304074" marR="576654" indent="-293214" defTabSz="781903">
              <a:spcBef>
                <a:spcPts val="81"/>
              </a:spcBef>
              <a:buFontTx/>
              <a:buChar char="•"/>
              <a:tabLst>
                <a:tab pos="303531" algn="l"/>
                <a:tab pos="304617" algn="l"/>
              </a:tabLst>
            </a:pPr>
            <a:r>
              <a:rPr sz="2394" spc="-4" dirty="0">
                <a:solidFill>
                  <a:prstClr val="black"/>
                </a:solidFill>
                <a:latin typeface="Times New Roman"/>
                <a:cs typeface="Times New Roman"/>
              </a:rPr>
              <a:t>Describe </a:t>
            </a:r>
            <a:r>
              <a:rPr sz="2394" dirty="0">
                <a:solidFill>
                  <a:prstClr val="black"/>
                </a:solidFill>
                <a:latin typeface="Times New Roman"/>
                <a:cs typeface="Times New Roman"/>
              </a:rPr>
              <a:t>the </a:t>
            </a:r>
            <a:r>
              <a:rPr sz="2394" spc="-4" dirty="0">
                <a:solidFill>
                  <a:prstClr val="black"/>
                </a:solidFill>
                <a:latin typeface="Times New Roman"/>
                <a:cs typeface="Times New Roman"/>
              </a:rPr>
              <a:t>function </a:t>
            </a:r>
            <a:r>
              <a:rPr sz="2394" dirty="0">
                <a:solidFill>
                  <a:prstClr val="black"/>
                </a:solidFill>
                <a:latin typeface="Times New Roman"/>
                <a:cs typeface="Times New Roman"/>
              </a:rPr>
              <a:t>of </a:t>
            </a:r>
            <a:r>
              <a:rPr sz="2394" spc="-9" dirty="0">
                <a:solidFill>
                  <a:prstClr val="black"/>
                </a:solidFill>
                <a:latin typeface="Times New Roman"/>
                <a:cs typeface="Times New Roman"/>
              </a:rPr>
              <a:t>each </a:t>
            </a:r>
            <a:r>
              <a:rPr sz="2394" dirty="0">
                <a:solidFill>
                  <a:prstClr val="black"/>
                </a:solidFill>
                <a:latin typeface="Times New Roman"/>
                <a:cs typeface="Times New Roman"/>
              </a:rPr>
              <a:t>unit inside</a:t>
            </a:r>
            <a:r>
              <a:rPr sz="2394" spc="-103" dirty="0">
                <a:solidFill>
                  <a:prstClr val="black"/>
                </a:solidFill>
                <a:latin typeface="Times New Roman"/>
                <a:cs typeface="Times New Roman"/>
              </a:rPr>
              <a:t> </a:t>
            </a:r>
            <a:r>
              <a:rPr sz="2394" dirty="0">
                <a:solidFill>
                  <a:prstClr val="black"/>
                </a:solidFill>
                <a:latin typeface="Times New Roman"/>
                <a:cs typeface="Times New Roman"/>
              </a:rPr>
              <a:t>the  </a:t>
            </a:r>
            <a:r>
              <a:rPr sz="2394" spc="-4" dirty="0">
                <a:solidFill>
                  <a:prstClr val="black"/>
                </a:solidFill>
                <a:latin typeface="Times New Roman"/>
                <a:cs typeface="Times New Roman"/>
              </a:rPr>
              <a:t>microprocessor (</a:t>
            </a:r>
            <a:r>
              <a:rPr sz="2394" spc="-4" dirty="0">
                <a:solidFill>
                  <a:srgbClr val="FF0000"/>
                </a:solidFill>
                <a:latin typeface="Times New Roman"/>
                <a:cs typeface="Times New Roman"/>
              </a:rPr>
              <a:t>Architectural</a:t>
            </a:r>
            <a:r>
              <a:rPr sz="2394" spc="-30" dirty="0">
                <a:solidFill>
                  <a:srgbClr val="FF0000"/>
                </a:solidFill>
                <a:latin typeface="Times New Roman"/>
                <a:cs typeface="Times New Roman"/>
              </a:rPr>
              <a:t> </a:t>
            </a:r>
            <a:r>
              <a:rPr sz="2394" spc="-4" dirty="0">
                <a:solidFill>
                  <a:srgbClr val="FF0000"/>
                </a:solidFill>
                <a:latin typeface="Times New Roman"/>
                <a:cs typeface="Times New Roman"/>
              </a:rPr>
              <a:t>details</a:t>
            </a:r>
            <a:r>
              <a:rPr sz="2394" spc="-4" dirty="0">
                <a:solidFill>
                  <a:prstClr val="black"/>
                </a:solidFill>
                <a:latin typeface="Times New Roman"/>
                <a:cs typeface="Times New Roman"/>
              </a:rPr>
              <a:t>).</a:t>
            </a:r>
            <a:endParaRPr sz="2394" dirty="0">
              <a:solidFill>
                <a:prstClr val="black"/>
              </a:solidFill>
              <a:latin typeface="Times New Roman"/>
              <a:cs typeface="Times New Roman"/>
            </a:endParaRPr>
          </a:p>
          <a:p>
            <a:pPr defTabSz="781903">
              <a:spcBef>
                <a:spcPts val="38"/>
              </a:spcBef>
              <a:buFontTx/>
              <a:buChar char="•"/>
            </a:pPr>
            <a:endParaRPr sz="3463" dirty="0">
              <a:solidFill>
                <a:prstClr val="black"/>
              </a:solidFill>
              <a:latin typeface="Times New Roman"/>
              <a:cs typeface="Times New Roman"/>
            </a:endParaRPr>
          </a:p>
          <a:p>
            <a:pPr marL="304074" marR="4344" indent="-293214" defTabSz="781903">
              <a:buFontTx/>
              <a:buChar char="•"/>
              <a:tabLst>
                <a:tab pos="303531" algn="l"/>
                <a:tab pos="304074" algn="l"/>
              </a:tabLst>
            </a:pPr>
            <a:r>
              <a:rPr sz="2394" spc="-4" dirty="0">
                <a:solidFill>
                  <a:prstClr val="black"/>
                </a:solidFill>
                <a:latin typeface="Times New Roman"/>
                <a:cs typeface="Times New Roman"/>
              </a:rPr>
              <a:t>Understand and write code in </a:t>
            </a:r>
            <a:r>
              <a:rPr sz="2394" dirty="0">
                <a:solidFill>
                  <a:prstClr val="black"/>
                </a:solidFill>
                <a:latin typeface="Times New Roman"/>
                <a:cs typeface="Times New Roman"/>
              </a:rPr>
              <a:t>the </a:t>
            </a:r>
            <a:r>
              <a:rPr sz="2394" spc="-4" dirty="0">
                <a:solidFill>
                  <a:srgbClr val="FF0000"/>
                </a:solidFill>
                <a:latin typeface="Times New Roman"/>
                <a:cs typeface="Times New Roman"/>
              </a:rPr>
              <a:t>Intel </a:t>
            </a:r>
            <a:r>
              <a:rPr sz="2394" spc="-9" dirty="0">
                <a:solidFill>
                  <a:srgbClr val="FF0000"/>
                </a:solidFill>
                <a:latin typeface="Times New Roman"/>
                <a:cs typeface="Times New Roman"/>
              </a:rPr>
              <a:t>Assembly  </a:t>
            </a:r>
            <a:r>
              <a:rPr sz="2394" spc="-4" dirty="0">
                <a:solidFill>
                  <a:srgbClr val="FF0000"/>
                </a:solidFill>
                <a:latin typeface="Times New Roman"/>
                <a:cs typeface="Times New Roman"/>
              </a:rPr>
              <a:t>language </a:t>
            </a:r>
            <a:r>
              <a:rPr sz="2394" dirty="0">
                <a:solidFill>
                  <a:srgbClr val="FF0000"/>
                </a:solidFill>
                <a:latin typeface="Times New Roman"/>
                <a:cs typeface="Times New Roman"/>
              </a:rPr>
              <a:t>for the 80xxx</a:t>
            </a:r>
            <a:r>
              <a:rPr sz="2394" spc="-47" dirty="0">
                <a:solidFill>
                  <a:srgbClr val="FF0000"/>
                </a:solidFill>
                <a:latin typeface="Times New Roman"/>
                <a:cs typeface="Times New Roman"/>
              </a:rPr>
              <a:t> </a:t>
            </a:r>
            <a:r>
              <a:rPr sz="2394" spc="-9" dirty="0">
                <a:solidFill>
                  <a:srgbClr val="FF0000"/>
                </a:solidFill>
                <a:latin typeface="Times New Roman"/>
                <a:cs typeface="Times New Roman"/>
              </a:rPr>
              <a:t>family.</a:t>
            </a:r>
            <a:endParaRPr sz="2394" dirty="0">
              <a:solidFill>
                <a:prstClr val="black"/>
              </a:solidFill>
              <a:latin typeface="Times New Roman"/>
              <a:cs typeface="Times New Roman"/>
            </a:endParaRPr>
          </a:p>
          <a:p>
            <a:pPr defTabSz="781903">
              <a:spcBef>
                <a:spcPts val="38"/>
              </a:spcBef>
            </a:pPr>
            <a:endParaRPr sz="3463" dirty="0">
              <a:solidFill>
                <a:prstClr val="black"/>
              </a:solidFill>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5672" y="857168"/>
            <a:ext cx="3570178" cy="484622"/>
          </a:xfrm>
          <a:prstGeom prst="rect">
            <a:avLst/>
          </a:prstGeom>
        </p:spPr>
        <p:txBody>
          <a:bodyPr vert="horz" wrap="square" lIns="0" tIns="10860" rIns="0" bIns="0" rtlCol="0">
            <a:spAutoFit/>
          </a:bodyPr>
          <a:lstStyle/>
          <a:p>
            <a:pPr marL="10860">
              <a:spcBef>
                <a:spcPts val="86"/>
              </a:spcBef>
            </a:pPr>
            <a:r>
              <a:rPr spc="-4" dirty="0"/>
              <a:t>Historical</a:t>
            </a:r>
            <a:r>
              <a:rPr spc="-34" dirty="0"/>
              <a:t> </a:t>
            </a:r>
            <a:r>
              <a:rPr spc="-4" dirty="0"/>
              <a:t>Background</a:t>
            </a:r>
          </a:p>
        </p:txBody>
      </p:sp>
      <p:sp>
        <p:nvSpPr>
          <p:cNvPr id="3" name="object 3"/>
          <p:cNvSpPr/>
          <p:nvPr/>
        </p:nvSpPr>
        <p:spPr>
          <a:xfrm>
            <a:off x="857392" y="5741932"/>
            <a:ext cx="7428143" cy="0"/>
          </a:xfrm>
          <a:custGeom>
            <a:avLst/>
            <a:gdLst/>
            <a:ahLst/>
            <a:cxnLst/>
            <a:rect l="l" t="t" r="r" b="b"/>
            <a:pathLst>
              <a:path w="8686800">
                <a:moveTo>
                  <a:pt x="0" y="0"/>
                </a:moveTo>
                <a:lnTo>
                  <a:pt x="8686800" y="0"/>
                </a:lnTo>
              </a:path>
            </a:pathLst>
          </a:custGeom>
          <a:ln w="76200">
            <a:solidFill>
              <a:srgbClr val="3265FF"/>
            </a:solidFill>
          </a:ln>
        </p:spPr>
        <p:txBody>
          <a:bodyPr wrap="square" lIns="0" tIns="0" rIns="0" bIns="0" rtlCol="0"/>
          <a:lstStyle/>
          <a:p>
            <a:pPr defTabSz="781903"/>
            <a:endParaRPr sz="1539">
              <a:solidFill>
                <a:prstClr val="black"/>
              </a:solidFill>
              <a:latin typeface="Calibri"/>
            </a:endParaRPr>
          </a:p>
        </p:txBody>
      </p:sp>
      <p:sp>
        <p:nvSpPr>
          <p:cNvPr id="4" name="object 4"/>
          <p:cNvSpPr/>
          <p:nvPr/>
        </p:nvSpPr>
        <p:spPr>
          <a:xfrm>
            <a:off x="852180" y="5704140"/>
            <a:ext cx="7440088" cy="77105"/>
          </a:xfrm>
          <a:custGeom>
            <a:avLst/>
            <a:gdLst/>
            <a:ahLst/>
            <a:cxnLst/>
            <a:rect l="l" t="t" r="r" b="b"/>
            <a:pathLst>
              <a:path w="8700770" h="90170">
                <a:moveTo>
                  <a:pt x="8700513" y="89916"/>
                </a:moveTo>
                <a:lnTo>
                  <a:pt x="8700513" y="0"/>
                </a:lnTo>
                <a:lnTo>
                  <a:pt x="0" y="0"/>
                </a:lnTo>
                <a:lnTo>
                  <a:pt x="0" y="89916"/>
                </a:lnTo>
                <a:lnTo>
                  <a:pt x="6096" y="89916"/>
                </a:lnTo>
                <a:lnTo>
                  <a:pt x="6096" y="13716"/>
                </a:lnTo>
                <a:lnTo>
                  <a:pt x="13716" y="6096"/>
                </a:lnTo>
                <a:lnTo>
                  <a:pt x="13716" y="13716"/>
                </a:lnTo>
                <a:lnTo>
                  <a:pt x="8686797" y="13716"/>
                </a:lnTo>
                <a:lnTo>
                  <a:pt x="8686797" y="6096"/>
                </a:lnTo>
                <a:lnTo>
                  <a:pt x="8692893" y="13716"/>
                </a:lnTo>
                <a:lnTo>
                  <a:pt x="8692893" y="89916"/>
                </a:lnTo>
                <a:lnTo>
                  <a:pt x="8700513" y="89916"/>
                </a:lnTo>
                <a:close/>
              </a:path>
              <a:path w="8700770" h="90170">
                <a:moveTo>
                  <a:pt x="13716" y="13716"/>
                </a:moveTo>
                <a:lnTo>
                  <a:pt x="13716" y="6096"/>
                </a:lnTo>
                <a:lnTo>
                  <a:pt x="6096" y="13716"/>
                </a:lnTo>
                <a:lnTo>
                  <a:pt x="13716" y="13716"/>
                </a:lnTo>
                <a:close/>
              </a:path>
              <a:path w="8700770" h="90170">
                <a:moveTo>
                  <a:pt x="13716" y="76200"/>
                </a:moveTo>
                <a:lnTo>
                  <a:pt x="13716" y="13716"/>
                </a:lnTo>
                <a:lnTo>
                  <a:pt x="6096" y="13716"/>
                </a:lnTo>
                <a:lnTo>
                  <a:pt x="6096" y="76200"/>
                </a:lnTo>
                <a:lnTo>
                  <a:pt x="13716" y="76200"/>
                </a:lnTo>
                <a:close/>
              </a:path>
              <a:path w="8700770" h="90170">
                <a:moveTo>
                  <a:pt x="8692893" y="76200"/>
                </a:moveTo>
                <a:lnTo>
                  <a:pt x="6096" y="76200"/>
                </a:lnTo>
                <a:lnTo>
                  <a:pt x="13716" y="82296"/>
                </a:lnTo>
                <a:lnTo>
                  <a:pt x="13716" y="89916"/>
                </a:lnTo>
                <a:lnTo>
                  <a:pt x="8686797" y="89916"/>
                </a:lnTo>
                <a:lnTo>
                  <a:pt x="8686797" y="82296"/>
                </a:lnTo>
                <a:lnTo>
                  <a:pt x="8692893" y="76200"/>
                </a:lnTo>
                <a:close/>
              </a:path>
              <a:path w="8700770" h="90170">
                <a:moveTo>
                  <a:pt x="13716" y="89916"/>
                </a:moveTo>
                <a:lnTo>
                  <a:pt x="13716" y="82296"/>
                </a:lnTo>
                <a:lnTo>
                  <a:pt x="6096" y="76200"/>
                </a:lnTo>
                <a:lnTo>
                  <a:pt x="6096" y="89916"/>
                </a:lnTo>
                <a:lnTo>
                  <a:pt x="13716" y="89916"/>
                </a:lnTo>
                <a:close/>
              </a:path>
              <a:path w="8700770" h="90170">
                <a:moveTo>
                  <a:pt x="8692893" y="13716"/>
                </a:moveTo>
                <a:lnTo>
                  <a:pt x="8686797" y="6096"/>
                </a:lnTo>
                <a:lnTo>
                  <a:pt x="8686797" y="13716"/>
                </a:lnTo>
                <a:lnTo>
                  <a:pt x="8692893" y="13716"/>
                </a:lnTo>
                <a:close/>
              </a:path>
              <a:path w="8700770" h="90170">
                <a:moveTo>
                  <a:pt x="8692893" y="76200"/>
                </a:moveTo>
                <a:lnTo>
                  <a:pt x="8692893" y="13716"/>
                </a:lnTo>
                <a:lnTo>
                  <a:pt x="8686797" y="13716"/>
                </a:lnTo>
                <a:lnTo>
                  <a:pt x="8686797" y="76200"/>
                </a:lnTo>
                <a:lnTo>
                  <a:pt x="8692893" y="76200"/>
                </a:lnTo>
                <a:close/>
              </a:path>
              <a:path w="8700770" h="90170">
                <a:moveTo>
                  <a:pt x="8692893" y="89916"/>
                </a:moveTo>
                <a:lnTo>
                  <a:pt x="8692893" y="76200"/>
                </a:lnTo>
                <a:lnTo>
                  <a:pt x="8686797" y="82296"/>
                </a:lnTo>
                <a:lnTo>
                  <a:pt x="8686797" y="89916"/>
                </a:lnTo>
                <a:lnTo>
                  <a:pt x="8692893" y="89916"/>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5" name="object 5"/>
          <p:cNvSpPr txBox="1"/>
          <p:nvPr/>
        </p:nvSpPr>
        <p:spPr>
          <a:xfrm>
            <a:off x="1055041" y="1745220"/>
            <a:ext cx="6004415" cy="3622820"/>
          </a:xfrm>
          <a:prstGeom prst="rect">
            <a:avLst/>
          </a:prstGeom>
        </p:spPr>
        <p:txBody>
          <a:bodyPr vert="horz" wrap="square" lIns="0" tIns="85250" rIns="0" bIns="0" rtlCol="0">
            <a:spAutoFit/>
          </a:bodyPr>
          <a:lstStyle/>
          <a:p>
            <a:pPr marL="304074" indent="-293214" defTabSz="781903">
              <a:spcBef>
                <a:spcPts val="671"/>
              </a:spcBef>
              <a:buFontTx/>
              <a:buChar char="•"/>
              <a:tabLst>
                <a:tab pos="303531" algn="l"/>
                <a:tab pos="304617" algn="l"/>
              </a:tabLst>
            </a:pPr>
            <a:r>
              <a:rPr sz="2394" spc="-4" dirty="0">
                <a:solidFill>
                  <a:srgbClr val="FF0000"/>
                </a:solidFill>
                <a:latin typeface="Arial"/>
                <a:cs typeface="Arial"/>
              </a:rPr>
              <a:t>First</a:t>
            </a:r>
            <a:r>
              <a:rPr sz="2394" spc="-13" dirty="0">
                <a:solidFill>
                  <a:srgbClr val="FF0000"/>
                </a:solidFill>
                <a:latin typeface="Arial"/>
                <a:cs typeface="Arial"/>
              </a:rPr>
              <a:t> </a:t>
            </a:r>
            <a:r>
              <a:rPr sz="2394" dirty="0">
                <a:solidFill>
                  <a:srgbClr val="FF0000"/>
                </a:solidFill>
                <a:latin typeface="Arial"/>
                <a:cs typeface="Arial"/>
              </a:rPr>
              <a:t>Generation</a:t>
            </a:r>
            <a:endParaRPr sz="2394">
              <a:solidFill>
                <a:prstClr val="black"/>
              </a:solidFill>
              <a:latin typeface="Arial"/>
              <a:cs typeface="Arial"/>
            </a:endParaRPr>
          </a:p>
          <a:p>
            <a:pPr marL="646699" lvl="1" indent="-244888" defTabSz="781903">
              <a:spcBef>
                <a:spcPts val="505"/>
              </a:spcBef>
              <a:buFontTx/>
              <a:buChar char="–"/>
              <a:tabLst>
                <a:tab pos="647242" algn="l"/>
              </a:tabLst>
            </a:pPr>
            <a:r>
              <a:rPr sz="2052" spc="-4" dirty="0">
                <a:solidFill>
                  <a:prstClr val="black"/>
                </a:solidFill>
                <a:latin typeface="Arial"/>
                <a:cs typeface="Arial"/>
              </a:rPr>
              <a:t>No mechanical components</a:t>
            </a:r>
            <a:r>
              <a:rPr sz="2052" spc="34" dirty="0">
                <a:solidFill>
                  <a:prstClr val="black"/>
                </a:solidFill>
                <a:latin typeface="Arial"/>
                <a:cs typeface="Arial"/>
              </a:rPr>
              <a:t> </a:t>
            </a:r>
            <a:r>
              <a:rPr sz="2052" spc="-4" dirty="0">
                <a:solidFill>
                  <a:prstClr val="black"/>
                </a:solidFill>
                <a:latin typeface="Arial"/>
                <a:cs typeface="Arial"/>
              </a:rPr>
              <a:t>anymore</a:t>
            </a:r>
            <a:endParaRPr sz="2052">
              <a:solidFill>
                <a:prstClr val="black"/>
              </a:solidFill>
              <a:latin typeface="Arial"/>
              <a:cs typeface="Arial"/>
            </a:endParaRPr>
          </a:p>
          <a:p>
            <a:pPr marL="646699" lvl="1" indent="-244888" defTabSz="781903">
              <a:spcBef>
                <a:spcPts val="496"/>
              </a:spcBef>
              <a:buFontTx/>
              <a:buChar char="–"/>
              <a:tabLst>
                <a:tab pos="647242" algn="l"/>
              </a:tabLst>
            </a:pPr>
            <a:r>
              <a:rPr sz="2052" spc="-4" dirty="0">
                <a:solidFill>
                  <a:prstClr val="black"/>
                </a:solidFill>
                <a:latin typeface="Arial"/>
                <a:cs typeface="Arial"/>
              </a:rPr>
              <a:t>Vacuum</a:t>
            </a:r>
            <a:r>
              <a:rPr sz="2052" dirty="0">
                <a:solidFill>
                  <a:prstClr val="black"/>
                </a:solidFill>
                <a:latin typeface="Arial"/>
                <a:cs typeface="Arial"/>
              </a:rPr>
              <a:t> </a:t>
            </a:r>
            <a:r>
              <a:rPr sz="2052" spc="-4" dirty="0">
                <a:solidFill>
                  <a:prstClr val="black"/>
                </a:solidFill>
                <a:latin typeface="Arial"/>
                <a:cs typeface="Arial"/>
              </a:rPr>
              <a:t>Tubes</a:t>
            </a:r>
            <a:endParaRPr sz="2052">
              <a:solidFill>
                <a:prstClr val="black"/>
              </a:solidFill>
              <a:latin typeface="Arial"/>
              <a:cs typeface="Arial"/>
            </a:endParaRPr>
          </a:p>
          <a:p>
            <a:pPr marL="304074" indent="-293214" defTabSz="781903">
              <a:spcBef>
                <a:spcPts val="560"/>
              </a:spcBef>
              <a:buFontTx/>
              <a:buChar char="•"/>
              <a:tabLst>
                <a:tab pos="303531" algn="l"/>
                <a:tab pos="304617" algn="l"/>
              </a:tabLst>
            </a:pPr>
            <a:r>
              <a:rPr sz="2394" spc="-4" dirty="0">
                <a:solidFill>
                  <a:prstClr val="black"/>
                </a:solidFill>
                <a:latin typeface="Arial"/>
                <a:cs typeface="Arial"/>
              </a:rPr>
              <a:t>Principle</a:t>
            </a:r>
            <a:endParaRPr sz="2394">
              <a:solidFill>
                <a:prstClr val="black"/>
              </a:solidFill>
              <a:latin typeface="Arial"/>
              <a:cs typeface="Arial"/>
            </a:endParaRPr>
          </a:p>
          <a:p>
            <a:pPr marL="616835" lvl="1" indent="-215023" defTabSz="781903">
              <a:spcBef>
                <a:spcPts val="505"/>
              </a:spcBef>
              <a:buFontTx/>
              <a:buChar char="–"/>
              <a:tabLst>
                <a:tab pos="647242" algn="l"/>
              </a:tabLst>
            </a:pPr>
            <a:r>
              <a:rPr sz="2052" spc="-4" dirty="0">
                <a:solidFill>
                  <a:prstClr val="black"/>
                </a:solidFill>
                <a:latin typeface="Arial"/>
                <a:cs typeface="Arial"/>
              </a:rPr>
              <a:t>Basic:</a:t>
            </a:r>
            <a:r>
              <a:rPr sz="2052" spc="-9" dirty="0">
                <a:solidFill>
                  <a:prstClr val="black"/>
                </a:solidFill>
                <a:latin typeface="Arial"/>
                <a:cs typeface="Arial"/>
              </a:rPr>
              <a:t> </a:t>
            </a:r>
            <a:r>
              <a:rPr sz="2052" spc="-4" dirty="0">
                <a:solidFill>
                  <a:prstClr val="black"/>
                </a:solidFill>
                <a:latin typeface="Arial"/>
                <a:cs typeface="Arial"/>
              </a:rPr>
              <a:t>Triode</a:t>
            </a:r>
            <a:endParaRPr sz="2052">
              <a:solidFill>
                <a:prstClr val="black"/>
              </a:solidFill>
              <a:latin typeface="Arial"/>
              <a:cs typeface="Arial"/>
            </a:endParaRPr>
          </a:p>
          <a:p>
            <a:pPr marL="616835" marR="250318" lvl="1" indent="-215023" defTabSz="781903">
              <a:lnSpc>
                <a:spcPct val="120000"/>
              </a:lnSpc>
              <a:buFontTx/>
              <a:buChar char="–"/>
              <a:tabLst>
                <a:tab pos="647242" algn="l"/>
                <a:tab pos="1740821" algn="l"/>
              </a:tabLst>
            </a:pPr>
            <a:r>
              <a:rPr sz="2052" spc="-4" dirty="0">
                <a:solidFill>
                  <a:prstClr val="black"/>
                </a:solidFill>
                <a:latin typeface="Arial"/>
                <a:cs typeface="Arial"/>
              </a:rPr>
              <a:t>Grid voltage (anode) </a:t>
            </a:r>
            <a:r>
              <a:rPr sz="2052" dirty="0">
                <a:solidFill>
                  <a:prstClr val="black"/>
                </a:solidFill>
                <a:latin typeface="Arial"/>
                <a:cs typeface="Arial"/>
              </a:rPr>
              <a:t>to </a:t>
            </a:r>
            <a:r>
              <a:rPr sz="2052" spc="-4" dirty="0">
                <a:solidFill>
                  <a:prstClr val="black"/>
                </a:solidFill>
                <a:latin typeface="Arial"/>
                <a:cs typeface="Arial"/>
              </a:rPr>
              <a:t>simply turn </a:t>
            </a:r>
            <a:r>
              <a:rPr sz="2052" dirty="0">
                <a:solidFill>
                  <a:prstClr val="black"/>
                </a:solidFill>
                <a:latin typeface="Arial"/>
                <a:cs typeface="Arial"/>
              </a:rPr>
              <a:t>a </a:t>
            </a:r>
            <a:r>
              <a:rPr sz="2052" spc="-4" dirty="0">
                <a:solidFill>
                  <a:prstClr val="black"/>
                </a:solidFill>
                <a:latin typeface="Arial"/>
                <a:cs typeface="Arial"/>
              </a:rPr>
              <a:t>current  </a:t>
            </a:r>
            <a:r>
              <a:rPr sz="2052" dirty="0">
                <a:solidFill>
                  <a:prstClr val="black"/>
                </a:solidFill>
                <a:latin typeface="Arial"/>
                <a:cs typeface="Arial"/>
              </a:rPr>
              <a:t>On</a:t>
            </a:r>
            <a:r>
              <a:rPr sz="2052" spc="-21" dirty="0">
                <a:solidFill>
                  <a:prstClr val="black"/>
                </a:solidFill>
                <a:latin typeface="Arial"/>
                <a:cs typeface="Arial"/>
              </a:rPr>
              <a:t> </a:t>
            </a:r>
            <a:r>
              <a:rPr sz="2052" dirty="0">
                <a:solidFill>
                  <a:prstClr val="black"/>
                </a:solidFill>
                <a:latin typeface="Arial"/>
                <a:cs typeface="Arial"/>
              </a:rPr>
              <a:t>/</a:t>
            </a:r>
            <a:r>
              <a:rPr sz="2052" spc="-4" dirty="0">
                <a:solidFill>
                  <a:prstClr val="black"/>
                </a:solidFill>
                <a:latin typeface="Arial"/>
                <a:cs typeface="Arial"/>
              </a:rPr>
              <a:t> </a:t>
            </a:r>
            <a:r>
              <a:rPr sz="2052" dirty="0">
                <a:solidFill>
                  <a:prstClr val="black"/>
                </a:solidFill>
                <a:latin typeface="Arial"/>
                <a:cs typeface="Arial"/>
              </a:rPr>
              <a:t>Off	</a:t>
            </a:r>
            <a:r>
              <a:rPr sz="2052" spc="-4" dirty="0">
                <a:solidFill>
                  <a:prstClr val="black"/>
                </a:solidFill>
                <a:latin typeface="Arial"/>
                <a:cs typeface="Arial"/>
              </a:rPr>
              <a:t>(Half wave</a:t>
            </a:r>
            <a:r>
              <a:rPr sz="2052" spc="13" dirty="0">
                <a:solidFill>
                  <a:prstClr val="black"/>
                </a:solidFill>
                <a:latin typeface="Arial"/>
                <a:cs typeface="Arial"/>
              </a:rPr>
              <a:t> </a:t>
            </a:r>
            <a:r>
              <a:rPr sz="2052" spc="-4" dirty="0">
                <a:solidFill>
                  <a:prstClr val="black"/>
                </a:solidFill>
                <a:latin typeface="Arial"/>
                <a:cs typeface="Arial"/>
              </a:rPr>
              <a:t>rectification)</a:t>
            </a:r>
            <a:endParaRPr sz="2052">
              <a:solidFill>
                <a:prstClr val="black"/>
              </a:solidFill>
              <a:latin typeface="Arial"/>
              <a:cs typeface="Arial"/>
            </a:endParaRPr>
          </a:p>
          <a:p>
            <a:pPr marL="304074" indent="-293214" defTabSz="781903">
              <a:spcBef>
                <a:spcPts val="560"/>
              </a:spcBef>
              <a:buFontTx/>
              <a:buChar char="•"/>
              <a:tabLst>
                <a:tab pos="303531" algn="l"/>
                <a:tab pos="304617" algn="l"/>
              </a:tabLst>
            </a:pPr>
            <a:r>
              <a:rPr sz="2394" dirty="0">
                <a:solidFill>
                  <a:srgbClr val="0038E5"/>
                </a:solidFill>
                <a:latin typeface="Arial"/>
                <a:cs typeface="Arial"/>
              </a:rPr>
              <a:t>1946: </a:t>
            </a:r>
            <a:r>
              <a:rPr sz="2394" spc="-9" dirty="0">
                <a:solidFill>
                  <a:srgbClr val="0038E5"/>
                </a:solidFill>
                <a:latin typeface="Arial"/>
                <a:cs typeface="Arial"/>
              </a:rPr>
              <a:t>ENIAC</a:t>
            </a:r>
            <a:r>
              <a:rPr sz="2394" spc="-4" dirty="0">
                <a:solidFill>
                  <a:srgbClr val="0038E5"/>
                </a:solidFill>
                <a:latin typeface="Arial"/>
                <a:cs typeface="Arial"/>
              </a:rPr>
              <a:t> </a:t>
            </a:r>
            <a:r>
              <a:rPr sz="2394" dirty="0">
                <a:solidFill>
                  <a:srgbClr val="0038E5"/>
                </a:solidFill>
                <a:latin typeface="Arial"/>
                <a:cs typeface="Arial"/>
              </a:rPr>
              <a:t>machine</a:t>
            </a:r>
            <a:endParaRPr sz="2394">
              <a:solidFill>
                <a:prstClr val="black"/>
              </a:solidFill>
              <a:latin typeface="Arial"/>
              <a:cs typeface="Arial"/>
            </a:endParaRPr>
          </a:p>
          <a:p>
            <a:pPr marL="646699" lvl="1" indent="-244888" defTabSz="781903">
              <a:spcBef>
                <a:spcPts val="509"/>
              </a:spcBef>
              <a:buFont typeface="Arial"/>
              <a:buChar char="–"/>
              <a:tabLst>
                <a:tab pos="647242" algn="l"/>
              </a:tabLst>
            </a:pPr>
            <a:r>
              <a:rPr sz="2052" b="1" i="1" spc="-4" dirty="0">
                <a:solidFill>
                  <a:prstClr val="black"/>
                </a:solidFill>
                <a:latin typeface="Arial"/>
                <a:cs typeface="Arial"/>
              </a:rPr>
              <a:t>E</a:t>
            </a:r>
            <a:r>
              <a:rPr sz="2052" spc="-4" dirty="0">
                <a:solidFill>
                  <a:prstClr val="black"/>
                </a:solidFill>
                <a:latin typeface="Arial"/>
                <a:cs typeface="Arial"/>
              </a:rPr>
              <a:t>lectronic </a:t>
            </a:r>
            <a:r>
              <a:rPr sz="2052" b="1" i="1" spc="-4" dirty="0">
                <a:solidFill>
                  <a:prstClr val="black"/>
                </a:solidFill>
                <a:latin typeface="Arial"/>
                <a:cs typeface="Arial"/>
              </a:rPr>
              <a:t>N</a:t>
            </a:r>
            <a:r>
              <a:rPr sz="2052" spc="-4" dirty="0">
                <a:solidFill>
                  <a:prstClr val="black"/>
                </a:solidFill>
                <a:latin typeface="Arial"/>
                <a:cs typeface="Arial"/>
              </a:rPr>
              <a:t>umerical </a:t>
            </a:r>
            <a:r>
              <a:rPr sz="2052" b="1" i="1" spc="-4" dirty="0">
                <a:solidFill>
                  <a:prstClr val="black"/>
                </a:solidFill>
                <a:latin typeface="Arial"/>
                <a:cs typeface="Arial"/>
              </a:rPr>
              <a:t>I</a:t>
            </a:r>
            <a:r>
              <a:rPr sz="2052" spc="-4" dirty="0">
                <a:solidFill>
                  <a:prstClr val="black"/>
                </a:solidFill>
                <a:latin typeface="Arial"/>
                <a:cs typeface="Arial"/>
              </a:rPr>
              <a:t>ntegrator </a:t>
            </a:r>
            <a:r>
              <a:rPr sz="2052" b="1" i="1" spc="-4" dirty="0">
                <a:solidFill>
                  <a:prstClr val="black"/>
                </a:solidFill>
                <a:latin typeface="Arial"/>
                <a:cs typeface="Arial"/>
              </a:rPr>
              <a:t>A</a:t>
            </a:r>
            <a:r>
              <a:rPr sz="2052" spc="-4" dirty="0">
                <a:solidFill>
                  <a:prstClr val="black"/>
                </a:solidFill>
                <a:latin typeface="Arial"/>
                <a:cs typeface="Arial"/>
              </a:rPr>
              <a:t>nd</a:t>
            </a:r>
            <a:r>
              <a:rPr sz="2052" spc="9" dirty="0">
                <a:solidFill>
                  <a:prstClr val="black"/>
                </a:solidFill>
                <a:latin typeface="Arial"/>
                <a:cs typeface="Arial"/>
              </a:rPr>
              <a:t> </a:t>
            </a:r>
            <a:r>
              <a:rPr sz="2052" b="1" i="1" spc="-4" dirty="0">
                <a:solidFill>
                  <a:prstClr val="black"/>
                </a:solidFill>
                <a:latin typeface="Arial"/>
                <a:cs typeface="Arial"/>
              </a:rPr>
              <a:t>C</a:t>
            </a:r>
            <a:r>
              <a:rPr sz="2052" spc="-4" dirty="0">
                <a:solidFill>
                  <a:prstClr val="black"/>
                </a:solidFill>
                <a:latin typeface="Arial"/>
                <a:cs typeface="Arial"/>
              </a:rPr>
              <a:t>omputer</a:t>
            </a:r>
            <a:endParaRPr sz="2052">
              <a:solidFill>
                <a:prstClr val="black"/>
              </a:solidFill>
              <a:latin typeface="Arial"/>
              <a:cs typeface="Arial"/>
            </a:endParaRPr>
          </a:p>
        </p:txBody>
      </p:sp>
      <p:sp>
        <p:nvSpPr>
          <p:cNvPr id="6" name="object 6"/>
          <p:cNvSpPr/>
          <p:nvPr/>
        </p:nvSpPr>
        <p:spPr>
          <a:xfrm>
            <a:off x="6917190" y="1995281"/>
            <a:ext cx="1398314" cy="2688466"/>
          </a:xfrm>
          <a:prstGeom prst="rect">
            <a:avLst/>
          </a:prstGeom>
          <a:blipFill>
            <a:blip r:embed="rId2" cstate="print"/>
            <a:stretch>
              <a:fillRect/>
            </a:stretch>
          </a:blipFill>
        </p:spPr>
        <p:txBody>
          <a:bodyPr wrap="square" lIns="0" tIns="0" rIns="0" bIns="0" rtlCol="0"/>
          <a:lstStyle/>
          <a:p>
            <a:pPr defTabSz="781903"/>
            <a:endParaRPr sz="1539">
              <a:solidFill>
                <a:prstClr val="black"/>
              </a:solidFill>
              <a:latin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5672" y="857168"/>
            <a:ext cx="3570178" cy="484622"/>
          </a:xfrm>
          <a:prstGeom prst="rect">
            <a:avLst/>
          </a:prstGeom>
        </p:spPr>
        <p:txBody>
          <a:bodyPr vert="horz" wrap="square" lIns="0" tIns="10860" rIns="0" bIns="0" rtlCol="0">
            <a:spAutoFit/>
          </a:bodyPr>
          <a:lstStyle/>
          <a:p>
            <a:pPr marL="10860">
              <a:spcBef>
                <a:spcPts val="86"/>
              </a:spcBef>
            </a:pPr>
            <a:r>
              <a:rPr spc="-4" dirty="0"/>
              <a:t>Historical</a:t>
            </a:r>
            <a:r>
              <a:rPr spc="-34" dirty="0"/>
              <a:t> </a:t>
            </a:r>
            <a:r>
              <a:rPr spc="-4" dirty="0"/>
              <a:t>Background</a:t>
            </a:r>
          </a:p>
        </p:txBody>
      </p:sp>
      <mc:AlternateContent xmlns:mc="http://schemas.openxmlformats.org/markup-compatibility/2006" xmlns:a14="http://schemas.microsoft.com/office/drawing/2010/main">
        <mc:Choice Requires="a14">
          <p:sp>
            <p:nvSpPr>
              <p:cNvPr id="3" name="object 3"/>
              <p:cNvSpPr txBox="1"/>
              <p:nvPr/>
            </p:nvSpPr>
            <p:spPr>
              <a:xfrm>
                <a:off x="1055041" y="1816311"/>
                <a:ext cx="3777595" cy="431979"/>
              </a:xfrm>
              <a:prstGeom prst="rect">
                <a:avLst/>
              </a:prstGeom>
            </p:spPr>
            <p:txBody>
              <a:bodyPr vert="horz" wrap="square" lIns="0" tIns="10860" rIns="0" bIns="0" rtlCol="0">
                <a:spAutoFit/>
              </a:bodyPr>
              <a:lstStyle/>
              <a:p>
                <a:pPr marL="304074" indent="-293214" defTabSz="781903">
                  <a:spcBef>
                    <a:spcPts val="86"/>
                  </a:spcBef>
                  <a:buFontTx/>
                  <a:buChar char="•"/>
                  <a:tabLst>
                    <a:tab pos="303531" algn="l"/>
                    <a:tab pos="304617" algn="l"/>
                  </a:tabLst>
                </a:pPr>
                <a:r>
                  <a:rPr lang="en-US" sz="2736" dirty="0">
                    <a:solidFill>
                      <a:srgbClr val="FF0000"/>
                    </a:solidFill>
                    <a:latin typeface="Times New Roman"/>
                    <a:cs typeface="Times New Roman"/>
                  </a:rPr>
                  <a:t>ENIAC</a:t>
                </a:r>
                <a14:m>
                  <m:oMath xmlns:m="http://schemas.openxmlformats.org/officeDocument/2006/math">
                    <m:r>
                      <a:rPr lang="en-US" sz="2736" i="1">
                        <a:solidFill>
                          <a:srgbClr val="FF0000"/>
                        </a:solidFill>
                        <a:latin typeface="Cambria Math" panose="02040503050406030204" pitchFamily="18" charset="0"/>
                        <a:cs typeface="Times New Roman"/>
                      </a:rPr>
                      <m:t> </m:t>
                    </m:r>
                    <m:r>
                      <a:rPr lang="en-US" sz="2736" i="1">
                        <a:solidFill>
                          <a:srgbClr val="FF0000"/>
                        </a:solidFill>
                        <a:latin typeface="Cambria Math" panose="02040503050406030204" pitchFamily="18" charset="0"/>
                        <a:ea typeface="Cambria Math" panose="02040503050406030204" pitchFamily="18" charset="0"/>
                        <a:cs typeface="Times New Roman"/>
                      </a:rPr>
                      <m:t>→1946</m:t>
                    </m:r>
                  </m:oMath>
                </a14:m>
                <a:r>
                  <a:rPr lang="en-US" sz="2736" dirty="0">
                    <a:solidFill>
                      <a:srgbClr val="FF0000"/>
                    </a:solidFill>
                    <a:latin typeface="Times New Roman"/>
                    <a:cs typeface="Times New Roman"/>
                  </a:rPr>
                  <a:t> </a:t>
                </a:r>
                <a:r>
                  <a:rPr lang="en-US" sz="2736" spc="-94" dirty="0">
                    <a:solidFill>
                      <a:srgbClr val="FF0000"/>
                    </a:solidFill>
                    <a:latin typeface="Times New Roman"/>
                    <a:cs typeface="Times New Roman"/>
                  </a:rPr>
                  <a:t> </a:t>
                </a:r>
                <a:endParaRPr sz="2736" dirty="0">
                  <a:solidFill>
                    <a:prstClr val="black"/>
                  </a:solidFill>
                  <a:latin typeface="Times New Roman"/>
                  <a:cs typeface="Times New Roman"/>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055041" y="1816311"/>
                <a:ext cx="3777595" cy="431979"/>
              </a:xfrm>
              <a:prstGeom prst="rect">
                <a:avLst/>
              </a:prstGeom>
              <a:blipFill>
                <a:blip r:embed="rId2"/>
                <a:stretch>
                  <a:fillRect l="-4839" t="-22535" b="-46479"/>
                </a:stretch>
              </a:blipFill>
            </p:spPr>
            <p:txBody>
              <a:bodyPr/>
              <a:lstStyle/>
              <a:p>
                <a:r>
                  <a:rPr lang="en-US">
                    <a:noFill/>
                  </a:rPr>
                  <a:t> </a:t>
                </a:r>
              </a:p>
            </p:txBody>
          </p:sp>
        </mc:Fallback>
      </mc:AlternateContent>
      <p:sp>
        <p:nvSpPr>
          <p:cNvPr id="4" name="object 4"/>
          <p:cNvSpPr/>
          <p:nvPr/>
        </p:nvSpPr>
        <p:spPr>
          <a:xfrm>
            <a:off x="857392" y="5741932"/>
            <a:ext cx="7428143" cy="0"/>
          </a:xfrm>
          <a:custGeom>
            <a:avLst/>
            <a:gdLst/>
            <a:ahLst/>
            <a:cxnLst/>
            <a:rect l="l" t="t" r="r" b="b"/>
            <a:pathLst>
              <a:path w="8686800">
                <a:moveTo>
                  <a:pt x="0" y="0"/>
                </a:moveTo>
                <a:lnTo>
                  <a:pt x="8686800" y="0"/>
                </a:lnTo>
              </a:path>
            </a:pathLst>
          </a:custGeom>
          <a:ln w="76200">
            <a:solidFill>
              <a:srgbClr val="3265FF"/>
            </a:solidFill>
          </a:ln>
        </p:spPr>
        <p:txBody>
          <a:bodyPr wrap="square" lIns="0" tIns="0" rIns="0" bIns="0" rtlCol="0"/>
          <a:lstStyle/>
          <a:p>
            <a:pPr defTabSz="781903"/>
            <a:endParaRPr sz="1539">
              <a:solidFill>
                <a:prstClr val="black"/>
              </a:solidFill>
              <a:latin typeface="Calibri"/>
            </a:endParaRPr>
          </a:p>
        </p:txBody>
      </p:sp>
      <p:sp>
        <p:nvSpPr>
          <p:cNvPr id="5" name="object 5"/>
          <p:cNvSpPr/>
          <p:nvPr/>
        </p:nvSpPr>
        <p:spPr>
          <a:xfrm>
            <a:off x="852180" y="5704140"/>
            <a:ext cx="7440088" cy="77105"/>
          </a:xfrm>
          <a:custGeom>
            <a:avLst/>
            <a:gdLst/>
            <a:ahLst/>
            <a:cxnLst/>
            <a:rect l="l" t="t" r="r" b="b"/>
            <a:pathLst>
              <a:path w="8700770" h="90170">
                <a:moveTo>
                  <a:pt x="8700513" y="89916"/>
                </a:moveTo>
                <a:lnTo>
                  <a:pt x="8700513" y="0"/>
                </a:lnTo>
                <a:lnTo>
                  <a:pt x="0" y="0"/>
                </a:lnTo>
                <a:lnTo>
                  <a:pt x="0" y="89916"/>
                </a:lnTo>
                <a:lnTo>
                  <a:pt x="6096" y="89916"/>
                </a:lnTo>
                <a:lnTo>
                  <a:pt x="6096" y="13716"/>
                </a:lnTo>
                <a:lnTo>
                  <a:pt x="13716" y="6096"/>
                </a:lnTo>
                <a:lnTo>
                  <a:pt x="13716" y="13716"/>
                </a:lnTo>
                <a:lnTo>
                  <a:pt x="8686797" y="13716"/>
                </a:lnTo>
                <a:lnTo>
                  <a:pt x="8686797" y="6096"/>
                </a:lnTo>
                <a:lnTo>
                  <a:pt x="8692893" y="13716"/>
                </a:lnTo>
                <a:lnTo>
                  <a:pt x="8692893" y="89916"/>
                </a:lnTo>
                <a:lnTo>
                  <a:pt x="8700513" y="89916"/>
                </a:lnTo>
                <a:close/>
              </a:path>
              <a:path w="8700770" h="90170">
                <a:moveTo>
                  <a:pt x="13716" y="13716"/>
                </a:moveTo>
                <a:lnTo>
                  <a:pt x="13716" y="6096"/>
                </a:lnTo>
                <a:lnTo>
                  <a:pt x="6096" y="13716"/>
                </a:lnTo>
                <a:lnTo>
                  <a:pt x="13716" y="13716"/>
                </a:lnTo>
                <a:close/>
              </a:path>
              <a:path w="8700770" h="90170">
                <a:moveTo>
                  <a:pt x="13716" y="76200"/>
                </a:moveTo>
                <a:lnTo>
                  <a:pt x="13716" y="13716"/>
                </a:lnTo>
                <a:lnTo>
                  <a:pt x="6096" y="13716"/>
                </a:lnTo>
                <a:lnTo>
                  <a:pt x="6096" y="76200"/>
                </a:lnTo>
                <a:lnTo>
                  <a:pt x="13716" y="76200"/>
                </a:lnTo>
                <a:close/>
              </a:path>
              <a:path w="8700770" h="90170">
                <a:moveTo>
                  <a:pt x="8692893" y="76200"/>
                </a:moveTo>
                <a:lnTo>
                  <a:pt x="6096" y="76200"/>
                </a:lnTo>
                <a:lnTo>
                  <a:pt x="13716" y="82296"/>
                </a:lnTo>
                <a:lnTo>
                  <a:pt x="13716" y="89916"/>
                </a:lnTo>
                <a:lnTo>
                  <a:pt x="8686797" y="89916"/>
                </a:lnTo>
                <a:lnTo>
                  <a:pt x="8686797" y="82296"/>
                </a:lnTo>
                <a:lnTo>
                  <a:pt x="8692893" y="76200"/>
                </a:lnTo>
                <a:close/>
              </a:path>
              <a:path w="8700770" h="90170">
                <a:moveTo>
                  <a:pt x="13716" y="89916"/>
                </a:moveTo>
                <a:lnTo>
                  <a:pt x="13716" y="82296"/>
                </a:lnTo>
                <a:lnTo>
                  <a:pt x="6096" y="76200"/>
                </a:lnTo>
                <a:lnTo>
                  <a:pt x="6096" y="89916"/>
                </a:lnTo>
                <a:lnTo>
                  <a:pt x="13716" y="89916"/>
                </a:lnTo>
                <a:close/>
              </a:path>
              <a:path w="8700770" h="90170">
                <a:moveTo>
                  <a:pt x="8692893" y="13716"/>
                </a:moveTo>
                <a:lnTo>
                  <a:pt x="8686797" y="6096"/>
                </a:lnTo>
                <a:lnTo>
                  <a:pt x="8686797" y="13716"/>
                </a:lnTo>
                <a:lnTo>
                  <a:pt x="8692893" y="13716"/>
                </a:lnTo>
                <a:close/>
              </a:path>
              <a:path w="8700770" h="90170">
                <a:moveTo>
                  <a:pt x="8692893" y="76200"/>
                </a:moveTo>
                <a:lnTo>
                  <a:pt x="8692893" y="13716"/>
                </a:lnTo>
                <a:lnTo>
                  <a:pt x="8686797" y="13716"/>
                </a:lnTo>
                <a:lnTo>
                  <a:pt x="8686797" y="76200"/>
                </a:lnTo>
                <a:lnTo>
                  <a:pt x="8692893" y="76200"/>
                </a:lnTo>
                <a:close/>
              </a:path>
              <a:path w="8700770" h="90170">
                <a:moveTo>
                  <a:pt x="8692893" y="89916"/>
                </a:moveTo>
                <a:lnTo>
                  <a:pt x="8692893" y="76200"/>
                </a:lnTo>
                <a:lnTo>
                  <a:pt x="8686797" y="82296"/>
                </a:lnTo>
                <a:lnTo>
                  <a:pt x="8686797" y="89916"/>
                </a:lnTo>
                <a:lnTo>
                  <a:pt x="8692893" y="89916"/>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6" name="object 6"/>
          <p:cNvSpPr/>
          <p:nvPr/>
        </p:nvSpPr>
        <p:spPr>
          <a:xfrm>
            <a:off x="1378663" y="2255917"/>
            <a:ext cx="4756618" cy="3441706"/>
          </a:xfrm>
          <a:prstGeom prst="rect">
            <a:avLst/>
          </a:prstGeom>
          <a:blipFill>
            <a:blip r:embed="rId3" cstate="print"/>
            <a:stretch>
              <a:fillRect/>
            </a:stretch>
          </a:blipFill>
        </p:spPr>
        <p:txBody>
          <a:bodyPr wrap="square" lIns="0" tIns="0" rIns="0" bIns="0" rtlCol="0"/>
          <a:lstStyle/>
          <a:p>
            <a:pPr defTabSz="781903"/>
            <a:endParaRPr sz="1539">
              <a:solidFill>
                <a:prstClr val="black"/>
              </a:solidFill>
              <a:latin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5672" y="857168"/>
            <a:ext cx="3570178" cy="484622"/>
          </a:xfrm>
          <a:prstGeom prst="rect">
            <a:avLst/>
          </a:prstGeom>
        </p:spPr>
        <p:txBody>
          <a:bodyPr vert="horz" wrap="square" lIns="0" tIns="10860" rIns="0" bIns="0" rtlCol="0">
            <a:spAutoFit/>
          </a:bodyPr>
          <a:lstStyle/>
          <a:p>
            <a:pPr marL="10860">
              <a:spcBef>
                <a:spcPts val="86"/>
              </a:spcBef>
            </a:pPr>
            <a:r>
              <a:rPr spc="-4" dirty="0"/>
              <a:t>Historical</a:t>
            </a:r>
            <a:r>
              <a:rPr spc="-34" dirty="0"/>
              <a:t> </a:t>
            </a:r>
            <a:r>
              <a:rPr spc="-4" dirty="0"/>
              <a:t>Background</a:t>
            </a:r>
          </a:p>
        </p:txBody>
      </p:sp>
      <mc:AlternateContent xmlns:mc="http://schemas.openxmlformats.org/markup-compatibility/2006" xmlns:a14="http://schemas.microsoft.com/office/drawing/2010/main">
        <mc:Choice Requires="a14">
          <p:sp>
            <p:nvSpPr>
              <p:cNvPr id="3" name="object 3"/>
              <p:cNvSpPr txBox="1"/>
              <p:nvPr/>
            </p:nvSpPr>
            <p:spPr>
              <a:xfrm>
                <a:off x="1055042" y="1745220"/>
                <a:ext cx="6454556" cy="1214340"/>
              </a:xfrm>
              <a:prstGeom prst="rect">
                <a:avLst/>
              </a:prstGeom>
            </p:spPr>
            <p:txBody>
              <a:bodyPr vert="horz" wrap="square" lIns="0" tIns="85250" rIns="0" bIns="0" rtlCol="0">
                <a:spAutoFit/>
              </a:bodyPr>
              <a:lstStyle/>
              <a:p>
                <a:pPr marL="304074" indent="-293214" defTabSz="781903">
                  <a:spcBef>
                    <a:spcPts val="671"/>
                  </a:spcBef>
                  <a:buFontTx/>
                  <a:buChar char="•"/>
                  <a:tabLst>
                    <a:tab pos="303531" algn="l"/>
                    <a:tab pos="304617" algn="l"/>
                  </a:tabLst>
                </a:pPr>
                <a:r>
                  <a:rPr lang="en-US" sz="2394" spc="-4" dirty="0">
                    <a:solidFill>
                      <a:srgbClr val="0038E5"/>
                    </a:solidFill>
                    <a:latin typeface="Arial"/>
                    <a:cs typeface="Arial"/>
                  </a:rPr>
                  <a:t>IAS </a:t>
                </a:r>
                <a:r>
                  <a:rPr lang="en-US" sz="2394" dirty="0">
                    <a:solidFill>
                      <a:srgbClr val="0038E5"/>
                    </a:solidFill>
                    <a:latin typeface="Arial"/>
                    <a:cs typeface="Arial"/>
                  </a:rPr>
                  <a:t>Machine</a:t>
                </a:r>
                <a14:m>
                  <m:oMath xmlns:m="http://schemas.openxmlformats.org/officeDocument/2006/math">
                    <m:r>
                      <a:rPr lang="en-US" sz="2394">
                        <a:solidFill>
                          <a:srgbClr val="0038E5"/>
                        </a:solidFill>
                        <a:latin typeface="Cambria Math" panose="02040503050406030204" pitchFamily="18" charset="0"/>
                        <a:ea typeface="Cambria Math" panose="02040503050406030204" pitchFamily="18" charset="0"/>
                        <a:cs typeface="Arial"/>
                      </a:rPr>
                      <m:t> </m:t>
                    </m:r>
                    <m:r>
                      <a:rPr lang="en-US" sz="2394" i="1">
                        <a:solidFill>
                          <a:srgbClr val="0038E5"/>
                        </a:solidFill>
                        <a:latin typeface="Cambria Math" panose="02040503050406030204" pitchFamily="18" charset="0"/>
                        <a:ea typeface="Cambria Math" panose="02040503050406030204" pitchFamily="18" charset="0"/>
                        <a:cs typeface="Arial"/>
                      </a:rPr>
                      <m:t>→</m:t>
                    </m:r>
                  </m:oMath>
                </a14:m>
                <a:r>
                  <a:rPr lang="en-US" sz="2394" dirty="0">
                    <a:solidFill>
                      <a:prstClr val="black"/>
                    </a:solidFill>
                    <a:latin typeface="Arial"/>
                    <a:cs typeface="Arial"/>
                  </a:rPr>
                  <a:t>1952 by </a:t>
                </a:r>
                <a:r>
                  <a:rPr lang="en-US" sz="2394" dirty="0">
                    <a:solidFill>
                      <a:srgbClr val="FF0000"/>
                    </a:solidFill>
                    <a:latin typeface="Arial"/>
                    <a:cs typeface="Arial"/>
                  </a:rPr>
                  <a:t>von </a:t>
                </a:r>
                <a:r>
                  <a:rPr lang="en-US" sz="2394" spc="-4" dirty="0">
                    <a:solidFill>
                      <a:srgbClr val="FF0000"/>
                    </a:solidFill>
                    <a:latin typeface="Arial"/>
                    <a:cs typeface="Arial"/>
                  </a:rPr>
                  <a:t>Neumann</a:t>
                </a:r>
                <a:endParaRPr lang="en-US" sz="2394" dirty="0">
                  <a:solidFill>
                    <a:prstClr val="black"/>
                  </a:solidFill>
                  <a:latin typeface="Arial"/>
                  <a:cs typeface="Arial"/>
                </a:endParaRPr>
              </a:p>
              <a:p>
                <a:pPr marL="646699" lvl="1" indent="-244888" defTabSz="781903">
                  <a:spcBef>
                    <a:spcPts val="505"/>
                  </a:spcBef>
                  <a:buFont typeface="Arial"/>
                  <a:buChar char="–"/>
                  <a:tabLst>
                    <a:tab pos="647242" algn="l"/>
                  </a:tabLst>
                </a:pPr>
                <a:r>
                  <a:rPr lang="en-US" sz="2052" b="1" i="1" spc="-4" dirty="0">
                    <a:solidFill>
                      <a:prstClr val="black"/>
                    </a:solidFill>
                    <a:latin typeface="Arial"/>
                    <a:cs typeface="Arial"/>
                  </a:rPr>
                  <a:t>I</a:t>
                </a:r>
                <a:r>
                  <a:rPr lang="en-US" sz="2052" spc="-4" dirty="0">
                    <a:solidFill>
                      <a:prstClr val="black"/>
                    </a:solidFill>
                    <a:latin typeface="Arial"/>
                    <a:cs typeface="Arial"/>
                  </a:rPr>
                  <a:t>nstitute for </a:t>
                </a:r>
                <a:r>
                  <a:rPr lang="en-US" sz="2052" b="1" i="1" spc="-4" dirty="0">
                    <a:solidFill>
                      <a:prstClr val="black"/>
                    </a:solidFill>
                    <a:latin typeface="Arial"/>
                    <a:cs typeface="Arial"/>
                  </a:rPr>
                  <a:t>A</a:t>
                </a:r>
                <a:r>
                  <a:rPr lang="en-US" sz="2052" spc="-4" dirty="0">
                    <a:solidFill>
                      <a:prstClr val="black"/>
                    </a:solidFill>
                    <a:latin typeface="Arial"/>
                    <a:cs typeface="Arial"/>
                  </a:rPr>
                  <a:t>dvanced </a:t>
                </a:r>
                <a:r>
                  <a:rPr lang="en-US" sz="2052" b="1" i="1" spc="-4" dirty="0">
                    <a:solidFill>
                      <a:prstClr val="black"/>
                    </a:solidFill>
                    <a:latin typeface="Arial"/>
                    <a:cs typeface="Arial"/>
                  </a:rPr>
                  <a:t>S</a:t>
                </a:r>
                <a:r>
                  <a:rPr lang="en-US" sz="2052" spc="-4" dirty="0">
                    <a:solidFill>
                      <a:prstClr val="black"/>
                    </a:solidFill>
                    <a:latin typeface="Arial"/>
                    <a:cs typeface="Arial"/>
                  </a:rPr>
                  <a:t>tudies</a:t>
                </a:r>
                <a:r>
                  <a:rPr lang="en-US" sz="2052" spc="9" dirty="0">
                    <a:solidFill>
                      <a:prstClr val="black"/>
                    </a:solidFill>
                    <a:latin typeface="Arial"/>
                    <a:cs typeface="Arial"/>
                  </a:rPr>
                  <a:t> </a:t>
                </a:r>
                <a:r>
                  <a:rPr lang="en-US" sz="2052" spc="-4" dirty="0">
                    <a:solidFill>
                      <a:prstClr val="black"/>
                    </a:solidFill>
                    <a:latin typeface="Arial"/>
                    <a:cs typeface="Arial"/>
                  </a:rPr>
                  <a:t>computer</a:t>
                </a:r>
                <a:endParaRPr lang="en-US" sz="2052" dirty="0">
                  <a:solidFill>
                    <a:prstClr val="black"/>
                  </a:solidFill>
                  <a:latin typeface="Arial"/>
                  <a:cs typeface="Arial"/>
                </a:endParaRPr>
              </a:p>
              <a:p>
                <a:pPr marL="646699" lvl="1" indent="-244888" defTabSz="781903">
                  <a:spcBef>
                    <a:spcPts val="496"/>
                  </a:spcBef>
                  <a:buFontTx/>
                  <a:buChar char="–"/>
                  <a:tabLst>
                    <a:tab pos="647242" algn="l"/>
                  </a:tabLst>
                </a:pPr>
                <a:r>
                  <a:rPr lang="en-US" sz="2052" spc="-4" dirty="0">
                    <a:solidFill>
                      <a:prstClr val="black"/>
                    </a:solidFill>
                    <a:latin typeface="Arial"/>
                    <a:cs typeface="Arial"/>
                  </a:rPr>
                  <a:t>First machine </a:t>
                </a:r>
                <a:r>
                  <a:rPr lang="en-US" sz="2052" spc="-4" dirty="0">
                    <a:solidFill>
                      <a:srgbClr val="FF0000"/>
                    </a:solidFill>
                    <a:latin typeface="Arial"/>
                    <a:cs typeface="Arial"/>
                  </a:rPr>
                  <a:t>based on machine</a:t>
                </a:r>
                <a:r>
                  <a:rPr lang="en-US" sz="2052" spc="43" dirty="0">
                    <a:solidFill>
                      <a:srgbClr val="FF0000"/>
                    </a:solidFill>
                    <a:latin typeface="Arial"/>
                    <a:cs typeface="Arial"/>
                  </a:rPr>
                  <a:t> </a:t>
                </a:r>
                <a:r>
                  <a:rPr lang="en-US" sz="2052" spc="-4" dirty="0">
                    <a:solidFill>
                      <a:srgbClr val="FF0000"/>
                    </a:solidFill>
                    <a:latin typeface="Arial"/>
                    <a:cs typeface="Arial"/>
                  </a:rPr>
                  <a:t>language(binary)</a:t>
                </a:r>
                <a:endParaRPr sz="2052" dirty="0">
                  <a:solidFill>
                    <a:prstClr val="black"/>
                  </a:solidFill>
                  <a:latin typeface="Arial"/>
                  <a:cs typeface="Arial"/>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055042" y="1745220"/>
                <a:ext cx="6454556" cy="1214340"/>
              </a:xfrm>
              <a:prstGeom prst="rect">
                <a:avLst/>
              </a:prstGeom>
              <a:blipFill>
                <a:blip r:embed="rId2"/>
                <a:stretch>
                  <a:fillRect l="-2455" r="-2077" b="-13065"/>
                </a:stretch>
              </a:blipFill>
            </p:spPr>
            <p:txBody>
              <a:bodyPr/>
              <a:lstStyle/>
              <a:p>
                <a:r>
                  <a:rPr lang="en-US">
                    <a:noFill/>
                  </a:rPr>
                  <a:t> </a:t>
                </a:r>
              </a:p>
            </p:txBody>
          </p:sp>
        </mc:Fallback>
      </mc:AlternateContent>
      <p:sp>
        <p:nvSpPr>
          <p:cNvPr id="4" name="object 4"/>
          <p:cNvSpPr/>
          <p:nvPr/>
        </p:nvSpPr>
        <p:spPr>
          <a:xfrm>
            <a:off x="2681846" y="2972668"/>
            <a:ext cx="3828750" cy="456113"/>
          </a:xfrm>
          <a:prstGeom prst="rect">
            <a:avLst/>
          </a:prstGeom>
          <a:blipFill>
            <a:blip r:embed="rId3" cstate="print"/>
            <a:stretch>
              <a:fillRect/>
            </a:stretch>
          </a:blipFill>
        </p:spPr>
        <p:txBody>
          <a:bodyPr wrap="square" lIns="0" tIns="0" rIns="0" bIns="0" rtlCol="0"/>
          <a:lstStyle/>
          <a:p>
            <a:pPr defTabSz="781903"/>
            <a:endParaRPr sz="1539">
              <a:solidFill>
                <a:prstClr val="black"/>
              </a:solidFill>
              <a:latin typeface="Calibri"/>
            </a:endParaRPr>
          </a:p>
        </p:txBody>
      </p:sp>
      <p:sp>
        <p:nvSpPr>
          <p:cNvPr id="5" name="object 5"/>
          <p:cNvSpPr/>
          <p:nvPr/>
        </p:nvSpPr>
        <p:spPr>
          <a:xfrm>
            <a:off x="2486368" y="2972668"/>
            <a:ext cx="3828750" cy="456113"/>
          </a:xfrm>
          <a:prstGeom prst="rect">
            <a:avLst/>
          </a:prstGeom>
          <a:blipFill>
            <a:blip r:embed="rId3" cstate="print"/>
            <a:stretch>
              <a:fillRect/>
            </a:stretch>
          </a:blipFill>
        </p:spPr>
        <p:txBody>
          <a:bodyPr wrap="square" lIns="0" tIns="0" rIns="0" bIns="0" rtlCol="0"/>
          <a:lstStyle/>
          <a:p>
            <a:pPr defTabSz="781903"/>
            <a:endParaRPr sz="1539">
              <a:solidFill>
                <a:prstClr val="black"/>
              </a:solidFill>
              <a:latin typeface="Calibri"/>
            </a:endParaRPr>
          </a:p>
        </p:txBody>
      </p:sp>
      <p:sp>
        <p:nvSpPr>
          <p:cNvPr id="6" name="object 6"/>
          <p:cNvSpPr/>
          <p:nvPr/>
        </p:nvSpPr>
        <p:spPr>
          <a:xfrm>
            <a:off x="857392" y="5741932"/>
            <a:ext cx="7428143" cy="0"/>
          </a:xfrm>
          <a:custGeom>
            <a:avLst/>
            <a:gdLst/>
            <a:ahLst/>
            <a:cxnLst/>
            <a:rect l="l" t="t" r="r" b="b"/>
            <a:pathLst>
              <a:path w="8686800">
                <a:moveTo>
                  <a:pt x="0" y="0"/>
                </a:moveTo>
                <a:lnTo>
                  <a:pt x="8686800" y="0"/>
                </a:lnTo>
              </a:path>
            </a:pathLst>
          </a:custGeom>
          <a:ln w="76200">
            <a:solidFill>
              <a:srgbClr val="3265FF"/>
            </a:solidFill>
          </a:ln>
        </p:spPr>
        <p:txBody>
          <a:bodyPr wrap="square" lIns="0" tIns="0" rIns="0" bIns="0" rtlCol="0"/>
          <a:lstStyle/>
          <a:p>
            <a:pPr defTabSz="781903"/>
            <a:endParaRPr sz="1539">
              <a:solidFill>
                <a:prstClr val="black"/>
              </a:solidFill>
              <a:latin typeface="Calibri"/>
            </a:endParaRPr>
          </a:p>
        </p:txBody>
      </p:sp>
      <p:sp>
        <p:nvSpPr>
          <p:cNvPr id="7" name="object 7"/>
          <p:cNvSpPr/>
          <p:nvPr/>
        </p:nvSpPr>
        <p:spPr>
          <a:xfrm>
            <a:off x="852180" y="5704140"/>
            <a:ext cx="7440088" cy="77105"/>
          </a:xfrm>
          <a:custGeom>
            <a:avLst/>
            <a:gdLst/>
            <a:ahLst/>
            <a:cxnLst/>
            <a:rect l="l" t="t" r="r" b="b"/>
            <a:pathLst>
              <a:path w="8700770" h="90170">
                <a:moveTo>
                  <a:pt x="8700513" y="89916"/>
                </a:moveTo>
                <a:lnTo>
                  <a:pt x="8700513" y="0"/>
                </a:lnTo>
                <a:lnTo>
                  <a:pt x="0" y="0"/>
                </a:lnTo>
                <a:lnTo>
                  <a:pt x="0" y="89916"/>
                </a:lnTo>
                <a:lnTo>
                  <a:pt x="6096" y="89916"/>
                </a:lnTo>
                <a:lnTo>
                  <a:pt x="6096" y="13716"/>
                </a:lnTo>
                <a:lnTo>
                  <a:pt x="13716" y="6096"/>
                </a:lnTo>
                <a:lnTo>
                  <a:pt x="13716" y="13716"/>
                </a:lnTo>
                <a:lnTo>
                  <a:pt x="8686797" y="13716"/>
                </a:lnTo>
                <a:lnTo>
                  <a:pt x="8686797" y="6096"/>
                </a:lnTo>
                <a:lnTo>
                  <a:pt x="8692893" y="13716"/>
                </a:lnTo>
                <a:lnTo>
                  <a:pt x="8692893" y="89916"/>
                </a:lnTo>
                <a:lnTo>
                  <a:pt x="8700513" y="89916"/>
                </a:lnTo>
                <a:close/>
              </a:path>
              <a:path w="8700770" h="90170">
                <a:moveTo>
                  <a:pt x="13716" y="13716"/>
                </a:moveTo>
                <a:lnTo>
                  <a:pt x="13716" y="6096"/>
                </a:lnTo>
                <a:lnTo>
                  <a:pt x="6096" y="13716"/>
                </a:lnTo>
                <a:lnTo>
                  <a:pt x="13716" y="13716"/>
                </a:lnTo>
                <a:close/>
              </a:path>
              <a:path w="8700770" h="90170">
                <a:moveTo>
                  <a:pt x="13716" y="76200"/>
                </a:moveTo>
                <a:lnTo>
                  <a:pt x="13716" y="13716"/>
                </a:lnTo>
                <a:lnTo>
                  <a:pt x="6096" y="13716"/>
                </a:lnTo>
                <a:lnTo>
                  <a:pt x="6096" y="76200"/>
                </a:lnTo>
                <a:lnTo>
                  <a:pt x="13716" y="76200"/>
                </a:lnTo>
                <a:close/>
              </a:path>
              <a:path w="8700770" h="90170">
                <a:moveTo>
                  <a:pt x="8692893" y="76200"/>
                </a:moveTo>
                <a:lnTo>
                  <a:pt x="6096" y="76200"/>
                </a:lnTo>
                <a:lnTo>
                  <a:pt x="13716" y="82296"/>
                </a:lnTo>
                <a:lnTo>
                  <a:pt x="13716" y="89916"/>
                </a:lnTo>
                <a:lnTo>
                  <a:pt x="8686797" y="89916"/>
                </a:lnTo>
                <a:lnTo>
                  <a:pt x="8686797" y="82296"/>
                </a:lnTo>
                <a:lnTo>
                  <a:pt x="8692893" y="76200"/>
                </a:lnTo>
                <a:close/>
              </a:path>
              <a:path w="8700770" h="90170">
                <a:moveTo>
                  <a:pt x="13716" y="89916"/>
                </a:moveTo>
                <a:lnTo>
                  <a:pt x="13716" y="82296"/>
                </a:lnTo>
                <a:lnTo>
                  <a:pt x="6096" y="76200"/>
                </a:lnTo>
                <a:lnTo>
                  <a:pt x="6096" y="89916"/>
                </a:lnTo>
                <a:lnTo>
                  <a:pt x="13716" y="89916"/>
                </a:lnTo>
                <a:close/>
              </a:path>
              <a:path w="8700770" h="90170">
                <a:moveTo>
                  <a:pt x="8692893" y="13716"/>
                </a:moveTo>
                <a:lnTo>
                  <a:pt x="8686797" y="6096"/>
                </a:lnTo>
                <a:lnTo>
                  <a:pt x="8686797" y="13716"/>
                </a:lnTo>
                <a:lnTo>
                  <a:pt x="8692893" y="13716"/>
                </a:lnTo>
                <a:close/>
              </a:path>
              <a:path w="8700770" h="90170">
                <a:moveTo>
                  <a:pt x="8692893" y="76200"/>
                </a:moveTo>
                <a:lnTo>
                  <a:pt x="8692893" y="13716"/>
                </a:lnTo>
                <a:lnTo>
                  <a:pt x="8686797" y="13716"/>
                </a:lnTo>
                <a:lnTo>
                  <a:pt x="8686797" y="76200"/>
                </a:lnTo>
                <a:lnTo>
                  <a:pt x="8692893" y="76200"/>
                </a:lnTo>
                <a:close/>
              </a:path>
              <a:path w="8700770" h="90170">
                <a:moveTo>
                  <a:pt x="8692893" y="89916"/>
                </a:moveTo>
                <a:lnTo>
                  <a:pt x="8692893" y="76200"/>
                </a:lnTo>
                <a:lnTo>
                  <a:pt x="8686797" y="82296"/>
                </a:lnTo>
                <a:lnTo>
                  <a:pt x="8686797" y="89916"/>
                </a:lnTo>
                <a:lnTo>
                  <a:pt x="8692893" y="89916"/>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8" name="object 8"/>
          <p:cNvSpPr/>
          <p:nvPr/>
        </p:nvSpPr>
        <p:spPr>
          <a:xfrm>
            <a:off x="2681846" y="3428782"/>
            <a:ext cx="3828750" cy="2188044"/>
          </a:xfrm>
          <a:prstGeom prst="rect">
            <a:avLst/>
          </a:prstGeom>
          <a:blipFill>
            <a:blip r:embed="rId4" cstate="print"/>
            <a:stretch>
              <a:fillRect/>
            </a:stretch>
          </a:blipFill>
        </p:spPr>
        <p:txBody>
          <a:bodyPr wrap="square" lIns="0" tIns="0" rIns="0" bIns="0" rtlCol="0"/>
          <a:lstStyle/>
          <a:p>
            <a:pPr defTabSz="781903"/>
            <a:endParaRPr sz="1539">
              <a:solidFill>
                <a:prstClr val="black"/>
              </a:solidFill>
              <a:latin typeface="Calibri"/>
            </a:endParaRPr>
          </a:p>
        </p:txBody>
      </p:sp>
      <p:sp>
        <p:nvSpPr>
          <p:cNvPr id="9" name="object 9"/>
          <p:cNvSpPr/>
          <p:nvPr/>
        </p:nvSpPr>
        <p:spPr>
          <a:xfrm>
            <a:off x="2486368" y="3428782"/>
            <a:ext cx="3828750" cy="2188044"/>
          </a:xfrm>
          <a:prstGeom prst="rect">
            <a:avLst/>
          </a:prstGeom>
          <a:blipFill>
            <a:blip r:embed="rId4" cstate="print"/>
            <a:stretch>
              <a:fillRect/>
            </a:stretch>
          </a:blipFill>
        </p:spPr>
        <p:txBody>
          <a:bodyPr wrap="square" lIns="0" tIns="0" rIns="0" bIns="0" rtlCol="0"/>
          <a:lstStyle/>
          <a:p>
            <a:pPr defTabSz="781903"/>
            <a:endParaRPr sz="1539">
              <a:solidFill>
                <a:prstClr val="black"/>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1507" y="533400"/>
            <a:ext cx="6657093" cy="958277"/>
          </a:xfrm>
          <a:prstGeom prst="rect">
            <a:avLst/>
          </a:prstGeom>
        </p:spPr>
        <p:txBody>
          <a:bodyPr vert="horz" wrap="square" lIns="0" tIns="10860" rIns="0" bIns="0" rtlCol="0">
            <a:spAutoFit/>
          </a:bodyPr>
          <a:lstStyle/>
          <a:p>
            <a:pPr algn="ctr">
              <a:spcBef>
                <a:spcPts val="86"/>
              </a:spcBef>
            </a:pPr>
            <a:r>
              <a:rPr spc="-4" dirty="0"/>
              <a:t>Historical</a:t>
            </a:r>
            <a:r>
              <a:rPr spc="-38" dirty="0"/>
              <a:t> </a:t>
            </a:r>
            <a:r>
              <a:rPr spc="-4" dirty="0"/>
              <a:t>Background</a:t>
            </a:r>
          </a:p>
          <a:p>
            <a:pPr marL="105339" algn="ctr"/>
            <a:r>
              <a:rPr spc="-4" dirty="0">
                <a:solidFill>
                  <a:srgbClr val="0038E5"/>
                </a:solidFill>
                <a:latin typeface="Arial"/>
                <a:cs typeface="Arial"/>
              </a:rPr>
              <a:t>IAS</a:t>
            </a:r>
            <a:r>
              <a:rPr spc="-9" dirty="0">
                <a:solidFill>
                  <a:srgbClr val="0038E5"/>
                </a:solidFill>
                <a:latin typeface="Arial"/>
                <a:cs typeface="Arial"/>
              </a:rPr>
              <a:t> </a:t>
            </a:r>
            <a:r>
              <a:rPr dirty="0">
                <a:solidFill>
                  <a:srgbClr val="0038E5"/>
                </a:solidFill>
                <a:latin typeface="Arial"/>
                <a:cs typeface="Arial"/>
              </a:rPr>
              <a:t>Machine</a:t>
            </a:r>
          </a:p>
        </p:txBody>
      </p:sp>
      <p:sp>
        <p:nvSpPr>
          <p:cNvPr id="3" name="object 3"/>
          <p:cNvSpPr/>
          <p:nvPr/>
        </p:nvSpPr>
        <p:spPr>
          <a:xfrm>
            <a:off x="857392" y="5741932"/>
            <a:ext cx="7428143" cy="0"/>
          </a:xfrm>
          <a:custGeom>
            <a:avLst/>
            <a:gdLst/>
            <a:ahLst/>
            <a:cxnLst/>
            <a:rect l="l" t="t" r="r" b="b"/>
            <a:pathLst>
              <a:path w="8686800">
                <a:moveTo>
                  <a:pt x="0" y="0"/>
                </a:moveTo>
                <a:lnTo>
                  <a:pt x="8686800" y="0"/>
                </a:lnTo>
              </a:path>
            </a:pathLst>
          </a:custGeom>
          <a:ln w="76200">
            <a:solidFill>
              <a:srgbClr val="3265FF"/>
            </a:solidFill>
          </a:ln>
        </p:spPr>
        <p:txBody>
          <a:bodyPr wrap="square" lIns="0" tIns="0" rIns="0" bIns="0" rtlCol="0"/>
          <a:lstStyle/>
          <a:p>
            <a:pPr defTabSz="781903"/>
            <a:endParaRPr sz="1539">
              <a:solidFill>
                <a:prstClr val="black"/>
              </a:solidFill>
              <a:latin typeface="Calibri"/>
            </a:endParaRPr>
          </a:p>
        </p:txBody>
      </p:sp>
      <p:sp>
        <p:nvSpPr>
          <p:cNvPr id="4" name="object 4"/>
          <p:cNvSpPr/>
          <p:nvPr/>
        </p:nvSpPr>
        <p:spPr>
          <a:xfrm>
            <a:off x="852180" y="5704140"/>
            <a:ext cx="7440088" cy="77105"/>
          </a:xfrm>
          <a:custGeom>
            <a:avLst/>
            <a:gdLst/>
            <a:ahLst/>
            <a:cxnLst/>
            <a:rect l="l" t="t" r="r" b="b"/>
            <a:pathLst>
              <a:path w="8700770" h="90170">
                <a:moveTo>
                  <a:pt x="8700513" y="89916"/>
                </a:moveTo>
                <a:lnTo>
                  <a:pt x="8700513" y="0"/>
                </a:lnTo>
                <a:lnTo>
                  <a:pt x="0" y="0"/>
                </a:lnTo>
                <a:lnTo>
                  <a:pt x="0" y="89916"/>
                </a:lnTo>
                <a:lnTo>
                  <a:pt x="6096" y="89916"/>
                </a:lnTo>
                <a:lnTo>
                  <a:pt x="6096" y="13716"/>
                </a:lnTo>
                <a:lnTo>
                  <a:pt x="13716" y="6096"/>
                </a:lnTo>
                <a:lnTo>
                  <a:pt x="13716" y="13716"/>
                </a:lnTo>
                <a:lnTo>
                  <a:pt x="8686797" y="13716"/>
                </a:lnTo>
                <a:lnTo>
                  <a:pt x="8686797" y="6096"/>
                </a:lnTo>
                <a:lnTo>
                  <a:pt x="8692893" y="13716"/>
                </a:lnTo>
                <a:lnTo>
                  <a:pt x="8692893" y="89916"/>
                </a:lnTo>
                <a:lnTo>
                  <a:pt x="8700513" y="89916"/>
                </a:lnTo>
                <a:close/>
              </a:path>
              <a:path w="8700770" h="90170">
                <a:moveTo>
                  <a:pt x="13716" y="13716"/>
                </a:moveTo>
                <a:lnTo>
                  <a:pt x="13716" y="6096"/>
                </a:lnTo>
                <a:lnTo>
                  <a:pt x="6096" y="13716"/>
                </a:lnTo>
                <a:lnTo>
                  <a:pt x="13716" y="13716"/>
                </a:lnTo>
                <a:close/>
              </a:path>
              <a:path w="8700770" h="90170">
                <a:moveTo>
                  <a:pt x="13716" y="76200"/>
                </a:moveTo>
                <a:lnTo>
                  <a:pt x="13716" y="13716"/>
                </a:lnTo>
                <a:lnTo>
                  <a:pt x="6096" y="13716"/>
                </a:lnTo>
                <a:lnTo>
                  <a:pt x="6096" y="76200"/>
                </a:lnTo>
                <a:lnTo>
                  <a:pt x="13716" y="76200"/>
                </a:lnTo>
                <a:close/>
              </a:path>
              <a:path w="8700770" h="90170">
                <a:moveTo>
                  <a:pt x="8692893" y="76200"/>
                </a:moveTo>
                <a:lnTo>
                  <a:pt x="6096" y="76200"/>
                </a:lnTo>
                <a:lnTo>
                  <a:pt x="13716" y="82296"/>
                </a:lnTo>
                <a:lnTo>
                  <a:pt x="13716" y="89916"/>
                </a:lnTo>
                <a:lnTo>
                  <a:pt x="8686797" y="89916"/>
                </a:lnTo>
                <a:lnTo>
                  <a:pt x="8686797" y="82296"/>
                </a:lnTo>
                <a:lnTo>
                  <a:pt x="8692893" y="76200"/>
                </a:lnTo>
                <a:close/>
              </a:path>
              <a:path w="8700770" h="90170">
                <a:moveTo>
                  <a:pt x="13716" y="89916"/>
                </a:moveTo>
                <a:lnTo>
                  <a:pt x="13716" y="82296"/>
                </a:lnTo>
                <a:lnTo>
                  <a:pt x="6096" y="76200"/>
                </a:lnTo>
                <a:lnTo>
                  <a:pt x="6096" y="89916"/>
                </a:lnTo>
                <a:lnTo>
                  <a:pt x="13716" y="89916"/>
                </a:lnTo>
                <a:close/>
              </a:path>
              <a:path w="8700770" h="90170">
                <a:moveTo>
                  <a:pt x="8692893" y="13716"/>
                </a:moveTo>
                <a:lnTo>
                  <a:pt x="8686797" y="6096"/>
                </a:lnTo>
                <a:lnTo>
                  <a:pt x="8686797" y="13716"/>
                </a:lnTo>
                <a:lnTo>
                  <a:pt x="8692893" y="13716"/>
                </a:lnTo>
                <a:close/>
              </a:path>
              <a:path w="8700770" h="90170">
                <a:moveTo>
                  <a:pt x="8692893" y="76200"/>
                </a:moveTo>
                <a:lnTo>
                  <a:pt x="8692893" y="13716"/>
                </a:lnTo>
                <a:lnTo>
                  <a:pt x="8686797" y="13716"/>
                </a:lnTo>
                <a:lnTo>
                  <a:pt x="8686797" y="76200"/>
                </a:lnTo>
                <a:lnTo>
                  <a:pt x="8692893" y="76200"/>
                </a:lnTo>
                <a:close/>
              </a:path>
              <a:path w="8700770" h="90170">
                <a:moveTo>
                  <a:pt x="8692893" y="89916"/>
                </a:moveTo>
                <a:lnTo>
                  <a:pt x="8692893" y="76200"/>
                </a:lnTo>
                <a:lnTo>
                  <a:pt x="8686797" y="82296"/>
                </a:lnTo>
                <a:lnTo>
                  <a:pt x="8686797" y="89916"/>
                </a:lnTo>
                <a:lnTo>
                  <a:pt x="8692893" y="89916"/>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5" name="object 5"/>
          <p:cNvSpPr txBox="1"/>
          <p:nvPr/>
        </p:nvSpPr>
        <p:spPr>
          <a:xfrm>
            <a:off x="1055041" y="1745169"/>
            <a:ext cx="6657093" cy="3679699"/>
          </a:xfrm>
          <a:prstGeom prst="rect">
            <a:avLst/>
          </a:prstGeom>
        </p:spPr>
        <p:txBody>
          <a:bodyPr vert="horz" wrap="square" lIns="0" tIns="48869" rIns="0" bIns="0" rtlCol="0">
            <a:spAutoFit/>
          </a:bodyPr>
          <a:lstStyle/>
          <a:p>
            <a:pPr marL="304074" indent="-293214" defTabSz="781903">
              <a:spcBef>
                <a:spcPts val="385"/>
              </a:spcBef>
              <a:buFontTx/>
              <a:buChar char="•"/>
              <a:tabLst>
                <a:tab pos="303531" algn="l"/>
                <a:tab pos="304617" algn="l"/>
              </a:tabLst>
            </a:pPr>
            <a:r>
              <a:rPr sz="2394" spc="-4" dirty="0">
                <a:solidFill>
                  <a:srgbClr val="FF0000"/>
                </a:solidFill>
                <a:latin typeface="Arial"/>
                <a:cs typeface="Arial"/>
              </a:rPr>
              <a:t>Dominant </a:t>
            </a:r>
            <a:r>
              <a:rPr sz="2394" dirty="0">
                <a:solidFill>
                  <a:srgbClr val="FF0000"/>
                </a:solidFill>
                <a:latin typeface="Arial"/>
                <a:cs typeface="Arial"/>
              </a:rPr>
              <a:t>architecture </a:t>
            </a:r>
            <a:r>
              <a:rPr sz="2394" spc="-4" dirty="0">
                <a:solidFill>
                  <a:prstClr val="black"/>
                </a:solidFill>
                <a:latin typeface="Arial"/>
                <a:cs typeface="Arial"/>
              </a:rPr>
              <a:t>in </a:t>
            </a:r>
            <a:r>
              <a:rPr sz="2394" dirty="0">
                <a:solidFill>
                  <a:prstClr val="black"/>
                </a:solidFill>
                <a:latin typeface="Arial"/>
                <a:cs typeface="Arial"/>
              </a:rPr>
              <a:t>today’s systems</a:t>
            </a:r>
            <a:endParaRPr sz="2394">
              <a:solidFill>
                <a:prstClr val="black"/>
              </a:solidFill>
              <a:latin typeface="Arial"/>
              <a:cs typeface="Arial"/>
            </a:endParaRPr>
          </a:p>
          <a:p>
            <a:pPr marL="646699" lvl="1" indent="-244888" defTabSz="781903">
              <a:spcBef>
                <a:spcPts val="261"/>
              </a:spcBef>
              <a:buFontTx/>
              <a:buChar char="–"/>
              <a:tabLst>
                <a:tab pos="647242" algn="l"/>
              </a:tabLst>
            </a:pPr>
            <a:r>
              <a:rPr sz="2052" spc="-4" dirty="0">
                <a:solidFill>
                  <a:srgbClr val="0038E5"/>
                </a:solidFill>
                <a:latin typeface="Arial"/>
                <a:cs typeface="Arial"/>
              </a:rPr>
              <a:t>Used in all popular systems </a:t>
            </a:r>
            <a:r>
              <a:rPr sz="2052" dirty="0">
                <a:solidFill>
                  <a:srgbClr val="0038E5"/>
                </a:solidFill>
                <a:latin typeface="Arial"/>
                <a:cs typeface="Arial"/>
              </a:rPr>
              <a:t>/</a:t>
            </a:r>
            <a:r>
              <a:rPr sz="2052" spc="34" dirty="0">
                <a:solidFill>
                  <a:srgbClr val="0038E5"/>
                </a:solidFill>
                <a:latin typeface="Arial"/>
                <a:cs typeface="Arial"/>
              </a:rPr>
              <a:t> </a:t>
            </a:r>
            <a:r>
              <a:rPr sz="2052" spc="-4" dirty="0">
                <a:solidFill>
                  <a:srgbClr val="0038E5"/>
                </a:solidFill>
                <a:latin typeface="Arial"/>
                <a:cs typeface="Arial"/>
              </a:rPr>
              <a:t>chips</a:t>
            </a:r>
            <a:endParaRPr sz="2052">
              <a:solidFill>
                <a:prstClr val="black"/>
              </a:solidFill>
              <a:latin typeface="Arial"/>
              <a:cs typeface="Arial"/>
            </a:endParaRPr>
          </a:p>
          <a:p>
            <a:pPr marL="304074" indent="-293214" defTabSz="781903">
              <a:spcBef>
                <a:spcPts val="274"/>
              </a:spcBef>
              <a:buFontTx/>
              <a:buChar char="•"/>
              <a:tabLst>
                <a:tab pos="303531" algn="l"/>
                <a:tab pos="304617" algn="l"/>
              </a:tabLst>
            </a:pPr>
            <a:r>
              <a:rPr sz="2394" dirty="0">
                <a:solidFill>
                  <a:prstClr val="black"/>
                </a:solidFill>
                <a:latin typeface="Arial"/>
                <a:cs typeface="Arial"/>
              </a:rPr>
              <a:t>Modifications/Up-gradations</a:t>
            </a:r>
            <a:endParaRPr sz="2394">
              <a:solidFill>
                <a:prstClr val="black"/>
              </a:solidFill>
              <a:latin typeface="Arial"/>
              <a:cs typeface="Arial"/>
            </a:endParaRPr>
          </a:p>
          <a:p>
            <a:pPr marL="646699" lvl="1" indent="-244888" defTabSz="781903">
              <a:spcBef>
                <a:spcPts val="261"/>
              </a:spcBef>
              <a:buFontTx/>
              <a:buChar char="–"/>
              <a:tabLst>
                <a:tab pos="647242" algn="l"/>
              </a:tabLst>
            </a:pPr>
            <a:r>
              <a:rPr sz="2052" spc="-4" dirty="0">
                <a:solidFill>
                  <a:prstClr val="black"/>
                </a:solidFill>
                <a:latin typeface="Arial"/>
                <a:cs typeface="Arial"/>
              </a:rPr>
              <a:t>CPU (Central Processing</a:t>
            </a:r>
            <a:r>
              <a:rPr sz="2052" spc="34" dirty="0">
                <a:solidFill>
                  <a:prstClr val="black"/>
                </a:solidFill>
                <a:latin typeface="Arial"/>
                <a:cs typeface="Arial"/>
              </a:rPr>
              <a:t> </a:t>
            </a:r>
            <a:r>
              <a:rPr sz="2052" spc="-4" dirty="0">
                <a:solidFill>
                  <a:prstClr val="black"/>
                </a:solidFill>
                <a:latin typeface="Arial"/>
                <a:cs typeface="Arial"/>
              </a:rPr>
              <a:t>Unit)</a:t>
            </a:r>
            <a:endParaRPr sz="2052">
              <a:solidFill>
                <a:prstClr val="black"/>
              </a:solidFill>
              <a:latin typeface="Arial"/>
              <a:cs typeface="Arial"/>
            </a:endParaRPr>
          </a:p>
          <a:p>
            <a:pPr marL="646699" marR="756926" lvl="1" indent="-244888" defTabSz="781903">
              <a:lnSpc>
                <a:spcPts val="2215"/>
              </a:lnSpc>
              <a:spcBef>
                <a:spcPts val="526"/>
              </a:spcBef>
              <a:buFontTx/>
              <a:buChar char="–"/>
              <a:tabLst>
                <a:tab pos="647242" algn="l"/>
              </a:tabLst>
            </a:pPr>
            <a:r>
              <a:rPr sz="2052" spc="-4" dirty="0">
                <a:solidFill>
                  <a:prstClr val="black"/>
                </a:solidFill>
                <a:latin typeface="Arial"/>
                <a:cs typeface="Arial"/>
              </a:rPr>
              <a:t>New memory paths between memory and </a:t>
            </a:r>
            <a:r>
              <a:rPr sz="2052" dirty="0">
                <a:solidFill>
                  <a:prstClr val="black"/>
                </a:solidFill>
                <a:latin typeface="Arial"/>
                <a:cs typeface="Arial"/>
              </a:rPr>
              <a:t>I/O  </a:t>
            </a:r>
            <a:r>
              <a:rPr sz="2052" spc="-4" dirty="0">
                <a:solidFill>
                  <a:prstClr val="black"/>
                </a:solidFill>
                <a:latin typeface="Arial"/>
                <a:cs typeface="Arial"/>
              </a:rPr>
              <a:t>Direct Memory Access</a:t>
            </a:r>
            <a:r>
              <a:rPr sz="2052" spc="-9" dirty="0">
                <a:solidFill>
                  <a:prstClr val="black"/>
                </a:solidFill>
                <a:latin typeface="Arial"/>
                <a:cs typeface="Arial"/>
              </a:rPr>
              <a:t> </a:t>
            </a:r>
            <a:r>
              <a:rPr sz="2052" spc="-4" dirty="0">
                <a:solidFill>
                  <a:prstClr val="black"/>
                </a:solidFill>
                <a:latin typeface="Arial"/>
                <a:cs typeface="Arial"/>
              </a:rPr>
              <a:t>(DMA)</a:t>
            </a:r>
            <a:endParaRPr sz="2052">
              <a:solidFill>
                <a:prstClr val="black"/>
              </a:solidFill>
              <a:latin typeface="Arial"/>
              <a:cs typeface="Arial"/>
            </a:endParaRPr>
          </a:p>
          <a:p>
            <a:pPr marL="390952" lvl="1" defTabSz="781903">
              <a:spcBef>
                <a:spcPts val="9"/>
              </a:spcBef>
              <a:buFontTx/>
              <a:buChar char="–"/>
            </a:pPr>
            <a:endParaRPr sz="2950">
              <a:solidFill>
                <a:prstClr val="black"/>
              </a:solidFill>
              <a:latin typeface="Times New Roman"/>
              <a:cs typeface="Times New Roman"/>
            </a:endParaRPr>
          </a:p>
          <a:p>
            <a:pPr marL="304074" indent="-293214" defTabSz="781903">
              <a:buFontTx/>
              <a:buChar char="•"/>
              <a:tabLst>
                <a:tab pos="303531" algn="l"/>
                <a:tab pos="304617" algn="l"/>
              </a:tabLst>
            </a:pPr>
            <a:r>
              <a:rPr sz="2394" spc="-4" dirty="0">
                <a:solidFill>
                  <a:srgbClr val="FF0000"/>
                </a:solidFill>
                <a:latin typeface="Arial"/>
                <a:cs typeface="Arial"/>
              </a:rPr>
              <a:t>New </a:t>
            </a:r>
            <a:r>
              <a:rPr sz="2394" dirty="0">
                <a:solidFill>
                  <a:srgbClr val="FF0000"/>
                </a:solidFill>
                <a:latin typeface="Arial"/>
                <a:cs typeface="Arial"/>
              </a:rPr>
              <a:t>incorporated</a:t>
            </a:r>
            <a:r>
              <a:rPr sz="2394" spc="9" dirty="0">
                <a:solidFill>
                  <a:srgbClr val="FF0000"/>
                </a:solidFill>
                <a:latin typeface="Arial"/>
                <a:cs typeface="Arial"/>
              </a:rPr>
              <a:t> </a:t>
            </a:r>
            <a:r>
              <a:rPr sz="2394" dirty="0">
                <a:solidFill>
                  <a:srgbClr val="FF0000"/>
                </a:solidFill>
                <a:latin typeface="Arial"/>
                <a:cs typeface="Arial"/>
              </a:rPr>
              <a:t>Ideas</a:t>
            </a:r>
            <a:endParaRPr sz="2394">
              <a:solidFill>
                <a:prstClr val="black"/>
              </a:solidFill>
              <a:latin typeface="Arial"/>
              <a:cs typeface="Arial"/>
            </a:endParaRPr>
          </a:p>
          <a:p>
            <a:pPr marL="646699" lvl="1" indent="-244888" defTabSz="781903">
              <a:spcBef>
                <a:spcPts val="261"/>
              </a:spcBef>
              <a:buFontTx/>
              <a:buChar char="–"/>
              <a:tabLst>
                <a:tab pos="647242" algn="l"/>
              </a:tabLst>
            </a:pPr>
            <a:r>
              <a:rPr sz="2052" spc="-4" dirty="0">
                <a:solidFill>
                  <a:prstClr val="black"/>
                </a:solidFill>
                <a:latin typeface="Arial"/>
                <a:cs typeface="Arial"/>
              </a:rPr>
              <a:t>Multiple arithmetic units </a:t>
            </a:r>
            <a:r>
              <a:rPr sz="2052" dirty="0">
                <a:solidFill>
                  <a:prstClr val="black"/>
                </a:solidFill>
                <a:latin typeface="Arial"/>
                <a:cs typeface="Arial"/>
              </a:rPr>
              <a:t>/ </a:t>
            </a:r>
            <a:r>
              <a:rPr sz="2052" spc="-4" dirty="0">
                <a:solidFill>
                  <a:prstClr val="black"/>
                </a:solidFill>
                <a:latin typeface="Arial"/>
                <a:cs typeface="Arial"/>
              </a:rPr>
              <a:t>Multiple CPUs</a:t>
            </a:r>
            <a:r>
              <a:rPr sz="2052" spc="43" dirty="0">
                <a:solidFill>
                  <a:prstClr val="black"/>
                </a:solidFill>
                <a:latin typeface="Arial"/>
                <a:cs typeface="Arial"/>
              </a:rPr>
              <a:t> </a:t>
            </a:r>
            <a:r>
              <a:rPr sz="2052" b="1" spc="-4" dirty="0">
                <a:solidFill>
                  <a:srgbClr val="FF0000"/>
                </a:solidFill>
                <a:latin typeface="Arial"/>
                <a:cs typeface="Arial"/>
              </a:rPr>
              <a:t>(Multicore)</a:t>
            </a:r>
            <a:endParaRPr sz="2052">
              <a:solidFill>
                <a:prstClr val="black"/>
              </a:solidFill>
              <a:latin typeface="Arial"/>
              <a:cs typeface="Arial"/>
            </a:endParaRPr>
          </a:p>
          <a:p>
            <a:pPr marL="646699" lvl="1" indent="-244888" defTabSz="781903">
              <a:spcBef>
                <a:spcPts val="248"/>
              </a:spcBef>
              <a:buFont typeface="Arial"/>
              <a:buChar char="–"/>
              <a:tabLst>
                <a:tab pos="647242" algn="l"/>
              </a:tabLst>
            </a:pPr>
            <a:r>
              <a:rPr sz="2052" b="1" spc="-4" dirty="0">
                <a:solidFill>
                  <a:srgbClr val="FF0000"/>
                </a:solidFill>
                <a:latin typeface="Arial"/>
                <a:cs typeface="Arial"/>
              </a:rPr>
              <a:t>Parallel</a:t>
            </a:r>
            <a:r>
              <a:rPr sz="2052" b="1" spc="-17" dirty="0">
                <a:solidFill>
                  <a:srgbClr val="FF0000"/>
                </a:solidFill>
                <a:latin typeface="Arial"/>
                <a:cs typeface="Arial"/>
              </a:rPr>
              <a:t> </a:t>
            </a:r>
            <a:r>
              <a:rPr sz="2052" b="1" spc="-4" dirty="0">
                <a:solidFill>
                  <a:srgbClr val="FF0000"/>
                </a:solidFill>
                <a:latin typeface="Arial"/>
                <a:cs typeface="Arial"/>
              </a:rPr>
              <a:t>processing</a:t>
            </a:r>
            <a:endParaRPr sz="2052">
              <a:solidFill>
                <a:prstClr val="black"/>
              </a:solidFill>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8D65631BD7B344876510D6EE00220C" ma:contentTypeVersion="0" ma:contentTypeDescription="Create a new document." ma:contentTypeScope="" ma:versionID="abcefb1a9f9b3df41ae0ab21c8b5a20a">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5ADEAA-36EC-41B1-AEAC-7CAAA8005DDA}"/>
</file>

<file path=customXml/itemProps2.xml><?xml version="1.0" encoding="utf-8"?>
<ds:datastoreItem xmlns:ds="http://schemas.openxmlformats.org/officeDocument/2006/customXml" ds:itemID="{F069FEA3-26D1-40D3-84D6-F51C3277EA97}"/>
</file>

<file path=customXml/itemProps3.xml><?xml version="1.0" encoding="utf-8"?>
<ds:datastoreItem xmlns:ds="http://schemas.openxmlformats.org/officeDocument/2006/customXml" ds:itemID="{4F655B42-1495-4B85-B07C-3EE0A5056C8D}"/>
</file>

<file path=docProps/app.xml><?xml version="1.0" encoding="utf-8"?>
<Properties xmlns="http://schemas.openxmlformats.org/officeDocument/2006/extended-properties" xmlns:vt="http://schemas.openxmlformats.org/officeDocument/2006/docPropsVTypes">
  <TotalTime>1224</TotalTime>
  <Words>1374</Words>
  <Application>Microsoft Office PowerPoint</Application>
  <PresentationFormat>On-screen Show (4:3)</PresentationFormat>
  <Paragraphs>274</Paragraphs>
  <Slides>36</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36</vt:i4>
      </vt:variant>
    </vt:vector>
  </HeadingPairs>
  <TitlesOfParts>
    <vt:vector size="46" baseType="lpstr">
      <vt:lpstr>宋体</vt:lpstr>
      <vt:lpstr>Arial</vt:lpstr>
      <vt:lpstr>Calibri</vt:lpstr>
      <vt:lpstr>Cambria Math</vt:lpstr>
      <vt:lpstr>Courier New</vt:lpstr>
      <vt:lpstr>Helvetica Neue</vt:lpstr>
      <vt:lpstr>Times New Roman</vt:lpstr>
      <vt:lpstr>Wingdings</vt:lpstr>
      <vt:lpstr>Office Theme</vt:lpstr>
      <vt:lpstr>1_Office Theme</vt:lpstr>
      <vt:lpstr>Computer Organization and Assembly Language  (CS2523)</vt:lpstr>
      <vt:lpstr>Lecture Outlines</vt:lpstr>
      <vt:lpstr>Where this course fits in</vt:lpstr>
      <vt:lpstr>A Short List of Microprocessor Systems</vt:lpstr>
      <vt:lpstr>Main Objectives of Course</vt:lpstr>
      <vt:lpstr>Historical Background</vt:lpstr>
      <vt:lpstr>Historical Background</vt:lpstr>
      <vt:lpstr>Historical Background</vt:lpstr>
      <vt:lpstr>Historical Background IAS Machine</vt:lpstr>
      <vt:lpstr>Historical Background</vt:lpstr>
      <vt:lpstr>Historical Background</vt:lpstr>
      <vt:lpstr>Microprocessors Age -- Intel</vt:lpstr>
      <vt:lpstr>Example: A thermostat</vt:lpstr>
      <vt:lpstr>Microprocessors Age -- Intel</vt:lpstr>
      <vt:lpstr>Example: NASA's Mars Sojourner Rover</vt:lpstr>
      <vt:lpstr>Example: NASA's Mars Sojourner Rover</vt:lpstr>
      <vt:lpstr>Microprocessors Age -- Intel</vt:lpstr>
      <vt:lpstr>Microprocessors Age -- Intel</vt:lpstr>
      <vt:lpstr>Microprocessors Age -- Intel</vt:lpstr>
      <vt:lpstr>Microprocessors Age -- Intel</vt:lpstr>
      <vt:lpstr>PowerPoint Presentation</vt:lpstr>
      <vt:lpstr>PowerPoint Presentation</vt:lpstr>
      <vt:lpstr>Example: Sony Aibo ERS-110 Robotic Dog</vt:lpstr>
      <vt:lpstr>Moore’s Law</vt:lpstr>
      <vt:lpstr>Moore’s Law</vt:lpstr>
      <vt:lpstr>Moore’s Law</vt:lpstr>
      <vt:lpstr>Computer Organization</vt:lpstr>
      <vt:lpstr>Computer Organization</vt:lpstr>
      <vt:lpstr>Basic Computer Organization</vt:lpstr>
      <vt:lpstr>Basic Computer Organization</vt:lpstr>
      <vt:lpstr>Basic Computer Organization</vt:lpstr>
      <vt:lpstr>Basic Computer Organization</vt:lpstr>
      <vt:lpstr>Dimensions of Memory</vt:lpstr>
      <vt:lpstr>Basic Computer Organization</vt:lpstr>
      <vt:lpstr>Translating Languages</vt:lpstr>
      <vt:lpstr>Translating Languages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Computer Networks (CS----)</dc:title>
  <dc:creator>Tayyaba Zaheer</dc:creator>
  <cp:lastModifiedBy>Tayyaba Zaheer</cp:lastModifiedBy>
  <cp:revision>396</cp:revision>
  <dcterms:created xsi:type="dcterms:W3CDTF">2006-08-16T00:00:00Z</dcterms:created>
  <dcterms:modified xsi:type="dcterms:W3CDTF">2022-09-26T07:13:11Z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0x010100BA8D65631BD7B344876510D6EE00220C</vt:lpwstr>
  </property>
</Properties>
</file>