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s/slide38.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0.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61.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3.xml" ContentType="application/vnd.openxmlformats-officedocument.presentationml.notesSlide+xml"/>
  <Override PartName="/ppt/notesSlides/notesSlide26.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28.xml" ContentType="application/vnd.openxmlformats-officedocument.presentationml.notesSlide+xml"/>
  <Override PartName="/ppt/notesSlides/notesSlide20.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18.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64"/>
  </p:notesMasterIdLst>
  <p:sldIdLst>
    <p:sldId id="338" r:id="rId3"/>
    <p:sldId id="341" r:id="rId4"/>
    <p:sldId id="349" r:id="rId5"/>
    <p:sldId id="465" r:id="rId6"/>
    <p:sldId id="350" r:id="rId7"/>
    <p:sldId id="462" r:id="rId8"/>
    <p:sldId id="463" r:id="rId9"/>
    <p:sldId id="461" r:id="rId10"/>
    <p:sldId id="262" r:id="rId11"/>
    <p:sldId id="468" r:id="rId12"/>
    <p:sldId id="311" r:id="rId13"/>
    <p:sldId id="469" r:id="rId14"/>
    <p:sldId id="470" r:id="rId15"/>
    <p:sldId id="365" r:id="rId16"/>
    <p:sldId id="306" r:id="rId17"/>
    <p:sldId id="464" r:id="rId18"/>
    <p:sldId id="366" r:id="rId19"/>
    <p:sldId id="467" r:id="rId20"/>
    <p:sldId id="257" r:id="rId21"/>
    <p:sldId id="258" r:id="rId22"/>
    <p:sldId id="259" r:id="rId23"/>
    <p:sldId id="260" r:id="rId24"/>
    <p:sldId id="312" r:id="rId25"/>
    <p:sldId id="313" r:id="rId26"/>
    <p:sldId id="316" r:id="rId27"/>
    <p:sldId id="317" r:id="rId28"/>
    <p:sldId id="318" r:id="rId29"/>
    <p:sldId id="319" r:id="rId30"/>
    <p:sldId id="471" r:id="rId31"/>
    <p:sldId id="472" r:id="rId32"/>
    <p:sldId id="473" r:id="rId33"/>
    <p:sldId id="277" r:id="rId34"/>
    <p:sldId id="466" r:id="rId35"/>
    <p:sldId id="305" r:id="rId36"/>
    <p:sldId id="281" r:id="rId37"/>
    <p:sldId id="282" r:id="rId38"/>
    <p:sldId id="283" r:id="rId39"/>
    <p:sldId id="280"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307" r:id="rId53"/>
    <p:sldId id="421" r:id="rId54"/>
    <p:sldId id="422" r:id="rId55"/>
    <p:sldId id="308" r:id="rId56"/>
    <p:sldId id="309" r:id="rId57"/>
    <p:sldId id="297" r:id="rId58"/>
    <p:sldId id="300" r:id="rId59"/>
    <p:sldId id="304" r:id="rId60"/>
    <p:sldId id="301" r:id="rId61"/>
    <p:sldId id="302" r:id="rId62"/>
    <p:sldId id="30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81584" autoAdjust="0"/>
  </p:normalViewPr>
  <p:slideViewPr>
    <p:cSldViewPr>
      <p:cViewPr varScale="1">
        <p:scale>
          <a:sx n="59" d="100"/>
          <a:sy n="59" d="100"/>
        </p:scale>
        <p:origin x="17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69AD5-4FC0-4D3E-95A9-02B3F49776F6}" type="datetimeFigureOut">
              <a:rPr lang="en-US" smtClean="0"/>
              <a:t>10/6/2022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4D906C-A64A-4CEF-84D8-F375CB9F3A95}" type="slidenum">
              <a:rPr lang="en-US" smtClean="0"/>
              <a:t>‹#›</a:t>
            </a:fld>
            <a:endParaRPr lang="en-US"/>
          </a:p>
        </p:txBody>
      </p:sp>
    </p:spTree>
    <p:extLst>
      <p:ext uri="{BB962C8B-B14F-4D97-AF65-F5344CB8AC3E}">
        <p14:creationId xmlns:p14="http://schemas.microsoft.com/office/powerpoint/2010/main" val="601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60A5554E-ECDC-409D-867A-D25633468B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1C02335-8E8F-4DD1-87D8-559F7AD16989}"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6387" name="Rectangle 2">
            <a:extLst>
              <a:ext uri="{FF2B5EF4-FFF2-40B4-BE49-F238E27FC236}">
                <a16:creationId xmlns:a16="http://schemas.microsoft.com/office/drawing/2014/main" id="{C7E9F3F2-D99C-4009-9722-8429596B77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a:extLst>
              <a:ext uri="{FF2B5EF4-FFF2-40B4-BE49-F238E27FC236}">
                <a16:creationId xmlns:a16="http://schemas.microsoft.com/office/drawing/2014/main" id="{DED57CB1-6176-4353-8FF4-AECB76F494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3664107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3B1ECD98-DBBF-41E8-811D-15D569B0E5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9D3233EF-479B-4A3D-A13E-8113AD44FE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D757269E-0D80-4D6E-AA72-65B3F60FDB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2598D1-CAE2-4F6A-8D03-DFCED73AE256}" type="slidenum">
              <a:rPr lang="en-US" altLang="en-US" sz="1200"/>
              <a:pPr/>
              <a:t>36</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1E75B0D-82EF-4B0A-BD84-FDC3827C68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104944A-DEDA-4AD3-9DAA-6B8D4BA52F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Some manufacturers assign the numbers to the registers according to their functionality and some according to the number value e.g. r0,r1, and/or AC, PC etc</a:t>
            </a:r>
          </a:p>
        </p:txBody>
      </p:sp>
      <p:sp>
        <p:nvSpPr>
          <p:cNvPr id="36868" name="Slide Number Placeholder 3">
            <a:extLst>
              <a:ext uri="{FF2B5EF4-FFF2-40B4-BE49-F238E27FC236}">
                <a16:creationId xmlns:a16="http://schemas.microsoft.com/office/drawing/2014/main" id="{36CA723A-D7D2-484F-B650-13B912788F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59CBB5-DE15-403B-9E4F-6281C4F276D4}" type="slidenum">
              <a:rPr lang="en-US" altLang="en-US" sz="1200"/>
              <a:pPr/>
              <a:t>37</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C0CD6543-BFAC-4B4A-83D2-D6C4ABAF35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F0CF9210-D3A5-41A6-9257-686336EDA9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8916" name="Slide Number Placeholder 3">
            <a:extLst>
              <a:ext uri="{FF2B5EF4-FFF2-40B4-BE49-F238E27FC236}">
                <a16:creationId xmlns:a16="http://schemas.microsoft.com/office/drawing/2014/main" id="{0762909A-B6FA-4377-AAA6-B580AAA5D9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7E615D-1AF4-460B-9645-BA2E876BD178}" type="slidenum">
              <a:rPr lang="en-US" altLang="en-US" sz="1200"/>
              <a:pPr/>
              <a:t>38</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49BABC15-E148-4DF0-9C38-73388D8160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542402CC-0E78-4627-8B82-17D8614D9D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0964" name="Slide Number Placeholder 3">
            <a:extLst>
              <a:ext uri="{FF2B5EF4-FFF2-40B4-BE49-F238E27FC236}">
                <a16:creationId xmlns:a16="http://schemas.microsoft.com/office/drawing/2014/main" id="{0E8D275A-0C32-46B7-9F5C-388A7783A3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DB8B88-5BB6-4031-AB7E-830E786AF687}" type="slidenum">
              <a:rPr lang="en-US" altLang="en-US" sz="1200"/>
              <a:pPr/>
              <a:t>39</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907D9C1A-22F4-4C20-B18E-A57714A7DE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2B97EF30-9BF0-4236-8CA8-43274F2052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3012" name="Slide Number Placeholder 3">
            <a:extLst>
              <a:ext uri="{FF2B5EF4-FFF2-40B4-BE49-F238E27FC236}">
                <a16:creationId xmlns:a16="http://schemas.microsoft.com/office/drawing/2014/main" id="{6533CA8E-96A0-40A3-A2F7-F7BCA829F7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86511E-9CA6-410A-9172-7A2ADD408CDF}" type="slidenum">
              <a:rPr lang="en-US" altLang="en-US" sz="1200"/>
              <a:pPr/>
              <a:t>40</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A1F9A680-DFFD-48AE-93D3-1EDBAF5DF6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57D8EFE1-8F11-47A6-A82A-ECB8308254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5060" name="Slide Number Placeholder 3">
            <a:extLst>
              <a:ext uri="{FF2B5EF4-FFF2-40B4-BE49-F238E27FC236}">
                <a16:creationId xmlns:a16="http://schemas.microsoft.com/office/drawing/2014/main" id="{0E427C43-A8B2-4CD9-A406-B6BE610CE2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5922EC-FD9A-425A-8B0D-EAEDF5B49A68}" type="slidenum">
              <a:rPr lang="en-US" altLang="en-US" sz="1200"/>
              <a:pPr/>
              <a:t>41</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FB88D8F0-65C5-496B-98A8-7D09D00E57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DFC07586-F504-4AA5-B0D6-9DD2588277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7108" name="Slide Number Placeholder 3">
            <a:extLst>
              <a:ext uri="{FF2B5EF4-FFF2-40B4-BE49-F238E27FC236}">
                <a16:creationId xmlns:a16="http://schemas.microsoft.com/office/drawing/2014/main" id="{242D2477-646A-47FA-B438-24CE7DB6CF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48E34A-6754-464C-9B28-BEF62004BB85}" type="slidenum">
              <a:rPr lang="en-US" altLang="en-US" sz="1200"/>
              <a:pPr/>
              <a:t>42</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9320197F-46E1-44AC-90B3-468EAF1EF2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1AB4A20C-3AD6-4E80-A98C-0AE200E9CF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9156" name="Slide Number Placeholder 3">
            <a:extLst>
              <a:ext uri="{FF2B5EF4-FFF2-40B4-BE49-F238E27FC236}">
                <a16:creationId xmlns:a16="http://schemas.microsoft.com/office/drawing/2014/main" id="{027E5849-CF33-4F15-BEC0-668AF643D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94EFC0-E663-43DD-904B-6E02FA236921}" type="slidenum">
              <a:rPr lang="en-US" altLang="en-US" sz="1200"/>
              <a:pPr/>
              <a:t>43</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C0FAB72B-6B92-4D15-BE43-B342DA59CC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0D4F7402-316C-49A8-B49C-1DFE66E56D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1204" name="Slide Number Placeholder 3">
            <a:extLst>
              <a:ext uri="{FF2B5EF4-FFF2-40B4-BE49-F238E27FC236}">
                <a16:creationId xmlns:a16="http://schemas.microsoft.com/office/drawing/2014/main" id="{7350887D-C308-4743-9F22-3EF9BB922B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69894D-6871-44F3-AC21-A1A20776F030}" type="slidenum">
              <a:rPr lang="en-US" altLang="en-US" sz="1200"/>
              <a:pPr/>
              <a:t>44</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E73DFBD4-D4E7-473A-B27D-8B5AACDC7B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4E9699D3-7A65-49C8-A4A4-2417A235A2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3252" name="Slide Number Placeholder 3">
            <a:extLst>
              <a:ext uri="{FF2B5EF4-FFF2-40B4-BE49-F238E27FC236}">
                <a16:creationId xmlns:a16="http://schemas.microsoft.com/office/drawing/2014/main" id="{2BD68330-0C65-46C9-A3B2-F7CB91089F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3F60A3-B0DB-4B00-94D8-13CCAAEB8E11}" type="slidenum">
              <a:rPr lang="en-US" altLang="en-US" sz="1200"/>
              <a:pPr/>
              <a:t>45</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C6D7998-89F6-459E-9379-4801BEB9041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80806B-C043-4CB2-85E0-9EAEB6320C86}" type="slidenum">
              <a:rPr lang="en-US" altLang="en-US" sz="1200"/>
              <a:pPr/>
              <a:t>15</a:t>
            </a:fld>
            <a:endParaRPr lang="en-US" altLang="en-US" sz="1200"/>
          </a:p>
        </p:txBody>
      </p:sp>
      <p:sp>
        <p:nvSpPr>
          <p:cNvPr id="6147" name="Rectangle 2">
            <a:extLst>
              <a:ext uri="{FF2B5EF4-FFF2-40B4-BE49-F238E27FC236}">
                <a16:creationId xmlns:a16="http://schemas.microsoft.com/office/drawing/2014/main" id="{6BAAE70A-D964-462E-8363-6A68ED3DFC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a:extLst>
              <a:ext uri="{FF2B5EF4-FFF2-40B4-BE49-F238E27FC236}">
                <a16:creationId xmlns:a16="http://schemas.microsoft.com/office/drawing/2014/main" id="{D70953A5-E330-4D5E-A148-94325A1384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CBD2775D-C605-4A67-AA98-3D1ABDF40E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4411831B-11C4-442C-8B37-90D227880B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5300" name="Slide Number Placeholder 3">
            <a:extLst>
              <a:ext uri="{FF2B5EF4-FFF2-40B4-BE49-F238E27FC236}">
                <a16:creationId xmlns:a16="http://schemas.microsoft.com/office/drawing/2014/main" id="{179F644A-A261-476B-96E2-CB09714366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63824D-2146-4703-887E-3FE9AC02D0AD}" type="slidenum">
              <a:rPr lang="en-US" altLang="en-US" sz="1200"/>
              <a:pPr/>
              <a:t>46</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3C1AB511-50D5-46E6-8D97-3A6CC2D9EA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41067F57-2C00-4F8D-8221-E342E7CDC2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7348" name="Slide Number Placeholder 3">
            <a:extLst>
              <a:ext uri="{FF2B5EF4-FFF2-40B4-BE49-F238E27FC236}">
                <a16:creationId xmlns:a16="http://schemas.microsoft.com/office/drawing/2014/main" id="{206849C8-046E-401B-BC43-4E73790F11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CD8F18-80B4-4464-9280-4B97D291223C}" type="slidenum">
              <a:rPr lang="en-US" altLang="en-US" sz="1200"/>
              <a:pPr/>
              <a:t>47</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C3AB5DDD-6EDB-42E0-A77E-92062BE7A4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1E16FA2F-9714-49AE-A112-9E49792EAD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9396" name="Slide Number Placeholder 3">
            <a:extLst>
              <a:ext uri="{FF2B5EF4-FFF2-40B4-BE49-F238E27FC236}">
                <a16:creationId xmlns:a16="http://schemas.microsoft.com/office/drawing/2014/main" id="{59015C1B-3523-4BE3-BA28-6EA616D897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007BAC-E7E6-446B-8322-5F4F78256C92}" type="slidenum">
              <a:rPr lang="en-US" altLang="en-US" sz="1200"/>
              <a:pPr/>
              <a:t>48</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6E3F4C77-B737-47E2-8A84-80971E3D17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2CA9CFF7-36C7-4ED7-9A6D-9C985762ED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a:extLst>
              <a:ext uri="{FF2B5EF4-FFF2-40B4-BE49-F238E27FC236}">
                <a16:creationId xmlns:a16="http://schemas.microsoft.com/office/drawing/2014/main" id="{7B6F6F13-5FB6-4391-A740-11079430F4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DCF388-D9E9-4582-97B0-35E3B750AB14}" type="slidenum">
              <a:rPr lang="en-US" altLang="en-US" sz="1200"/>
              <a:pPr/>
              <a:t>49</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2811C04B-445B-44FE-AA7C-512750E069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66681D81-F683-4E19-A827-183E50F0EB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a:extLst>
              <a:ext uri="{FF2B5EF4-FFF2-40B4-BE49-F238E27FC236}">
                <a16:creationId xmlns:a16="http://schemas.microsoft.com/office/drawing/2014/main" id="{82B88FF9-B0A0-42D5-A009-0FE89EA557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1A8CB9-0778-4701-9BB9-7AD3DF692B5B}" type="slidenum">
              <a:rPr lang="en-US" altLang="en-US" sz="1200"/>
              <a:pPr/>
              <a:t>50</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BF73316A-9448-4312-BF94-9D6655B107A1}"/>
              </a:ext>
            </a:extLst>
          </p:cNvPr>
          <p:cNvSpPr txBox="1">
            <a:spLocks noGrp="1" noChangeArrowheads="1"/>
          </p:cNvSpPr>
          <p:nvPr/>
        </p:nvSpPr>
        <p:spPr bwMode="auto">
          <a:xfrm>
            <a:off x="5943600" y="8534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sz="1200">
                <a:cs typeface="Times New Roman" panose="02020603050405020304" pitchFamily="18" charset="0"/>
              </a:rPr>
              <a:t>Page </a:t>
            </a:r>
            <a:fld id="{C7BB234C-DE9F-4C71-866C-143D0554C5FB}" type="slidenum">
              <a:rPr lang="en-US" altLang="en-US" sz="1200">
                <a:cs typeface="Times New Roman" panose="02020603050405020304" pitchFamily="18" charset="0"/>
              </a:rPr>
              <a:pPr algn="r" eaLnBrk="1" hangingPunct="1"/>
              <a:t>52</a:t>
            </a:fld>
            <a:endParaRPr lang="en-US" altLang="en-US" sz="1200">
              <a:cs typeface="Times New Roman" panose="02020603050405020304" pitchFamily="18" charset="0"/>
            </a:endParaRPr>
          </a:p>
        </p:txBody>
      </p:sp>
      <p:sp>
        <p:nvSpPr>
          <p:cNvPr id="155651" name="Rectangle 2">
            <a:extLst>
              <a:ext uri="{FF2B5EF4-FFF2-40B4-BE49-F238E27FC236}">
                <a16:creationId xmlns:a16="http://schemas.microsoft.com/office/drawing/2014/main" id="{E7EBC1E1-10C3-4E5F-B076-4E9CF68204B4}"/>
              </a:ext>
            </a:extLst>
          </p:cNvPr>
          <p:cNvSpPr>
            <a:spLocks noChangeArrowheads="1" noTextEdit="1"/>
          </p:cNvSpPr>
          <p:nvPr>
            <p:ph type="sldImg"/>
          </p:nvPr>
        </p:nvSpPr>
        <p:spPr>
          <a:ln/>
        </p:spPr>
      </p:sp>
      <p:sp>
        <p:nvSpPr>
          <p:cNvPr id="155652" name="Rectangle 3">
            <a:extLst>
              <a:ext uri="{FF2B5EF4-FFF2-40B4-BE49-F238E27FC236}">
                <a16:creationId xmlns:a16="http://schemas.microsoft.com/office/drawing/2014/main" id="{1B7D3B1D-FC34-4AE7-BD93-74DEA782EDBD}"/>
              </a:ext>
            </a:extLst>
          </p:cNvPr>
          <p:cNvSpPr>
            <a:spLocks noGrp="1" noChangeArrowheads="1"/>
          </p:cNvSpPr>
          <p:nvPr>
            <p:ph type="body" idx="1"/>
          </p:nvPr>
        </p:nvSpPr>
        <p:spPr>
          <a:xfrm>
            <a:off x="914400" y="4343400"/>
            <a:ext cx="5029200" cy="4114800"/>
          </a:xfrm>
          <a:noFill/>
        </p:spPr>
        <p:txBody>
          <a:bodyPr/>
          <a:lstStyle/>
          <a:p>
            <a:r>
              <a:rPr lang="en-US" altLang="en-US"/>
              <a:t>In today’s 32-bit architecture, each register has 32 bits that can be used.  However, some registers can be accessed as a single byte, and all registers can be accessed as a 16-bit value, or a 32-bit value.  This is further explained on the next slide.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15746B24-919A-4829-AF99-89C6650BCB4B}"/>
              </a:ext>
            </a:extLst>
          </p:cNvPr>
          <p:cNvSpPr txBox="1">
            <a:spLocks noGrp="1" noChangeArrowheads="1"/>
          </p:cNvSpPr>
          <p:nvPr/>
        </p:nvSpPr>
        <p:spPr bwMode="auto">
          <a:xfrm>
            <a:off x="5943600" y="8534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US" altLang="en-US" sz="1200">
                <a:cs typeface="Times New Roman" panose="02020603050405020304" pitchFamily="18" charset="0"/>
              </a:rPr>
              <a:t>Page </a:t>
            </a:r>
            <a:fld id="{353FD95B-AF82-4F22-B7A5-4DD32D9F7800}" type="slidenum">
              <a:rPr lang="en-US" altLang="en-US" sz="1200">
                <a:cs typeface="Times New Roman" panose="02020603050405020304" pitchFamily="18" charset="0"/>
              </a:rPr>
              <a:pPr algn="r" eaLnBrk="1" hangingPunct="1"/>
              <a:t>53</a:t>
            </a:fld>
            <a:endParaRPr lang="en-US" altLang="en-US" sz="1200">
              <a:cs typeface="Times New Roman" panose="02020603050405020304" pitchFamily="18" charset="0"/>
            </a:endParaRPr>
          </a:p>
        </p:txBody>
      </p:sp>
      <p:sp>
        <p:nvSpPr>
          <p:cNvPr id="157699" name="Rectangle 2">
            <a:extLst>
              <a:ext uri="{FF2B5EF4-FFF2-40B4-BE49-F238E27FC236}">
                <a16:creationId xmlns:a16="http://schemas.microsoft.com/office/drawing/2014/main" id="{877EDB38-0224-4D69-B693-D249D479A8A7}"/>
              </a:ext>
            </a:extLst>
          </p:cNvPr>
          <p:cNvSpPr>
            <a:spLocks noChangeArrowheads="1" noTextEdit="1"/>
          </p:cNvSpPr>
          <p:nvPr>
            <p:ph type="sldImg"/>
          </p:nvPr>
        </p:nvSpPr>
        <p:spPr>
          <a:ln/>
        </p:spPr>
      </p:sp>
      <p:sp>
        <p:nvSpPr>
          <p:cNvPr id="157700" name="Rectangle 3">
            <a:extLst>
              <a:ext uri="{FF2B5EF4-FFF2-40B4-BE49-F238E27FC236}">
                <a16:creationId xmlns:a16="http://schemas.microsoft.com/office/drawing/2014/main" id="{0F92B5FF-2BE0-4170-B50B-FB0E495CACC2}"/>
              </a:ext>
            </a:extLst>
          </p:cNvPr>
          <p:cNvSpPr>
            <a:spLocks noGrp="1" noChangeArrowheads="1"/>
          </p:cNvSpPr>
          <p:nvPr>
            <p:ph type="body" idx="1"/>
          </p:nvPr>
        </p:nvSpPr>
        <p:spPr>
          <a:xfrm>
            <a:off x="914400" y="4343400"/>
            <a:ext cx="5029200" cy="4114800"/>
          </a:xfrm>
          <a:noFill/>
        </p:spPr>
        <p:txBody>
          <a:bodyPr/>
          <a:lstStyle/>
          <a:p>
            <a:r>
              <a:rPr lang="en-US" altLang="en-US" dirty="0"/>
              <a:t>The 32-bit general-purpose registers EAX, EBX, ECX, EDX, ESI, EDI, EBP, and ESP are provided for holding the following items: operands for logical and arithmetic operations, operands for address calculations, and memory pointers.</a:t>
            </a:r>
          </a:p>
          <a:p>
            <a:r>
              <a:rPr lang="en-US" altLang="en-US" dirty="0"/>
              <a:t>Registers can be broken down into 16 and 8 bit registers.</a:t>
            </a:r>
          </a:p>
          <a:p>
            <a:r>
              <a:rPr lang="en-US" altLang="en-US" dirty="0"/>
              <a:t>We will use the notation “(E)AX” to refer to any of AL, AH, AX, or EAX.</a:t>
            </a:r>
          </a:p>
          <a:p>
            <a:r>
              <a:rPr lang="en-US" altLang="en-US" dirty="0"/>
              <a:t>Each of the lower two bytes of the EAX, EBX, ECX, and EDX registers can be referenced by the names AH, BH, CH, and DH (high bytes) and AL, BL, CL, and DL (low bytes).</a:t>
            </a:r>
          </a:p>
          <a:p>
            <a:r>
              <a:rPr lang="en-US" altLang="en-US" dirty="0"/>
              <a:t>The lower two bytes of the other registers – EBP, ESI, EDI, and ESP – can not be referenced.</a:t>
            </a:r>
          </a:p>
          <a:p>
            <a:r>
              <a:rPr lang="en-US" altLang="en-US" dirty="0"/>
              <a:t>Many instructions assign specific registers to hold operands.  For example, string instructions use the contents of the ECX, ESI, and EDI registers as operands (details will be given later).</a:t>
            </a:r>
          </a:p>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63B60194-95BB-4165-93A8-77812068D1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EBA5BC87-80C3-4395-916D-F8B3A45535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7588" name="Slide Number Placeholder 3">
            <a:extLst>
              <a:ext uri="{FF2B5EF4-FFF2-40B4-BE49-F238E27FC236}">
                <a16:creationId xmlns:a16="http://schemas.microsoft.com/office/drawing/2014/main" id="{F8840B88-27E3-4FB3-8C5B-131E1640B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E720B5-F726-441E-B7CD-D469BF7927B4}" type="slidenum">
              <a:rPr lang="en-US" altLang="en-US" sz="1200"/>
              <a:pPr/>
              <a:t>56</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8A47469A-5086-4B92-B9DD-CC6FF0D013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4C87154C-5197-400C-9CFB-59E36BC549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3732" name="Slide Number Placeholder 3">
            <a:extLst>
              <a:ext uri="{FF2B5EF4-FFF2-40B4-BE49-F238E27FC236}">
                <a16:creationId xmlns:a16="http://schemas.microsoft.com/office/drawing/2014/main" id="{479FD19C-61E8-41EA-B608-1E4F5246F5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33EE38-B318-447E-B4E5-F5337FC6A61C}" type="slidenum">
              <a:rPr lang="en-US" altLang="en-US" sz="1200"/>
              <a:pPr/>
              <a:t>57</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AE5FE46C-EF6A-4F67-9716-5BEFCAAE72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3272469B-21FB-461A-9D4D-DDDF19B845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5780" name="Slide Number Placeholder 3">
            <a:extLst>
              <a:ext uri="{FF2B5EF4-FFF2-40B4-BE49-F238E27FC236}">
                <a16:creationId xmlns:a16="http://schemas.microsoft.com/office/drawing/2014/main" id="{909E8E9F-1398-458C-ACF4-119A10DF2F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532A78-3071-408D-A8D0-4B55BCECEBD9}" type="slidenum">
              <a:rPr lang="en-US" altLang="en-US" sz="1200"/>
              <a:pPr/>
              <a:t>58</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FCCE3EB-B303-42D4-9CCC-4D7261A33C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EBEBA5-91D0-44BD-A32E-539B9A9D19AC}" type="slidenum">
              <a:rPr lang="en-US" altLang="en-US" sz="1200"/>
              <a:pPr/>
              <a:t>23</a:t>
            </a:fld>
            <a:endParaRPr lang="en-US" altLang="en-US" sz="1200"/>
          </a:p>
        </p:txBody>
      </p:sp>
      <p:sp>
        <p:nvSpPr>
          <p:cNvPr id="18435" name="Rectangle 2">
            <a:extLst>
              <a:ext uri="{FF2B5EF4-FFF2-40B4-BE49-F238E27FC236}">
                <a16:creationId xmlns:a16="http://schemas.microsoft.com/office/drawing/2014/main" id="{4C7B9A76-00FF-40E4-AD8E-4BBC38944F8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3C5B8A83-D167-4883-A1E0-BFEF5494AF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C4374F5F-A17A-42DD-BEB4-1090B68738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AD16459E-0357-449C-BF03-0DA0B32046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a:extLst>
              <a:ext uri="{FF2B5EF4-FFF2-40B4-BE49-F238E27FC236}">
                <a16:creationId xmlns:a16="http://schemas.microsoft.com/office/drawing/2014/main" id="{1F367850-E66B-4557-8F7C-D200432F63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D8D793-82AE-4790-8575-329C912BA041}" type="slidenum">
              <a:rPr lang="en-US" altLang="en-US" sz="1200"/>
              <a:pPr/>
              <a:t>59</a:t>
            </a:fld>
            <a:endParaRPr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20BD9810-1750-4654-818B-B92D8A18F1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A8BF82EA-41AC-4079-B8D7-ABF55E4784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9876" name="Slide Number Placeholder 3">
            <a:extLst>
              <a:ext uri="{FF2B5EF4-FFF2-40B4-BE49-F238E27FC236}">
                <a16:creationId xmlns:a16="http://schemas.microsoft.com/office/drawing/2014/main" id="{5FE345F7-E8A4-416A-9138-C279C823F4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7C42B0-F793-4AFF-A9AA-E8A5ED077718}" type="slidenum">
              <a:rPr lang="en-US" altLang="en-US" sz="1200"/>
              <a:pPr/>
              <a:t>60</a:t>
            </a:fld>
            <a:endParaRPr lang="en-US"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683C5EB5-BF00-4950-A22C-7D99A4A4DF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726BF733-DE20-4B9F-85DD-91DFA31339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24" name="Slide Number Placeholder 3">
            <a:extLst>
              <a:ext uri="{FF2B5EF4-FFF2-40B4-BE49-F238E27FC236}">
                <a16:creationId xmlns:a16="http://schemas.microsoft.com/office/drawing/2014/main" id="{E1FD2D60-8144-462C-8F79-F918AE06E2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3926BD-4A4C-4E97-96A3-C4DE00B537BE}" type="slidenum">
              <a:rPr lang="en-US" altLang="en-US" sz="1200"/>
              <a:pPr/>
              <a:t>61</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4D5A488-5E91-4686-B80E-76059BBB73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CA0313-2A4E-4B8B-9860-7A5271AD05C2}" type="slidenum">
              <a:rPr lang="en-US" altLang="en-US" sz="1200"/>
              <a:pPr/>
              <a:t>25</a:t>
            </a:fld>
            <a:endParaRPr lang="en-US" altLang="en-US" sz="1200"/>
          </a:p>
        </p:txBody>
      </p:sp>
      <p:sp>
        <p:nvSpPr>
          <p:cNvPr id="21507" name="Rectangle 2">
            <a:extLst>
              <a:ext uri="{FF2B5EF4-FFF2-40B4-BE49-F238E27FC236}">
                <a16:creationId xmlns:a16="http://schemas.microsoft.com/office/drawing/2014/main" id="{F90628D3-2353-4118-9F96-463DCA1A77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a:extLst>
              <a:ext uri="{FF2B5EF4-FFF2-40B4-BE49-F238E27FC236}">
                <a16:creationId xmlns:a16="http://schemas.microsoft.com/office/drawing/2014/main" id="{0B60CF44-F203-4A70-87E2-38270E5F59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1BE8E40-7DBB-4646-96AD-2920D7167D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EB9F07-7DD4-4F48-B278-5C9B817D2C30}" type="slidenum">
              <a:rPr lang="en-US" altLang="en-US" sz="1200"/>
              <a:pPr/>
              <a:t>26</a:t>
            </a:fld>
            <a:endParaRPr lang="en-US" altLang="en-US" sz="1200"/>
          </a:p>
        </p:txBody>
      </p:sp>
      <p:sp>
        <p:nvSpPr>
          <p:cNvPr id="23555" name="Rectangle 2">
            <a:extLst>
              <a:ext uri="{FF2B5EF4-FFF2-40B4-BE49-F238E27FC236}">
                <a16:creationId xmlns:a16="http://schemas.microsoft.com/office/drawing/2014/main" id="{8EB40635-9424-48E0-8729-283CA7EFC4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a:extLst>
              <a:ext uri="{FF2B5EF4-FFF2-40B4-BE49-F238E27FC236}">
                <a16:creationId xmlns:a16="http://schemas.microsoft.com/office/drawing/2014/main" id="{614C7851-2C27-4574-8A92-8B89228DA2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E5477C1-C13A-4760-A4A6-115D77CC6E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40C672-463B-492C-BAC8-3F3B6BF2A5F0}" type="slidenum">
              <a:rPr lang="en-US" altLang="en-US" sz="1200"/>
              <a:pPr/>
              <a:t>27</a:t>
            </a:fld>
            <a:endParaRPr lang="en-US" altLang="en-US" sz="1200"/>
          </a:p>
        </p:txBody>
      </p:sp>
      <p:sp>
        <p:nvSpPr>
          <p:cNvPr id="25603" name="Rectangle 2">
            <a:extLst>
              <a:ext uri="{FF2B5EF4-FFF2-40B4-BE49-F238E27FC236}">
                <a16:creationId xmlns:a16="http://schemas.microsoft.com/office/drawing/2014/main" id="{D2DDAE49-E91D-4086-BE1D-F5F9B6BF94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a:extLst>
              <a:ext uri="{FF2B5EF4-FFF2-40B4-BE49-F238E27FC236}">
                <a16:creationId xmlns:a16="http://schemas.microsoft.com/office/drawing/2014/main" id="{B31ADC29-26E8-44EF-B7F4-3981DD314F9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3688A510-704F-4DDD-A667-AD1B96B91B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AA3818E-B45B-4DA8-8B45-CB9532FC6F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5D83C421-A753-4914-9C79-E2C0E514AB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49C589-E819-451A-B719-01E28378E64A}" type="slidenum">
              <a:rPr lang="en-US" altLang="en-US" sz="1200"/>
              <a:pPr/>
              <a:t>32</a:t>
            </a:fld>
            <a:endParaRPr lang="en-US" altLang="en-US" sz="1200"/>
          </a:p>
        </p:txBody>
      </p:sp>
    </p:spTree>
    <p:extLst>
      <p:ext uri="{BB962C8B-B14F-4D97-AF65-F5344CB8AC3E}">
        <p14:creationId xmlns:p14="http://schemas.microsoft.com/office/powerpoint/2010/main" val="979719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2960F099-4658-4144-8E4C-FB446E7119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2403797F-C73A-4F9B-BE7B-9CAC171BFA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a:extLst>
              <a:ext uri="{FF2B5EF4-FFF2-40B4-BE49-F238E27FC236}">
                <a16:creationId xmlns:a16="http://schemas.microsoft.com/office/drawing/2014/main" id="{BC7C8CB0-B5F8-474B-859F-E27321C58A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521C49-6B45-4AC6-882E-67E99014B30C}" type="slidenum">
              <a:rPr lang="en-US" altLang="en-US" sz="1200"/>
              <a:pPr/>
              <a:t>34</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59EE8DB-1005-443B-B9E2-60F4084537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2F5A7B8C-FF02-4875-8D44-F5F13EF447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578AE101-9E1E-4DFB-9FAE-6898E6E267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7ECDEF-BC76-42FA-9940-F6F0551DA2D5}" type="slidenum">
              <a:rPr lang="en-US" altLang="en-US" sz="1200"/>
              <a:pPr/>
              <a:t>35</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867A36-7ACF-4CD8-95E3-85B8AAC9C979}" type="datetime1">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7D353B-983F-4DA7-A83B-93580D5064AB}" type="datetime1">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4974EC-2709-497E-914F-8E065C4F87DA}" type="datetime1">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5539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D828D52-05E5-446C-B820-17BBDDA71EC9}" type="datetime1">
              <a:rPr lang="en-US" smtClean="0"/>
              <a:t>10/6/2022</a:t>
            </a:fld>
            <a:endParaRPr lang="en-US"/>
          </a:p>
        </p:txBody>
      </p:sp>
      <p:sp>
        <p:nvSpPr>
          <p:cNvPr id="6" name="Holder 6"/>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9171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785672" y="450437"/>
            <a:ext cx="3572656" cy="473656"/>
          </a:xfrm>
        </p:spPr>
        <p:txBody>
          <a:bodyPr lIns="0" tIns="0" rIns="0" bIns="0"/>
          <a:lstStyle>
            <a:lvl1pPr>
              <a:defRPr sz="3078"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92584" y="1616413"/>
            <a:ext cx="7158830" cy="473656"/>
          </a:xfrm>
        </p:spPr>
        <p:txBody>
          <a:bodyPr lIns="0" tIns="0" rIns="0" bIns="0"/>
          <a:lstStyle>
            <a:lvl1pPr>
              <a:defRPr sz="3078" b="0" i="0">
                <a:solidFill>
                  <a:srgbClr val="FF000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2F7EC4A-7587-41F3-801E-98F7A15E192E}" type="datetime1">
              <a:rPr lang="en-US" smtClean="0"/>
              <a:t>10/6/2022</a:t>
            </a:fld>
            <a:endParaRPr lang="en-US"/>
          </a:p>
        </p:txBody>
      </p:sp>
      <p:sp>
        <p:nvSpPr>
          <p:cNvPr id="6" name="Holder 6"/>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2402127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785672" y="450437"/>
            <a:ext cx="3572656" cy="473656"/>
          </a:xfrm>
        </p:spPr>
        <p:txBody>
          <a:bodyPr lIns="0" tIns="0" rIns="0" bIns="0"/>
          <a:lstStyle>
            <a:lvl1pPr>
              <a:defRPr sz="3078"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5539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5539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AD33656-9715-4A36-83A6-C86BAFBB0A03}" type="datetime1">
              <a:rPr lang="en-US" smtClean="0"/>
              <a:t>10/6/2022</a:t>
            </a:fld>
            <a:endParaRPr lang="en-US"/>
          </a:p>
        </p:txBody>
      </p:sp>
      <p:sp>
        <p:nvSpPr>
          <p:cNvPr id="7" name="Holder 7"/>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1044357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785672" y="450437"/>
            <a:ext cx="3572656" cy="473656"/>
          </a:xfrm>
        </p:spPr>
        <p:txBody>
          <a:bodyPr lIns="0" tIns="0" rIns="0" bIns="0"/>
          <a:lstStyle>
            <a:lvl1pPr>
              <a:defRPr sz="3078"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E5EA572-5E92-486B-AA3D-B7154CB87FA5}" type="datetime1">
              <a:rPr lang="en-US" smtClean="0"/>
              <a:t>10/6/2022</a:t>
            </a:fld>
            <a:endParaRPr lang="en-US"/>
          </a:p>
        </p:txBody>
      </p:sp>
      <p:sp>
        <p:nvSpPr>
          <p:cNvPr id="5" name="Holder 5"/>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3048746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4328AB0-C3F4-4939-998A-5F909FB8B1DA}" type="datetime1">
              <a:rPr lang="en-US" smtClean="0"/>
              <a:t>10/6/2022</a:t>
            </a:fld>
            <a:endParaRPr lang="en-US"/>
          </a:p>
        </p:txBody>
      </p:sp>
      <p:sp>
        <p:nvSpPr>
          <p:cNvPr id="4" name="Holder 4"/>
          <p:cNvSpPr>
            <a:spLocks noGrp="1"/>
          </p:cNvSpPr>
          <p:nvPr>
            <p:ph type="sldNum" sz="quarter" idx="7"/>
          </p:nvPr>
        </p:nvSpPr>
        <p:spPr/>
        <p:txBody>
          <a:bodyPr lIns="0" tIns="0" rIns="0" bIns="0"/>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1450777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F8D402D-BEFD-4FE2-B9F0-60A5926FD21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1125C32-B5EB-49A5-AC8C-A12EC9245C8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F269B615-F3CF-4A69-B266-1EC27916085F}"/>
              </a:ext>
            </a:extLst>
          </p:cNvPr>
          <p:cNvSpPr>
            <a:spLocks noGrp="1"/>
          </p:cNvSpPr>
          <p:nvPr>
            <p:ph type="sldNum" sz="quarter" idx="12"/>
          </p:nvPr>
        </p:nvSpPr>
        <p:spPr/>
        <p:txBody>
          <a:bodyPr/>
          <a:lstStyle>
            <a:lvl1pPr>
              <a:defRPr/>
            </a:lvl1pPr>
          </a:lstStyle>
          <a:p>
            <a:fld id="{F9E9C1F6-C000-43AE-8FBE-8D1864406417}" type="slidenum">
              <a:rPr lang="en-GB" altLang="en-US"/>
              <a:pPr/>
              <a:t>‹#›</a:t>
            </a:fld>
            <a:endParaRPr lang="en-GB" altLang="en-US"/>
          </a:p>
        </p:txBody>
      </p:sp>
    </p:spTree>
    <p:extLst>
      <p:ext uri="{BB962C8B-B14F-4D97-AF65-F5344CB8AC3E}">
        <p14:creationId xmlns:p14="http://schemas.microsoft.com/office/powerpoint/2010/main" val="100033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6934200" cy="639762"/>
          </a:xfrm>
        </p:spPr>
        <p:txBody>
          <a:bodyPr>
            <a:noAutofit/>
          </a:bodyPr>
          <a:lstStyle>
            <a:lvl1pPr>
              <a:defRPr sz="3600" b="1">
                <a:solidFill>
                  <a:schemeClr val="tx2"/>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342900" indent="-342900">
              <a:buClr>
                <a:schemeClr val="tx2"/>
              </a:buClr>
              <a:buSzPct val="150000"/>
              <a:buFont typeface="Wingdings" pitchFamily="2" charset="2"/>
              <a:buChar char="§"/>
              <a:defRPr sz="2800"/>
            </a:lvl1pPr>
            <a:lvl2pPr marL="914400" indent="-457200">
              <a:buClr>
                <a:schemeClr val="tx2"/>
              </a:buClr>
              <a:buSzPct val="70000"/>
              <a:buFont typeface="Wingdings" pitchFamily="2" charset="2"/>
              <a:buChar char="q"/>
              <a:defRPr sz="2800"/>
            </a:lvl2pPr>
            <a:lvl3pPr marL="1371600" indent="-457200">
              <a:buClr>
                <a:schemeClr val="accent1"/>
              </a:buClr>
              <a:buSzPct val="120000"/>
              <a:buFont typeface="Wingdings" pitchFamily="2" charset="2"/>
              <a:buChar char="§"/>
              <a:defRPr sz="2800"/>
            </a:lvl3pPr>
            <a:lvl4pPr marL="1600200" indent="-228600">
              <a:buSzPct val="150000"/>
              <a:buFont typeface="Wingdings" pitchFamily="2" charset="2"/>
              <a:buChar char="§"/>
              <a:defRPr sz="2800"/>
            </a:lvl4pPr>
            <a:lvl5pPr marL="2057400" indent="-228600">
              <a:buSzPct val="150000"/>
              <a:buFont typeface="Wingdings" pitchFamily="2" charset="2"/>
              <a:buChar char="§"/>
              <a:defRPr sz="2800"/>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fld id="{3BD4FF17-1367-42AD-B4BA-A84D303B5980}" type="datetime1">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Rectangle 10"/>
          <p:cNvSpPr>
            <a:spLocks noChangeArrowheads="1"/>
          </p:cNvSpPr>
          <p:nvPr userDrawn="1"/>
        </p:nvSpPr>
        <p:spPr bwMode="auto">
          <a:xfrm>
            <a:off x="1180563" y="784225"/>
            <a:ext cx="7543800" cy="57080"/>
          </a:xfrm>
          <a:prstGeom prst="rect">
            <a:avLst/>
          </a:prstGeom>
          <a:solidFill>
            <a:srgbClr val="9999CC"/>
          </a:solid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156F83-F0D0-495B-B563-659ED1CA5C8E}" type="datetime1">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BA0006-65F9-422A-8E09-4CE9D9AC6E32}" type="datetime1">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F03B69-8D5E-487D-93E5-D7C8D69C31A1}" type="datetime1">
              <a:rPr lang="en-US" smtClean="0"/>
              <a:t>10/6/2022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7CE15-7E86-49EC-8256-36DCFBD6CC11}" type="datetime1">
              <a:rPr lang="en-US" smtClean="0"/>
              <a:t>10/6/2022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026EB-D571-4251-8D29-CC0038463861}" type="datetime1">
              <a:rPr lang="en-US" smtClean="0"/>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62BB1-1C14-472F-9A49-2893981A8E88}" type="datetime1">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B31CB2-B656-4750-BEDB-33B57451EC3C}" type="datetime1">
              <a:rPr lang="en-US" smtClean="0"/>
              <a:t>10/6/2022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47458-B531-432D-8F3D-EC3474F87A3A}" type="datetime1">
              <a:rPr lang="en-US" smtClean="0"/>
              <a:t>10/6/2022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57392" y="1492393"/>
            <a:ext cx="7428143" cy="138313"/>
          </a:xfrm>
          <a:custGeom>
            <a:avLst/>
            <a:gdLst/>
            <a:ahLst/>
            <a:cxnLst/>
            <a:rect l="l" t="t" r="r" b="b"/>
            <a:pathLst>
              <a:path w="8686800" h="152400">
                <a:moveTo>
                  <a:pt x="0" y="0"/>
                </a:moveTo>
                <a:lnTo>
                  <a:pt x="0" y="152400"/>
                </a:lnTo>
                <a:lnTo>
                  <a:pt x="8686800" y="152400"/>
                </a:lnTo>
                <a:lnTo>
                  <a:pt x="8686800" y="0"/>
                </a:lnTo>
                <a:lnTo>
                  <a:pt x="0" y="0"/>
                </a:lnTo>
                <a:close/>
              </a:path>
            </a:pathLst>
          </a:custGeom>
          <a:solidFill>
            <a:srgbClr val="3265FF"/>
          </a:solidFill>
        </p:spPr>
        <p:txBody>
          <a:bodyPr wrap="square" lIns="0" tIns="0" rIns="0" bIns="0" rtlCol="0"/>
          <a:lstStyle/>
          <a:p>
            <a:endParaRPr sz="1539"/>
          </a:p>
        </p:txBody>
      </p:sp>
      <p:sp>
        <p:nvSpPr>
          <p:cNvPr id="17" name="bk object 17"/>
          <p:cNvSpPr/>
          <p:nvPr/>
        </p:nvSpPr>
        <p:spPr>
          <a:xfrm>
            <a:off x="852180" y="1486861"/>
            <a:ext cx="7440088" cy="150991"/>
          </a:xfrm>
          <a:custGeom>
            <a:avLst/>
            <a:gdLst/>
            <a:ahLst/>
            <a:cxnLst/>
            <a:rect l="l" t="t" r="r" b="b"/>
            <a:pathLst>
              <a:path w="8700770" h="166369">
                <a:moveTo>
                  <a:pt x="8700513" y="166116"/>
                </a:moveTo>
                <a:lnTo>
                  <a:pt x="8700513" y="0"/>
                </a:lnTo>
                <a:lnTo>
                  <a:pt x="0" y="0"/>
                </a:lnTo>
                <a:lnTo>
                  <a:pt x="0" y="166116"/>
                </a:lnTo>
                <a:lnTo>
                  <a:pt x="6096" y="166116"/>
                </a:lnTo>
                <a:lnTo>
                  <a:pt x="6096" y="13716"/>
                </a:lnTo>
                <a:lnTo>
                  <a:pt x="13716" y="6096"/>
                </a:lnTo>
                <a:lnTo>
                  <a:pt x="13716" y="13716"/>
                </a:lnTo>
                <a:lnTo>
                  <a:pt x="8686797" y="13716"/>
                </a:lnTo>
                <a:lnTo>
                  <a:pt x="8686797" y="6096"/>
                </a:lnTo>
                <a:lnTo>
                  <a:pt x="8692893" y="13716"/>
                </a:lnTo>
                <a:lnTo>
                  <a:pt x="8692893" y="166116"/>
                </a:lnTo>
                <a:lnTo>
                  <a:pt x="8700513" y="166116"/>
                </a:lnTo>
                <a:close/>
              </a:path>
              <a:path w="8700770" h="166369">
                <a:moveTo>
                  <a:pt x="13716" y="13716"/>
                </a:moveTo>
                <a:lnTo>
                  <a:pt x="13716" y="6096"/>
                </a:lnTo>
                <a:lnTo>
                  <a:pt x="6096" y="13716"/>
                </a:lnTo>
                <a:lnTo>
                  <a:pt x="13716" y="13716"/>
                </a:lnTo>
                <a:close/>
              </a:path>
              <a:path w="8700770" h="166369">
                <a:moveTo>
                  <a:pt x="13716" y="152400"/>
                </a:moveTo>
                <a:lnTo>
                  <a:pt x="13716" y="13716"/>
                </a:lnTo>
                <a:lnTo>
                  <a:pt x="6096" y="13716"/>
                </a:lnTo>
                <a:lnTo>
                  <a:pt x="6096" y="152400"/>
                </a:lnTo>
                <a:lnTo>
                  <a:pt x="13716" y="152400"/>
                </a:lnTo>
                <a:close/>
              </a:path>
              <a:path w="8700770" h="166369">
                <a:moveTo>
                  <a:pt x="8692893" y="152400"/>
                </a:moveTo>
                <a:lnTo>
                  <a:pt x="6096" y="152400"/>
                </a:lnTo>
                <a:lnTo>
                  <a:pt x="13716" y="158496"/>
                </a:lnTo>
                <a:lnTo>
                  <a:pt x="13716" y="166116"/>
                </a:lnTo>
                <a:lnTo>
                  <a:pt x="8686797" y="166116"/>
                </a:lnTo>
                <a:lnTo>
                  <a:pt x="8686797" y="158496"/>
                </a:lnTo>
                <a:lnTo>
                  <a:pt x="8692893" y="152400"/>
                </a:lnTo>
                <a:close/>
              </a:path>
              <a:path w="8700770" h="166369">
                <a:moveTo>
                  <a:pt x="13716" y="166116"/>
                </a:moveTo>
                <a:lnTo>
                  <a:pt x="13716" y="158496"/>
                </a:lnTo>
                <a:lnTo>
                  <a:pt x="6096" y="152400"/>
                </a:lnTo>
                <a:lnTo>
                  <a:pt x="6096" y="166116"/>
                </a:lnTo>
                <a:lnTo>
                  <a:pt x="13716" y="166116"/>
                </a:lnTo>
                <a:close/>
              </a:path>
              <a:path w="8700770" h="166369">
                <a:moveTo>
                  <a:pt x="8692893" y="13716"/>
                </a:moveTo>
                <a:lnTo>
                  <a:pt x="8686797" y="6096"/>
                </a:lnTo>
                <a:lnTo>
                  <a:pt x="8686797" y="13716"/>
                </a:lnTo>
                <a:lnTo>
                  <a:pt x="8692893" y="13716"/>
                </a:lnTo>
                <a:close/>
              </a:path>
              <a:path w="8700770" h="166369">
                <a:moveTo>
                  <a:pt x="8692893" y="152400"/>
                </a:moveTo>
                <a:lnTo>
                  <a:pt x="8692893" y="13716"/>
                </a:lnTo>
                <a:lnTo>
                  <a:pt x="8686797" y="13716"/>
                </a:lnTo>
                <a:lnTo>
                  <a:pt x="8686797" y="152400"/>
                </a:lnTo>
                <a:lnTo>
                  <a:pt x="8692893" y="152400"/>
                </a:lnTo>
                <a:close/>
              </a:path>
              <a:path w="8700770" h="166369">
                <a:moveTo>
                  <a:pt x="8692893" y="166116"/>
                </a:moveTo>
                <a:lnTo>
                  <a:pt x="8692893" y="152400"/>
                </a:lnTo>
                <a:lnTo>
                  <a:pt x="8686797" y="158496"/>
                </a:lnTo>
                <a:lnTo>
                  <a:pt x="8686797" y="166116"/>
                </a:lnTo>
                <a:lnTo>
                  <a:pt x="8692893" y="166116"/>
                </a:lnTo>
                <a:close/>
              </a:path>
            </a:pathLst>
          </a:custGeom>
          <a:solidFill>
            <a:srgbClr val="000000"/>
          </a:solidFill>
        </p:spPr>
        <p:txBody>
          <a:bodyPr wrap="square" lIns="0" tIns="0" rIns="0" bIns="0" rtlCol="0"/>
          <a:lstStyle/>
          <a:p>
            <a:endParaRPr sz="1539"/>
          </a:p>
        </p:txBody>
      </p:sp>
      <p:sp>
        <p:nvSpPr>
          <p:cNvPr id="2" name="Holder 2"/>
          <p:cNvSpPr>
            <a:spLocks noGrp="1"/>
          </p:cNvSpPr>
          <p:nvPr>
            <p:ph type="title"/>
          </p:nvPr>
        </p:nvSpPr>
        <p:spPr>
          <a:xfrm>
            <a:off x="2785672" y="450437"/>
            <a:ext cx="3572656" cy="553998"/>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92584" y="1616413"/>
            <a:ext cx="7158830" cy="553998"/>
          </a:xfrm>
          <a:prstGeom prst="rect">
            <a:avLst/>
          </a:prstGeom>
        </p:spPr>
        <p:txBody>
          <a:bodyPr wrap="square" lIns="0" tIns="0" rIns="0" bIns="0">
            <a:spAutoFit/>
          </a:bodyPr>
          <a:lstStyle>
            <a:lvl1pPr>
              <a:defRPr sz="3600" b="0" i="0">
                <a:solidFill>
                  <a:srgbClr val="FF0000"/>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9FAF5F52-936D-486D-AA4C-34AEF4265388}" type="datetime1">
              <a:rPr lang="en-US" smtClean="0"/>
              <a:t>10/6/2022</a:t>
            </a:fld>
            <a:endParaRPr lang="en-US"/>
          </a:p>
        </p:txBody>
      </p:sp>
      <p:sp>
        <p:nvSpPr>
          <p:cNvPr id="6" name="Holder 6"/>
          <p:cNvSpPr>
            <a:spLocks noGrp="1"/>
          </p:cNvSpPr>
          <p:nvPr>
            <p:ph type="sldNum" sz="quarter" idx="7"/>
          </p:nvPr>
        </p:nvSpPr>
        <p:spPr>
          <a:xfrm>
            <a:off x="8030546" y="6029606"/>
            <a:ext cx="196563" cy="359073"/>
          </a:xfrm>
          <a:prstGeom prst="rect">
            <a:avLst/>
          </a:prstGeom>
        </p:spPr>
        <p:txBody>
          <a:bodyPr wrap="square" lIns="0" tIns="0" rIns="0" bIns="0">
            <a:spAutoFit/>
          </a:bodyPr>
          <a:lstStyle>
            <a:lvl1pPr>
              <a:defRPr sz="1197" b="0" i="0">
                <a:solidFill>
                  <a:schemeClr val="tx1"/>
                </a:solidFill>
                <a:latin typeface="Times New Roman"/>
                <a:cs typeface="Times New Roman"/>
              </a:defRPr>
            </a:lvl1pPr>
          </a:lstStyle>
          <a:p>
            <a:pPr marL="21720">
              <a:lnSpc>
                <a:spcPts val="1394"/>
              </a:lnSpc>
            </a:pPr>
            <a:fld id="{81D60167-4931-47E6-BA6A-407CBD079E47}" type="slidenum">
              <a:rPr lang="en-US" smtClean="0"/>
              <a:pPr marL="21720">
                <a:lnSpc>
                  <a:spcPts val="1394"/>
                </a:lnSpc>
              </a:pPr>
              <a:t>‹#›</a:t>
            </a:fld>
            <a:endParaRPr lang="en-US" dirty="0"/>
          </a:p>
        </p:txBody>
      </p:sp>
    </p:spTree>
    <p:extLst>
      <p:ext uri="{BB962C8B-B14F-4D97-AF65-F5344CB8AC3E}">
        <p14:creationId xmlns:p14="http://schemas.microsoft.com/office/powerpoint/2010/main" val="3143505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bodyStyle>
    <p:otherStyle>
      <a:lvl1pPr marL="0">
        <a:defRPr>
          <a:latin typeface="+mn-lt"/>
          <a:ea typeface="+mn-ea"/>
          <a:cs typeface="+mn-cs"/>
        </a:defRPr>
      </a:lvl1pPr>
      <a:lvl2pPr marL="390952">
        <a:defRPr>
          <a:latin typeface="+mn-lt"/>
          <a:ea typeface="+mn-ea"/>
          <a:cs typeface="+mn-cs"/>
        </a:defRPr>
      </a:lvl2pPr>
      <a:lvl3pPr marL="781903">
        <a:defRPr>
          <a:latin typeface="+mn-lt"/>
          <a:ea typeface="+mn-ea"/>
          <a:cs typeface="+mn-cs"/>
        </a:defRPr>
      </a:lvl3pPr>
      <a:lvl4pPr marL="1172855">
        <a:defRPr>
          <a:latin typeface="+mn-lt"/>
          <a:ea typeface="+mn-ea"/>
          <a:cs typeface="+mn-cs"/>
        </a:defRPr>
      </a:lvl4pPr>
      <a:lvl5pPr marL="1563807">
        <a:defRPr>
          <a:latin typeface="+mn-lt"/>
          <a:ea typeface="+mn-ea"/>
          <a:cs typeface="+mn-cs"/>
        </a:defRPr>
      </a:lvl5pPr>
      <a:lvl6pPr marL="1954759">
        <a:defRPr>
          <a:latin typeface="+mn-lt"/>
          <a:ea typeface="+mn-ea"/>
          <a:cs typeface="+mn-cs"/>
        </a:defRPr>
      </a:lvl6pPr>
      <a:lvl7pPr marL="2345710">
        <a:defRPr>
          <a:latin typeface="+mn-lt"/>
          <a:ea typeface="+mn-ea"/>
          <a:cs typeface="+mn-cs"/>
        </a:defRPr>
      </a:lvl7pPr>
      <a:lvl8pPr marL="2736662">
        <a:defRPr>
          <a:latin typeface="+mn-lt"/>
          <a:ea typeface="+mn-ea"/>
          <a:cs typeface="+mn-cs"/>
        </a:defRPr>
      </a:lvl8pPr>
      <a:lvl9pPr marL="312761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audio" Target="../media/audio2.wav"/></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6625"/>
            <a:ext cx="7772400" cy="1298575"/>
          </a:xfrm>
        </p:spPr>
        <p:txBody>
          <a:bodyPr>
            <a:normAutofit fontScale="90000"/>
          </a:bodyPr>
          <a:lstStyle/>
          <a:p>
            <a:r>
              <a:rPr lang="en-US" dirty="0"/>
              <a:t>Computer Organization and Assembly Language</a:t>
            </a:r>
            <a:br>
              <a:rPr lang="en-US" dirty="0"/>
            </a:br>
            <a:r>
              <a:rPr lang="en-US" b="1" dirty="0"/>
              <a:t> (</a:t>
            </a:r>
            <a:r>
              <a:rPr lang="en-US" dirty="0"/>
              <a:t>CS2523</a:t>
            </a:r>
            <a:r>
              <a:rPr lang="en-US" b="1" dirty="0"/>
              <a:t>)</a:t>
            </a:r>
          </a:p>
        </p:txBody>
      </p:sp>
      <p:pic>
        <p:nvPicPr>
          <p:cNvPr id="1026"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683255" y="234497"/>
            <a:ext cx="1751357" cy="1751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2">
            <a:extLst>
              <a:ext uri="{FF2B5EF4-FFF2-40B4-BE49-F238E27FC236}">
                <a16:creationId xmlns:a16="http://schemas.microsoft.com/office/drawing/2014/main" id="{7030B226-347E-4B9B-A7FA-4560FE928ADE}"/>
              </a:ext>
            </a:extLst>
          </p:cNvPr>
          <p:cNvSpPr>
            <a:spLocks noGrp="1"/>
          </p:cNvSpPr>
          <p:nvPr>
            <p:ph type="subTitle" idx="1"/>
          </p:nvPr>
        </p:nvSpPr>
        <p:spPr>
          <a:xfrm>
            <a:off x="1295400" y="4038600"/>
            <a:ext cx="6781800" cy="2743200"/>
          </a:xfrm>
        </p:spPr>
        <p:txBody>
          <a:bodyPr>
            <a:normAutofit fontScale="77500" lnSpcReduction="20000"/>
          </a:bodyPr>
          <a:lstStyle/>
          <a:p>
            <a:r>
              <a:rPr lang="en-US" sz="2800" dirty="0"/>
              <a:t>Introduction to Assembly Language</a:t>
            </a:r>
          </a:p>
          <a:p>
            <a:r>
              <a:rPr lang="en-US" sz="2800" dirty="0"/>
              <a:t>Chapter 1 of </a:t>
            </a:r>
          </a:p>
          <a:p>
            <a:r>
              <a:rPr lang="en-US" sz="2800" dirty="0"/>
              <a:t>Assembly language for x88 processors, Belal Hashmi</a:t>
            </a:r>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endParaRPr lang="en-US" sz="2800" b="1" dirty="0">
              <a:solidFill>
                <a:schemeClr val="tx2">
                  <a:lumMod val="50000"/>
                </a:schemeClr>
              </a:solidFill>
              <a:latin typeface="Calibri" pitchFamily="34" charset="0"/>
            </a:endParaRPr>
          </a:p>
          <a:p>
            <a:r>
              <a:rPr lang="en-US" sz="2800" b="1" dirty="0">
                <a:solidFill>
                  <a:schemeClr val="tx2">
                    <a:lumMod val="50000"/>
                  </a:schemeClr>
                </a:solidFill>
                <a:latin typeface="Calibri" pitchFamily="34" charset="0"/>
              </a:rPr>
              <a:t>Department of Computer Science, </a:t>
            </a:r>
          </a:p>
          <a:p>
            <a:r>
              <a:rPr lang="en-US" sz="2800" b="1" dirty="0">
                <a:solidFill>
                  <a:schemeClr val="tx2">
                    <a:lumMod val="50000"/>
                  </a:schemeClr>
                </a:solidFill>
                <a:latin typeface="Calibri" pitchFamily="34" charset="0"/>
              </a:rPr>
              <a:t>Capital University of Science and Technology, Islamabad</a:t>
            </a:r>
          </a:p>
          <a:p>
            <a:r>
              <a:rPr lang="en-US" sz="2800" b="1" dirty="0">
                <a:solidFill>
                  <a:schemeClr val="tx2">
                    <a:lumMod val="50000"/>
                  </a:schemeClr>
                </a:solidFill>
                <a:latin typeface="Calibri" pitchFamily="34" charset="0"/>
              </a:rPr>
              <a:t>Fall Semester, 2022</a:t>
            </a:r>
          </a:p>
          <a:p>
            <a:endParaRPr lang="en-US" dirty="0">
              <a:solidFill>
                <a:schemeClr val="tx2">
                  <a:lumMod val="50000"/>
                </a:schemeClr>
              </a:solidFill>
            </a:endParaRPr>
          </a:p>
        </p:txBody>
      </p:sp>
    </p:spTree>
    <p:extLst>
      <p:ext uri="{BB962C8B-B14F-4D97-AF65-F5344CB8AC3E}">
        <p14:creationId xmlns:p14="http://schemas.microsoft.com/office/powerpoint/2010/main" val="327782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a:extLst>
              <a:ext uri="{FF2B5EF4-FFF2-40B4-BE49-F238E27FC236}">
                <a16:creationId xmlns:a16="http://schemas.microsoft.com/office/drawing/2014/main" id="{102A7C1A-7269-4E50-BE8D-14EEE594A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612775"/>
            <a:ext cx="7439025"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033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A4C8885-79C8-4704-BDA5-DA44D4AF213B}"/>
              </a:ext>
            </a:extLst>
          </p:cNvPr>
          <p:cNvSpPr>
            <a:spLocks noGrp="1"/>
          </p:cNvSpPr>
          <p:nvPr>
            <p:ph type="title"/>
          </p:nvPr>
        </p:nvSpPr>
        <p:spPr>
          <a:xfrm>
            <a:off x="2057400" y="381000"/>
            <a:ext cx="5029200" cy="947311"/>
          </a:xfrm>
        </p:spPr>
        <p:txBody>
          <a:bodyPr/>
          <a:lstStyle/>
          <a:p>
            <a:pPr algn="ctr"/>
            <a:r>
              <a:rPr lang="en-US" altLang="en-US" dirty="0"/>
              <a:t>Bus Interconnection Scheme</a:t>
            </a:r>
          </a:p>
        </p:txBody>
      </p:sp>
      <p:pic>
        <p:nvPicPr>
          <p:cNvPr id="15363" name="Picture 4">
            <a:extLst>
              <a:ext uri="{FF2B5EF4-FFF2-40B4-BE49-F238E27FC236}">
                <a16:creationId xmlns:a16="http://schemas.microsoft.com/office/drawing/2014/main" id="{BA450F96-3B10-4AC4-9FB6-91154608E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0487"/>
          <a:stretch>
            <a:fillRect/>
          </a:stretch>
        </p:blipFill>
        <p:spPr bwMode="auto">
          <a:xfrm>
            <a:off x="457200" y="2620963"/>
            <a:ext cx="81534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56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7F0C19F4-3D6F-49FB-B50D-3917092EB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196850"/>
            <a:ext cx="8948737" cy="589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83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E33A127E-F786-40C6-AD85-6F4722D7D992}"/>
              </a:ext>
            </a:extLst>
          </p:cNvPr>
          <p:cNvSpPr txBox="1">
            <a:spLocks noChangeArrowheads="1"/>
          </p:cNvSpPr>
          <p:nvPr/>
        </p:nvSpPr>
        <p:spPr bwMode="auto">
          <a:xfrm>
            <a:off x="1828800" y="228600"/>
            <a:ext cx="3797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4000" b="0" i="0" u="none" strike="noStrike" kern="1200" cap="none" spc="0" normalizeH="0" baseline="0" noProof="0">
                <a:ln>
                  <a:noFill/>
                </a:ln>
                <a:solidFill>
                  <a:srgbClr val="C0504D"/>
                </a:solidFill>
                <a:effectLst/>
                <a:uLnTx/>
                <a:uFillTx/>
                <a:latin typeface="Times New Roman" panose="02020603050405020304" pitchFamily="18" charset="0"/>
                <a:ea typeface="+mn-ea"/>
                <a:cs typeface="+mn-cs"/>
              </a:rPr>
              <a:t>Some buzz words</a:t>
            </a:r>
            <a:endParaRPr kumimoji="0" lang="en-US" altLang="en-US" sz="4000" b="0" i="1" u="none" strike="noStrike" kern="1200" cap="none" spc="0" normalizeH="0" baseline="0" noProof="0">
              <a:ln>
                <a:noFill/>
              </a:ln>
              <a:solidFill>
                <a:srgbClr val="C0504D"/>
              </a:solidFill>
              <a:effectLst/>
              <a:uLnTx/>
              <a:uFillTx/>
              <a:latin typeface="Times New Roman" panose="02020603050405020304" pitchFamily="18" charset="0"/>
              <a:ea typeface="+mn-ea"/>
              <a:cs typeface="+mn-cs"/>
            </a:endParaRPr>
          </a:p>
        </p:txBody>
      </p:sp>
      <p:pic>
        <p:nvPicPr>
          <p:cNvPr id="24579" name="Picture 3">
            <a:extLst>
              <a:ext uri="{FF2B5EF4-FFF2-40B4-BE49-F238E27FC236}">
                <a16:creationId xmlns:a16="http://schemas.microsoft.com/office/drawing/2014/main" id="{81D0A73E-F9C8-43DD-90E6-8944E603F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228600"/>
            <a:ext cx="13160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4">
            <a:extLst>
              <a:ext uri="{FF2B5EF4-FFF2-40B4-BE49-F238E27FC236}">
                <a16:creationId xmlns:a16="http://schemas.microsoft.com/office/drawing/2014/main" id="{1BF02941-E0A0-46D2-812C-727F5555987B}"/>
              </a:ext>
            </a:extLst>
          </p:cNvPr>
          <p:cNvSpPr txBox="1">
            <a:spLocks noChangeArrowheads="1"/>
          </p:cNvSpPr>
          <p:nvPr/>
        </p:nvSpPr>
        <p:spPr bwMode="auto">
          <a:xfrm>
            <a:off x="685800" y="1143000"/>
            <a:ext cx="7010400"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504D"/>
                </a:solidFill>
                <a:effectLst/>
                <a:uLnTx/>
                <a:uFillTx/>
                <a:latin typeface="Times New Roman" panose="02020603050405020304" pitchFamily="18" charset="0"/>
                <a:ea typeface="+mn-ea"/>
                <a:cs typeface="+mn-cs"/>
              </a:rPr>
              <a:t>CISC – Complex Instruction Set Computers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000" b="0" i="0" u="none" strike="noStrike" kern="1200" cap="none" spc="0" normalizeH="0" baseline="0" noProof="0" dirty="0">
              <a:ln>
                <a:noFill/>
              </a:ln>
              <a:solidFill>
                <a:srgbClr val="C0504D"/>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Refers to number and complexity of instructions</a:t>
            </a:r>
          </a:p>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Improvements was: Multiply and Divide</a:t>
            </a:r>
          </a:p>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The number of instruction increased from </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45 on 4004 to:</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246 on 8085</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20,000 on 8086 and 8088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504D"/>
                </a:solidFill>
                <a:effectLst/>
                <a:uLnTx/>
                <a:uFillTx/>
                <a:latin typeface="Times New Roman" panose="02020603050405020304" pitchFamily="18" charset="0"/>
                <a:ea typeface="+mn-ea"/>
                <a:cs typeface="+mn-cs"/>
              </a:rPr>
              <a:t>RISC – Reduced Instruction Set Computer</a:t>
            </a:r>
          </a:p>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Executes one instruction per clock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504D"/>
                </a:solidFill>
                <a:effectLst/>
                <a:uLnTx/>
                <a:uFillTx/>
                <a:latin typeface="Times New Roman" panose="02020603050405020304" pitchFamily="18" charset="0"/>
                <a:ea typeface="+mn-ea"/>
                <a:cs typeface="+mn-cs"/>
              </a:rPr>
              <a:t>Newer RISC - Superscaler Technology</a:t>
            </a:r>
          </a:p>
          <a:p>
            <a:pPr marL="0" marR="0" lvl="0" indent="0" algn="l" defTabSz="914400" rtl="0" eaLnBrk="1" fontAlgn="auto" latinLnBrk="0" hangingPunct="1">
              <a:lnSpc>
                <a:spcPct val="100000"/>
              </a:lnSpc>
              <a:spcBef>
                <a:spcPts val="0"/>
              </a:spcBef>
              <a:spcAft>
                <a:spcPts val="0"/>
              </a:spcAft>
              <a:buClrTx/>
              <a:buSzTx/>
              <a:buFontTx/>
              <a:buChar char="•"/>
              <a:tabLst/>
              <a:defRPr/>
            </a:pP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Execute more than one instruction per clock</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sp>
        <p:nvSpPr>
          <p:cNvPr id="24581" name="Text Box 5">
            <a:extLst>
              <a:ext uri="{FF2B5EF4-FFF2-40B4-BE49-F238E27FC236}">
                <a16:creationId xmlns:a16="http://schemas.microsoft.com/office/drawing/2014/main" id="{7DBCB586-037B-4CCC-B2B6-554EADEA4693}"/>
              </a:ext>
            </a:extLst>
          </p:cNvPr>
          <p:cNvSpPr txBox="1">
            <a:spLocks noChangeArrowheads="1"/>
          </p:cNvSpPr>
          <p:nvPr/>
        </p:nvSpPr>
        <p:spPr bwMode="auto">
          <a:xfrm>
            <a:off x="8229600" y="166688"/>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a:ln>
                  <a:noFill/>
                </a:ln>
                <a:solidFill>
                  <a:srgbClr val="C0504D"/>
                </a:solidFill>
                <a:effectLst/>
                <a:uLnTx/>
                <a:uFillTx/>
                <a:latin typeface="Times New Roman" panose="02020603050405020304" pitchFamily="18" charset="0"/>
                <a:ea typeface="+mn-ea"/>
                <a:cs typeface="+mn-cs"/>
              </a:rPr>
              <a:t>...ha?</a:t>
            </a:r>
          </a:p>
        </p:txBody>
      </p:sp>
    </p:spTree>
    <p:extLst>
      <p:ext uri="{BB962C8B-B14F-4D97-AF65-F5344CB8AC3E}">
        <p14:creationId xmlns:p14="http://schemas.microsoft.com/office/powerpoint/2010/main" val="40043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857168"/>
            <a:ext cx="3810000" cy="484622"/>
          </a:xfrm>
          <a:prstGeom prst="rect">
            <a:avLst/>
          </a:prstGeom>
        </p:spPr>
        <p:txBody>
          <a:bodyPr vert="horz" wrap="square" lIns="0" tIns="10860" rIns="0" bIns="0" rtlCol="0">
            <a:spAutoFit/>
          </a:bodyPr>
          <a:lstStyle/>
          <a:p>
            <a:pPr marL="10860" algn="ctr">
              <a:spcBef>
                <a:spcPts val="86"/>
              </a:spcBef>
            </a:pPr>
            <a:r>
              <a:rPr lang="en-US" spc="-4" dirty="0"/>
              <a:t>Computer Organization</a:t>
            </a:r>
            <a:endParaRPr spc="-4" dirty="0"/>
          </a:p>
        </p:txBody>
      </p:sp>
      <p:sp>
        <p:nvSpPr>
          <p:cNvPr id="3" name="object 3"/>
          <p:cNvSpPr txBox="1"/>
          <p:nvPr/>
        </p:nvSpPr>
        <p:spPr>
          <a:xfrm>
            <a:off x="852180" y="1676400"/>
            <a:ext cx="7642950" cy="3934569"/>
          </a:xfrm>
          <a:prstGeom prst="rect">
            <a:avLst/>
          </a:prstGeom>
        </p:spPr>
        <p:txBody>
          <a:bodyPr vert="horz" wrap="square" lIns="0" tIns="10317" rIns="0" bIns="0" rtlCol="0">
            <a:spAutoFit/>
          </a:bodyPr>
          <a:lstStyle/>
          <a:p>
            <a:pPr marL="304074" marR="4344" lvl="0" indent="-293214" defTabSz="781903">
              <a:spcBef>
                <a:spcPts val="81"/>
              </a:spcBef>
              <a:buFontTx/>
              <a:buChar char="•"/>
              <a:tabLst>
                <a:tab pos="303531" algn="l"/>
                <a:tab pos="304617" algn="l"/>
              </a:tabLst>
            </a:pPr>
            <a:r>
              <a:rPr lang="en-US" sz="2500" b="1" spc="-4" dirty="0">
                <a:solidFill>
                  <a:prstClr val="black"/>
                </a:solidFill>
                <a:latin typeface="Times New Roman"/>
                <a:cs typeface="Times New Roman"/>
              </a:rPr>
              <a:t>Computer Organization</a:t>
            </a:r>
            <a:r>
              <a:rPr lang="en-US" sz="2500" spc="-4" dirty="0">
                <a:solidFill>
                  <a:prstClr val="black"/>
                </a:solidFill>
                <a:latin typeface="Times New Roman"/>
                <a:cs typeface="Times New Roman"/>
              </a:rPr>
              <a:t> is concerned with the </a:t>
            </a:r>
            <a:r>
              <a:rPr lang="en-US" sz="2500" b="1" spc="-4" dirty="0">
                <a:solidFill>
                  <a:prstClr val="black"/>
                </a:solidFill>
                <a:latin typeface="Times New Roman"/>
                <a:cs typeface="Times New Roman"/>
              </a:rPr>
              <a:t>structure</a:t>
            </a:r>
            <a:r>
              <a:rPr lang="en-US" sz="2500" spc="-4" dirty="0">
                <a:solidFill>
                  <a:prstClr val="black"/>
                </a:solidFill>
                <a:latin typeface="Times New Roman"/>
                <a:cs typeface="Times New Roman"/>
              </a:rPr>
              <a:t> and </a:t>
            </a:r>
            <a:r>
              <a:rPr lang="en-US" sz="2500" b="1" spc="-4" dirty="0">
                <a:solidFill>
                  <a:prstClr val="black"/>
                </a:solidFill>
                <a:latin typeface="Times New Roman"/>
                <a:cs typeface="Times New Roman"/>
              </a:rPr>
              <a:t>behavior</a:t>
            </a:r>
            <a:r>
              <a:rPr lang="en-US" sz="2500" spc="-4" dirty="0">
                <a:solidFill>
                  <a:prstClr val="black"/>
                </a:solidFill>
                <a:latin typeface="Times New Roman"/>
                <a:cs typeface="Times New Roman"/>
              </a:rPr>
              <a:t> of a </a:t>
            </a:r>
            <a:r>
              <a:rPr lang="en-US" sz="2500" b="1" spc="-4" dirty="0">
                <a:solidFill>
                  <a:prstClr val="black"/>
                </a:solidFill>
                <a:latin typeface="Times New Roman"/>
                <a:cs typeface="Times New Roman"/>
              </a:rPr>
              <a:t>computer system</a:t>
            </a:r>
            <a:r>
              <a:rPr lang="en-US" sz="2500" spc="-4" dirty="0">
                <a:solidFill>
                  <a:prstClr val="black"/>
                </a:solidFill>
                <a:latin typeface="Times New Roman"/>
                <a:cs typeface="Times New Roman"/>
              </a:rPr>
              <a:t> as </a:t>
            </a:r>
            <a:r>
              <a:rPr lang="en-US" sz="2500" b="1" spc="-4" dirty="0">
                <a:solidFill>
                  <a:prstClr val="black"/>
                </a:solidFill>
                <a:latin typeface="Times New Roman"/>
                <a:cs typeface="Times New Roman"/>
              </a:rPr>
              <a:t>seen by the user. </a:t>
            </a:r>
          </a:p>
          <a:p>
            <a:pPr marL="304074" marR="4344" lvl="0" indent="-293214" defTabSz="781903">
              <a:spcBef>
                <a:spcPts val="81"/>
              </a:spcBef>
              <a:buFontTx/>
              <a:buChar char="•"/>
              <a:tabLst>
                <a:tab pos="303531" algn="l"/>
                <a:tab pos="304617" algn="l"/>
              </a:tabLst>
            </a:pPr>
            <a:endParaRPr lang="en-US" sz="2500" b="1" spc="-4" dirty="0">
              <a:solidFill>
                <a:prstClr val="black"/>
              </a:solidFill>
              <a:latin typeface="Times New Roman"/>
              <a:cs typeface="Times New Roman"/>
            </a:endParaRPr>
          </a:p>
          <a:p>
            <a:pPr marL="304074" marR="4344" lvl="0" indent="-293214" defTabSz="781903">
              <a:spcBef>
                <a:spcPts val="81"/>
              </a:spcBef>
              <a:buFontTx/>
              <a:buChar char="•"/>
              <a:tabLst>
                <a:tab pos="303531" algn="l"/>
                <a:tab pos="304617" algn="l"/>
              </a:tabLst>
            </a:pPr>
            <a:r>
              <a:rPr lang="en-US" sz="2500" spc="-4" dirty="0">
                <a:solidFill>
                  <a:prstClr val="black"/>
                </a:solidFill>
                <a:latin typeface="Times New Roman"/>
                <a:cs typeface="Times New Roman"/>
              </a:rPr>
              <a:t>It acts as the </a:t>
            </a:r>
            <a:r>
              <a:rPr lang="en-US" sz="2500" b="1" spc="-4" dirty="0">
                <a:solidFill>
                  <a:prstClr val="black"/>
                </a:solidFill>
                <a:latin typeface="Times New Roman"/>
                <a:cs typeface="Times New Roman"/>
              </a:rPr>
              <a:t>interface</a:t>
            </a:r>
            <a:r>
              <a:rPr lang="en-US" sz="2500" spc="-4" dirty="0">
                <a:solidFill>
                  <a:prstClr val="black"/>
                </a:solidFill>
                <a:latin typeface="Times New Roman"/>
                <a:cs typeface="Times New Roman"/>
              </a:rPr>
              <a:t> </a:t>
            </a:r>
            <a:r>
              <a:rPr lang="en-US" sz="2500" b="1" spc="-4" dirty="0">
                <a:solidFill>
                  <a:prstClr val="black"/>
                </a:solidFill>
                <a:latin typeface="Times New Roman"/>
                <a:cs typeface="Times New Roman"/>
              </a:rPr>
              <a:t>between hardware</a:t>
            </a:r>
            <a:r>
              <a:rPr lang="en-US" sz="2500" spc="-4" dirty="0">
                <a:solidFill>
                  <a:prstClr val="black"/>
                </a:solidFill>
                <a:latin typeface="Times New Roman"/>
                <a:cs typeface="Times New Roman"/>
              </a:rPr>
              <a:t> and </a:t>
            </a:r>
            <a:r>
              <a:rPr lang="en-US" sz="2500" b="1" spc="-4" dirty="0">
                <a:solidFill>
                  <a:prstClr val="black"/>
                </a:solidFill>
                <a:latin typeface="Times New Roman"/>
                <a:cs typeface="Times New Roman"/>
              </a:rPr>
              <a:t>software</a:t>
            </a:r>
            <a:r>
              <a:rPr lang="en-US" sz="2500" spc="-4" dirty="0">
                <a:solidFill>
                  <a:prstClr val="black"/>
                </a:solidFill>
                <a:latin typeface="Times New Roman"/>
                <a:cs typeface="Times New Roman"/>
              </a:rPr>
              <a:t>. </a:t>
            </a:r>
          </a:p>
          <a:p>
            <a:pPr marL="304074" marR="4344" lvl="0" indent="-293214" defTabSz="781903">
              <a:spcBef>
                <a:spcPts val="81"/>
              </a:spcBef>
              <a:buFontTx/>
              <a:buChar char="•"/>
              <a:tabLst>
                <a:tab pos="303531" algn="l"/>
                <a:tab pos="304617" algn="l"/>
              </a:tabLst>
            </a:pPr>
            <a:endParaRPr lang="en-US" sz="2500" spc="-4" dirty="0">
              <a:solidFill>
                <a:prstClr val="black"/>
              </a:solidFill>
              <a:latin typeface="Times New Roman"/>
              <a:cs typeface="Times New Roman"/>
            </a:endParaRPr>
          </a:p>
          <a:p>
            <a:pPr marL="304074" marR="4344" lvl="0" indent="-293214" defTabSz="781903">
              <a:spcBef>
                <a:spcPts val="81"/>
              </a:spcBef>
              <a:buFontTx/>
              <a:buChar char="•"/>
              <a:tabLst>
                <a:tab pos="303531" algn="l"/>
                <a:tab pos="304617" algn="l"/>
              </a:tabLst>
            </a:pPr>
            <a:r>
              <a:rPr lang="en-US" sz="2500" spc="-4" dirty="0">
                <a:solidFill>
                  <a:prstClr val="black"/>
                </a:solidFill>
                <a:latin typeface="Times New Roman"/>
                <a:cs typeface="Times New Roman"/>
              </a:rPr>
              <a:t>It deals with the components of a connection in a system. </a:t>
            </a:r>
          </a:p>
          <a:p>
            <a:pPr marL="304074" marR="4344" lvl="0" indent="-293214" defTabSz="781903">
              <a:spcBef>
                <a:spcPts val="81"/>
              </a:spcBef>
              <a:buFontTx/>
              <a:buChar char="•"/>
              <a:tabLst>
                <a:tab pos="303531" algn="l"/>
                <a:tab pos="304617" algn="l"/>
              </a:tabLst>
            </a:pPr>
            <a:endParaRPr lang="en-US" sz="2500" spc="-4" dirty="0">
              <a:solidFill>
                <a:prstClr val="black"/>
              </a:solidFill>
              <a:latin typeface="Times New Roman"/>
              <a:cs typeface="Times New Roman"/>
            </a:endParaRPr>
          </a:p>
          <a:p>
            <a:pPr marL="304074" marR="4344" lvl="0" indent="-293214" defTabSz="781903">
              <a:spcBef>
                <a:spcPts val="81"/>
              </a:spcBef>
              <a:buFontTx/>
              <a:buChar char="•"/>
              <a:tabLst>
                <a:tab pos="303531" algn="l"/>
                <a:tab pos="304617" algn="l"/>
              </a:tabLst>
            </a:pPr>
            <a:r>
              <a:rPr lang="en-US" sz="2500" spc="-4" dirty="0">
                <a:solidFill>
                  <a:prstClr val="black"/>
                </a:solidFill>
                <a:latin typeface="Times New Roman"/>
                <a:cs typeface="Times New Roman"/>
              </a:rPr>
              <a:t>Computer Architecture helps us to understand the functionalities of a system.</a:t>
            </a:r>
            <a:endParaRPr kumimoji="0" lang="en-US" sz="2500" i="0" u="none" strike="noStrike" kern="1200" cap="none" spc="-4" normalizeH="0" baseline="0" noProof="0" dirty="0">
              <a:ln>
                <a:noFill/>
              </a:ln>
              <a:solidFill>
                <a:prstClr val="black"/>
              </a:solidFill>
              <a:effectLst/>
              <a:uLnTx/>
              <a:uFillTx/>
              <a:latin typeface="Times New Roman"/>
              <a:ea typeface="+mn-ea"/>
              <a:cs typeface="Times New Roman"/>
            </a:endParaRP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marL="0" marR="0" lvl="0" indent="0" algn="l" defTabSz="781903" rtl="0" eaLnBrk="1" fontAlgn="auto" latinLnBrk="0" hangingPunct="1">
              <a:lnSpc>
                <a:spcPct val="100000"/>
              </a:lnSpc>
              <a:spcBef>
                <a:spcPts val="0"/>
              </a:spcBef>
              <a:spcAft>
                <a:spcPts val="0"/>
              </a:spcAft>
              <a:buClrTx/>
              <a:buSzTx/>
              <a:buFontTx/>
              <a:buNone/>
              <a:tabLst/>
              <a:defRPr/>
            </a:pPr>
            <a:endParaRPr kumimoji="0" sz="1539"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marL="0" marR="0" lvl="0" indent="0" algn="l" defTabSz="781903" rtl="0" eaLnBrk="1" fontAlgn="auto" latinLnBrk="0" hangingPunct="1">
              <a:lnSpc>
                <a:spcPct val="100000"/>
              </a:lnSpc>
              <a:spcBef>
                <a:spcPts val="0"/>
              </a:spcBef>
              <a:spcAft>
                <a:spcPts val="0"/>
              </a:spcAft>
              <a:buClrTx/>
              <a:buSzTx/>
              <a:buFontTx/>
              <a:buNone/>
              <a:tabLst/>
              <a:defRPr/>
            </a:pPr>
            <a:endParaRPr kumimoji="0" sz="1539"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370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FED13FC-A712-4C69-A048-46CF81C6A01E}"/>
              </a:ext>
            </a:extLst>
          </p:cNvPr>
          <p:cNvSpPr>
            <a:spLocks noGrp="1"/>
          </p:cNvSpPr>
          <p:nvPr>
            <p:ph type="title"/>
          </p:nvPr>
        </p:nvSpPr>
        <p:spPr>
          <a:xfrm>
            <a:off x="2785671" y="838200"/>
            <a:ext cx="3572656" cy="473656"/>
          </a:xfrm>
        </p:spPr>
        <p:txBody>
          <a:bodyPr/>
          <a:lstStyle/>
          <a:p>
            <a:pPr algn="ctr"/>
            <a:r>
              <a:rPr lang="en-GB" altLang="en-US" dirty="0"/>
              <a:t>Buses</a:t>
            </a:r>
          </a:p>
        </p:txBody>
      </p:sp>
      <p:sp>
        <p:nvSpPr>
          <p:cNvPr id="5123" name="Rectangle 3">
            <a:extLst>
              <a:ext uri="{FF2B5EF4-FFF2-40B4-BE49-F238E27FC236}">
                <a16:creationId xmlns:a16="http://schemas.microsoft.com/office/drawing/2014/main" id="{0F6CAF39-4A2A-4224-A5C7-831753C08B2A}"/>
              </a:ext>
            </a:extLst>
          </p:cNvPr>
          <p:cNvSpPr>
            <a:spLocks noGrp="1"/>
          </p:cNvSpPr>
          <p:nvPr>
            <p:ph type="body" idx="1"/>
          </p:nvPr>
        </p:nvSpPr>
        <p:spPr>
          <a:xfrm>
            <a:off x="838200" y="1616412"/>
            <a:ext cx="7467600" cy="4403388"/>
          </a:xfrm>
        </p:spPr>
        <p:txBody>
          <a:bodyPr/>
          <a:lstStyle/>
          <a:p>
            <a:pPr marL="457200" indent="-457200">
              <a:buFont typeface="Arial" panose="020B0604020202020204" pitchFamily="34" charset="0"/>
              <a:buChar char="•"/>
            </a:pPr>
            <a:r>
              <a:rPr lang="en-GB" altLang="en-US" dirty="0">
                <a:solidFill>
                  <a:schemeClr val="tx1"/>
                </a:solidFill>
              </a:rPr>
              <a:t>There are a number of possible interconnection systems</a:t>
            </a:r>
          </a:p>
          <a:p>
            <a:pPr marL="457200" indent="-457200">
              <a:buFont typeface="Arial" panose="020B0604020202020204" pitchFamily="34" charset="0"/>
              <a:buChar char="•"/>
            </a:pPr>
            <a:endParaRPr lang="en-GB" altLang="en-US" dirty="0">
              <a:solidFill>
                <a:schemeClr val="tx1"/>
              </a:solidFill>
            </a:endParaRPr>
          </a:p>
          <a:p>
            <a:pPr marL="457200" indent="-457200">
              <a:buFont typeface="Arial" panose="020B0604020202020204" pitchFamily="34" charset="0"/>
              <a:buChar char="•"/>
            </a:pPr>
            <a:r>
              <a:rPr lang="en-GB" altLang="en-US" dirty="0">
                <a:solidFill>
                  <a:schemeClr val="tx1"/>
                </a:solidFill>
              </a:rPr>
              <a:t>e.g. Control/Address/Data bus (PC)</a:t>
            </a:r>
          </a:p>
          <a:p>
            <a:pPr marL="457200" indent="-457200">
              <a:buFont typeface="Arial" panose="020B0604020202020204" pitchFamily="34" charset="0"/>
              <a:buChar char="•"/>
            </a:pPr>
            <a:endParaRPr lang="en-GB" altLang="en-US" dirty="0">
              <a:solidFill>
                <a:schemeClr val="tx1"/>
              </a:solidFill>
            </a:endParaRPr>
          </a:p>
          <a:p>
            <a:pPr marL="457200" indent="-457200">
              <a:buFont typeface="Arial" panose="020B0604020202020204" pitchFamily="34" charset="0"/>
              <a:buChar char="•"/>
            </a:pPr>
            <a:r>
              <a:rPr lang="en-GB" altLang="en-US" dirty="0"/>
              <a:t>What is a Bus?</a:t>
            </a:r>
          </a:p>
          <a:p>
            <a:pPr marL="848152" lvl="1" indent="-457200">
              <a:buFont typeface="Arial" panose="020B0604020202020204" pitchFamily="34" charset="0"/>
              <a:buChar char="•"/>
            </a:pPr>
            <a:r>
              <a:rPr lang="en-US" altLang="en-US" dirty="0">
                <a:solidFill>
                  <a:schemeClr val="tx1"/>
                </a:solidFill>
              </a:rPr>
              <a:t>A communication pathway connecting two or more devices</a:t>
            </a:r>
          </a:p>
          <a:p>
            <a:pPr marL="848152" lvl="1" indent="-457200">
              <a:buFont typeface="Arial" panose="020B0604020202020204" pitchFamily="34" charset="0"/>
              <a:buChar char="•"/>
            </a:pPr>
            <a:r>
              <a:rPr lang="en-US" altLang="en-US" dirty="0">
                <a:solidFill>
                  <a:schemeClr val="tx1"/>
                </a:solidFill>
              </a:rPr>
              <a:t>A number of channels in one bus</a:t>
            </a:r>
          </a:p>
          <a:p>
            <a:pPr marL="848152" lvl="1" indent="-457200">
              <a:buFont typeface="Arial" panose="020B0604020202020204" pitchFamily="34" charset="0"/>
              <a:buChar char="•"/>
            </a:pPr>
            <a:r>
              <a:rPr lang="en-US" altLang="en-US" dirty="0">
                <a:solidFill>
                  <a:schemeClr val="tx1"/>
                </a:solidFill>
              </a:rPr>
              <a:t>e.g. 32 bit data bus is 32 separate single bit channels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857168"/>
            <a:ext cx="3810000" cy="484622"/>
          </a:xfrm>
          <a:prstGeom prst="rect">
            <a:avLst/>
          </a:prstGeom>
        </p:spPr>
        <p:txBody>
          <a:bodyPr vert="horz" wrap="square" lIns="0" tIns="10860" rIns="0" bIns="0" rtlCol="0">
            <a:spAutoFit/>
          </a:bodyPr>
          <a:lstStyle/>
          <a:p>
            <a:pPr marL="10860" algn="ctr">
              <a:spcBef>
                <a:spcPts val="86"/>
              </a:spcBef>
            </a:pPr>
            <a:r>
              <a:rPr lang="en-US" spc="-4" dirty="0"/>
              <a:t>Computer Organization</a:t>
            </a:r>
            <a:endParaRPr spc="-4" dirty="0"/>
          </a:p>
        </p:txBody>
      </p:sp>
      <p:sp>
        <p:nvSpPr>
          <p:cNvPr id="3" name="object 3"/>
          <p:cNvSpPr txBox="1"/>
          <p:nvPr/>
        </p:nvSpPr>
        <p:spPr>
          <a:xfrm>
            <a:off x="852180" y="1817614"/>
            <a:ext cx="7642950" cy="3588320"/>
          </a:xfrm>
          <a:prstGeom prst="rect">
            <a:avLst/>
          </a:prstGeom>
        </p:spPr>
        <p:txBody>
          <a:bodyPr vert="horz" wrap="square" lIns="0" tIns="10317" rIns="0" bIns="0" rtlCol="0">
            <a:spAutoFit/>
          </a:bodyPr>
          <a:lstStyle/>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r>
              <a:rPr kumimoji="0" lang="en-US" sz="2300" b="1" i="0" u="none" strike="noStrike" kern="1200" cap="none" spc="-4" normalizeH="0" baseline="0" noProof="0" dirty="0">
                <a:ln>
                  <a:noFill/>
                </a:ln>
                <a:solidFill>
                  <a:prstClr val="black"/>
                </a:solidFill>
                <a:effectLst/>
                <a:uLnTx/>
                <a:uFillTx/>
                <a:latin typeface="Times New Roman"/>
                <a:ea typeface="+mn-ea"/>
                <a:cs typeface="Times New Roman"/>
              </a:rPr>
              <a:t>Address bus </a:t>
            </a:r>
            <a:r>
              <a:rPr kumimoji="0" lang="en-US" sz="2300" b="0" i="0" u="none" strike="noStrike" kern="1200" cap="none" spc="-4" normalizeH="0" baseline="0" noProof="0" dirty="0">
                <a:ln>
                  <a:noFill/>
                </a:ln>
                <a:solidFill>
                  <a:prstClr val="black"/>
                </a:solidFill>
                <a:effectLst/>
                <a:uLnTx/>
                <a:uFillTx/>
                <a:latin typeface="Times New Roman"/>
                <a:ea typeface="+mn-ea"/>
                <a:cs typeface="Times New Roman"/>
              </a:rPr>
              <a:t>- carries memory addresses from the processor to other components such as primary storage and input/output devices. The address bus is </a:t>
            </a:r>
            <a:r>
              <a:rPr kumimoji="0" lang="en-US" sz="2300" b="1" i="0" u="none" strike="noStrike" kern="1200" cap="none" spc="-4" normalizeH="0" baseline="0" noProof="0" dirty="0">
                <a:ln>
                  <a:noFill/>
                </a:ln>
                <a:solidFill>
                  <a:prstClr val="black"/>
                </a:solidFill>
                <a:effectLst/>
                <a:uLnTx/>
                <a:uFillTx/>
                <a:latin typeface="Times New Roman"/>
                <a:ea typeface="+mn-ea"/>
                <a:cs typeface="Times New Roman"/>
              </a:rPr>
              <a:t>unidirectional</a:t>
            </a:r>
            <a:r>
              <a:rPr lang="en-US" sz="2300" spc="-4" dirty="0">
                <a:solidFill>
                  <a:prstClr val="black"/>
                </a:solidFill>
                <a:latin typeface="Times New Roman"/>
                <a:cs typeface="Times New Roman"/>
              </a:rPr>
              <a:t>.</a:t>
            </a: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endParaRPr lang="en-US" altLang="en-US" sz="2300" spc="-4" dirty="0">
              <a:solidFill>
                <a:prstClr val="black"/>
              </a:solidFill>
              <a:latin typeface="Times New Roman"/>
              <a:cs typeface="Times New Roman"/>
            </a:endParaRP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r>
              <a:rPr lang="en-GB" altLang="en-US" sz="2300" dirty="0">
                <a:latin typeface="Times New Roman" panose="02020603050405020304" pitchFamily="18" charset="0"/>
                <a:cs typeface="Times New Roman" panose="02020603050405020304" pitchFamily="18" charset="0"/>
              </a:rPr>
              <a:t>Identify the source or destination of data e.g. CPU needs to read an instruction (data) from a given location in memory</a:t>
            </a:r>
          </a:p>
          <a:p>
            <a:pPr marL="342900" indent="-342900">
              <a:buFont typeface="Arial" panose="020B0604020202020204" pitchFamily="34" charset="0"/>
              <a:buChar char="•"/>
            </a:pPr>
            <a:endParaRPr lang="en-GB" altLang="en-US"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300" dirty="0">
                <a:latin typeface="Times New Roman" panose="02020603050405020304" pitchFamily="18" charset="0"/>
                <a:cs typeface="Times New Roman" panose="02020603050405020304" pitchFamily="18" charset="0"/>
              </a:rPr>
              <a:t>Bus width determines maximum memory capacity of system e.g. 8080 has 16 bit address bus giving 64k address space</a:t>
            </a: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endParaRPr kumimoji="0" lang="en-US" sz="2300" b="0" i="0" u="none" strike="noStrike" kern="1200" cap="none" spc="-4" normalizeH="0" baseline="0" noProof="0" dirty="0">
              <a:ln>
                <a:noFill/>
              </a:ln>
              <a:solidFill>
                <a:prstClr val="black"/>
              </a:solidFill>
              <a:effectLst/>
              <a:uLnTx/>
              <a:uFillTx/>
              <a:latin typeface="Times New Roman"/>
              <a:ea typeface="+mn-ea"/>
              <a:cs typeface="Times New Roman"/>
            </a:endParaRP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marL="0" marR="0" lvl="0" indent="0" algn="l" defTabSz="781903" rtl="0" eaLnBrk="1" fontAlgn="auto" latinLnBrk="0" hangingPunct="1">
              <a:lnSpc>
                <a:spcPct val="100000"/>
              </a:lnSpc>
              <a:spcBef>
                <a:spcPts val="0"/>
              </a:spcBef>
              <a:spcAft>
                <a:spcPts val="0"/>
              </a:spcAft>
              <a:buClrTx/>
              <a:buSzTx/>
              <a:buFontTx/>
              <a:buNone/>
              <a:tabLst/>
              <a:defRPr/>
            </a:pPr>
            <a:endParaRPr kumimoji="0" sz="1539"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marL="0" marR="0" lvl="0" indent="0" algn="l" defTabSz="781903" rtl="0" eaLnBrk="1" fontAlgn="auto" latinLnBrk="0" hangingPunct="1">
              <a:lnSpc>
                <a:spcPct val="100000"/>
              </a:lnSpc>
              <a:spcBef>
                <a:spcPts val="0"/>
              </a:spcBef>
              <a:spcAft>
                <a:spcPts val="0"/>
              </a:spcAft>
              <a:buClrTx/>
              <a:buSzTx/>
              <a:buFontTx/>
              <a:buNone/>
              <a:tabLst/>
              <a:defRPr/>
            </a:pPr>
            <a:endParaRPr kumimoji="0" sz="1539"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3883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857168"/>
            <a:ext cx="3810000" cy="484622"/>
          </a:xfrm>
          <a:prstGeom prst="rect">
            <a:avLst/>
          </a:prstGeom>
        </p:spPr>
        <p:txBody>
          <a:bodyPr vert="horz" wrap="square" lIns="0" tIns="10860" rIns="0" bIns="0" rtlCol="0">
            <a:spAutoFit/>
          </a:bodyPr>
          <a:lstStyle/>
          <a:p>
            <a:pPr marL="10860" algn="ctr">
              <a:spcBef>
                <a:spcPts val="86"/>
              </a:spcBef>
            </a:pPr>
            <a:r>
              <a:rPr lang="en-US" spc="-4" dirty="0"/>
              <a:t>Computer Organization</a:t>
            </a:r>
            <a:endParaRPr spc="-4" dirty="0"/>
          </a:p>
        </p:txBody>
      </p:sp>
      <p:sp>
        <p:nvSpPr>
          <p:cNvPr id="3" name="object 3"/>
          <p:cNvSpPr txBox="1"/>
          <p:nvPr/>
        </p:nvSpPr>
        <p:spPr>
          <a:xfrm>
            <a:off x="852180" y="1676400"/>
            <a:ext cx="7642950" cy="4424447"/>
          </a:xfrm>
          <a:prstGeom prst="rect">
            <a:avLst/>
          </a:prstGeom>
        </p:spPr>
        <p:txBody>
          <a:bodyPr vert="horz" wrap="square" lIns="0" tIns="10317" rIns="0" bIns="0" rtlCol="0">
            <a:spAutoFit/>
          </a:bodyPr>
          <a:lstStyle/>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r>
              <a:rPr kumimoji="0" lang="en-US" sz="2600" b="1" i="0" u="none" strike="noStrike" kern="1200" cap="none" spc="-4" normalizeH="0" baseline="0" noProof="0" dirty="0">
                <a:ln>
                  <a:noFill/>
                </a:ln>
                <a:solidFill>
                  <a:prstClr val="black"/>
                </a:solidFill>
                <a:effectLst/>
                <a:uLnTx/>
                <a:uFillTx/>
                <a:latin typeface="Times New Roman"/>
                <a:ea typeface="+mn-ea"/>
                <a:cs typeface="Times New Roman"/>
              </a:rPr>
              <a:t>Data bus </a:t>
            </a:r>
            <a:r>
              <a:rPr kumimoji="0" lang="en-US" sz="2600" b="0" i="0" u="none" strike="noStrike" kern="1200" cap="none" spc="-4" normalizeH="0" baseline="0" noProof="0" dirty="0">
                <a:ln>
                  <a:noFill/>
                </a:ln>
                <a:solidFill>
                  <a:prstClr val="black"/>
                </a:solidFill>
                <a:effectLst/>
                <a:uLnTx/>
                <a:uFillTx/>
                <a:latin typeface="Times New Roman"/>
                <a:ea typeface="+mn-ea"/>
                <a:cs typeface="Times New Roman"/>
              </a:rPr>
              <a:t>- carries the data between the processor and other components. The data bus is </a:t>
            </a:r>
            <a:r>
              <a:rPr kumimoji="0" lang="en-US" sz="2600" b="1" i="0" u="none" strike="noStrike" kern="1200" cap="none" spc="-4" normalizeH="0" baseline="0" noProof="0" dirty="0">
                <a:ln>
                  <a:noFill/>
                </a:ln>
                <a:solidFill>
                  <a:prstClr val="black"/>
                </a:solidFill>
                <a:effectLst/>
                <a:uLnTx/>
                <a:uFillTx/>
                <a:latin typeface="Times New Roman"/>
                <a:ea typeface="+mn-ea"/>
                <a:cs typeface="Times New Roman"/>
              </a:rPr>
              <a:t>bidirectional .</a:t>
            </a:r>
          </a:p>
          <a:p>
            <a:pPr marL="457200" indent="-457200">
              <a:buFont typeface="Arial" panose="020B0604020202020204" pitchFamily="34" charset="0"/>
              <a:buChar char="•"/>
            </a:pPr>
            <a:endParaRPr lang="en-GB" alt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altLang="en-US" sz="2600" dirty="0">
                <a:latin typeface="Times New Roman" panose="02020603050405020304" pitchFamily="18" charset="0"/>
                <a:cs typeface="Times New Roman" panose="02020603050405020304" pitchFamily="18" charset="0"/>
              </a:rPr>
              <a:t>Carries data</a:t>
            </a:r>
          </a:p>
          <a:p>
            <a:pPr marL="457200" indent="-457200">
              <a:buFont typeface="Arial" panose="020B0604020202020204" pitchFamily="34" charset="0"/>
              <a:buChar char="•"/>
            </a:pPr>
            <a:endParaRPr lang="en-GB" alt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altLang="en-US" sz="2600" dirty="0">
                <a:latin typeface="Times New Roman" panose="02020603050405020304" pitchFamily="18" charset="0"/>
                <a:cs typeface="Times New Roman" panose="02020603050405020304" pitchFamily="18" charset="0"/>
              </a:rPr>
              <a:t>Remember that there is no difference between “data” and “instruction” at this level</a:t>
            </a:r>
          </a:p>
          <a:p>
            <a:pPr marL="457200" indent="-457200">
              <a:buFont typeface="Arial" panose="020B0604020202020204" pitchFamily="34" charset="0"/>
              <a:buChar char="•"/>
            </a:pPr>
            <a:endParaRPr lang="en-GB" altLang="en-US" sz="2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altLang="en-US" sz="2600" dirty="0">
                <a:latin typeface="Times New Roman" panose="02020603050405020304" pitchFamily="18" charset="0"/>
                <a:cs typeface="Times New Roman" panose="02020603050405020304" pitchFamily="18" charset="0"/>
              </a:rPr>
              <a:t>Width is a key determinant of performance</a:t>
            </a:r>
          </a:p>
          <a:p>
            <a:pPr lvl="1"/>
            <a:r>
              <a:rPr lang="en-GB" altLang="en-US" sz="2600" dirty="0">
                <a:latin typeface="Times New Roman" panose="02020603050405020304" pitchFamily="18" charset="0"/>
                <a:cs typeface="Times New Roman" panose="02020603050405020304" pitchFamily="18" charset="0"/>
              </a:rPr>
              <a:t>8, 16, 32, 64 bit</a:t>
            </a:r>
          </a:p>
          <a:p>
            <a:pPr marL="10860" marR="4344" lvl="0" algn="l" defTabSz="781903" rtl="0" eaLnBrk="1" fontAlgn="auto" latinLnBrk="0" hangingPunct="1">
              <a:lnSpc>
                <a:spcPct val="100000"/>
              </a:lnSpc>
              <a:spcBef>
                <a:spcPts val="81"/>
              </a:spcBef>
              <a:spcAft>
                <a:spcPts val="0"/>
              </a:spcAft>
              <a:buClrTx/>
              <a:buSzTx/>
              <a:tabLst>
                <a:tab pos="303531" algn="l"/>
                <a:tab pos="304617" algn="l"/>
              </a:tabLst>
              <a:defRPr/>
            </a:pPr>
            <a:endParaRPr kumimoji="0" lang="en-US" sz="2600" b="1" i="0" u="none" strike="noStrike" kern="1200" cap="none" spc="-4" normalizeH="0" baseline="0" noProof="0" dirty="0">
              <a:ln>
                <a:noFill/>
              </a:ln>
              <a:solidFill>
                <a:prstClr val="black"/>
              </a:solidFill>
              <a:effectLst/>
              <a:uLnTx/>
              <a:uFillTx/>
              <a:latin typeface="Times New Roman"/>
              <a:ea typeface="+mn-ea"/>
              <a:cs typeface="Times New Roman"/>
            </a:endParaRP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marL="0" marR="0" lvl="0" indent="0" algn="l" defTabSz="781903" rtl="0" eaLnBrk="1" fontAlgn="auto" latinLnBrk="0" hangingPunct="1">
              <a:lnSpc>
                <a:spcPct val="100000"/>
              </a:lnSpc>
              <a:spcBef>
                <a:spcPts val="0"/>
              </a:spcBef>
              <a:spcAft>
                <a:spcPts val="0"/>
              </a:spcAft>
              <a:buClrTx/>
              <a:buSzTx/>
              <a:buFontTx/>
              <a:buNone/>
              <a:tabLst/>
              <a:defRPr/>
            </a:pPr>
            <a:endParaRPr kumimoji="0" sz="1539"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marL="0" marR="0" lvl="0" indent="0" algn="l" defTabSz="781903" rtl="0" eaLnBrk="1" fontAlgn="auto" latinLnBrk="0" hangingPunct="1">
              <a:lnSpc>
                <a:spcPct val="100000"/>
              </a:lnSpc>
              <a:spcBef>
                <a:spcPts val="0"/>
              </a:spcBef>
              <a:spcAft>
                <a:spcPts val="0"/>
              </a:spcAft>
              <a:buClrTx/>
              <a:buSzTx/>
              <a:buFontTx/>
              <a:buNone/>
              <a:tabLst/>
              <a:defRPr/>
            </a:pPr>
            <a:endParaRPr kumimoji="0" sz="1539"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0484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857168"/>
            <a:ext cx="3810000" cy="484622"/>
          </a:xfrm>
          <a:prstGeom prst="rect">
            <a:avLst/>
          </a:prstGeom>
        </p:spPr>
        <p:txBody>
          <a:bodyPr vert="horz" wrap="square" lIns="0" tIns="10860" rIns="0" bIns="0" rtlCol="0">
            <a:spAutoFit/>
          </a:bodyPr>
          <a:lstStyle/>
          <a:p>
            <a:pPr marL="10860" algn="ctr">
              <a:spcBef>
                <a:spcPts val="86"/>
              </a:spcBef>
            </a:pPr>
            <a:r>
              <a:rPr lang="en-US" spc="-4" dirty="0"/>
              <a:t>Computer Organization</a:t>
            </a:r>
            <a:endParaRPr spc="-4" dirty="0"/>
          </a:p>
        </p:txBody>
      </p:sp>
      <p:sp>
        <p:nvSpPr>
          <p:cNvPr id="3" name="object 3"/>
          <p:cNvSpPr txBox="1"/>
          <p:nvPr/>
        </p:nvSpPr>
        <p:spPr>
          <a:xfrm>
            <a:off x="852180" y="1676400"/>
            <a:ext cx="7642950" cy="4114105"/>
          </a:xfrm>
          <a:prstGeom prst="rect">
            <a:avLst/>
          </a:prstGeom>
        </p:spPr>
        <p:txBody>
          <a:bodyPr vert="horz" wrap="square" lIns="0" tIns="10317" rIns="0" bIns="0" rtlCol="0">
            <a:spAutoFit/>
          </a:bodyPr>
          <a:lstStyle/>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r>
              <a:rPr kumimoji="0" lang="en-US" sz="2000" b="1" i="0" u="none" strike="noStrike" kern="1200" cap="none" spc="-4"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Control bus </a:t>
            </a:r>
            <a:r>
              <a:rPr kumimoji="0" lang="en-US" sz="2000" b="0" i="0" u="none" strike="noStrike" kern="1200" cap="none" spc="-4"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carries control signals from the processor to other components. The control bus also carries the clock's pulses. The control bus is </a:t>
            </a:r>
            <a:r>
              <a:rPr kumimoji="0" lang="en-US" sz="2000" b="1" i="0" u="none" strike="noStrike" kern="1200" cap="none" spc="-4"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bidirectional</a:t>
            </a:r>
            <a:r>
              <a:rPr kumimoji="0" lang="en-US" sz="2000" b="0" i="0" u="none" strike="noStrike" kern="1200" cap="none" spc="-4"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For example to communicate from other devices to processor that other device is busy or having some issue to get data from the required address.</a:t>
            </a: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endParaRPr lang="en-US" altLang="en-US" sz="2000" spc="-4" dirty="0">
              <a:solidFill>
                <a:prstClr val="black"/>
              </a:solidFill>
              <a:latin typeface="Times New Roman" panose="02020603050405020304" pitchFamily="18" charset="0"/>
              <a:cs typeface="Times New Roman" panose="02020603050405020304" pitchFamily="18" charset="0"/>
            </a:endParaRP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r>
              <a:rPr lang="en-GB" altLang="en-US" sz="1900" dirty="0">
                <a:latin typeface="Times New Roman" panose="02020603050405020304" pitchFamily="18" charset="0"/>
                <a:cs typeface="Times New Roman" panose="02020603050405020304" pitchFamily="18" charset="0"/>
              </a:rPr>
              <a:t>Control and timing information</a:t>
            </a: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endParaRPr lang="en-GB" altLang="en-US" sz="1900" dirty="0">
              <a:latin typeface="Times New Roman" panose="02020603050405020304" pitchFamily="18" charset="0"/>
              <a:cs typeface="Times New Roman" panose="02020603050405020304" pitchFamily="18" charset="0"/>
            </a:endParaRP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r>
              <a:rPr lang="en-GB" altLang="en-US" sz="1900" dirty="0">
                <a:latin typeface="Times New Roman" panose="02020603050405020304" pitchFamily="18" charset="0"/>
                <a:cs typeface="Times New Roman" panose="02020603050405020304" pitchFamily="18" charset="0"/>
              </a:rPr>
              <a:t>Memory read/write signal</a:t>
            </a: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endParaRPr lang="en-GB" altLang="en-US" sz="1900" dirty="0">
              <a:latin typeface="Times New Roman" panose="02020603050405020304" pitchFamily="18" charset="0"/>
              <a:cs typeface="Times New Roman" panose="02020603050405020304" pitchFamily="18" charset="0"/>
            </a:endParaRP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r>
              <a:rPr lang="en-GB" altLang="en-US" sz="1900" dirty="0">
                <a:latin typeface="Times New Roman" panose="02020603050405020304" pitchFamily="18" charset="0"/>
                <a:cs typeface="Times New Roman" panose="02020603050405020304" pitchFamily="18" charset="0"/>
              </a:rPr>
              <a:t>Interrupt request</a:t>
            </a: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endParaRPr lang="en-GB" altLang="en-US" sz="1900" dirty="0">
              <a:latin typeface="Times New Roman" panose="02020603050405020304" pitchFamily="18" charset="0"/>
              <a:cs typeface="Times New Roman" panose="02020603050405020304" pitchFamily="18" charset="0"/>
            </a:endParaRPr>
          </a:p>
          <a:p>
            <a:pPr marL="304074" marR="4344" lvl="0" indent="-293214" algn="l" defTabSz="781903" rtl="0" eaLnBrk="1" fontAlgn="auto" latinLnBrk="0" hangingPunct="1">
              <a:lnSpc>
                <a:spcPct val="100000"/>
              </a:lnSpc>
              <a:spcBef>
                <a:spcPts val="81"/>
              </a:spcBef>
              <a:spcAft>
                <a:spcPts val="0"/>
              </a:spcAft>
              <a:buClrTx/>
              <a:buSzTx/>
              <a:buFontTx/>
              <a:buChar char="•"/>
              <a:tabLst>
                <a:tab pos="303531" algn="l"/>
                <a:tab pos="304617" algn="l"/>
              </a:tabLst>
              <a:defRPr/>
            </a:pPr>
            <a:r>
              <a:rPr lang="en-GB" altLang="en-US" sz="1900" dirty="0">
                <a:latin typeface="Times New Roman" panose="02020603050405020304" pitchFamily="18" charset="0"/>
                <a:cs typeface="Times New Roman" panose="02020603050405020304" pitchFamily="18" charset="0"/>
              </a:rPr>
              <a:t>Clock signals</a:t>
            </a:r>
          </a:p>
        </p:txBody>
      </p:sp>
      <p:sp>
        <p:nvSpPr>
          <p:cNvPr id="4" name="object 4"/>
          <p:cNvSpPr/>
          <p:nvPr/>
        </p:nvSpPr>
        <p:spPr>
          <a:xfrm>
            <a:off x="857392" y="5741932"/>
            <a:ext cx="7428143" cy="0"/>
          </a:xfrm>
          <a:custGeom>
            <a:avLst/>
            <a:gdLst/>
            <a:ahLst/>
            <a:cxnLst/>
            <a:rect l="l" t="t" r="r" b="b"/>
            <a:pathLst>
              <a:path w="8686800">
                <a:moveTo>
                  <a:pt x="0" y="0"/>
                </a:moveTo>
                <a:lnTo>
                  <a:pt x="8686800" y="0"/>
                </a:lnTo>
              </a:path>
            </a:pathLst>
          </a:custGeom>
          <a:ln w="76200">
            <a:solidFill>
              <a:srgbClr val="3265FF"/>
            </a:solidFill>
          </a:ln>
        </p:spPr>
        <p:txBody>
          <a:bodyPr wrap="square" lIns="0" tIns="0" rIns="0" bIns="0" rtlCol="0"/>
          <a:lstStyle/>
          <a:p>
            <a:pPr marL="0" marR="0" lvl="0" indent="0" algn="l" defTabSz="781903" rtl="0" eaLnBrk="1" fontAlgn="auto" latinLnBrk="0" hangingPunct="1">
              <a:lnSpc>
                <a:spcPct val="100000"/>
              </a:lnSpc>
              <a:spcBef>
                <a:spcPts val="0"/>
              </a:spcBef>
              <a:spcAft>
                <a:spcPts val="0"/>
              </a:spcAft>
              <a:buClrTx/>
              <a:buSzTx/>
              <a:buFontTx/>
              <a:buNone/>
              <a:tabLst/>
              <a:defRPr/>
            </a:pPr>
            <a:endParaRPr kumimoji="0" sz="1539"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52180" y="5704140"/>
            <a:ext cx="7440088" cy="77105"/>
          </a:xfrm>
          <a:custGeom>
            <a:avLst/>
            <a:gdLst/>
            <a:ahLst/>
            <a:cxnLst/>
            <a:rect l="l" t="t" r="r" b="b"/>
            <a:pathLst>
              <a:path w="8700770" h="90170">
                <a:moveTo>
                  <a:pt x="8700513" y="89916"/>
                </a:moveTo>
                <a:lnTo>
                  <a:pt x="8700513" y="0"/>
                </a:lnTo>
                <a:lnTo>
                  <a:pt x="0" y="0"/>
                </a:lnTo>
                <a:lnTo>
                  <a:pt x="0" y="89916"/>
                </a:lnTo>
                <a:lnTo>
                  <a:pt x="6096" y="89916"/>
                </a:lnTo>
                <a:lnTo>
                  <a:pt x="6096" y="13716"/>
                </a:lnTo>
                <a:lnTo>
                  <a:pt x="13716" y="6096"/>
                </a:lnTo>
                <a:lnTo>
                  <a:pt x="13716" y="13716"/>
                </a:lnTo>
                <a:lnTo>
                  <a:pt x="8686797" y="13716"/>
                </a:lnTo>
                <a:lnTo>
                  <a:pt x="8686797" y="6096"/>
                </a:lnTo>
                <a:lnTo>
                  <a:pt x="8692893" y="13716"/>
                </a:lnTo>
                <a:lnTo>
                  <a:pt x="8692893" y="89916"/>
                </a:lnTo>
                <a:lnTo>
                  <a:pt x="8700513" y="89916"/>
                </a:lnTo>
                <a:close/>
              </a:path>
              <a:path w="8700770" h="90170">
                <a:moveTo>
                  <a:pt x="13716" y="13716"/>
                </a:moveTo>
                <a:lnTo>
                  <a:pt x="13716" y="6096"/>
                </a:lnTo>
                <a:lnTo>
                  <a:pt x="6096" y="13716"/>
                </a:lnTo>
                <a:lnTo>
                  <a:pt x="13716" y="13716"/>
                </a:lnTo>
                <a:close/>
              </a:path>
              <a:path w="8700770" h="90170">
                <a:moveTo>
                  <a:pt x="13716" y="76200"/>
                </a:moveTo>
                <a:lnTo>
                  <a:pt x="13716" y="13716"/>
                </a:lnTo>
                <a:lnTo>
                  <a:pt x="6096" y="13716"/>
                </a:lnTo>
                <a:lnTo>
                  <a:pt x="6096" y="76200"/>
                </a:lnTo>
                <a:lnTo>
                  <a:pt x="13716" y="76200"/>
                </a:lnTo>
                <a:close/>
              </a:path>
              <a:path w="8700770" h="90170">
                <a:moveTo>
                  <a:pt x="8692893" y="76200"/>
                </a:moveTo>
                <a:lnTo>
                  <a:pt x="6096" y="76200"/>
                </a:lnTo>
                <a:lnTo>
                  <a:pt x="13716" y="82296"/>
                </a:lnTo>
                <a:lnTo>
                  <a:pt x="13716" y="89916"/>
                </a:lnTo>
                <a:lnTo>
                  <a:pt x="8686797" y="89916"/>
                </a:lnTo>
                <a:lnTo>
                  <a:pt x="8686797" y="82296"/>
                </a:lnTo>
                <a:lnTo>
                  <a:pt x="8692893" y="76200"/>
                </a:lnTo>
                <a:close/>
              </a:path>
              <a:path w="8700770" h="90170">
                <a:moveTo>
                  <a:pt x="13716" y="89916"/>
                </a:moveTo>
                <a:lnTo>
                  <a:pt x="13716" y="82296"/>
                </a:lnTo>
                <a:lnTo>
                  <a:pt x="6096" y="76200"/>
                </a:lnTo>
                <a:lnTo>
                  <a:pt x="6096" y="89916"/>
                </a:lnTo>
                <a:lnTo>
                  <a:pt x="13716" y="89916"/>
                </a:lnTo>
                <a:close/>
              </a:path>
              <a:path w="8700770" h="90170">
                <a:moveTo>
                  <a:pt x="8692893" y="13716"/>
                </a:moveTo>
                <a:lnTo>
                  <a:pt x="8686797" y="6096"/>
                </a:lnTo>
                <a:lnTo>
                  <a:pt x="8686797" y="13716"/>
                </a:lnTo>
                <a:lnTo>
                  <a:pt x="8692893" y="13716"/>
                </a:lnTo>
                <a:close/>
              </a:path>
              <a:path w="8700770" h="90170">
                <a:moveTo>
                  <a:pt x="8692893" y="76200"/>
                </a:moveTo>
                <a:lnTo>
                  <a:pt x="8692893" y="13716"/>
                </a:lnTo>
                <a:lnTo>
                  <a:pt x="8686797" y="13716"/>
                </a:lnTo>
                <a:lnTo>
                  <a:pt x="8686797" y="76200"/>
                </a:lnTo>
                <a:lnTo>
                  <a:pt x="8692893" y="76200"/>
                </a:lnTo>
                <a:close/>
              </a:path>
              <a:path w="8700770" h="90170">
                <a:moveTo>
                  <a:pt x="8692893" y="89916"/>
                </a:moveTo>
                <a:lnTo>
                  <a:pt x="8692893" y="76200"/>
                </a:lnTo>
                <a:lnTo>
                  <a:pt x="8686797" y="82296"/>
                </a:lnTo>
                <a:lnTo>
                  <a:pt x="8686797" y="89916"/>
                </a:lnTo>
                <a:lnTo>
                  <a:pt x="8692893" y="89916"/>
                </a:lnTo>
                <a:close/>
              </a:path>
            </a:pathLst>
          </a:custGeom>
          <a:solidFill>
            <a:srgbClr val="000000"/>
          </a:solidFill>
        </p:spPr>
        <p:txBody>
          <a:bodyPr wrap="square" lIns="0" tIns="0" rIns="0" bIns="0" rtlCol="0"/>
          <a:lstStyle/>
          <a:p>
            <a:pPr marL="0" marR="0" lvl="0" indent="0" algn="l" defTabSz="781903" rtl="0" eaLnBrk="1" fontAlgn="auto" latinLnBrk="0" hangingPunct="1">
              <a:lnSpc>
                <a:spcPct val="100000"/>
              </a:lnSpc>
              <a:spcBef>
                <a:spcPts val="0"/>
              </a:spcBef>
              <a:spcAft>
                <a:spcPts val="0"/>
              </a:spcAft>
              <a:buClrTx/>
              <a:buSzTx/>
              <a:buFontTx/>
              <a:buNone/>
              <a:tabLst/>
              <a:defRPr/>
            </a:pPr>
            <a:endParaRPr kumimoji="0" sz="1539"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611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descr="Large confetti">
            <a:extLst>
              <a:ext uri="{FF2B5EF4-FFF2-40B4-BE49-F238E27FC236}">
                <a16:creationId xmlns:a16="http://schemas.microsoft.com/office/drawing/2014/main" id="{F5944ED2-CEAC-4B63-83BF-1E321E97B915}"/>
              </a:ext>
            </a:extLst>
          </p:cNvPr>
          <p:cNvSpPr>
            <a:spLocks noGrp="1" noChangeArrowheads="1"/>
          </p:cNvSpPr>
          <p:nvPr>
            <p:ph type="title"/>
          </p:nvPr>
        </p:nvSpPr>
        <p:spPr>
          <a:xfrm>
            <a:off x="1524000" y="566324"/>
            <a:ext cx="6934200" cy="1289464"/>
          </a:xfrm>
        </p:spPr>
        <p:txBody>
          <a:bodyPr/>
          <a:lstStyle/>
          <a:p>
            <a:pPr eaLnBrk="1" hangingPunct="1"/>
            <a:r>
              <a:rPr lang="en-GB" altLang="en-US" sz="4000" dirty="0"/>
              <a:t>Basic Computer Organization</a:t>
            </a:r>
          </a:p>
        </p:txBody>
      </p:sp>
      <p:sp>
        <p:nvSpPr>
          <p:cNvPr id="7171" name="Rectangle 5">
            <a:extLst>
              <a:ext uri="{FF2B5EF4-FFF2-40B4-BE49-F238E27FC236}">
                <a16:creationId xmlns:a16="http://schemas.microsoft.com/office/drawing/2014/main" id="{45101339-2737-4CEC-AB01-84E140AA5E2E}"/>
              </a:ext>
            </a:extLst>
          </p:cNvPr>
          <p:cNvSpPr>
            <a:spLocks noChangeArrowheads="1"/>
          </p:cNvSpPr>
          <p:nvPr/>
        </p:nvSpPr>
        <p:spPr bwMode="auto">
          <a:xfrm>
            <a:off x="1274763" y="2395538"/>
            <a:ext cx="2344737" cy="6826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Processor</a:t>
            </a:r>
          </a:p>
        </p:txBody>
      </p:sp>
      <p:sp>
        <p:nvSpPr>
          <p:cNvPr id="7172" name="Rectangle 6">
            <a:extLst>
              <a:ext uri="{FF2B5EF4-FFF2-40B4-BE49-F238E27FC236}">
                <a16:creationId xmlns:a16="http://schemas.microsoft.com/office/drawing/2014/main" id="{3459118B-6863-4842-80E7-CA1CB5E0D065}"/>
              </a:ext>
            </a:extLst>
          </p:cNvPr>
          <p:cNvSpPr>
            <a:spLocks noChangeArrowheads="1"/>
          </p:cNvSpPr>
          <p:nvPr/>
        </p:nvSpPr>
        <p:spPr bwMode="auto">
          <a:xfrm>
            <a:off x="1296988" y="4286250"/>
            <a:ext cx="2344737" cy="6826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I/O</a:t>
            </a:r>
          </a:p>
        </p:txBody>
      </p:sp>
      <p:sp>
        <p:nvSpPr>
          <p:cNvPr id="7173" name="Rectangle 7">
            <a:extLst>
              <a:ext uri="{FF2B5EF4-FFF2-40B4-BE49-F238E27FC236}">
                <a16:creationId xmlns:a16="http://schemas.microsoft.com/office/drawing/2014/main" id="{0308E04E-5D7A-4089-A18E-618CC67F2221}"/>
              </a:ext>
            </a:extLst>
          </p:cNvPr>
          <p:cNvSpPr>
            <a:spLocks noChangeArrowheads="1"/>
          </p:cNvSpPr>
          <p:nvPr/>
        </p:nvSpPr>
        <p:spPr bwMode="auto">
          <a:xfrm>
            <a:off x="5175250" y="2406650"/>
            <a:ext cx="2344738" cy="6826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Memory</a:t>
            </a:r>
          </a:p>
        </p:txBody>
      </p:sp>
      <p:sp>
        <p:nvSpPr>
          <p:cNvPr id="7174" name="Line 8">
            <a:extLst>
              <a:ext uri="{FF2B5EF4-FFF2-40B4-BE49-F238E27FC236}">
                <a16:creationId xmlns:a16="http://schemas.microsoft.com/office/drawing/2014/main" id="{E4508BAD-3C3E-4512-95F8-54AA9CF9A383}"/>
              </a:ext>
            </a:extLst>
          </p:cNvPr>
          <p:cNvSpPr>
            <a:spLocks noChangeShapeType="1"/>
          </p:cNvSpPr>
          <p:nvPr/>
        </p:nvSpPr>
        <p:spPr bwMode="auto">
          <a:xfrm flipH="1" flipV="1">
            <a:off x="3619500" y="2511425"/>
            <a:ext cx="1544638"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75" name="Line 9">
            <a:extLst>
              <a:ext uri="{FF2B5EF4-FFF2-40B4-BE49-F238E27FC236}">
                <a16:creationId xmlns:a16="http://schemas.microsoft.com/office/drawing/2014/main" id="{464FAC5F-5C0D-46A2-A8D2-A9955BF97D55}"/>
              </a:ext>
            </a:extLst>
          </p:cNvPr>
          <p:cNvSpPr>
            <a:spLocks noChangeShapeType="1"/>
          </p:cNvSpPr>
          <p:nvPr/>
        </p:nvSpPr>
        <p:spPr bwMode="auto">
          <a:xfrm flipH="1" flipV="1">
            <a:off x="3619500" y="2663825"/>
            <a:ext cx="1544638"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76" name="Line 10">
            <a:extLst>
              <a:ext uri="{FF2B5EF4-FFF2-40B4-BE49-F238E27FC236}">
                <a16:creationId xmlns:a16="http://schemas.microsoft.com/office/drawing/2014/main" id="{D989CF9C-D319-4C4C-826F-18988717156E}"/>
              </a:ext>
            </a:extLst>
          </p:cNvPr>
          <p:cNvSpPr>
            <a:spLocks noChangeShapeType="1"/>
          </p:cNvSpPr>
          <p:nvPr/>
        </p:nvSpPr>
        <p:spPr bwMode="auto">
          <a:xfrm flipH="1" flipV="1">
            <a:off x="3619500" y="2867025"/>
            <a:ext cx="1544638" cy="12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77" name="Line 11">
            <a:extLst>
              <a:ext uri="{FF2B5EF4-FFF2-40B4-BE49-F238E27FC236}">
                <a16:creationId xmlns:a16="http://schemas.microsoft.com/office/drawing/2014/main" id="{8D2113D0-B43E-482D-9D00-8D2BDB7D7A3F}"/>
              </a:ext>
            </a:extLst>
          </p:cNvPr>
          <p:cNvSpPr>
            <a:spLocks noChangeShapeType="1"/>
          </p:cNvSpPr>
          <p:nvPr/>
        </p:nvSpPr>
        <p:spPr bwMode="auto">
          <a:xfrm>
            <a:off x="2279650" y="3052763"/>
            <a:ext cx="0" cy="1236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78" name="Line 12">
            <a:extLst>
              <a:ext uri="{FF2B5EF4-FFF2-40B4-BE49-F238E27FC236}">
                <a16:creationId xmlns:a16="http://schemas.microsoft.com/office/drawing/2014/main" id="{8D5058D2-571C-4E39-A565-77E238D0872B}"/>
              </a:ext>
            </a:extLst>
          </p:cNvPr>
          <p:cNvSpPr>
            <a:spLocks noChangeShapeType="1"/>
          </p:cNvSpPr>
          <p:nvPr/>
        </p:nvSpPr>
        <p:spPr bwMode="auto">
          <a:xfrm>
            <a:off x="2509838" y="3076575"/>
            <a:ext cx="0" cy="12366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79" name="Line 13">
            <a:extLst>
              <a:ext uri="{FF2B5EF4-FFF2-40B4-BE49-F238E27FC236}">
                <a16:creationId xmlns:a16="http://schemas.microsoft.com/office/drawing/2014/main" id="{B07304D8-1DCC-43C3-A2D3-6D45ED67A50F}"/>
              </a:ext>
            </a:extLst>
          </p:cNvPr>
          <p:cNvSpPr>
            <a:spLocks noChangeShapeType="1"/>
          </p:cNvSpPr>
          <p:nvPr/>
        </p:nvSpPr>
        <p:spPr bwMode="auto">
          <a:xfrm>
            <a:off x="2730500" y="3078163"/>
            <a:ext cx="0" cy="12366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180" name="Slide Number Placeholder 1">
            <a:extLst>
              <a:ext uri="{FF2B5EF4-FFF2-40B4-BE49-F238E27FC236}">
                <a16:creationId xmlns:a16="http://schemas.microsoft.com/office/drawing/2014/main" id="{E25A67EA-0141-4510-8253-08420725680F}"/>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39B7727D-3EC9-4D24-9BFC-F3966D0AE7BD}" type="slidenum">
              <a:rPr kumimoji="0" lang="en-GB" altLang="en-US" sz="1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19</a:t>
            </a:fld>
            <a:endParaRPr kumimoji="0" lang="en-GB" altLang="en-US" sz="14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6934200" cy="639762"/>
          </a:xfrm>
        </p:spPr>
        <p:txBody>
          <a:bodyPr>
            <a:noAutofit/>
          </a:bodyPr>
          <a:lstStyle/>
          <a:p>
            <a:r>
              <a:rPr lang="en-US" dirty="0"/>
              <a:t>Lecture Outlines</a:t>
            </a:r>
          </a:p>
        </p:txBody>
      </p:sp>
      <p:sp>
        <p:nvSpPr>
          <p:cNvPr id="3" name="Content Placeholder 2"/>
          <p:cNvSpPr>
            <a:spLocks noGrp="1"/>
          </p:cNvSpPr>
          <p:nvPr>
            <p:ph idx="1"/>
          </p:nvPr>
        </p:nvSpPr>
        <p:spPr>
          <a:xfrm>
            <a:off x="1295400" y="1066799"/>
            <a:ext cx="7162800" cy="5562601"/>
          </a:xfrm>
        </p:spPr>
        <p:txBody>
          <a:bodyPr>
            <a:normAutofit lnSpcReduction="10000"/>
          </a:bodyPr>
          <a:lstStyle/>
          <a:p>
            <a:pPr fontAlgn="base">
              <a:lnSpc>
                <a:spcPct val="90000"/>
              </a:lnSpc>
              <a:spcAft>
                <a:spcPct val="0"/>
              </a:spcAft>
              <a:defRPr/>
            </a:pPr>
            <a:r>
              <a:rPr lang="en-US" dirty="0"/>
              <a:t>Basic Computer Architecture</a:t>
            </a:r>
          </a:p>
          <a:p>
            <a:pPr fontAlgn="base">
              <a:lnSpc>
                <a:spcPct val="90000"/>
              </a:lnSpc>
              <a:spcAft>
                <a:spcPct val="0"/>
              </a:spcAft>
              <a:defRPr/>
            </a:pPr>
            <a:endParaRPr lang="en-US" dirty="0"/>
          </a:p>
          <a:p>
            <a:pPr fontAlgn="base">
              <a:lnSpc>
                <a:spcPct val="90000"/>
              </a:lnSpc>
              <a:spcAft>
                <a:spcPct val="0"/>
              </a:spcAft>
              <a:defRPr/>
            </a:pPr>
            <a:r>
              <a:rPr lang="en-US" dirty="0"/>
              <a:t>Registers</a:t>
            </a:r>
          </a:p>
          <a:p>
            <a:pPr fontAlgn="base">
              <a:lnSpc>
                <a:spcPct val="90000"/>
              </a:lnSpc>
              <a:spcAft>
                <a:spcPct val="0"/>
              </a:spcAft>
              <a:defRPr/>
            </a:pPr>
            <a:endParaRPr lang="en-US" dirty="0"/>
          </a:p>
          <a:p>
            <a:pPr fontAlgn="base">
              <a:lnSpc>
                <a:spcPct val="90000"/>
              </a:lnSpc>
              <a:spcAft>
                <a:spcPct val="0"/>
              </a:spcAft>
              <a:defRPr/>
            </a:pPr>
            <a:r>
              <a:rPr lang="en-US" dirty="0"/>
              <a:t>Instruction Groups</a:t>
            </a:r>
          </a:p>
          <a:p>
            <a:pPr fontAlgn="base">
              <a:lnSpc>
                <a:spcPct val="90000"/>
              </a:lnSpc>
              <a:spcAft>
                <a:spcPct val="0"/>
              </a:spcAft>
              <a:defRPr/>
            </a:pPr>
            <a:endParaRPr lang="en-US" dirty="0"/>
          </a:p>
          <a:p>
            <a:pPr fontAlgn="base">
              <a:lnSpc>
                <a:spcPct val="90000"/>
              </a:lnSpc>
              <a:spcAft>
                <a:spcPct val="0"/>
              </a:spcAft>
              <a:defRPr/>
            </a:pPr>
            <a:r>
              <a:rPr lang="en-US" dirty="0"/>
              <a:t>Intel iapx88 Architecture </a:t>
            </a:r>
          </a:p>
          <a:p>
            <a:pPr lvl="1" fontAlgn="base">
              <a:lnSpc>
                <a:spcPct val="90000"/>
              </a:lnSpc>
              <a:spcAft>
                <a:spcPct val="0"/>
              </a:spcAft>
              <a:defRPr/>
            </a:pPr>
            <a:r>
              <a:rPr lang="en-US" dirty="0" err="1"/>
              <a:t>iAPX</a:t>
            </a:r>
            <a:r>
              <a:rPr lang="en-US" dirty="0"/>
              <a:t> (Intel Advanced Performance Architecture with X standing in for the Greek letter χ (chi), </a:t>
            </a:r>
            <a:r>
              <a:rPr lang="en-US" dirty="0" err="1"/>
              <a:t>romanised</a:t>
            </a:r>
            <a:r>
              <a:rPr lang="en-US" dirty="0"/>
              <a:t> as "</a:t>
            </a:r>
            <a:r>
              <a:rPr lang="en-US" dirty="0" err="1"/>
              <a:t>ch</a:t>
            </a:r>
            <a:r>
              <a:rPr lang="en-US" dirty="0"/>
              <a:t>") was a short lived designation used for several Intel microprocessors, including some 8086 family processors.</a:t>
            </a:r>
          </a:p>
          <a:p>
            <a:pPr fontAlgn="base">
              <a:lnSpc>
                <a:spcPct val="90000"/>
              </a:lnSpc>
              <a:spcAft>
                <a:spcPct val="0"/>
              </a:spcAft>
              <a:buClr>
                <a:schemeClr val="tx2"/>
              </a:buClr>
              <a:defRPr/>
            </a:pPr>
            <a:endParaRPr lang="en-US" dirty="0"/>
          </a:p>
        </p:txBody>
      </p:sp>
    </p:spTree>
    <p:extLst>
      <p:ext uri="{BB962C8B-B14F-4D97-AF65-F5344CB8AC3E}">
        <p14:creationId xmlns:p14="http://schemas.microsoft.com/office/powerpoint/2010/main" val="945411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5">
            <a:extLst>
              <a:ext uri="{FF2B5EF4-FFF2-40B4-BE49-F238E27FC236}">
                <a16:creationId xmlns:a16="http://schemas.microsoft.com/office/drawing/2014/main" id="{C7360EC9-717F-4A76-8EB9-1624D5A36354}"/>
              </a:ext>
            </a:extLst>
          </p:cNvPr>
          <p:cNvSpPr>
            <a:spLocks noChangeArrowheads="1"/>
          </p:cNvSpPr>
          <p:nvPr/>
        </p:nvSpPr>
        <p:spPr bwMode="auto">
          <a:xfrm>
            <a:off x="5834063" y="2678113"/>
            <a:ext cx="2305050" cy="25257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Memory Data</a:t>
            </a:r>
          </a:p>
        </p:txBody>
      </p:sp>
      <p:sp>
        <p:nvSpPr>
          <p:cNvPr id="8196" name="Rectangle 6">
            <a:extLst>
              <a:ext uri="{FF2B5EF4-FFF2-40B4-BE49-F238E27FC236}">
                <a16:creationId xmlns:a16="http://schemas.microsoft.com/office/drawing/2014/main" id="{5FCB4D7C-BB80-4E2B-AF63-6FC3B4B26482}"/>
              </a:ext>
            </a:extLst>
          </p:cNvPr>
          <p:cNvSpPr>
            <a:spLocks noChangeArrowheads="1"/>
          </p:cNvSpPr>
          <p:nvPr/>
        </p:nvSpPr>
        <p:spPr bwMode="auto">
          <a:xfrm>
            <a:off x="1376363" y="2714625"/>
            <a:ext cx="2305050" cy="2525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Processor</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Operation</a:t>
            </a:r>
          </a:p>
        </p:txBody>
      </p:sp>
      <p:sp>
        <p:nvSpPr>
          <p:cNvPr id="8197" name="Line 7">
            <a:extLst>
              <a:ext uri="{FF2B5EF4-FFF2-40B4-BE49-F238E27FC236}">
                <a16:creationId xmlns:a16="http://schemas.microsoft.com/office/drawing/2014/main" id="{7B0AF794-C005-49B3-A2DD-6821A1768EAF}"/>
              </a:ext>
            </a:extLst>
          </p:cNvPr>
          <p:cNvSpPr>
            <a:spLocks noChangeShapeType="1"/>
          </p:cNvSpPr>
          <p:nvPr/>
        </p:nvSpPr>
        <p:spPr bwMode="auto">
          <a:xfrm flipH="1">
            <a:off x="3670300" y="3078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198" name="Line 8">
            <a:extLst>
              <a:ext uri="{FF2B5EF4-FFF2-40B4-BE49-F238E27FC236}">
                <a16:creationId xmlns:a16="http://schemas.microsoft.com/office/drawing/2014/main" id="{5248A914-8169-49C7-B4FD-1D082685E808}"/>
              </a:ext>
            </a:extLst>
          </p:cNvPr>
          <p:cNvSpPr>
            <a:spLocks noChangeShapeType="1"/>
          </p:cNvSpPr>
          <p:nvPr/>
        </p:nvSpPr>
        <p:spPr bwMode="auto">
          <a:xfrm flipH="1">
            <a:off x="3683000" y="37258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199" name="Line 9">
            <a:extLst>
              <a:ext uri="{FF2B5EF4-FFF2-40B4-BE49-F238E27FC236}">
                <a16:creationId xmlns:a16="http://schemas.microsoft.com/office/drawing/2014/main" id="{381B315C-6769-4D5A-8903-15A6BB39FC10}"/>
              </a:ext>
            </a:extLst>
          </p:cNvPr>
          <p:cNvSpPr>
            <a:spLocks noChangeShapeType="1"/>
          </p:cNvSpPr>
          <p:nvPr/>
        </p:nvSpPr>
        <p:spPr bwMode="auto">
          <a:xfrm flipH="1">
            <a:off x="3683000" y="4475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200" name="Slide Number Placeholder 1">
            <a:extLst>
              <a:ext uri="{FF2B5EF4-FFF2-40B4-BE49-F238E27FC236}">
                <a16:creationId xmlns:a16="http://schemas.microsoft.com/office/drawing/2014/main" id="{78204581-BD7F-4690-B73E-ED34E311FB76}"/>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BFBEC9DC-BF54-4089-8DBC-A595C33C11AC}" type="slidenum">
              <a:rPr kumimoji="0" lang="en-GB" altLang="en-US" sz="1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20</a:t>
            </a:fld>
            <a:endParaRPr kumimoji="0" lang="en-GB" altLang="en-US" sz="14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Rectangle 2" descr="Large confetti">
            <a:extLst>
              <a:ext uri="{FF2B5EF4-FFF2-40B4-BE49-F238E27FC236}">
                <a16:creationId xmlns:a16="http://schemas.microsoft.com/office/drawing/2014/main" id="{E5774E26-8D56-4B7D-AA56-3240C1EE6807}"/>
              </a:ext>
            </a:extLst>
          </p:cNvPr>
          <p:cNvSpPr>
            <a:spLocks noGrp="1" noChangeArrowheads="1"/>
          </p:cNvSpPr>
          <p:nvPr>
            <p:ph type="title"/>
          </p:nvPr>
        </p:nvSpPr>
        <p:spPr>
          <a:xfrm>
            <a:off x="1524000" y="566324"/>
            <a:ext cx="6934200" cy="1289464"/>
          </a:xfrm>
        </p:spPr>
        <p:txBody>
          <a:bodyPr/>
          <a:lstStyle/>
          <a:p>
            <a:pPr eaLnBrk="1" hangingPunct="1"/>
            <a:r>
              <a:rPr lang="en-GB" altLang="en-US" sz="4000" dirty="0"/>
              <a:t>Basic Computer Organization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7" name="Rectangle 13">
            <a:extLst>
              <a:ext uri="{FF2B5EF4-FFF2-40B4-BE49-F238E27FC236}">
                <a16:creationId xmlns:a16="http://schemas.microsoft.com/office/drawing/2014/main" id="{17A5ACE3-A193-4C85-B2E0-5650901E4532}"/>
              </a:ext>
            </a:extLst>
          </p:cNvPr>
          <p:cNvSpPr>
            <a:spLocks noChangeArrowheads="1"/>
          </p:cNvSpPr>
          <p:nvPr/>
        </p:nvSpPr>
        <p:spPr bwMode="auto">
          <a:xfrm>
            <a:off x="5834063" y="2678113"/>
            <a:ext cx="2305050" cy="25257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Memory Data</a:t>
            </a:r>
          </a:p>
        </p:txBody>
      </p:sp>
      <p:sp>
        <p:nvSpPr>
          <p:cNvPr id="9220" name="Rectangle 14">
            <a:extLst>
              <a:ext uri="{FF2B5EF4-FFF2-40B4-BE49-F238E27FC236}">
                <a16:creationId xmlns:a16="http://schemas.microsoft.com/office/drawing/2014/main" id="{10ADE796-7EAC-491D-85DF-82370F740728}"/>
              </a:ext>
            </a:extLst>
          </p:cNvPr>
          <p:cNvSpPr>
            <a:spLocks noChangeArrowheads="1"/>
          </p:cNvSpPr>
          <p:nvPr/>
        </p:nvSpPr>
        <p:spPr bwMode="auto">
          <a:xfrm>
            <a:off x="1376363" y="2714625"/>
            <a:ext cx="2305050" cy="2525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Processor</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Operation</a:t>
            </a:r>
          </a:p>
        </p:txBody>
      </p:sp>
      <p:sp>
        <p:nvSpPr>
          <p:cNvPr id="9221" name="Line 15">
            <a:extLst>
              <a:ext uri="{FF2B5EF4-FFF2-40B4-BE49-F238E27FC236}">
                <a16:creationId xmlns:a16="http://schemas.microsoft.com/office/drawing/2014/main" id="{2DFDC71B-0FCA-4AA3-8FA7-FE2058031B0A}"/>
              </a:ext>
            </a:extLst>
          </p:cNvPr>
          <p:cNvSpPr>
            <a:spLocks noChangeShapeType="1"/>
          </p:cNvSpPr>
          <p:nvPr/>
        </p:nvSpPr>
        <p:spPr bwMode="auto">
          <a:xfrm flipH="1">
            <a:off x="3670300" y="3078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222" name="Line 16">
            <a:extLst>
              <a:ext uri="{FF2B5EF4-FFF2-40B4-BE49-F238E27FC236}">
                <a16:creationId xmlns:a16="http://schemas.microsoft.com/office/drawing/2014/main" id="{7984FA26-371B-431E-B20F-E68849B7EF64}"/>
              </a:ext>
            </a:extLst>
          </p:cNvPr>
          <p:cNvSpPr>
            <a:spLocks noChangeShapeType="1"/>
          </p:cNvSpPr>
          <p:nvPr/>
        </p:nvSpPr>
        <p:spPr bwMode="auto">
          <a:xfrm flipH="1">
            <a:off x="3683000" y="37258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223" name="Line 17">
            <a:extLst>
              <a:ext uri="{FF2B5EF4-FFF2-40B4-BE49-F238E27FC236}">
                <a16:creationId xmlns:a16="http://schemas.microsoft.com/office/drawing/2014/main" id="{4AAD2CDB-D89D-409F-8324-3AD6921A59EA}"/>
              </a:ext>
            </a:extLst>
          </p:cNvPr>
          <p:cNvSpPr>
            <a:spLocks noChangeShapeType="1"/>
          </p:cNvSpPr>
          <p:nvPr/>
        </p:nvSpPr>
        <p:spPr bwMode="auto">
          <a:xfrm flipH="1">
            <a:off x="3683000" y="4475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224" name="Slide Number Placeholder 1">
            <a:extLst>
              <a:ext uri="{FF2B5EF4-FFF2-40B4-BE49-F238E27FC236}">
                <a16:creationId xmlns:a16="http://schemas.microsoft.com/office/drawing/2014/main" id="{531EDA8F-34DC-4595-A5DB-1EDCB03978D0}"/>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3FE4EEF6-8152-45D2-9546-2D421707F0B5}" type="slidenum">
              <a:rPr kumimoji="0" lang="en-GB" altLang="en-US" sz="1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21</a:t>
            </a:fld>
            <a:endParaRPr kumimoji="0" lang="en-GB" altLang="en-US" sz="14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11" name="Rectangle 2" descr="Large confetti">
            <a:extLst>
              <a:ext uri="{FF2B5EF4-FFF2-40B4-BE49-F238E27FC236}">
                <a16:creationId xmlns:a16="http://schemas.microsoft.com/office/drawing/2014/main" id="{612FFA93-C1B4-4BD4-B638-3F3B1C947CE9}"/>
              </a:ext>
            </a:extLst>
          </p:cNvPr>
          <p:cNvSpPr>
            <a:spLocks noGrp="1" noChangeArrowheads="1"/>
          </p:cNvSpPr>
          <p:nvPr>
            <p:ph type="title"/>
          </p:nvPr>
        </p:nvSpPr>
        <p:spPr>
          <a:xfrm>
            <a:off x="1524000" y="566324"/>
            <a:ext cx="6934200" cy="1289464"/>
          </a:xfrm>
        </p:spPr>
        <p:txBody>
          <a:bodyPr/>
          <a:lstStyle/>
          <a:p>
            <a:pPr eaLnBrk="1" hangingPunct="1"/>
            <a:r>
              <a:rPr lang="en-GB" altLang="en-US" sz="4000" dirty="0"/>
              <a:t>Basic Computer Organization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11111E-6 0.00139 L -0.13733 -0.17133 L -0.38403 -0.17133 L -0.45695 0.07815 L -0.54288 0.07815 L -0.37813 -0.18821 L -0.13733 -0.18821 L 1.11111E-6 0.00139 Z " pathEditMode="relative" rAng="0" ptsTypes="AAAAAAAA">
                                      <p:cBhvr>
                                        <p:cTn id="6" dur="5000" fill="hold"/>
                                        <p:tgtEl>
                                          <p:spTgt spid="26637">
                                            <p:txEl>
                                              <p:pRg st="0" end="0"/>
                                            </p:txEl>
                                          </p:spTgt>
                                        </p:tgtEl>
                                        <p:attrNameLst>
                                          <p:attrName>ppt_x</p:attrName>
                                          <p:attrName>ppt_y</p:attrName>
                                        </p:attrNameLst>
                                      </p:cBhvr>
                                      <p:rCtr x="-27153" y="-56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6">
            <a:extLst>
              <a:ext uri="{FF2B5EF4-FFF2-40B4-BE49-F238E27FC236}">
                <a16:creationId xmlns:a16="http://schemas.microsoft.com/office/drawing/2014/main" id="{3BCD08E2-CA9E-4F61-AB4D-A579BDFFB417}"/>
              </a:ext>
            </a:extLst>
          </p:cNvPr>
          <p:cNvSpPr>
            <a:spLocks noChangeArrowheads="1"/>
          </p:cNvSpPr>
          <p:nvPr/>
        </p:nvSpPr>
        <p:spPr bwMode="auto">
          <a:xfrm>
            <a:off x="5834063" y="2678113"/>
            <a:ext cx="2305050" cy="25257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Memory</a:t>
            </a:r>
          </a:p>
        </p:txBody>
      </p:sp>
      <p:sp>
        <p:nvSpPr>
          <p:cNvPr id="10244" name="Rectangle 7">
            <a:extLst>
              <a:ext uri="{FF2B5EF4-FFF2-40B4-BE49-F238E27FC236}">
                <a16:creationId xmlns:a16="http://schemas.microsoft.com/office/drawing/2014/main" id="{E7A6C691-4BA8-4654-A70E-1D7E67D64200}"/>
              </a:ext>
            </a:extLst>
          </p:cNvPr>
          <p:cNvSpPr>
            <a:spLocks noChangeArrowheads="1"/>
          </p:cNvSpPr>
          <p:nvPr/>
        </p:nvSpPr>
        <p:spPr bwMode="auto">
          <a:xfrm>
            <a:off x="1401763" y="2727325"/>
            <a:ext cx="2305050" cy="2525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Processor</a:t>
            </a:r>
          </a:p>
        </p:txBody>
      </p:sp>
      <p:sp>
        <p:nvSpPr>
          <p:cNvPr id="10245" name="Line 8">
            <a:extLst>
              <a:ext uri="{FF2B5EF4-FFF2-40B4-BE49-F238E27FC236}">
                <a16:creationId xmlns:a16="http://schemas.microsoft.com/office/drawing/2014/main" id="{BE2C61B4-8DD4-4957-A3E2-5D6830ECEF02}"/>
              </a:ext>
            </a:extLst>
          </p:cNvPr>
          <p:cNvSpPr>
            <a:spLocks noChangeShapeType="1"/>
          </p:cNvSpPr>
          <p:nvPr/>
        </p:nvSpPr>
        <p:spPr bwMode="auto">
          <a:xfrm flipH="1">
            <a:off x="3670300" y="30781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246" name="Line 9">
            <a:extLst>
              <a:ext uri="{FF2B5EF4-FFF2-40B4-BE49-F238E27FC236}">
                <a16:creationId xmlns:a16="http://schemas.microsoft.com/office/drawing/2014/main" id="{BF7CD46F-3A2A-4221-BF20-AAFB2638CE22}"/>
              </a:ext>
            </a:extLst>
          </p:cNvPr>
          <p:cNvSpPr>
            <a:spLocks noChangeShapeType="1"/>
          </p:cNvSpPr>
          <p:nvPr/>
        </p:nvSpPr>
        <p:spPr bwMode="auto">
          <a:xfrm flipH="1">
            <a:off x="3683000" y="3725863"/>
            <a:ext cx="2151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248" name="Text Box 11">
            <a:extLst>
              <a:ext uri="{FF2B5EF4-FFF2-40B4-BE49-F238E27FC236}">
                <a16:creationId xmlns:a16="http://schemas.microsoft.com/office/drawing/2014/main" id="{4F5F6C85-74AE-4611-9A11-CEA775165BFC}"/>
              </a:ext>
            </a:extLst>
          </p:cNvPr>
          <p:cNvSpPr txBox="1">
            <a:spLocks noChangeArrowheads="1"/>
          </p:cNvSpPr>
          <p:nvPr/>
        </p:nvSpPr>
        <p:spPr bwMode="auto">
          <a:xfrm>
            <a:off x="3832225" y="2671763"/>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Address Bus</a:t>
            </a:r>
          </a:p>
        </p:txBody>
      </p:sp>
      <p:sp>
        <p:nvSpPr>
          <p:cNvPr id="10249" name="Text Box 12">
            <a:extLst>
              <a:ext uri="{FF2B5EF4-FFF2-40B4-BE49-F238E27FC236}">
                <a16:creationId xmlns:a16="http://schemas.microsoft.com/office/drawing/2014/main" id="{2ABABD1F-FA30-4889-AFB3-ED16D2FCB3F1}"/>
              </a:ext>
            </a:extLst>
          </p:cNvPr>
          <p:cNvSpPr txBox="1">
            <a:spLocks noChangeArrowheads="1"/>
          </p:cNvSpPr>
          <p:nvPr/>
        </p:nvSpPr>
        <p:spPr bwMode="auto">
          <a:xfrm>
            <a:off x="3868738" y="3302000"/>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Data Bus</a:t>
            </a:r>
          </a:p>
        </p:txBody>
      </p:sp>
      <p:sp>
        <p:nvSpPr>
          <p:cNvPr id="27662" name="Line 14">
            <a:extLst>
              <a:ext uri="{FF2B5EF4-FFF2-40B4-BE49-F238E27FC236}">
                <a16:creationId xmlns:a16="http://schemas.microsoft.com/office/drawing/2014/main" id="{8ECB25E2-A285-4FAE-9E93-10076443F0C3}"/>
              </a:ext>
            </a:extLst>
          </p:cNvPr>
          <p:cNvSpPr>
            <a:spLocks noChangeShapeType="1"/>
          </p:cNvSpPr>
          <p:nvPr/>
        </p:nvSpPr>
        <p:spPr bwMode="auto">
          <a:xfrm>
            <a:off x="3635375" y="3086100"/>
            <a:ext cx="290513" cy="1588"/>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7664" name="Line 16">
            <a:extLst>
              <a:ext uri="{FF2B5EF4-FFF2-40B4-BE49-F238E27FC236}">
                <a16:creationId xmlns:a16="http://schemas.microsoft.com/office/drawing/2014/main" id="{D129A915-6021-4C69-92D9-E71FBAF517AB}"/>
              </a:ext>
            </a:extLst>
          </p:cNvPr>
          <p:cNvSpPr>
            <a:spLocks noChangeShapeType="1"/>
          </p:cNvSpPr>
          <p:nvPr/>
        </p:nvSpPr>
        <p:spPr bwMode="auto">
          <a:xfrm>
            <a:off x="3635375" y="3708400"/>
            <a:ext cx="290513" cy="1588"/>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7665" name="Line 17">
            <a:extLst>
              <a:ext uri="{FF2B5EF4-FFF2-40B4-BE49-F238E27FC236}">
                <a16:creationId xmlns:a16="http://schemas.microsoft.com/office/drawing/2014/main" id="{6538EB79-C731-402F-AB9C-11AA913EE9E8}"/>
              </a:ext>
            </a:extLst>
          </p:cNvPr>
          <p:cNvSpPr>
            <a:spLocks noChangeShapeType="1"/>
          </p:cNvSpPr>
          <p:nvPr/>
        </p:nvSpPr>
        <p:spPr bwMode="auto">
          <a:xfrm flipH="1">
            <a:off x="5538788" y="3721100"/>
            <a:ext cx="204787" cy="1588"/>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257" name="Slide Number Placeholder 1">
            <a:extLst>
              <a:ext uri="{FF2B5EF4-FFF2-40B4-BE49-F238E27FC236}">
                <a16:creationId xmlns:a16="http://schemas.microsoft.com/office/drawing/2014/main" id="{72082C78-DAE6-4F9C-BAC3-33999226B03D}"/>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615715CF-8C21-4667-934F-ECC862DB2C64}" type="slidenum">
              <a:rPr kumimoji="0" lang="en-GB" altLang="en-US" sz="1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22</a:t>
            </a:fld>
            <a:endParaRPr kumimoji="0" lang="en-GB" altLang="en-US" sz="14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
        <p:nvSpPr>
          <p:cNvPr id="20" name="Rectangle 2" descr="Large confetti">
            <a:extLst>
              <a:ext uri="{FF2B5EF4-FFF2-40B4-BE49-F238E27FC236}">
                <a16:creationId xmlns:a16="http://schemas.microsoft.com/office/drawing/2014/main" id="{8F82A7B3-B41C-463A-9510-40F684A9A063}"/>
              </a:ext>
            </a:extLst>
          </p:cNvPr>
          <p:cNvSpPr>
            <a:spLocks noGrp="1" noChangeArrowheads="1"/>
          </p:cNvSpPr>
          <p:nvPr>
            <p:ph type="title"/>
          </p:nvPr>
        </p:nvSpPr>
        <p:spPr>
          <a:xfrm>
            <a:off x="1524000" y="566324"/>
            <a:ext cx="6934200" cy="1289464"/>
          </a:xfrm>
        </p:spPr>
        <p:txBody>
          <a:bodyPr/>
          <a:lstStyle/>
          <a:p>
            <a:pPr eaLnBrk="1" hangingPunct="1"/>
            <a:r>
              <a:rPr lang="en-GB" altLang="en-US" sz="4000" dirty="0"/>
              <a:t>Basic Computer Organization</a:t>
            </a:r>
          </a:p>
        </p:txBody>
      </p:sp>
      <p:sp>
        <p:nvSpPr>
          <p:cNvPr id="16" name="Text Box 10">
            <a:extLst>
              <a:ext uri="{FF2B5EF4-FFF2-40B4-BE49-F238E27FC236}">
                <a16:creationId xmlns:a16="http://schemas.microsoft.com/office/drawing/2014/main" id="{49B824B4-2FE9-4060-902E-F18CF734B327}"/>
              </a:ext>
            </a:extLst>
          </p:cNvPr>
          <p:cNvSpPr txBox="1">
            <a:spLocks noChangeArrowheads="1"/>
          </p:cNvSpPr>
          <p:nvPr/>
        </p:nvSpPr>
        <p:spPr bwMode="auto">
          <a:xfrm>
            <a:off x="3765550" y="4013200"/>
            <a:ext cx="1901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Control Bus</a:t>
            </a:r>
          </a:p>
        </p:txBody>
      </p:sp>
      <p:sp>
        <p:nvSpPr>
          <p:cNvPr id="17" name="Line 15">
            <a:extLst>
              <a:ext uri="{FF2B5EF4-FFF2-40B4-BE49-F238E27FC236}">
                <a16:creationId xmlns:a16="http://schemas.microsoft.com/office/drawing/2014/main" id="{0516B0C9-F927-4C49-A54F-E3DD57726309}"/>
              </a:ext>
            </a:extLst>
          </p:cNvPr>
          <p:cNvSpPr>
            <a:spLocks noChangeShapeType="1"/>
          </p:cNvSpPr>
          <p:nvPr/>
        </p:nvSpPr>
        <p:spPr bwMode="auto">
          <a:xfrm>
            <a:off x="3648075" y="4457700"/>
            <a:ext cx="290513" cy="1588"/>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Line 16">
            <a:extLst>
              <a:ext uri="{FF2B5EF4-FFF2-40B4-BE49-F238E27FC236}">
                <a16:creationId xmlns:a16="http://schemas.microsoft.com/office/drawing/2014/main" id="{045A972F-593C-4AC1-ACD3-78D912CE380B}"/>
              </a:ext>
            </a:extLst>
          </p:cNvPr>
          <p:cNvSpPr>
            <a:spLocks noChangeShapeType="1"/>
          </p:cNvSpPr>
          <p:nvPr/>
        </p:nvSpPr>
        <p:spPr bwMode="auto">
          <a:xfrm flipH="1" flipV="1">
            <a:off x="5614988" y="4446588"/>
            <a:ext cx="280987" cy="23812"/>
          </a:xfrm>
          <a:prstGeom prst="line">
            <a:avLst/>
          </a:prstGeom>
          <a:noFill/>
          <a:ln w="1016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Line 17">
            <a:extLst>
              <a:ext uri="{FF2B5EF4-FFF2-40B4-BE49-F238E27FC236}">
                <a16:creationId xmlns:a16="http://schemas.microsoft.com/office/drawing/2014/main" id="{51699EC4-0421-4229-AD8F-5E682BB72905}"/>
              </a:ext>
            </a:extLst>
          </p:cNvPr>
          <p:cNvSpPr>
            <a:spLocks noChangeShapeType="1"/>
          </p:cNvSpPr>
          <p:nvPr/>
        </p:nvSpPr>
        <p:spPr bwMode="auto">
          <a:xfrm>
            <a:off x="3802063" y="4457700"/>
            <a:ext cx="1901825" cy="4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1666 0.0 L 0.22639 0.0 " pathEditMode="relative" rAng="0" ptsTypes="AA">
                                      <p:cBhvr>
                                        <p:cTn id="6" dur="3000" fill="hold"/>
                                        <p:tgtEl>
                                          <p:spTgt spid="27662"/>
                                        </p:tgtEl>
                                        <p:attrNameLst>
                                          <p:attrName>ppt_x</p:attrName>
                                          <p:attrName>ppt_y</p:attrName>
                                        </p:attrNameLst>
                                      </p:cBhvr>
                                      <p:rCtr x="10486" y="0"/>
                                    </p:animMotion>
                                  </p:childTnLst>
                                </p:cTn>
                              </p:par>
                            </p:childTnLst>
                          </p:cTn>
                        </p:par>
                        <p:par>
                          <p:cTn id="7" fill="hold" nodeType="afterGroup">
                            <p:stCondLst>
                              <p:cond delay="3000"/>
                            </p:stCondLst>
                            <p:childTnLst>
                              <p:par>
                                <p:cTn id="8" presetID="0" presetClass="path" presetSubtype="0" accel="50000" decel="50000" fill="hold" nodeType="afterEffect">
                                  <p:stCondLst>
                                    <p:cond delay="0"/>
                                  </p:stCondLst>
                                  <p:childTnLst>
                                    <p:animMotion origin="layout" path="M 0.01666 -4.44444E-6 L 0.22639 -4.44444E-6 " pathEditMode="relative" rAng="0" ptsTypes="AA">
                                      <p:cBhvr>
                                        <p:cTn id="9" dur="3000" fill="hold"/>
                                        <p:tgtEl>
                                          <p:spTgt spid="27664"/>
                                        </p:tgtEl>
                                        <p:attrNameLst>
                                          <p:attrName>ppt_x</p:attrName>
                                          <p:attrName>ppt_y</p:attrName>
                                        </p:attrNameLst>
                                      </p:cBhvr>
                                      <p:rCtr x="10486" y="0"/>
                                    </p:animMotion>
                                  </p:childTnLst>
                                </p:cTn>
                              </p:par>
                            </p:childTnLst>
                          </p:cTn>
                        </p:par>
                        <p:par>
                          <p:cTn id="10" fill="hold" nodeType="afterGroup">
                            <p:stCondLst>
                              <p:cond delay="6000"/>
                            </p:stCondLst>
                            <p:childTnLst>
                              <p:par>
                                <p:cTn id="11" presetID="0" presetClass="path" presetSubtype="0" accel="50000" decel="50000" fill="hold" nodeType="afterEffect">
                                  <p:stCondLst>
                                    <p:cond delay="0"/>
                                  </p:stCondLst>
                                  <p:childTnLst>
                                    <p:animMotion origin="layout" path="M 1.94444E-6 1.11111E-6 L -0.22084 0.00185 " pathEditMode="relative" rAng="0" ptsTypes="AA">
                                      <p:cBhvr>
                                        <p:cTn id="12" dur="3000" fill="hold"/>
                                        <p:tgtEl>
                                          <p:spTgt spid="27665"/>
                                        </p:tgtEl>
                                        <p:attrNameLst>
                                          <p:attrName>ppt_x</p:attrName>
                                          <p:attrName>ppt_y</p:attrName>
                                        </p:attrNameLst>
                                      </p:cBhvr>
                                      <p:rCtr x="-11042" y="93"/>
                                    </p:animMotion>
                                  </p:childTnLst>
                                </p:cTn>
                              </p:par>
                            </p:childTnLst>
                          </p:cTn>
                        </p:par>
                        <p:par>
                          <p:cTn id="13" fill="hold">
                            <p:stCondLst>
                              <p:cond delay="9000"/>
                            </p:stCondLst>
                            <p:childTnLst>
                              <p:par>
                                <p:cTn id="14" presetID="0" presetClass="path" presetSubtype="0" accel="50000" decel="50000" fill="hold" nodeType="afterEffect">
                                  <p:stCondLst>
                                    <p:cond delay="0"/>
                                  </p:stCondLst>
                                  <p:childTnLst>
                                    <p:animMotion origin="layout" path="M 1.38889E-6 1.11022E-16 L 0.23194 0.00185 " pathEditMode="relative" ptsTypes="AA">
                                      <p:cBhvr>
                                        <p:cTn id="15" dur="2000" fill="hold"/>
                                        <p:tgtEl>
                                          <p:spTgt spid="17"/>
                                        </p:tgtEl>
                                        <p:attrNameLst>
                                          <p:attrName>ppt_x</p:attrName>
                                          <p:attrName>ppt_y</p:attrName>
                                        </p:attrNameLst>
                                      </p:cBhvr>
                                    </p:animMotion>
                                  </p:childTnLst>
                                </p:cTn>
                              </p:par>
                            </p:childTnLst>
                          </p:cTn>
                        </p:par>
                        <p:par>
                          <p:cTn id="16" fill="hold">
                            <p:stCondLst>
                              <p:cond delay="11000"/>
                            </p:stCondLst>
                            <p:childTnLst>
                              <p:par>
                                <p:cTn id="17" presetID="0" presetClass="path" presetSubtype="0" accel="50000" decel="50000" fill="hold" nodeType="afterEffect">
                                  <p:stCondLst>
                                    <p:cond delay="0"/>
                                  </p:stCondLst>
                                  <p:childTnLst>
                                    <p:animMotion origin="layout" path="M 0.01736 0.00185 L -0.2132 0.0037 " pathEditMode="relative" ptsTypes="AA">
                                      <p:cBhvr>
                                        <p:cTn id="18" dur="2000" fill="hold"/>
                                        <p:tgtEl>
                                          <p:spTgt spid="1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64EC07E-D4D8-4C83-9404-40FF37BE99A7}"/>
              </a:ext>
            </a:extLst>
          </p:cNvPr>
          <p:cNvSpPr>
            <a:spLocks noGrp="1"/>
          </p:cNvSpPr>
          <p:nvPr>
            <p:ph type="title"/>
          </p:nvPr>
        </p:nvSpPr>
        <p:spPr/>
        <p:txBody>
          <a:bodyPr/>
          <a:lstStyle/>
          <a:p>
            <a:r>
              <a:rPr lang="en-GB" altLang="en-US"/>
              <a:t>Big and Yellow?</a:t>
            </a:r>
          </a:p>
        </p:txBody>
      </p:sp>
      <p:sp>
        <p:nvSpPr>
          <p:cNvPr id="17411" name="Rectangle 3">
            <a:extLst>
              <a:ext uri="{FF2B5EF4-FFF2-40B4-BE49-F238E27FC236}">
                <a16:creationId xmlns:a16="http://schemas.microsoft.com/office/drawing/2014/main" id="{E114D74A-250B-4B8C-8D40-513E4D82DBB5}"/>
              </a:ext>
            </a:extLst>
          </p:cNvPr>
          <p:cNvSpPr>
            <a:spLocks noGrp="1"/>
          </p:cNvSpPr>
          <p:nvPr>
            <p:ph type="body" idx="1"/>
          </p:nvPr>
        </p:nvSpPr>
        <p:spPr>
          <a:xfrm>
            <a:off x="992584" y="1616413"/>
            <a:ext cx="7158830" cy="4308872"/>
          </a:xfrm>
        </p:spPr>
        <p:txBody>
          <a:bodyPr/>
          <a:lstStyle/>
          <a:p>
            <a:r>
              <a:rPr lang="en-GB" altLang="en-US" sz="2800" dirty="0"/>
              <a:t>What do buses look like?</a:t>
            </a:r>
          </a:p>
          <a:p>
            <a:pPr marL="457200" indent="-457200">
              <a:buFont typeface="Arial" panose="020B0604020202020204" pitchFamily="34" charset="0"/>
              <a:buChar char="•"/>
            </a:pPr>
            <a:r>
              <a:rPr lang="en-GB" altLang="en-US" sz="2800" dirty="0">
                <a:solidFill>
                  <a:schemeClr val="tx1"/>
                </a:solidFill>
              </a:rPr>
              <a:t>Parallel lines on circuit boards</a:t>
            </a:r>
          </a:p>
          <a:p>
            <a:pPr marL="457200" indent="-457200">
              <a:buFont typeface="Arial" panose="020B0604020202020204" pitchFamily="34" charset="0"/>
              <a:buChar char="•"/>
            </a:pPr>
            <a:r>
              <a:rPr lang="en-GB" altLang="en-US" sz="2800" dirty="0">
                <a:solidFill>
                  <a:schemeClr val="tx1"/>
                </a:solidFill>
              </a:rPr>
              <a:t>Ribbon cables</a:t>
            </a:r>
          </a:p>
          <a:p>
            <a:pPr marL="457200" indent="-457200">
              <a:buFont typeface="Arial" panose="020B0604020202020204" pitchFamily="34" charset="0"/>
              <a:buChar char="•"/>
            </a:pPr>
            <a:r>
              <a:rPr lang="en-GB" altLang="en-US" sz="2800" dirty="0">
                <a:solidFill>
                  <a:schemeClr val="tx1"/>
                </a:solidFill>
              </a:rPr>
              <a:t>Strip connectors on mother boards</a:t>
            </a:r>
          </a:p>
          <a:p>
            <a:pPr lvl="2"/>
            <a:r>
              <a:rPr lang="en-GB" altLang="en-US" sz="2800" dirty="0">
                <a:solidFill>
                  <a:schemeClr val="tx1"/>
                </a:solidFill>
              </a:rPr>
              <a:t>e.g. PCI, Sets of wires</a:t>
            </a:r>
          </a:p>
          <a:p>
            <a:pPr marL="848152" lvl="1" indent="-457200">
              <a:buFont typeface="Arial" panose="020B0604020202020204" pitchFamily="34" charset="0"/>
              <a:buChar char="•"/>
            </a:pPr>
            <a:endParaRPr lang="en-GB" sz="2800" dirty="0">
              <a:solidFill>
                <a:schemeClr val="tx1"/>
              </a:solidFill>
            </a:endParaRPr>
          </a:p>
          <a:p>
            <a:pPr marL="457200" indent="-457200">
              <a:buFont typeface="Arial" panose="020B0604020202020204" pitchFamily="34" charset="0"/>
              <a:buChar char="•"/>
            </a:pPr>
            <a:r>
              <a:rPr lang="en-US" sz="2800" dirty="0">
                <a:solidFill>
                  <a:schemeClr val="tx1"/>
                </a:solidFill>
              </a:rPr>
              <a:t>Peripheral Component Interconnect (</a:t>
            </a:r>
            <a:r>
              <a:rPr lang="en-US" sz="2800" b="1" dirty="0">
                <a:solidFill>
                  <a:schemeClr val="tx1"/>
                </a:solidFill>
              </a:rPr>
              <a:t>PCI</a:t>
            </a:r>
            <a:r>
              <a:rPr lang="en-US" sz="2800" dirty="0">
                <a:solidFill>
                  <a:schemeClr val="tx1"/>
                </a:solidFill>
              </a:rPr>
              <a:t>) is a local </a:t>
            </a:r>
            <a:r>
              <a:rPr lang="en-US" sz="2800" b="1" dirty="0">
                <a:solidFill>
                  <a:schemeClr val="tx1"/>
                </a:solidFill>
              </a:rPr>
              <a:t>computer</a:t>
            </a:r>
            <a:r>
              <a:rPr lang="en-US" sz="2800" dirty="0">
                <a:solidFill>
                  <a:schemeClr val="tx1"/>
                </a:solidFill>
              </a:rPr>
              <a:t> bus for attaching hardware devices in a </a:t>
            </a:r>
            <a:r>
              <a:rPr lang="en-US" sz="2800" b="1" dirty="0">
                <a:solidFill>
                  <a:schemeClr val="tx1"/>
                </a:solidFill>
              </a:rPr>
              <a:t>computer</a:t>
            </a:r>
            <a:r>
              <a:rPr lang="en-US" sz="2800" dirty="0">
                <a:solidFill>
                  <a:schemeClr val="tx1"/>
                </a:solidFill>
              </a:rPr>
              <a:t> and is part of the </a:t>
            </a:r>
            <a:r>
              <a:rPr lang="en-US" sz="2800" b="1" dirty="0">
                <a:solidFill>
                  <a:schemeClr val="tx1"/>
                </a:solidFill>
              </a:rPr>
              <a:t>PCI</a:t>
            </a:r>
            <a:r>
              <a:rPr lang="en-US" sz="2800" dirty="0">
                <a:solidFill>
                  <a:schemeClr val="tx1"/>
                </a:solidFill>
              </a:rPr>
              <a:t> Local Bus standard.</a:t>
            </a:r>
            <a:endParaRPr lang="en-GB" altLang="en-US" sz="28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35276C9-DC9C-49F9-9597-63DAEC4E3692}"/>
              </a:ext>
            </a:extLst>
          </p:cNvPr>
          <p:cNvSpPr>
            <a:spLocks noGrp="1"/>
          </p:cNvSpPr>
          <p:nvPr>
            <p:ph type="title"/>
          </p:nvPr>
        </p:nvSpPr>
        <p:spPr>
          <a:xfrm>
            <a:off x="1256506" y="228600"/>
            <a:ext cx="6629400" cy="473656"/>
          </a:xfrm>
        </p:spPr>
        <p:txBody>
          <a:bodyPr/>
          <a:lstStyle/>
          <a:p>
            <a:pPr algn="ctr"/>
            <a:r>
              <a:rPr lang="en-GB" altLang="en-US" dirty="0"/>
              <a:t>Physical Realization of Bus Architecture</a:t>
            </a:r>
          </a:p>
        </p:txBody>
      </p:sp>
      <p:pic>
        <p:nvPicPr>
          <p:cNvPr id="19459" name="Picture 4">
            <a:extLst>
              <a:ext uri="{FF2B5EF4-FFF2-40B4-BE49-F238E27FC236}">
                <a16:creationId xmlns:a16="http://schemas.microsoft.com/office/drawing/2014/main" id="{C20B85E2-6509-408B-B8C3-DE85FC5AB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6869"/>
          <a:stretch>
            <a:fillRect/>
          </a:stretch>
        </p:blipFill>
        <p:spPr bwMode="auto">
          <a:xfrm>
            <a:off x="808038" y="1303338"/>
            <a:ext cx="7526337" cy="55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491EA7-0C3D-4BFA-836C-60E80068EBFD}"/>
              </a:ext>
            </a:extLst>
          </p:cNvPr>
          <p:cNvSpPr>
            <a:spLocks noGrp="1"/>
          </p:cNvSpPr>
          <p:nvPr>
            <p:ph type="title"/>
          </p:nvPr>
        </p:nvSpPr>
        <p:spPr/>
        <p:txBody>
          <a:bodyPr/>
          <a:lstStyle/>
          <a:p>
            <a:r>
              <a:rPr lang="en-GB" altLang="en-US"/>
              <a:t>Timing</a:t>
            </a:r>
          </a:p>
        </p:txBody>
      </p:sp>
      <p:sp>
        <p:nvSpPr>
          <p:cNvPr id="20483" name="Rectangle 3">
            <a:extLst>
              <a:ext uri="{FF2B5EF4-FFF2-40B4-BE49-F238E27FC236}">
                <a16:creationId xmlns:a16="http://schemas.microsoft.com/office/drawing/2014/main" id="{A6FA64BB-F721-412E-A5C9-1663400A2E51}"/>
              </a:ext>
            </a:extLst>
          </p:cNvPr>
          <p:cNvSpPr>
            <a:spLocks noGrp="1"/>
          </p:cNvSpPr>
          <p:nvPr>
            <p:ph type="body" idx="1"/>
          </p:nvPr>
        </p:nvSpPr>
        <p:spPr>
          <a:xfrm>
            <a:off x="992584" y="1616413"/>
            <a:ext cx="7158830" cy="3939540"/>
          </a:xfrm>
        </p:spPr>
        <p:txBody>
          <a:bodyPr/>
          <a:lstStyle/>
          <a:p>
            <a:pPr marL="457200" indent="-457200">
              <a:buFont typeface="Arial" panose="020B0604020202020204" pitchFamily="34" charset="0"/>
              <a:buChar char="•"/>
            </a:pPr>
            <a:r>
              <a:rPr lang="en-GB" altLang="en-US" sz="3200" dirty="0">
                <a:solidFill>
                  <a:schemeClr val="tx1"/>
                </a:solidFill>
              </a:rPr>
              <a:t>Co-ordination of events on bus</a:t>
            </a:r>
          </a:p>
          <a:p>
            <a:pPr marL="457200" indent="-457200">
              <a:buFont typeface="Arial" panose="020B0604020202020204" pitchFamily="34" charset="0"/>
              <a:buChar char="•"/>
            </a:pPr>
            <a:r>
              <a:rPr lang="en-GB" altLang="en-US" sz="3200" dirty="0">
                <a:solidFill>
                  <a:schemeClr val="tx1"/>
                </a:solidFill>
              </a:rPr>
              <a:t>Synchronous</a:t>
            </a:r>
          </a:p>
          <a:p>
            <a:pPr marL="848152" lvl="1" indent="-457200">
              <a:buFont typeface="Arial" panose="020B0604020202020204" pitchFamily="34" charset="0"/>
              <a:buChar char="•"/>
            </a:pPr>
            <a:r>
              <a:rPr lang="en-GB" altLang="en-US" sz="3200" dirty="0">
                <a:solidFill>
                  <a:schemeClr val="tx1"/>
                </a:solidFill>
              </a:rPr>
              <a:t>Events determined by clock signals</a:t>
            </a:r>
          </a:p>
          <a:p>
            <a:pPr marL="848152" lvl="1" indent="-457200">
              <a:buFont typeface="Arial" panose="020B0604020202020204" pitchFamily="34" charset="0"/>
              <a:buChar char="•"/>
            </a:pPr>
            <a:r>
              <a:rPr lang="en-GB" altLang="en-US" sz="3200" dirty="0">
                <a:solidFill>
                  <a:schemeClr val="tx1"/>
                </a:solidFill>
              </a:rPr>
              <a:t>Control Bus includes clock line</a:t>
            </a:r>
          </a:p>
          <a:p>
            <a:pPr marL="848152" lvl="1" indent="-457200">
              <a:buFont typeface="Arial" panose="020B0604020202020204" pitchFamily="34" charset="0"/>
              <a:buChar char="•"/>
            </a:pPr>
            <a:r>
              <a:rPr lang="en-GB" altLang="en-US" sz="3200" dirty="0">
                <a:solidFill>
                  <a:schemeClr val="tx1"/>
                </a:solidFill>
              </a:rPr>
              <a:t>A single 1-0 is a bus cycle</a:t>
            </a:r>
          </a:p>
          <a:p>
            <a:pPr marL="848152" lvl="1" indent="-457200">
              <a:buFont typeface="Arial" panose="020B0604020202020204" pitchFamily="34" charset="0"/>
              <a:buChar char="•"/>
            </a:pPr>
            <a:r>
              <a:rPr lang="en-GB" altLang="en-US" sz="3200" dirty="0">
                <a:solidFill>
                  <a:schemeClr val="tx1"/>
                </a:solidFill>
              </a:rPr>
              <a:t>All devices can read clock line</a:t>
            </a:r>
          </a:p>
          <a:p>
            <a:pPr marL="848152" lvl="1" indent="-457200">
              <a:buFont typeface="Arial" panose="020B0604020202020204" pitchFamily="34" charset="0"/>
              <a:buChar char="•"/>
            </a:pPr>
            <a:r>
              <a:rPr lang="en-GB" altLang="en-US" sz="3200" dirty="0">
                <a:solidFill>
                  <a:schemeClr val="tx1"/>
                </a:solidFill>
              </a:rPr>
              <a:t>Usually sync on leading edge</a:t>
            </a:r>
          </a:p>
          <a:p>
            <a:pPr marL="848152" lvl="1" indent="-457200">
              <a:buFont typeface="Arial" panose="020B0604020202020204" pitchFamily="34" charset="0"/>
              <a:buChar char="•"/>
            </a:pPr>
            <a:r>
              <a:rPr lang="en-GB" altLang="en-US" sz="3200" dirty="0">
                <a:solidFill>
                  <a:schemeClr val="tx1"/>
                </a:solidFill>
              </a:rPr>
              <a:t>Usually a single cycle for an event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2668CE3-DB3F-43B2-8378-6310167BA254}"/>
              </a:ext>
            </a:extLst>
          </p:cNvPr>
          <p:cNvSpPr>
            <a:spLocks noGrp="1"/>
          </p:cNvSpPr>
          <p:nvPr>
            <p:ph type="title"/>
          </p:nvPr>
        </p:nvSpPr>
        <p:spPr>
          <a:xfrm>
            <a:off x="628650" y="144463"/>
            <a:ext cx="7886700" cy="1325562"/>
          </a:xfrm>
        </p:spPr>
        <p:txBody>
          <a:bodyPr/>
          <a:lstStyle/>
          <a:p>
            <a:r>
              <a:rPr lang="en-GB" altLang="en-US"/>
              <a:t>Synchronous Timing Diagram</a:t>
            </a:r>
          </a:p>
        </p:txBody>
      </p:sp>
      <p:pic>
        <p:nvPicPr>
          <p:cNvPr id="22531" name="Picture 61">
            <a:extLst>
              <a:ext uri="{FF2B5EF4-FFF2-40B4-BE49-F238E27FC236}">
                <a16:creationId xmlns:a16="http://schemas.microsoft.com/office/drawing/2014/main" id="{0F343828-E590-4F86-BA54-05211049B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700" t="22726" r="26442" b="32576"/>
          <a:stretch>
            <a:fillRect/>
          </a:stretch>
        </p:blipFill>
        <p:spPr bwMode="auto">
          <a:xfrm>
            <a:off x="1143000" y="1066800"/>
            <a:ext cx="6019800" cy="572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C8594BE-6D2A-42C5-AD2F-8EBF24501975}"/>
              </a:ext>
            </a:extLst>
          </p:cNvPr>
          <p:cNvSpPr>
            <a:spLocks noGrp="1"/>
          </p:cNvSpPr>
          <p:nvPr>
            <p:ph type="title"/>
          </p:nvPr>
        </p:nvSpPr>
        <p:spPr/>
        <p:txBody>
          <a:bodyPr/>
          <a:lstStyle/>
          <a:p>
            <a:r>
              <a:rPr lang="en-GB" altLang="en-US"/>
              <a:t>Asynchronous Timing – Read Diagram</a:t>
            </a:r>
          </a:p>
        </p:txBody>
      </p:sp>
      <p:pic>
        <p:nvPicPr>
          <p:cNvPr id="24579" name="Picture 60">
            <a:extLst>
              <a:ext uri="{FF2B5EF4-FFF2-40B4-BE49-F238E27FC236}">
                <a16:creationId xmlns:a16="http://schemas.microsoft.com/office/drawing/2014/main" id="{75EFC572-DFBA-42C0-9E01-327D84A97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772" t="10117" r="23497" b="61363"/>
          <a:stretch>
            <a:fillRect/>
          </a:stretch>
        </p:blipFill>
        <p:spPr bwMode="auto">
          <a:xfrm>
            <a:off x="381000" y="1446213"/>
            <a:ext cx="8382000" cy="457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9A94076-5D94-4733-92BF-D8313F04CEF0}"/>
              </a:ext>
            </a:extLst>
          </p:cNvPr>
          <p:cNvSpPr>
            <a:spLocks noGrp="1"/>
          </p:cNvSpPr>
          <p:nvPr>
            <p:ph type="title"/>
          </p:nvPr>
        </p:nvSpPr>
        <p:spPr/>
        <p:txBody>
          <a:bodyPr/>
          <a:lstStyle/>
          <a:p>
            <a:r>
              <a:rPr lang="en-GB" altLang="en-US"/>
              <a:t>Asynchronous Timing – Write Diagram</a:t>
            </a:r>
          </a:p>
        </p:txBody>
      </p:sp>
      <p:pic>
        <p:nvPicPr>
          <p:cNvPr id="26627" name="Picture 3">
            <a:extLst>
              <a:ext uri="{FF2B5EF4-FFF2-40B4-BE49-F238E27FC236}">
                <a16:creationId xmlns:a16="http://schemas.microsoft.com/office/drawing/2014/main" id="{EC32EE58-5CB0-4BAF-83C6-21348E59C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772" t="46970" r="23497" b="25000"/>
          <a:stretch>
            <a:fillRect/>
          </a:stretch>
        </p:blipFill>
        <p:spPr bwMode="auto">
          <a:xfrm>
            <a:off x="0" y="1574800"/>
            <a:ext cx="9144000" cy="490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69EE393-19E6-4F8A-9363-E1F8F5DF9CD1}"/>
              </a:ext>
            </a:extLst>
          </p:cNvPr>
          <p:cNvSpPr>
            <a:spLocks noGrp="1" noChangeArrowheads="1"/>
          </p:cNvSpPr>
          <p:nvPr>
            <p:ph type="title"/>
          </p:nvPr>
        </p:nvSpPr>
        <p:spPr>
          <a:xfrm>
            <a:off x="626533" y="762000"/>
            <a:ext cx="7924800" cy="553998"/>
          </a:xfrm>
        </p:spPr>
        <p:txBody>
          <a:bodyPr/>
          <a:lstStyle/>
          <a:p>
            <a:pPr algn="ctr" eaLnBrk="1" hangingPunct="1"/>
            <a:r>
              <a:rPr lang="en-US" altLang="en-US" sz="3600" dirty="0">
                <a:solidFill>
                  <a:schemeClr val="accent2"/>
                </a:solidFill>
              </a:rPr>
              <a:t>Inside The 8088/8086</a:t>
            </a:r>
          </a:p>
        </p:txBody>
      </p:sp>
      <p:sp>
        <p:nvSpPr>
          <p:cNvPr id="25603" name="Rectangle 3">
            <a:extLst>
              <a:ext uri="{FF2B5EF4-FFF2-40B4-BE49-F238E27FC236}">
                <a16:creationId xmlns:a16="http://schemas.microsoft.com/office/drawing/2014/main" id="{3B188431-8133-413F-9A04-95F0A87C8B34}"/>
              </a:ext>
            </a:extLst>
          </p:cNvPr>
          <p:cNvSpPr>
            <a:spLocks noGrp="1" noChangeArrowheads="1"/>
          </p:cNvSpPr>
          <p:nvPr>
            <p:ph type="body" idx="1"/>
          </p:nvPr>
        </p:nvSpPr>
        <p:spPr>
          <a:xfrm>
            <a:off x="809095" y="1828800"/>
            <a:ext cx="7559675" cy="3505200"/>
          </a:xfrm>
        </p:spPr>
        <p:txBody>
          <a:bodyPr/>
          <a:lstStyle/>
          <a:p>
            <a:pPr marL="609600" indent="-609600" algn="l" eaLnBrk="1" hangingPunct="1">
              <a:buFontTx/>
              <a:buNone/>
            </a:pPr>
            <a:r>
              <a:rPr lang="en-US" altLang="en-US" dirty="0">
                <a:solidFill>
                  <a:schemeClr val="accent2"/>
                </a:solidFill>
              </a:rPr>
              <a:t>Concepts important to the internal operation of 8088/8086</a:t>
            </a:r>
          </a:p>
          <a:p>
            <a:pPr marL="609600" indent="-609600" algn="l" eaLnBrk="1" hangingPunct="1">
              <a:buFontTx/>
              <a:buNone/>
            </a:pPr>
            <a:endParaRPr lang="en-US" altLang="en-US" dirty="0">
              <a:solidFill>
                <a:schemeClr val="accent2"/>
              </a:solidFill>
            </a:endParaRPr>
          </a:p>
          <a:p>
            <a:pPr marL="609600" indent="-609600" algn="l" eaLnBrk="1" hangingPunct="1"/>
            <a:r>
              <a:rPr lang="en-US" altLang="en-US" dirty="0"/>
              <a:t>Pipelining</a:t>
            </a:r>
          </a:p>
          <a:p>
            <a:pPr marL="609600" indent="-609600" algn="l" eaLnBrk="1" hangingPunct="1"/>
            <a:endParaRPr lang="en-US" altLang="en-US" sz="1000" dirty="0"/>
          </a:p>
          <a:p>
            <a:pPr marL="609600" indent="-609600" algn="l" eaLnBrk="1" hangingPunct="1"/>
            <a:r>
              <a:rPr lang="en-US" altLang="en-US" dirty="0"/>
              <a:t>Registers</a:t>
            </a:r>
          </a:p>
        </p:txBody>
      </p:sp>
    </p:spTree>
    <p:extLst>
      <p:ext uri="{BB962C8B-B14F-4D97-AF65-F5344CB8AC3E}">
        <p14:creationId xmlns:p14="http://schemas.microsoft.com/office/powerpoint/2010/main" val="6066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6934200" cy="639762"/>
          </a:xfrm>
        </p:spPr>
        <p:txBody>
          <a:bodyPr>
            <a:noAutofit/>
          </a:bodyPr>
          <a:lstStyle/>
          <a:p>
            <a:r>
              <a:rPr lang="en-US" dirty="0"/>
              <a:t>Lecture Outlines</a:t>
            </a:r>
          </a:p>
        </p:txBody>
      </p:sp>
      <p:sp>
        <p:nvSpPr>
          <p:cNvPr id="3" name="Content Placeholder 2"/>
          <p:cNvSpPr>
            <a:spLocks noGrp="1"/>
          </p:cNvSpPr>
          <p:nvPr>
            <p:ph idx="1"/>
          </p:nvPr>
        </p:nvSpPr>
        <p:spPr>
          <a:xfrm>
            <a:off x="1295400" y="1066799"/>
            <a:ext cx="7162800" cy="5562601"/>
          </a:xfrm>
        </p:spPr>
        <p:txBody>
          <a:bodyPr>
            <a:normAutofit/>
          </a:bodyPr>
          <a:lstStyle/>
          <a:p>
            <a:pPr fontAlgn="base">
              <a:lnSpc>
                <a:spcPct val="90000"/>
              </a:lnSpc>
              <a:spcAft>
                <a:spcPct val="0"/>
              </a:spcAft>
              <a:defRPr/>
            </a:pPr>
            <a:r>
              <a:rPr lang="en-US" dirty="0"/>
              <a:t>History</a:t>
            </a:r>
          </a:p>
          <a:p>
            <a:pPr fontAlgn="base">
              <a:lnSpc>
                <a:spcPct val="90000"/>
              </a:lnSpc>
              <a:spcAft>
                <a:spcPct val="0"/>
              </a:spcAft>
              <a:defRPr/>
            </a:pPr>
            <a:endParaRPr lang="en-US" dirty="0"/>
          </a:p>
          <a:p>
            <a:pPr fontAlgn="base">
              <a:lnSpc>
                <a:spcPct val="90000"/>
              </a:lnSpc>
              <a:spcAft>
                <a:spcPct val="0"/>
              </a:spcAft>
              <a:defRPr/>
            </a:pPr>
            <a:r>
              <a:rPr lang="en-US" dirty="0"/>
              <a:t>Register Architecture</a:t>
            </a:r>
          </a:p>
          <a:p>
            <a:pPr fontAlgn="base">
              <a:lnSpc>
                <a:spcPct val="90000"/>
              </a:lnSpc>
              <a:spcAft>
                <a:spcPct val="0"/>
              </a:spcAft>
              <a:defRPr/>
            </a:pPr>
            <a:endParaRPr lang="en-US" dirty="0"/>
          </a:p>
          <a:p>
            <a:pPr fontAlgn="base">
              <a:lnSpc>
                <a:spcPct val="90000"/>
              </a:lnSpc>
              <a:spcAft>
                <a:spcPct val="0"/>
              </a:spcAft>
              <a:defRPr/>
            </a:pPr>
            <a:r>
              <a:rPr lang="en-US" dirty="0"/>
              <a:t>Our First Program</a:t>
            </a:r>
          </a:p>
          <a:p>
            <a:pPr fontAlgn="base">
              <a:lnSpc>
                <a:spcPct val="90000"/>
              </a:lnSpc>
              <a:spcAft>
                <a:spcPct val="0"/>
              </a:spcAft>
              <a:defRPr/>
            </a:pPr>
            <a:endParaRPr lang="en-US" dirty="0"/>
          </a:p>
          <a:p>
            <a:pPr fontAlgn="base">
              <a:lnSpc>
                <a:spcPct val="90000"/>
              </a:lnSpc>
              <a:spcAft>
                <a:spcPct val="0"/>
              </a:spcAft>
              <a:defRPr/>
            </a:pPr>
            <a:r>
              <a:rPr lang="en-US" dirty="0"/>
              <a:t>Segmented Memory Model</a:t>
            </a:r>
          </a:p>
          <a:p>
            <a:pPr fontAlgn="base">
              <a:lnSpc>
                <a:spcPct val="90000"/>
              </a:lnSpc>
              <a:spcAft>
                <a:spcPct val="0"/>
              </a:spcAft>
              <a:buClr>
                <a:schemeClr val="tx2"/>
              </a:buClr>
              <a:defRPr/>
            </a:pPr>
            <a:endParaRPr lang="en-US" dirty="0"/>
          </a:p>
        </p:txBody>
      </p:sp>
    </p:spTree>
    <p:extLst>
      <p:ext uri="{BB962C8B-B14F-4D97-AF65-F5344CB8AC3E}">
        <p14:creationId xmlns:p14="http://schemas.microsoft.com/office/powerpoint/2010/main" val="2508773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FC3A6E1-6204-44A9-8750-2606E758782A}"/>
              </a:ext>
            </a:extLst>
          </p:cNvPr>
          <p:cNvSpPr>
            <a:spLocks noGrp="1" noChangeArrowheads="1"/>
          </p:cNvSpPr>
          <p:nvPr>
            <p:ph type="title"/>
          </p:nvPr>
        </p:nvSpPr>
        <p:spPr>
          <a:xfrm>
            <a:off x="715962" y="512802"/>
            <a:ext cx="7924800" cy="553998"/>
          </a:xfrm>
        </p:spPr>
        <p:txBody>
          <a:bodyPr/>
          <a:lstStyle/>
          <a:p>
            <a:pPr algn="ctr" eaLnBrk="1" hangingPunct="1"/>
            <a:r>
              <a:rPr lang="en-US" altLang="en-US" sz="3600" dirty="0">
                <a:solidFill>
                  <a:schemeClr val="accent2"/>
                </a:solidFill>
              </a:rPr>
              <a:t>Inside The 8088/8086…</a:t>
            </a:r>
            <a:r>
              <a:rPr lang="en-US" altLang="en-US" sz="2800" i="1" dirty="0">
                <a:solidFill>
                  <a:schemeClr val="accent2"/>
                </a:solidFill>
              </a:rPr>
              <a:t>pipelining</a:t>
            </a:r>
          </a:p>
        </p:txBody>
      </p:sp>
      <p:sp>
        <p:nvSpPr>
          <p:cNvPr id="26627" name="Rectangle 3">
            <a:extLst>
              <a:ext uri="{FF2B5EF4-FFF2-40B4-BE49-F238E27FC236}">
                <a16:creationId xmlns:a16="http://schemas.microsoft.com/office/drawing/2014/main" id="{467F1F66-0E80-4053-995B-7100C76BFAF0}"/>
              </a:ext>
            </a:extLst>
          </p:cNvPr>
          <p:cNvSpPr>
            <a:spLocks noGrp="1" noChangeArrowheads="1"/>
          </p:cNvSpPr>
          <p:nvPr>
            <p:ph type="body" idx="1"/>
          </p:nvPr>
        </p:nvSpPr>
        <p:spPr>
          <a:xfrm>
            <a:off x="838200" y="1752600"/>
            <a:ext cx="7467600" cy="4191000"/>
          </a:xfrm>
        </p:spPr>
        <p:txBody>
          <a:bodyPr/>
          <a:lstStyle/>
          <a:p>
            <a:pPr marL="609600" indent="-609600" eaLnBrk="1" hangingPunct="1"/>
            <a:r>
              <a:rPr lang="en-US" altLang="en-US" dirty="0">
                <a:solidFill>
                  <a:schemeClr val="accent2"/>
                </a:solidFill>
              </a:rPr>
              <a:t>Pipelining</a:t>
            </a:r>
          </a:p>
          <a:p>
            <a:pPr marL="990600" lvl="1" indent="-533400" eaLnBrk="1" hangingPunct="1"/>
            <a:r>
              <a:rPr lang="en-US" altLang="en-US" dirty="0"/>
              <a:t>Two ways to make CPU process information faster:</a:t>
            </a:r>
          </a:p>
          <a:p>
            <a:pPr marL="1371600" lvl="2" indent="-457200" eaLnBrk="1" hangingPunct="1"/>
            <a:r>
              <a:rPr lang="en-US" altLang="en-US" dirty="0"/>
              <a:t>Increase the working frequency – technology dependent</a:t>
            </a:r>
          </a:p>
          <a:p>
            <a:pPr marL="1371600" lvl="2" indent="-457200" eaLnBrk="1" hangingPunct="1"/>
            <a:r>
              <a:rPr lang="en-US" altLang="en-US" dirty="0"/>
              <a:t>Change the internal architecture of the CPU</a:t>
            </a:r>
          </a:p>
          <a:p>
            <a:pPr marL="1371600" lvl="2" indent="-457200" eaLnBrk="1" hangingPunct="1"/>
            <a:endParaRPr lang="en-US" altLang="en-US" sz="1000" dirty="0"/>
          </a:p>
          <a:p>
            <a:pPr marL="990600" lvl="1" indent="-533400" eaLnBrk="1" hangingPunct="1"/>
            <a:r>
              <a:rPr lang="en-US" altLang="en-US" dirty="0"/>
              <a:t>Pipelining is to allow CPU to fetch and execute at the same time </a:t>
            </a:r>
          </a:p>
        </p:txBody>
      </p:sp>
      <p:sp>
        <p:nvSpPr>
          <p:cNvPr id="26628" name="Text Box 28">
            <a:extLst>
              <a:ext uri="{FF2B5EF4-FFF2-40B4-BE49-F238E27FC236}">
                <a16:creationId xmlns:a16="http://schemas.microsoft.com/office/drawing/2014/main" id="{F537BBD9-2476-4599-BE27-31D2193297AE}"/>
              </a:ext>
            </a:extLst>
          </p:cNvPr>
          <p:cNvSpPr txBox="1">
            <a:spLocks noChangeArrowheads="1"/>
          </p:cNvSpPr>
          <p:nvPr/>
        </p:nvSpPr>
        <p:spPr bwMode="auto">
          <a:xfrm>
            <a:off x="196850" y="152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pic>
        <p:nvPicPr>
          <p:cNvPr id="26629" name="Picture 30">
            <a:extLst>
              <a:ext uri="{FF2B5EF4-FFF2-40B4-BE49-F238E27FC236}">
                <a16:creationId xmlns:a16="http://schemas.microsoft.com/office/drawing/2014/main" id="{CC3AF6D6-FCB7-4B6A-97F8-2D026E6E1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087813"/>
            <a:ext cx="5486400"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046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77B866E-3CA7-44F8-8D12-305B1057845F}"/>
              </a:ext>
            </a:extLst>
          </p:cNvPr>
          <p:cNvSpPr>
            <a:spLocks noGrp="1" noChangeArrowheads="1"/>
          </p:cNvSpPr>
          <p:nvPr>
            <p:ph type="title"/>
          </p:nvPr>
        </p:nvSpPr>
        <p:spPr>
          <a:xfrm>
            <a:off x="609600" y="685800"/>
            <a:ext cx="7924800" cy="553998"/>
          </a:xfrm>
        </p:spPr>
        <p:txBody>
          <a:bodyPr/>
          <a:lstStyle/>
          <a:p>
            <a:pPr algn="ctr" eaLnBrk="1" hangingPunct="1"/>
            <a:r>
              <a:rPr lang="en-US" altLang="en-US" sz="3600" dirty="0">
                <a:solidFill>
                  <a:schemeClr val="accent2"/>
                </a:solidFill>
              </a:rPr>
              <a:t>Inside The 8088/8086…</a:t>
            </a:r>
            <a:r>
              <a:rPr lang="en-US" altLang="en-US" sz="2800" i="1" dirty="0">
                <a:solidFill>
                  <a:schemeClr val="accent2"/>
                </a:solidFill>
              </a:rPr>
              <a:t>pipelining</a:t>
            </a:r>
          </a:p>
        </p:txBody>
      </p:sp>
      <p:sp>
        <p:nvSpPr>
          <p:cNvPr id="27651" name="Rectangle 3">
            <a:extLst>
              <a:ext uri="{FF2B5EF4-FFF2-40B4-BE49-F238E27FC236}">
                <a16:creationId xmlns:a16="http://schemas.microsoft.com/office/drawing/2014/main" id="{AFE24161-1C03-4597-A192-2005DD264CCC}"/>
              </a:ext>
            </a:extLst>
          </p:cNvPr>
          <p:cNvSpPr>
            <a:spLocks noGrp="1" noChangeArrowheads="1"/>
          </p:cNvSpPr>
          <p:nvPr>
            <p:ph type="body" idx="1"/>
          </p:nvPr>
        </p:nvSpPr>
        <p:spPr>
          <a:xfrm>
            <a:off x="533400" y="1752600"/>
            <a:ext cx="8382000" cy="2893100"/>
          </a:xfrm>
        </p:spPr>
        <p:txBody>
          <a:bodyPr/>
          <a:lstStyle/>
          <a:p>
            <a:pPr marL="609600" indent="-609600" algn="l" eaLnBrk="1" hangingPunct="1">
              <a:buFontTx/>
              <a:buNone/>
            </a:pPr>
            <a:r>
              <a:rPr lang="en-US" altLang="en-US" sz="2800" dirty="0">
                <a:solidFill>
                  <a:schemeClr val="accent2"/>
                </a:solidFill>
              </a:rPr>
              <a:t>Intel implemented the </a:t>
            </a:r>
            <a:r>
              <a:rPr lang="en-US" altLang="en-US" sz="2800" b="1" dirty="0">
                <a:solidFill>
                  <a:schemeClr val="accent2"/>
                </a:solidFill>
              </a:rPr>
              <a:t>concept of pipelining </a:t>
            </a:r>
            <a:r>
              <a:rPr lang="en-US" altLang="en-US" sz="2800" dirty="0">
                <a:solidFill>
                  <a:schemeClr val="accent2"/>
                </a:solidFill>
              </a:rPr>
              <a:t>by splitting the internal structure of the 8088/8086 into two sections that works simultaneously:</a:t>
            </a:r>
          </a:p>
          <a:p>
            <a:pPr marL="609600" indent="-609600" algn="l" eaLnBrk="1" hangingPunct="1">
              <a:buFontTx/>
              <a:buNone/>
            </a:pPr>
            <a:endParaRPr lang="en-US" altLang="en-US" sz="2800" dirty="0">
              <a:solidFill>
                <a:schemeClr val="accent2"/>
              </a:solidFill>
            </a:endParaRPr>
          </a:p>
          <a:p>
            <a:pPr marL="609600" indent="-609600" algn="l" eaLnBrk="1" hangingPunct="1"/>
            <a:r>
              <a:rPr lang="en-US" altLang="en-US" sz="2800" dirty="0"/>
              <a:t>Execution Unit (EU) – </a:t>
            </a:r>
            <a:r>
              <a:rPr lang="en-US" altLang="en-US" sz="2000" dirty="0"/>
              <a:t>executes instructions previously fetched</a:t>
            </a:r>
          </a:p>
          <a:p>
            <a:pPr marL="609600" indent="-609600" algn="l" eaLnBrk="1" hangingPunct="1"/>
            <a:endParaRPr lang="en-US" altLang="en-US" sz="2000" dirty="0"/>
          </a:p>
          <a:p>
            <a:pPr marL="609600" indent="-609600" algn="l" eaLnBrk="1" hangingPunct="1"/>
            <a:r>
              <a:rPr lang="en-US" altLang="en-US" sz="2800" dirty="0"/>
              <a:t>Bus Interface Unit (BIU) – </a:t>
            </a:r>
            <a:r>
              <a:rPr lang="en-US" altLang="en-US" sz="2000" dirty="0"/>
              <a:t>accesses memory and peripherals</a:t>
            </a:r>
          </a:p>
        </p:txBody>
      </p:sp>
    </p:spTree>
    <p:extLst>
      <p:ext uri="{BB962C8B-B14F-4D97-AF65-F5344CB8AC3E}">
        <p14:creationId xmlns:p14="http://schemas.microsoft.com/office/powerpoint/2010/main" val="2375131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descr="Large confetti">
            <a:extLst>
              <a:ext uri="{FF2B5EF4-FFF2-40B4-BE49-F238E27FC236}">
                <a16:creationId xmlns:a16="http://schemas.microsoft.com/office/drawing/2014/main" id="{DF293B1F-E559-4E8C-9B94-C45D709B9165}"/>
              </a:ext>
            </a:extLst>
          </p:cNvPr>
          <p:cNvSpPr>
            <a:spLocks noGrp="1"/>
          </p:cNvSpPr>
          <p:nvPr>
            <p:ph type="title"/>
          </p:nvPr>
        </p:nvSpPr>
        <p:spPr/>
        <p:txBody>
          <a:bodyPr/>
          <a:lstStyle/>
          <a:p>
            <a:pPr eaLnBrk="1" hangingPunct="1"/>
            <a:r>
              <a:rPr lang="en-US" altLang="en-US" sz="4000"/>
              <a:t>CPU Architecture of 8086/8088c</a:t>
            </a:r>
          </a:p>
        </p:txBody>
      </p:sp>
      <p:sp>
        <p:nvSpPr>
          <p:cNvPr id="29699" name="Slide Number Placeholder 1">
            <a:extLst>
              <a:ext uri="{FF2B5EF4-FFF2-40B4-BE49-F238E27FC236}">
                <a16:creationId xmlns:a16="http://schemas.microsoft.com/office/drawing/2014/main" id="{4C49E6DB-EFE5-463E-8CB0-3F4031E66D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B79924-086B-476E-9BFA-220DA341D999}" type="slidenum">
              <a:rPr lang="en-GB" altLang="en-US" sz="1400">
                <a:solidFill>
                  <a:schemeClr val="bg1"/>
                </a:solidFill>
              </a:rPr>
              <a:pPr/>
              <a:t>32</a:t>
            </a:fld>
            <a:endParaRPr lang="en-GB" altLang="en-US" sz="1400">
              <a:solidFill>
                <a:schemeClr val="bg1"/>
              </a:solidFill>
            </a:endParaRPr>
          </a:p>
        </p:txBody>
      </p:sp>
      <p:pic>
        <p:nvPicPr>
          <p:cNvPr id="29700" name="Picture 1">
            <a:extLst>
              <a:ext uri="{FF2B5EF4-FFF2-40B4-BE49-F238E27FC236}">
                <a16:creationId xmlns:a16="http://schemas.microsoft.com/office/drawing/2014/main" id="{072C9C9A-5AC5-4A6D-9F4D-E3127F0BDC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688" y="0"/>
            <a:ext cx="83026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546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1FD8-7763-4A48-A7F0-CFA3203B4905}"/>
              </a:ext>
            </a:extLst>
          </p:cNvPr>
          <p:cNvSpPr>
            <a:spLocks noGrp="1"/>
          </p:cNvSpPr>
          <p:nvPr>
            <p:ph type="ctrTitle"/>
          </p:nvPr>
        </p:nvSpPr>
        <p:spPr>
          <a:xfrm>
            <a:off x="685800" y="2586633"/>
            <a:ext cx="7772400" cy="923330"/>
          </a:xfrm>
        </p:spPr>
        <p:txBody>
          <a:bodyPr/>
          <a:lstStyle/>
          <a:p>
            <a:r>
              <a:rPr lang="en-US" dirty="0"/>
              <a:t>Registers</a:t>
            </a:r>
          </a:p>
        </p:txBody>
      </p:sp>
      <p:sp>
        <p:nvSpPr>
          <p:cNvPr id="3" name="Subtitle 2">
            <a:extLst>
              <a:ext uri="{FF2B5EF4-FFF2-40B4-BE49-F238E27FC236}">
                <a16:creationId xmlns:a16="http://schemas.microsoft.com/office/drawing/2014/main" id="{7D225151-5C08-4C15-A677-9BEA5B051A31}"/>
              </a:ext>
            </a:extLst>
          </p:cNvPr>
          <p:cNvSpPr>
            <a:spLocks noGrp="1"/>
          </p:cNvSpPr>
          <p:nvPr>
            <p:ph type="subTitle" idx="1"/>
          </p:nvPr>
        </p:nvSpPr>
        <p:spPr>
          <a:xfrm>
            <a:off x="1143000" y="3602038"/>
            <a:ext cx="6858000" cy="369332"/>
          </a:xfrm>
        </p:spPr>
        <p:txBody>
          <a:bodyPr/>
          <a:lstStyle/>
          <a:p>
            <a:endParaRPr lang="en-US" dirty="0"/>
          </a:p>
        </p:txBody>
      </p:sp>
    </p:spTree>
    <p:extLst>
      <p:ext uri="{BB962C8B-B14F-4D97-AF65-F5344CB8AC3E}">
        <p14:creationId xmlns:p14="http://schemas.microsoft.com/office/powerpoint/2010/main" val="2250761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descr="Large confetti">
            <a:extLst>
              <a:ext uri="{FF2B5EF4-FFF2-40B4-BE49-F238E27FC236}">
                <a16:creationId xmlns:a16="http://schemas.microsoft.com/office/drawing/2014/main" id="{93CE8306-BF5A-4A0E-8E61-F32D4CA1788B}"/>
              </a:ext>
            </a:extLst>
          </p:cNvPr>
          <p:cNvSpPr>
            <a:spLocks noGrp="1"/>
          </p:cNvSpPr>
          <p:nvPr>
            <p:ph type="title"/>
          </p:nvPr>
        </p:nvSpPr>
        <p:spPr/>
        <p:txBody>
          <a:bodyPr/>
          <a:lstStyle/>
          <a:p>
            <a:pPr eaLnBrk="1" hangingPunct="1"/>
            <a:r>
              <a:rPr lang="en-US" altLang="en-US" sz="4000"/>
              <a:t>Registers:</a:t>
            </a:r>
          </a:p>
        </p:txBody>
      </p:sp>
      <p:sp>
        <p:nvSpPr>
          <p:cNvPr id="27651" name="Slide Number Placeholder 1">
            <a:extLst>
              <a:ext uri="{FF2B5EF4-FFF2-40B4-BE49-F238E27FC236}">
                <a16:creationId xmlns:a16="http://schemas.microsoft.com/office/drawing/2014/main" id="{BE6D97B2-2CE1-426D-9904-2804360A98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ED48F6-76F1-47BF-9AA5-1C3D223A752B}" type="slidenum">
              <a:rPr lang="en-GB" altLang="en-US" sz="1400">
                <a:solidFill>
                  <a:schemeClr val="bg1"/>
                </a:solidFill>
              </a:rPr>
              <a:pPr/>
              <a:t>34</a:t>
            </a:fld>
            <a:endParaRPr lang="en-GB" altLang="en-US" sz="1400">
              <a:solidFill>
                <a:schemeClr val="bg1"/>
              </a:solidFill>
            </a:endParaRPr>
          </a:p>
        </p:txBody>
      </p:sp>
      <p:sp>
        <p:nvSpPr>
          <p:cNvPr id="27652" name="Rectangle 3">
            <a:extLst>
              <a:ext uri="{FF2B5EF4-FFF2-40B4-BE49-F238E27FC236}">
                <a16:creationId xmlns:a16="http://schemas.microsoft.com/office/drawing/2014/main" id="{0EC4BB80-0121-4CC0-BBB0-3441AE206E21}"/>
              </a:ext>
            </a:extLst>
          </p:cNvPr>
          <p:cNvSpPr txBox="1">
            <a:spLocks noChangeArrowheads="1"/>
          </p:cNvSpPr>
          <p:nvPr/>
        </p:nvSpPr>
        <p:spPr bwMode="auto">
          <a:xfrm>
            <a:off x="661988" y="1935163"/>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14350" indent="-51435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SzPct val="85000"/>
              <a:buFont typeface="Calibri Light" panose="020F0302020204030204" pitchFamily="34" charset="0"/>
              <a:buAutoNum type="arabicPeriod"/>
            </a:pPr>
            <a:r>
              <a:rPr lang="en-US" altLang="en-US" sz="3200"/>
              <a:t>Benefits of Registers.</a:t>
            </a:r>
          </a:p>
          <a:p>
            <a:pPr eaLnBrk="1" hangingPunct="1">
              <a:spcBef>
                <a:spcPct val="20000"/>
              </a:spcBef>
              <a:buSzPct val="85000"/>
              <a:buFont typeface="Calibri Light" panose="020F0302020204030204" pitchFamily="34" charset="0"/>
              <a:buAutoNum type="arabicPeriod"/>
            </a:pPr>
            <a:r>
              <a:rPr lang="en-US" altLang="en-US" sz="3200"/>
              <a:t>Types of Registers.</a:t>
            </a:r>
          </a:p>
          <a:p>
            <a:pPr eaLnBrk="1" hangingPunct="1">
              <a:spcBef>
                <a:spcPct val="20000"/>
              </a:spcBef>
              <a:buSzPct val="85000"/>
              <a:buFont typeface="Calibri Light" panose="020F0302020204030204" pitchFamily="34" charset="0"/>
              <a:buAutoNum type="arabicPeriod"/>
            </a:pPr>
            <a:r>
              <a:rPr lang="en-US" altLang="en-US" sz="3200"/>
              <a:t>General Purpose Registers.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Large confetti">
            <a:extLst>
              <a:ext uri="{FF2B5EF4-FFF2-40B4-BE49-F238E27FC236}">
                <a16:creationId xmlns:a16="http://schemas.microsoft.com/office/drawing/2014/main" id="{F7FF6317-D4CC-4109-99E9-224EF2FA0475}"/>
              </a:ext>
            </a:extLst>
          </p:cNvPr>
          <p:cNvSpPr>
            <a:spLocks noGrp="1"/>
          </p:cNvSpPr>
          <p:nvPr>
            <p:ph type="title"/>
          </p:nvPr>
        </p:nvSpPr>
        <p:spPr>
          <a:xfrm>
            <a:off x="661988" y="450437"/>
            <a:ext cx="8177212" cy="615553"/>
          </a:xfrm>
        </p:spPr>
        <p:txBody>
          <a:bodyPr/>
          <a:lstStyle/>
          <a:p>
            <a:pPr algn="ctr" eaLnBrk="1" hangingPunct="1"/>
            <a:r>
              <a:rPr lang="en-US" altLang="en-US" sz="4000" dirty="0"/>
              <a:t>CPU Architecture of 8086/8088c</a:t>
            </a:r>
          </a:p>
        </p:txBody>
      </p:sp>
      <p:sp>
        <p:nvSpPr>
          <p:cNvPr id="31747" name="Slide Number Placeholder 1">
            <a:extLst>
              <a:ext uri="{FF2B5EF4-FFF2-40B4-BE49-F238E27FC236}">
                <a16:creationId xmlns:a16="http://schemas.microsoft.com/office/drawing/2014/main" id="{D04C80BE-6B49-4B86-90C6-F68B20D315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EA2F6F-0755-4838-B57F-91DE00DE8DEF}" type="slidenum">
              <a:rPr lang="en-GB" altLang="en-US" sz="1400">
                <a:solidFill>
                  <a:schemeClr val="bg1"/>
                </a:solidFill>
              </a:rPr>
              <a:pPr/>
              <a:t>35</a:t>
            </a:fld>
            <a:endParaRPr lang="en-GB" altLang="en-US" sz="1400">
              <a:solidFill>
                <a:schemeClr val="bg1"/>
              </a:solidFill>
            </a:endParaRPr>
          </a:p>
        </p:txBody>
      </p:sp>
      <p:sp>
        <p:nvSpPr>
          <p:cNvPr id="31748" name="Rectangle 3">
            <a:extLst>
              <a:ext uri="{FF2B5EF4-FFF2-40B4-BE49-F238E27FC236}">
                <a16:creationId xmlns:a16="http://schemas.microsoft.com/office/drawing/2014/main" id="{3C151638-C054-477F-8CAC-408BC0888C4A}"/>
              </a:ext>
            </a:extLst>
          </p:cNvPr>
          <p:cNvSpPr txBox="1">
            <a:spLocks noChangeArrowheads="1"/>
          </p:cNvSpPr>
          <p:nvPr/>
        </p:nvSpPr>
        <p:spPr bwMode="auto">
          <a:xfrm>
            <a:off x="661988" y="1935163"/>
            <a:ext cx="7772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buSzPct val="85000"/>
            </a:pPr>
            <a:r>
              <a:rPr lang="en-US" altLang="en-US" sz="3200" dirty="0"/>
              <a:t>8088 and 8086 are functionally identical (16-bit </a:t>
            </a:r>
            <a:r>
              <a:rPr lang="en-US" altLang="en-US" sz="3200" b="1" dirty="0"/>
              <a:t>CPU</a:t>
            </a:r>
            <a:r>
              <a:rPr lang="en-US" altLang="en-US" sz="3200" dirty="0"/>
              <a:t>) except that 8088 uses 8 data lines in its data bus while 8086 uses 16 data lines in its data bus.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descr="Large confetti">
            <a:extLst>
              <a:ext uri="{FF2B5EF4-FFF2-40B4-BE49-F238E27FC236}">
                <a16:creationId xmlns:a16="http://schemas.microsoft.com/office/drawing/2014/main" id="{56C606B5-3679-43AD-AC7C-98F230E802BC}"/>
              </a:ext>
            </a:extLst>
          </p:cNvPr>
          <p:cNvSpPr>
            <a:spLocks noGrp="1"/>
          </p:cNvSpPr>
          <p:nvPr>
            <p:ph type="title"/>
          </p:nvPr>
        </p:nvSpPr>
        <p:spPr>
          <a:xfrm>
            <a:off x="723900" y="533400"/>
            <a:ext cx="7696200" cy="615553"/>
          </a:xfrm>
        </p:spPr>
        <p:txBody>
          <a:bodyPr/>
          <a:lstStyle/>
          <a:p>
            <a:pPr algn="ctr" eaLnBrk="1" hangingPunct="1"/>
            <a:r>
              <a:rPr lang="en-US" altLang="en-US" sz="4000" dirty="0"/>
              <a:t>CPU Architecture of 8086/8088c</a:t>
            </a:r>
          </a:p>
        </p:txBody>
      </p:sp>
      <p:sp>
        <p:nvSpPr>
          <p:cNvPr id="33795" name="Slide Number Placeholder 1">
            <a:extLst>
              <a:ext uri="{FF2B5EF4-FFF2-40B4-BE49-F238E27FC236}">
                <a16:creationId xmlns:a16="http://schemas.microsoft.com/office/drawing/2014/main" id="{61612FA9-36DE-4D20-8896-02FD0B6F7C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7ED53C-AA7B-4A73-B938-CBA0AECF0C45}" type="slidenum">
              <a:rPr lang="en-GB" altLang="en-US" sz="1400">
                <a:solidFill>
                  <a:schemeClr val="bg1"/>
                </a:solidFill>
              </a:rPr>
              <a:pPr/>
              <a:t>36</a:t>
            </a:fld>
            <a:endParaRPr lang="en-GB" altLang="en-US" sz="1400">
              <a:solidFill>
                <a:schemeClr val="bg1"/>
              </a:solidFill>
            </a:endParaRPr>
          </a:p>
        </p:txBody>
      </p:sp>
      <p:sp>
        <p:nvSpPr>
          <p:cNvPr id="33796" name="Rectangle 3">
            <a:extLst>
              <a:ext uri="{FF2B5EF4-FFF2-40B4-BE49-F238E27FC236}">
                <a16:creationId xmlns:a16="http://schemas.microsoft.com/office/drawing/2014/main" id="{C4C7EFDF-F7C0-4F4C-BA02-C133A0394AC0}"/>
              </a:ext>
            </a:extLst>
          </p:cNvPr>
          <p:cNvSpPr txBox="1">
            <a:spLocks noChangeArrowheads="1"/>
          </p:cNvSpPr>
          <p:nvPr/>
        </p:nvSpPr>
        <p:spPr bwMode="auto">
          <a:xfrm>
            <a:off x="82550" y="1654175"/>
            <a:ext cx="8401050" cy="491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buSzPct val="85000"/>
            </a:pPr>
            <a:r>
              <a:rPr lang="en-US" altLang="en-US" dirty="0"/>
              <a:t>	The </a:t>
            </a:r>
            <a:r>
              <a:rPr lang="en-US" altLang="en-US" b="1" dirty="0"/>
              <a:t>8086/8088</a:t>
            </a:r>
            <a:r>
              <a:rPr lang="en-US" altLang="en-US" dirty="0"/>
              <a:t> microprocessor consists of four functional units.</a:t>
            </a:r>
          </a:p>
          <a:p>
            <a:pPr algn="just">
              <a:lnSpc>
                <a:spcPct val="150000"/>
              </a:lnSpc>
              <a:buSzPct val="85000"/>
              <a:buFont typeface="Times New Roman" panose="02020603050405020304" pitchFamily="18" charset="0"/>
              <a:buAutoNum type="arabicParenR"/>
            </a:pPr>
            <a:r>
              <a:rPr lang="en-US" altLang="en-US" dirty="0">
                <a:ea typeface="SimSun" panose="02010600030101010101" pitchFamily="2" charset="-122"/>
              </a:rPr>
              <a:t>Execution unit (EU): decodes and executes machine instructions.</a:t>
            </a:r>
          </a:p>
          <a:p>
            <a:pPr algn="just">
              <a:lnSpc>
                <a:spcPct val="150000"/>
              </a:lnSpc>
              <a:buSzPct val="85000"/>
              <a:buFont typeface="Times New Roman" panose="02020603050405020304" pitchFamily="18" charset="0"/>
              <a:buAutoNum type="arabicParenR"/>
            </a:pPr>
            <a:r>
              <a:rPr lang="en-US" altLang="en-US" dirty="0">
                <a:ea typeface="SimSun" panose="02010600030101010101" pitchFamily="2" charset="-122"/>
              </a:rPr>
              <a:t>Arithmetic and logic unit (ALU): performs math and logical operations on command by the EU.</a:t>
            </a:r>
          </a:p>
          <a:p>
            <a:pPr algn="just">
              <a:lnSpc>
                <a:spcPct val="150000"/>
              </a:lnSpc>
              <a:buSzPct val="85000"/>
              <a:buFont typeface="Times New Roman" panose="02020603050405020304" pitchFamily="18" charset="0"/>
              <a:buAutoNum type="arabicParenR"/>
            </a:pPr>
            <a:r>
              <a:rPr lang="en-US" altLang="en-US" dirty="0">
                <a:ea typeface="SimSun" panose="02010600030101010101" pitchFamily="2" charset="-122"/>
              </a:rPr>
              <a:t>Internal storage (sometime called registers): is used for internal data storage.</a:t>
            </a:r>
          </a:p>
          <a:p>
            <a:pPr algn="just">
              <a:lnSpc>
                <a:spcPct val="150000"/>
              </a:lnSpc>
              <a:buSzPct val="85000"/>
              <a:buFont typeface="Times New Roman" panose="02020603050405020304" pitchFamily="18" charset="0"/>
              <a:buAutoNum type="arabicParenR"/>
            </a:pPr>
            <a:r>
              <a:rPr lang="en-US" altLang="en-US" dirty="0">
                <a:ea typeface="SimSun" panose="02010600030101010101" pitchFamily="2" charset="-122"/>
              </a:rPr>
              <a:t>Bus interface unit (BIU): handles all communications with the I/O via system bus and maintains instruction queue.</a:t>
            </a: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descr="Large confetti">
            <a:extLst>
              <a:ext uri="{FF2B5EF4-FFF2-40B4-BE49-F238E27FC236}">
                <a16:creationId xmlns:a16="http://schemas.microsoft.com/office/drawing/2014/main" id="{AFD1BAC0-85FE-4FDC-905C-E12B22418803}"/>
              </a:ext>
            </a:extLst>
          </p:cNvPr>
          <p:cNvSpPr>
            <a:spLocks noGrp="1" noChangeArrowheads="1"/>
          </p:cNvSpPr>
          <p:nvPr>
            <p:ph type="title"/>
          </p:nvPr>
        </p:nvSpPr>
        <p:spPr>
          <a:xfrm>
            <a:off x="748242" y="1752600"/>
            <a:ext cx="7675033" cy="1327150"/>
          </a:xfrm>
        </p:spPr>
        <p:txBody>
          <a:bodyPr rtlCol="0">
            <a:normAutofit fontScale="90000"/>
          </a:bodyPr>
          <a:lstStyle/>
          <a:p>
            <a:pPr eaLnBrk="1" fontAlgn="auto" hangingPunct="1">
              <a:spcAft>
                <a:spcPts val="0"/>
              </a:spcAft>
              <a:defRPr/>
            </a:pPr>
            <a:r>
              <a:rPr lang="en-US" altLang="en-US" sz="4000" dirty="0"/>
              <a:t>In the World of Computer,</a:t>
            </a:r>
            <a:br>
              <a:rPr lang="en-US" altLang="en-US" sz="4000" dirty="0"/>
            </a:br>
            <a:r>
              <a:rPr lang="en-US" altLang="en-US" sz="4000" dirty="0"/>
              <a:t>Registers are no more like childhood notebooks…</a:t>
            </a:r>
            <a:br>
              <a:rPr lang="en-US" altLang="en-US" sz="4000" dirty="0"/>
            </a:br>
            <a:br>
              <a:rPr lang="en-US" altLang="en-US" sz="4000" dirty="0"/>
            </a:br>
            <a:r>
              <a:rPr lang="en-US" altLang="en-US" sz="4000" dirty="0"/>
              <a:t>In which we used to note our school work.</a:t>
            </a:r>
          </a:p>
        </p:txBody>
      </p:sp>
      <p:sp>
        <p:nvSpPr>
          <p:cNvPr id="35843" name="Rectangle 3">
            <a:extLst>
              <a:ext uri="{FF2B5EF4-FFF2-40B4-BE49-F238E27FC236}">
                <a16:creationId xmlns:a16="http://schemas.microsoft.com/office/drawing/2014/main" id="{030B7855-D43D-4CE7-BB50-2C28A826151E}"/>
              </a:ext>
            </a:extLst>
          </p:cNvPr>
          <p:cNvSpPr>
            <a:spLocks noGrp="1"/>
          </p:cNvSpPr>
          <p:nvPr>
            <p:ph idx="1"/>
          </p:nvPr>
        </p:nvSpPr>
        <p:spPr>
          <a:xfrm>
            <a:off x="650875" y="3335338"/>
            <a:ext cx="7772400" cy="2673350"/>
          </a:xfrm>
        </p:spPr>
        <p:txBody>
          <a:bodyPr/>
          <a:lstStyle/>
          <a:p>
            <a:pPr algn="ctr" eaLnBrk="1" hangingPunct="1">
              <a:buFontTx/>
              <a:buNone/>
            </a:pPr>
            <a:endParaRPr lang="en-US" altLang="en-US"/>
          </a:p>
          <a:p>
            <a:pPr algn="ctr" eaLnBrk="1" hangingPunct="1">
              <a:buFontTx/>
              <a:buNone/>
            </a:pPr>
            <a:endParaRPr lang="en-US" altLang="en-US"/>
          </a:p>
        </p:txBody>
      </p:sp>
      <p:sp>
        <p:nvSpPr>
          <p:cNvPr id="35844" name="Slide Number Placeholder 1">
            <a:extLst>
              <a:ext uri="{FF2B5EF4-FFF2-40B4-BE49-F238E27FC236}">
                <a16:creationId xmlns:a16="http://schemas.microsoft.com/office/drawing/2014/main" id="{E21147D1-27FA-4A7E-94EB-651D934B8B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C439EE-B9F7-422A-8919-E9BDA5B0B361}" type="slidenum">
              <a:rPr lang="en-GB" altLang="en-US" sz="1400">
                <a:solidFill>
                  <a:schemeClr val="bg1"/>
                </a:solidFill>
              </a:rPr>
              <a:pPr/>
              <a:t>37</a:t>
            </a:fld>
            <a:endParaRPr lang="en-GB" altLang="en-US" sz="1400">
              <a:solidFill>
                <a:schemeClr val="bg1"/>
              </a:solidFill>
            </a:endParaRPr>
          </a:p>
        </p:txBody>
      </p:sp>
      <p:pic>
        <p:nvPicPr>
          <p:cNvPr id="35845" name="Picture 4">
            <a:extLst>
              <a:ext uri="{FF2B5EF4-FFF2-40B4-BE49-F238E27FC236}">
                <a16:creationId xmlns:a16="http://schemas.microsoft.com/office/drawing/2014/main" id="{3613CA68-DF1E-4C4D-96A2-6443A74749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4572000"/>
            <a:ext cx="21653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descr="Large confetti">
            <a:extLst>
              <a:ext uri="{FF2B5EF4-FFF2-40B4-BE49-F238E27FC236}">
                <a16:creationId xmlns:a16="http://schemas.microsoft.com/office/drawing/2014/main" id="{599ED7A5-E16A-4987-A2D1-C044FDA96A0B}"/>
              </a:ext>
            </a:extLst>
          </p:cNvPr>
          <p:cNvSpPr>
            <a:spLocks noGrp="1"/>
          </p:cNvSpPr>
          <p:nvPr>
            <p:ph type="title"/>
          </p:nvPr>
        </p:nvSpPr>
        <p:spPr>
          <a:xfrm>
            <a:off x="1371600" y="450437"/>
            <a:ext cx="6248400" cy="615553"/>
          </a:xfrm>
        </p:spPr>
        <p:txBody>
          <a:bodyPr/>
          <a:lstStyle/>
          <a:p>
            <a:pPr algn="ctr" eaLnBrk="1" hangingPunct="1"/>
            <a:r>
              <a:rPr lang="en-US" altLang="en-US" sz="4000" dirty="0"/>
              <a:t>Basic Computer Organization</a:t>
            </a:r>
          </a:p>
        </p:txBody>
      </p:sp>
      <p:sp>
        <p:nvSpPr>
          <p:cNvPr id="37891" name="Rectangle 3">
            <a:extLst>
              <a:ext uri="{FF2B5EF4-FFF2-40B4-BE49-F238E27FC236}">
                <a16:creationId xmlns:a16="http://schemas.microsoft.com/office/drawing/2014/main" id="{755BF546-900D-49E4-8BEB-ADBE6B1FBEA7}"/>
              </a:ext>
            </a:extLst>
          </p:cNvPr>
          <p:cNvSpPr>
            <a:spLocks noGrp="1"/>
          </p:cNvSpPr>
          <p:nvPr>
            <p:ph idx="1"/>
          </p:nvPr>
        </p:nvSpPr>
        <p:spPr>
          <a:xfrm>
            <a:off x="650875" y="1817688"/>
            <a:ext cx="7772400" cy="2670859"/>
          </a:xfrm>
        </p:spPr>
        <p:txBody>
          <a:bodyPr/>
          <a:lstStyle/>
          <a:p>
            <a:pPr algn="ctr" eaLnBrk="1" hangingPunct="1">
              <a:buFontTx/>
              <a:buNone/>
            </a:pPr>
            <a:endParaRPr lang="en-US" altLang="en-US" dirty="0"/>
          </a:p>
          <a:p>
            <a:pPr algn="ctr" eaLnBrk="1" hangingPunct="1">
              <a:buFontTx/>
              <a:buNone/>
            </a:pPr>
            <a:endParaRPr lang="en-US" altLang="en-US" dirty="0"/>
          </a:p>
          <a:p>
            <a:pPr algn="ctr" eaLnBrk="1" hangingPunct="1">
              <a:buFontTx/>
              <a:buNone/>
            </a:pPr>
            <a:r>
              <a:rPr lang="en-US" altLang="en-US" sz="2800" dirty="0"/>
              <a:t>REGISTERS</a:t>
            </a:r>
          </a:p>
          <a:p>
            <a:pPr algn="ctr" eaLnBrk="1" hangingPunct="1">
              <a:buFontTx/>
              <a:buNone/>
            </a:pPr>
            <a:endParaRPr lang="en-US" altLang="en-US" sz="2800" dirty="0"/>
          </a:p>
          <a:p>
            <a:pPr eaLnBrk="1" hangingPunct="1">
              <a:buFontTx/>
              <a:buNone/>
            </a:pPr>
            <a:r>
              <a:rPr lang="en-US" altLang="en-US" sz="2800" dirty="0">
                <a:solidFill>
                  <a:schemeClr val="tx1"/>
                </a:solidFill>
              </a:rPr>
              <a:t>In the world of computer, registers are inside processor.</a:t>
            </a:r>
          </a:p>
        </p:txBody>
      </p:sp>
      <p:sp>
        <p:nvSpPr>
          <p:cNvPr id="37892" name="Slide Number Placeholder 1">
            <a:extLst>
              <a:ext uri="{FF2B5EF4-FFF2-40B4-BE49-F238E27FC236}">
                <a16:creationId xmlns:a16="http://schemas.microsoft.com/office/drawing/2014/main" id="{AF9134D3-8CE6-4164-957B-F19DD45C91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B592BC-5EDE-4B27-B937-2BCDC28EBDB8}" type="slidenum">
              <a:rPr lang="en-GB" altLang="en-US" sz="1400">
                <a:solidFill>
                  <a:schemeClr val="bg1"/>
                </a:solidFill>
              </a:rPr>
              <a:pPr/>
              <a:t>38</a:t>
            </a:fld>
            <a:endParaRPr lang="en-GB" altLang="en-US" sz="140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descr="Large confetti">
            <a:extLst>
              <a:ext uri="{FF2B5EF4-FFF2-40B4-BE49-F238E27FC236}">
                <a16:creationId xmlns:a16="http://schemas.microsoft.com/office/drawing/2014/main" id="{35A9C3CA-81D3-4332-AE6F-861ED05969B2}"/>
              </a:ext>
            </a:extLst>
          </p:cNvPr>
          <p:cNvSpPr>
            <a:spLocks noGrp="1"/>
          </p:cNvSpPr>
          <p:nvPr>
            <p:ph type="title"/>
          </p:nvPr>
        </p:nvSpPr>
        <p:spPr>
          <a:xfrm>
            <a:off x="1295400" y="450437"/>
            <a:ext cx="6858000" cy="615553"/>
          </a:xfrm>
        </p:spPr>
        <p:txBody>
          <a:bodyPr/>
          <a:lstStyle/>
          <a:p>
            <a:pPr algn="ctr" eaLnBrk="1" hangingPunct="1"/>
            <a:r>
              <a:rPr lang="en-US" altLang="en-US" sz="4000" dirty="0"/>
              <a:t>Registers in Assembly Language:</a:t>
            </a:r>
          </a:p>
        </p:txBody>
      </p:sp>
      <p:sp>
        <p:nvSpPr>
          <p:cNvPr id="39939" name="Rectangle 3">
            <a:extLst>
              <a:ext uri="{FF2B5EF4-FFF2-40B4-BE49-F238E27FC236}">
                <a16:creationId xmlns:a16="http://schemas.microsoft.com/office/drawing/2014/main" id="{F58DEAC2-5CC2-4F01-A7D2-BB5004F08C42}"/>
              </a:ext>
            </a:extLst>
          </p:cNvPr>
          <p:cNvSpPr>
            <a:spLocks noGrp="1"/>
          </p:cNvSpPr>
          <p:nvPr>
            <p:ph idx="1"/>
          </p:nvPr>
        </p:nvSpPr>
        <p:spPr>
          <a:xfrm>
            <a:off x="650875" y="1817688"/>
            <a:ext cx="7772400" cy="4191000"/>
          </a:xfrm>
        </p:spPr>
        <p:txBody>
          <a:bodyPr/>
          <a:lstStyle/>
          <a:p>
            <a:pPr algn="ctr" eaLnBrk="1" hangingPunct="1">
              <a:buFontTx/>
              <a:buNone/>
            </a:pPr>
            <a:endParaRPr lang="en-US" altLang="en-US"/>
          </a:p>
          <a:p>
            <a:pPr algn="ctr" eaLnBrk="1" hangingPunct="1">
              <a:buFontTx/>
              <a:buNone/>
            </a:pPr>
            <a:endParaRPr lang="en-US" altLang="en-US"/>
          </a:p>
        </p:txBody>
      </p:sp>
      <p:sp>
        <p:nvSpPr>
          <p:cNvPr id="39940" name="Slide Number Placeholder 1">
            <a:extLst>
              <a:ext uri="{FF2B5EF4-FFF2-40B4-BE49-F238E27FC236}">
                <a16:creationId xmlns:a16="http://schemas.microsoft.com/office/drawing/2014/main" id="{4098D152-41E4-4B76-97AC-793543997C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D96485-3F65-4D10-9F75-559D30EA526A}" type="slidenum">
              <a:rPr lang="en-GB" altLang="en-US" sz="1400">
                <a:solidFill>
                  <a:schemeClr val="bg1"/>
                </a:solidFill>
              </a:rPr>
              <a:pPr/>
              <a:t>39</a:t>
            </a:fld>
            <a:endParaRPr lang="en-GB" altLang="en-US" sz="1400">
              <a:solidFill>
                <a:schemeClr val="bg1"/>
              </a:solidFill>
            </a:endParaRPr>
          </a:p>
        </p:txBody>
      </p:sp>
      <p:pic>
        <p:nvPicPr>
          <p:cNvPr id="39941" name="Picture 1">
            <a:extLst>
              <a:ext uri="{FF2B5EF4-FFF2-40B4-BE49-F238E27FC236}">
                <a16:creationId xmlns:a16="http://schemas.microsoft.com/office/drawing/2014/main" id="{26436F89-5FE5-4252-89FF-414A4684F6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125" y="1817688"/>
            <a:ext cx="8907463"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1FD8-7763-4A48-A7F0-CFA3203B4905}"/>
              </a:ext>
            </a:extLst>
          </p:cNvPr>
          <p:cNvSpPr>
            <a:spLocks noGrp="1"/>
          </p:cNvSpPr>
          <p:nvPr>
            <p:ph type="ctrTitle"/>
          </p:nvPr>
        </p:nvSpPr>
        <p:spPr/>
        <p:txBody>
          <a:bodyPr/>
          <a:lstStyle/>
          <a:p>
            <a:r>
              <a:rPr lang="en-US" dirty="0"/>
              <a:t>History</a:t>
            </a:r>
          </a:p>
        </p:txBody>
      </p:sp>
      <p:sp>
        <p:nvSpPr>
          <p:cNvPr id="3" name="Subtitle 2">
            <a:extLst>
              <a:ext uri="{FF2B5EF4-FFF2-40B4-BE49-F238E27FC236}">
                <a16:creationId xmlns:a16="http://schemas.microsoft.com/office/drawing/2014/main" id="{7D225151-5C08-4C15-A677-9BEA5B051A31}"/>
              </a:ext>
            </a:extLst>
          </p:cNvPr>
          <p:cNvSpPr>
            <a:spLocks noGrp="1"/>
          </p:cNvSpPr>
          <p:nvPr>
            <p:ph type="subTitle" idx="1"/>
          </p:nvPr>
        </p:nvSpPr>
        <p:spPr/>
        <p:txBody>
          <a:bodyPr/>
          <a:lstStyle/>
          <a:p>
            <a:r>
              <a:rPr lang="en-US" dirty="0"/>
              <a:t>Basic Computer Architecture</a:t>
            </a:r>
          </a:p>
        </p:txBody>
      </p:sp>
    </p:spTree>
    <p:extLst>
      <p:ext uri="{BB962C8B-B14F-4D97-AF65-F5344CB8AC3E}">
        <p14:creationId xmlns:p14="http://schemas.microsoft.com/office/powerpoint/2010/main" val="3946653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descr="Large confetti">
            <a:extLst>
              <a:ext uri="{FF2B5EF4-FFF2-40B4-BE49-F238E27FC236}">
                <a16:creationId xmlns:a16="http://schemas.microsoft.com/office/drawing/2014/main" id="{9F54F623-BC8E-4A91-8035-30393532E232}"/>
              </a:ext>
            </a:extLst>
          </p:cNvPr>
          <p:cNvSpPr>
            <a:spLocks noGrp="1"/>
          </p:cNvSpPr>
          <p:nvPr>
            <p:ph type="title"/>
          </p:nvPr>
        </p:nvSpPr>
        <p:spPr>
          <a:xfrm>
            <a:off x="1371600" y="541535"/>
            <a:ext cx="6400800" cy="615553"/>
          </a:xfrm>
        </p:spPr>
        <p:txBody>
          <a:bodyPr/>
          <a:lstStyle/>
          <a:p>
            <a:pPr algn="ctr" eaLnBrk="1" hangingPunct="1"/>
            <a:r>
              <a:rPr lang="en-US" altLang="en-US" sz="4000" dirty="0"/>
              <a:t>Basic Computer Organization</a:t>
            </a:r>
          </a:p>
        </p:txBody>
      </p:sp>
      <p:sp>
        <p:nvSpPr>
          <p:cNvPr id="41987" name="Rectangle 3">
            <a:extLst>
              <a:ext uri="{FF2B5EF4-FFF2-40B4-BE49-F238E27FC236}">
                <a16:creationId xmlns:a16="http://schemas.microsoft.com/office/drawing/2014/main" id="{7370283C-1427-4FEE-9938-8CC4344F49CB}"/>
              </a:ext>
            </a:extLst>
          </p:cNvPr>
          <p:cNvSpPr>
            <a:spLocks noGrp="1"/>
          </p:cNvSpPr>
          <p:nvPr>
            <p:ph idx="1"/>
          </p:nvPr>
        </p:nvSpPr>
        <p:spPr>
          <a:xfrm>
            <a:off x="650875" y="1817688"/>
            <a:ext cx="7772400" cy="1809085"/>
          </a:xfrm>
        </p:spPr>
        <p:txBody>
          <a:bodyPr/>
          <a:lstStyle/>
          <a:p>
            <a:pPr algn="ctr" eaLnBrk="1" hangingPunct="1">
              <a:buFontTx/>
              <a:buNone/>
            </a:pPr>
            <a:endParaRPr lang="en-US" altLang="en-US" dirty="0"/>
          </a:p>
          <a:p>
            <a:pPr algn="ctr" eaLnBrk="1" hangingPunct="1">
              <a:buFontTx/>
              <a:buNone/>
            </a:pPr>
            <a:endParaRPr lang="en-US" altLang="en-US" dirty="0"/>
          </a:p>
          <a:p>
            <a:pPr algn="ctr" eaLnBrk="1" hangingPunct="1">
              <a:buFontTx/>
              <a:buNone/>
            </a:pPr>
            <a:r>
              <a:rPr lang="en-US" altLang="en-US" sz="2800" dirty="0"/>
              <a:t>Why registers are compulsory???</a:t>
            </a:r>
          </a:p>
          <a:p>
            <a:pPr algn="ctr" eaLnBrk="1" hangingPunct="1">
              <a:buFontTx/>
              <a:buNone/>
            </a:pPr>
            <a:r>
              <a:rPr lang="en-US" altLang="en-US" sz="2800" dirty="0">
                <a:solidFill>
                  <a:schemeClr val="tx1"/>
                </a:solidFill>
              </a:rPr>
              <a:t>We’ll understand this with the help of an example.</a:t>
            </a:r>
          </a:p>
        </p:txBody>
      </p:sp>
      <p:sp>
        <p:nvSpPr>
          <p:cNvPr id="41988" name="Slide Number Placeholder 1">
            <a:extLst>
              <a:ext uri="{FF2B5EF4-FFF2-40B4-BE49-F238E27FC236}">
                <a16:creationId xmlns:a16="http://schemas.microsoft.com/office/drawing/2014/main" id="{DD28B856-8956-4E06-A954-C9BA7EA33B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99FF7A-1B96-42D1-9D96-34D37ECA4AA5}" type="slidenum">
              <a:rPr lang="en-GB" altLang="en-US" sz="1400">
                <a:solidFill>
                  <a:schemeClr val="bg1"/>
                </a:solidFill>
              </a:rPr>
              <a:pPr/>
              <a:t>40</a:t>
            </a:fld>
            <a:endParaRPr lang="en-GB" altLang="en-US" sz="140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056273A2-B2F9-4B85-9490-45A991E2FA24}"/>
              </a:ext>
            </a:extLst>
          </p:cNvPr>
          <p:cNvSpPr>
            <a:spLocks noGrp="1"/>
          </p:cNvSpPr>
          <p:nvPr>
            <p:ph idx="1"/>
          </p:nvPr>
        </p:nvSpPr>
        <p:spPr>
          <a:xfrm>
            <a:off x="650875" y="1817688"/>
            <a:ext cx="7772400" cy="4191000"/>
          </a:xfrm>
        </p:spPr>
        <p:txBody>
          <a:bodyPr/>
          <a:lstStyle/>
          <a:p>
            <a:pPr algn="ctr" eaLnBrk="1" hangingPunct="1">
              <a:buFontTx/>
              <a:buNone/>
            </a:pPr>
            <a:endParaRPr lang="en-US" altLang="en-US"/>
          </a:p>
          <a:p>
            <a:pPr algn="ctr" eaLnBrk="1" hangingPunct="1">
              <a:buFontTx/>
              <a:buNone/>
            </a:pPr>
            <a:endParaRPr lang="en-US" altLang="en-US"/>
          </a:p>
        </p:txBody>
      </p:sp>
      <p:sp>
        <p:nvSpPr>
          <p:cNvPr id="44035" name="Slide Number Placeholder 1">
            <a:extLst>
              <a:ext uri="{FF2B5EF4-FFF2-40B4-BE49-F238E27FC236}">
                <a16:creationId xmlns:a16="http://schemas.microsoft.com/office/drawing/2014/main" id="{F7DB2761-4748-4ADA-AE8E-86E1ADD8BD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9E35C7-EC46-4D9E-A2F1-0BF770A363E7}" type="slidenum">
              <a:rPr lang="en-GB" altLang="en-US" sz="1400">
                <a:solidFill>
                  <a:schemeClr val="bg1"/>
                </a:solidFill>
              </a:rPr>
              <a:pPr/>
              <a:t>41</a:t>
            </a:fld>
            <a:endParaRPr lang="en-GB" altLang="en-US" sz="1400">
              <a:solidFill>
                <a:schemeClr val="bg1"/>
              </a:solidFill>
            </a:endParaRPr>
          </a:p>
        </p:txBody>
      </p:sp>
      <p:pic>
        <p:nvPicPr>
          <p:cNvPr id="44036" name="Picture 2">
            <a:extLst>
              <a:ext uri="{FF2B5EF4-FFF2-40B4-BE49-F238E27FC236}">
                <a16:creationId xmlns:a16="http://schemas.microsoft.com/office/drawing/2014/main" id="{2C303E6A-F582-40EF-8E92-0A233719EC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939800"/>
            <a:ext cx="9144000"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1B24252-B148-43EF-A965-254E769B46CD}"/>
              </a:ext>
            </a:extLst>
          </p:cNvPr>
          <p:cNvSpPr/>
          <p:nvPr/>
        </p:nvSpPr>
        <p:spPr>
          <a:xfrm>
            <a:off x="0" y="2203450"/>
            <a:ext cx="3730625" cy="349091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B64CF04D-B63B-4E69-A3E0-CE891D3F1B37}"/>
              </a:ext>
            </a:extLst>
          </p:cNvPr>
          <p:cNvSpPr txBox="1">
            <a:spLocks noChangeArrowheads="1"/>
          </p:cNvSpPr>
          <p:nvPr/>
        </p:nvSpPr>
        <p:spPr bwMode="auto">
          <a:xfrm>
            <a:off x="1641475" y="6297613"/>
            <a:ext cx="3502025" cy="461962"/>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Suppose this is a processor</a:t>
            </a:r>
          </a:p>
        </p:txBody>
      </p:sp>
      <p:cxnSp>
        <p:nvCxnSpPr>
          <p:cNvPr id="8" name="Straight Arrow Connector 7">
            <a:extLst>
              <a:ext uri="{FF2B5EF4-FFF2-40B4-BE49-F238E27FC236}">
                <a16:creationId xmlns:a16="http://schemas.microsoft.com/office/drawing/2014/main" id="{B31DA2C7-410E-4B7C-847A-48B2EBDD937D}"/>
              </a:ext>
            </a:extLst>
          </p:cNvPr>
          <p:cNvCxnSpPr>
            <a:stCxn id="6" idx="0"/>
            <a:endCxn id="5" idx="2"/>
          </p:cNvCxnSpPr>
          <p:nvPr/>
        </p:nvCxnSpPr>
        <p:spPr>
          <a:xfrm flipH="1" flipV="1">
            <a:off x="1865313" y="5694363"/>
            <a:ext cx="1527175" cy="603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76FF9A2-D96F-43F6-9D51-198FB07622F7}"/>
              </a:ext>
            </a:extLst>
          </p:cNvPr>
          <p:cNvSpPr/>
          <p:nvPr/>
        </p:nvSpPr>
        <p:spPr>
          <a:xfrm>
            <a:off x="5454650" y="2338388"/>
            <a:ext cx="1538288" cy="335597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a:extLst>
              <a:ext uri="{FF2B5EF4-FFF2-40B4-BE49-F238E27FC236}">
                <a16:creationId xmlns:a16="http://schemas.microsoft.com/office/drawing/2014/main" id="{96890B22-5B64-4775-A04B-B8F7973EDFEF}"/>
              </a:ext>
            </a:extLst>
          </p:cNvPr>
          <p:cNvSpPr txBox="1">
            <a:spLocks noChangeArrowheads="1"/>
          </p:cNvSpPr>
          <p:nvPr/>
        </p:nvSpPr>
        <p:spPr bwMode="auto">
          <a:xfrm>
            <a:off x="5556250" y="6118225"/>
            <a:ext cx="3254375" cy="461963"/>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Main Memory OR RAM</a:t>
            </a:r>
          </a:p>
        </p:txBody>
      </p:sp>
      <p:cxnSp>
        <p:nvCxnSpPr>
          <p:cNvPr id="14" name="Straight Arrow Connector 13">
            <a:extLst>
              <a:ext uri="{FF2B5EF4-FFF2-40B4-BE49-F238E27FC236}">
                <a16:creationId xmlns:a16="http://schemas.microsoft.com/office/drawing/2014/main" id="{D4AF1964-BAFD-4F7B-B0ED-B8624CF0CD29}"/>
              </a:ext>
            </a:extLst>
          </p:cNvPr>
          <p:cNvCxnSpPr>
            <a:stCxn id="13" idx="0"/>
            <a:endCxn id="9" idx="2"/>
          </p:cNvCxnSpPr>
          <p:nvPr/>
        </p:nvCxnSpPr>
        <p:spPr>
          <a:xfrm flipH="1" flipV="1">
            <a:off x="6224588" y="5694363"/>
            <a:ext cx="958850" cy="4238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BD41FA1-2834-4D14-A3BB-F3B0B6BAB328}"/>
              </a:ext>
            </a:extLst>
          </p:cNvPr>
          <p:cNvSpPr/>
          <p:nvPr/>
        </p:nvSpPr>
        <p:spPr>
          <a:xfrm>
            <a:off x="5556250" y="5164138"/>
            <a:ext cx="460375" cy="47466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BDBD565C-6617-4C97-91DD-26A7926C80FA}"/>
              </a:ext>
            </a:extLst>
          </p:cNvPr>
          <p:cNvSpPr/>
          <p:nvPr/>
        </p:nvSpPr>
        <p:spPr>
          <a:xfrm>
            <a:off x="6092825" y="5138738"/>
            <a:ext cx="460375" cy="4746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Curved Connector 14">
            <a:extLst>
              <a:ext uri="{FF2B5EF4-FFF2-40B4-BE49-F238E27FC236}">
                <a16:creationId xmlns:a16="http://schemas.microsoft.com/office/drawing/2014/main" id="{6C12E448-FB40-4788-B697-B22787ED4B3B}"/>
              </a:ext>
            </a:extLst>
          </p:cNvPr>
          <p:cNvCxnSpPr>
            <a:stCxn id="11" idx="0"/>
            <a:endCxn id="24" idx="2"/>
          </p:cNvCxnSpPr>
          <p:nvPr/>
        </p:nvCxnSpPr>
        <p:spPr>
          <a:xfrm rot="5400000" flipH="1" flipV="1">
            <a:off x="5003006" y="2509045"/>
            <a:ext cx="3438525" cy="1871662"/>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34FB3DF5-595E-45E4-BA61-11D9F8C81FB7}"/>
              </a:ext>
            </a:extLst>
          </p:cNvPr>
          <p:cNvCxnSpPr>
            <a:stCxn id="17" idx="0"/>
            <a:endCxn id="24" idx="2"/>
          </p:cNvCxnSpPr>
          <p:nvPr/>
        </p:nvCxnSpPr>
        <p:spPr>
          <a:xfrm rot="5400000" flipH="1" flipV="1">
            <a:off x="5283994" y="2764632"/>
            <a:ext cx="3413125" cy="1335087"/>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1BC1AD3-0D71-46EA-B027-7E6708C543B9}"/>
              </a:ext>
            </a:extLst>
          </p:cNvPr>
          <p:cNvSpPr txBox="1">
            <a:spLocks noChangeArrowheads="1"/>
          </p:cNvSpPr>
          <p:nvPr/>
        </p:nvSpPr>
        <p:spPr bwMode="auto">
          <a:xfrm>
            <a:off x="6323013" y="155575"/>
            <a:ext cx="2668587" cy="1570038"/>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Houses:</a:t>
            </a:r>
          </a:p>
          <a:p>
            <a:r>
              <a:rPr lang="en-US" altLang="en-US"/>
              <a:t>Memory Allocations in RAM</a:t>
            </a:r>
          </a:p>
        </p:txBody>
      </p:sp>
      <p:sp>
        <p:nvSpPr>
          <p:cNvPr id="30" name="Rectangle 29">
            <a:extLst>
              <a:ext uri="{FF2B5EF4-FFF2-40B4-BE49-F238E27FC236}">
                <a16:creationId xmlns:a16="http://schemas.microsoft.com/office/drawing/2014/main" id="{F6CF5B5A-8808-4BEB-84D5-950AE9550B04}"/>
              </a:ext>
            </a:extLst>
          </p:cNvPr>
          <p:cNvSpPr/>
          <p:nvPr/>
        </p:nvSpPr>
        <p:spPr>
          <a:xfrm>
            <a:off x="3806825" y="2203450"/>
            <a:ext cx="1565275" cy="317341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5" name="Curved Connector 34">
            <a:extLst>
              <a:ext uri="{FF2B5EF4-FFF2-40B4-BE49-F238E27FC236}">
                <a16:creationId xmlns:a16="http://schemas.microsoft.com/office/drawing/2014/main" id="{08E5925C-17F5-408E-B9D9-36EB7B477499}"/>
              </a:ext>
            </a:extLst>
          </p:cNvPr>
          <p:cNvCxnSpPr>
            <a:stCxn id="30" idx="0"/>
            <a:endCxn id="38" idx="2"/>
          </p:cNvCxnSpPr>
          <p:nvPr/>
        </p:nvCxnSpPr>
        <p:spPr>
          <a:xfrm rot="5400000" flipH="1" flipV="1">
            <a:off x="4516438" y="1414463"/>
            <a:ext cx="862012" cy="715962"/>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4B3E860-8BAD-40A7-9085-E504FDF78AEA}"/>
              </a:ext>
            </a:extLst>
          </p:cNvPr>
          <p:cNvSpPr txBox="1">
            <a:spLocks noChangeArrowheads="1"/>
          </p:cNvSpPr>
          <p:nvPr/>
        </p:nvSpPr>
        <p:spPr bwMode="auto">
          <a:xfrm>
            <a:off x="4845050" y="879475"/>
            <a:ext cx="920750" cy="461963"/>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Buses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breeze.wav"/>
                                        </p:tgtEl>
                                      </p:cMediaNode>
                                    </p:audio>
                                  </p:sub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4" name="applause.wav"/>
                                        </p:tgtEl>
                                      </p:cMediaNode>
                                    </p:audio>
                                  </p:subTnLst>
                                </p:cTn>
                              </p:par>
                              <p:par>
                                <p:cTn id="44" presetID="42"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0"/>
                                        <p:tgtEl>
                                          <p:spTgt spid="30"/>
                                        </p:tgtEl>
                                      </p:cBhvr>
                                    </p:animEffect>
                                    <p:anim calcmode="lin" valueType="num">
                                      <p:cBhvr>
                                        <p:cTn id="69" dur="1000" fill="hold"/>
                                        <p:tgtEl>
                                          <p:spTgt spid="30"/>
                                        </p:tgtEl>
                                        <p:attrNameLst>
                                          <p:attrName>ppt_x</p:attrName>
                                        </p:attrNameLst>
                                      </p:cBhvr>
                                      <p:tavLst>
                                        <p:tav tm="0">
                                          <p:val>
                                            <p:strVal val="#ppt_x"/>
                                          </p:val>
                                        </p:tav>
                                        <p:tav tm="100000">
                                          <p:val>
                                            <p:strVal val="#ppt_x"/>
                                          </p:val>
                                        </p:tav>
                                      </p:tavLst>
                                    </p:anim>
                                    <p:anim calcmode="lin" valueType="num">
                                      <p:cBhvr>
                                        <p:cTn id="70" dur="1000" fill="hold"/>
                                        <p:tgtEl>
                                          <p:spTgt spid="30"/>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1000"/>
                                        <p:tgtEl>
                                          <p:spTgt spid="35"/>
                                        </p:tgtEl>
                                      </p:cBhvr>
                                    </p:animEffect>
                                    <p:anim calcmode="lin" valueType="num">
                                      <p:cBhvr>
                                        <p:cTn id="74" dur="1000" fill="hold"/>
                                        <p:tgtEl>
                                          <p:spTgt spid="35"/>
                                        </p:tgtEl>
                                        <p:attrNameLst>
                                          <p:attrName>ppt_x</p:attrName>
                                        </p:attrNameLst>
                                      </p:cBhvr>
                                      <p:tavLst>
                                        <p:tav tm="0">
                                          <p:val>
                                            <p:strVal val="#ppt_x"/>
                                          </p:val>
                                        </p:tav>
                                        <p:tav tm="100000">
                                          <p:val>
                                            <p:strVal val="#ppt_x"/>
                                          </p:val>
                                        </p:tav>
                                      </p:tavLst>
                                    </p:anim>
                                    <p:anim calcmode="lin" valueType="num">
                                      <p:cBhvr>
                                        <p:cTn id="75" dur="1000" fill="hold"/>
                                        <p:tgtEl>
                                          <p:spTgt spid="3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1000"/>
                                        <p:tgtEl>
                                          <p:spTgt spid="38"/>
                                        </p:tgtEl>
                                      </p:cBhvr>
                                    </p:animEffect>
                                    <p:anim calcmode="lin" valueType="num">
                                      <p:cBhvr>
                                        <p:cTn id="79" dur="1000" fill="hold"/>
                                        <p:tgtEl>
                                          <p:spTgt spid="38"/>
                                        </p:tgtEl>
                                        <p:attrNameLst>
                                          <p:attrName>ppt_x</p:attrName>
                                        </p:attrNameLst>
                                      </p:cBhvr>
                                      <p:tavLst>
                                        <p:tav tm="0">
                                          <p:val>
                                            <p:strVal val="#ppt_x"/>
                                          </p:val>
                                        </p:tav>
                                        <p:tav tm="100000">
                                          <p:val>
                                            <p:strVal val="#ppt_x"/>
                                          </p:val>
                                        </p:tav>
                                      </p:tavLst>
                                    </p:anim>
                                    <p:anim calcmode="lin" valueType="num">
                                      <p:cBhvr>
                                        <p:cTn id="8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3" grpId="0" animBg="1"/>
      <p:bldP spid="11" grpId="0" animBg="1"/>
      <p:bldP spid="17" grpId="0" animBg="1"/>
      <p:bldP spid="24" grpId="0" animBg="1"/>
      <p:bldP spid="30" grpId="0" animBg="1"/>
      <p:bldP spid="3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descr="Large confetti">
            <a:extLst>
              <a:ext uri="{FF2B5EF4-FFF2-40B4-BE49-F238E27FC236}">
                <a16:creationId xmlns:a16="http://schemas.microsoft.com/office/drawing/2014/main" id="{143E0549-160D-4A6B-B393-2AE91EB6B66F}"/>
              </a:ext>
            </a:extLst>
          </p:cNvPr>
          <p:cNvSpPr>
            <a:spLocks noGrp="1"/>
          </p:cNvSpPr>
          <p:nvPr>
            <p:ph type="title"/>
          </p:nvPr>
        </p:nvSpPr>
        <p:spPr>
          <a:xfrm>
            <a:off x="1524000" y="450437"/>
            <a:ext cx="6400800" cy="615553"/>
          </a:xfrm>
        </p:spPr>
        <p:txBody>
          <a:bodyPr/>
          <a:lstStyle/>
          <a:p>
            <a:pPr algn="ctr" eaLnBrk="1" hangingPunct="1"/>
            <a:r>
              <a:rPr lang="en-US" altLang="en-US" sz="4000" dirty="0"/>
              <a:t>Basic Computer Organization</a:t>
            </a:r>
          </a:p>
        </p:txBody>
      </p:sp>
      <p:sp>
        <p:nvSpPr>
          <p:cNvPr id="46083" name="Rectangle 3">
            <a:extLst>
              <a:ext uri="{FF2B5EF4-FFF2-40B4-BE49-F238E27FC236}">
                <a16:creationId xmlns:a16="http://schemas.microsoft.com/office/drawing/2014/main" id="{E8A2284C-61EC-49C8-8044-7F8AB32C52F4}"/>
              </a:ext>
            </a:extLst>
          </p:cNvPr>
          <p:cNvSpPr>
            <a:spLocks noGrp="1"/>
          </p:cNvSpPr>
          <p:nvPr>
            <p:ph idx="1"/>
          </p:nvPr>
        </p:nvSpPr>
        <p:spPr>
          <a:xfrm>
            <a:off x="650875" y="1817688"/>
            <a:ext cx="7772400" cy="3532634"/>
          </a:xfrm>
        </p:spPr>
        <p:txBody>
          <a:bodyPr/>
          <a:lstStyle/>
          <a:p>
            <a:pPr algn="ctr" eaLnBrk="1" hangingPunct="1">
              <a:buFontTx/>
              <a:buNone/>
            </a:pPr>
            <a:endParaRPr lang="en-US" altLang="en-US" dirty="0"/>
          </a:p>
          <a:p>
            <a:pPr algn="ctr" eaLnBrk="1" hangingPunct="1">
              <a:buFontTx/>
              <a:buNone/>
            </a:pPr>
            <a:endParaRPr lang="en-US" altLang="en-US" dirty="0"/>
          </a:p>
          <a:p>
            <a:pPr algn="ctr" eaLnBrk="1" hangingPunct="1">
              <a:buFontTx/>
              <a:buNone/>
            </a:pPr>
            <a:r>
              <a:rPr lang="en-US" altLang="en-US" sz="2800" dirty="0"/>
              <a:t>Why registers are compulsory???</a:t>
            </a:r>
          </a:p>
          <a:p>
            <a:pPr algn="ctr" eaLnBrk="1" hangingPunct="1">
              <a:buFontTx/>
              <a:buNone/>
            </a:pPr>
            <a:r>
              <a:rPr lang="en-US" altLang="en-US" sz="2800" dirty="0">
                <a:solidFill>
                  <a:schemeClr val="tx1"/>
                </a:solidFill>
              </a:rPr>
              <a:t>We’ll understand this with the help of an example.</a:t>
            </a:r>
          </a:p>
          <a:p>
            <a:pPr algn="ctr" eaLnBrk="1" hangingPunct="1">
              <a:buFontTx/>
              <a:buNone/>
            </a:pPr>
            <a:r>
              <a:rPr lang="en-US" altLang="en-US" sz="2800" dirty="0">
                <a:solidFill>
                  <a:schemeClr val="tx1"/>
                </a:solidFill>
              </a:rPr>
              <a:t>Example:</a:t>
            </a:r>
          </a:p>
          <a:p>
            <a:pPr eaLnBrk="1" hangingPunct="1">
              <a:buFontTx/>
              <a:buNone/>
            </a:pPr>
            <a:r>
              <a:rPr lang="en-US" altLang="en-US" sz="2800" b="1" dirty="0">
                <a:solidFill>
                  <a:schemeClr val="tx1"/>
                </a:solidFill>
              </a:rPr>
              <a:t>Suppose you have to calculate the sum of two numbers.</a:t>
            </a:r>
          </a:p>
          <a:p>
            <a:pPr eaLnBrk="1" hangingPunct="1">
              <a:buFontTx/>
              <a:buNone/>
            </a:pPr>
            <a:r>
              <a:rPr lang="en-US" altLang="en-US" sz="2800" b="1" dirty="0">
                <a:solidFill>
                  <a:schemeClr val="tx1"/>
                </a:solidFill>
              </a:rPr>
              <a:t>After calculation, store result in sum variable.</a:t>
            </a:r>
          </a:p>
        </p:txBody>
      </p:sp>
      <p:sp>
        <p:nvSpPr>
          <p:cNvPr id="46084" name="Slide Number Placeholder 1">
            <a:extLst>
              <a:ext uri="{FF2B5EF4-FFF2-40B4-BE49-F238E27FC236}">
                <a16:creationId xmlns:a16="http://schemas.microsoft.com/office/drawing/2014/main" id="{EF1201CC-B36E-4459-8665-CC8F44703D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A7B210-778E-4CB3-8D5C-CB66063419B4}" type="slidenum">
              <a:rPr lang="en-GB" altLang="en-US" sz="1400">
                <a:solidFill>
                  <a:schemeClr val="bg1"/>
                </a:solidFill>
              </a:rPr>
              <a:pPr/>
              <a:t>42</a:t>
            </a:fld>
            <a:endParaRPr lang="en-GB" altLang="en-US" sz="140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a:extLst>
              <a:ext uri="{FF2B5EF4-FFF2-40B4-BE49-F238E27FC236}">
                <a16:creationId xmlns:a16="http://schemas.microsoft.com/office/drawing/2014/main" id="{0BB00B67-D296-4BC2-B97F-6056142E22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9F49B7-813F-4D53-8B33-D00B4CD1CBB3}" type="slidenum">
              <a:rPr lang="en-GB" altLang="en-US" sz="1400">
                <a:solidFill>
                  <a:schemeClr val="bg1"/>
                </a:solidFill>
              </a:rPr>
              <a:pPr/>
              <a:t>43</a:t>
            </a:fld>
            <a:endParaRPr lang="en-GB" altLang="en-US" sz="1400">
              <a:solidFill>
                <a:schemeClr val="bg1"/>
              </a:solidFill>
            </a:endParaRPr>
          </a:p>
        </p:txBody>
      </p:sp>
      <p:pic>
        <p:nvPicPr>
          <p:cNvPr id="48131" name="Picture 3">
            <a:extLst>
              <a:ext uri="{FF2B5EF4-FFF2-40B4-BE49-F238E27FC236}">
                <a16:creationId xmlns:a16="http://schemas.microsoft.com/office/drawing/2014/main" id="{D10D91E6-72DF-4AF8-9C92-8EA56004CE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071563"/>
            <a:ext cx="9144000" cy="506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B161F2D1-8B9B-4258-90D1-CDC5A3218E98}"/>
              </a:ext>
            </a:extLst>
          </p:cNvPr>
          <p:cNvSpPr txBox="1"/>
          <p:nvPr/>
        </p:nvSpPr>
        <p:spPr>
          <a:xfrm>
            <a:off x="1897063" y="285750"/>
            <a:ext cx="5349875" cy="157003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t>To calculate the sum,</a:t>
            </a:r>
          </a:p>
          <a:p>
            <a:pPr>
              <a:defRPr/>
            </a:pPr>
            <a:r>
              <a:rPr lang="en-US" dirty="0"/>
              <a:t>We first declare a variable.</a:t>
            </a:r>
          </a:p>
          <a:p>
            <a:pPr>
              <a:defRPr/>
            </a:pPr>
            <a:r>
              <a:rPr lang="en-US" dirty="0"/>
              <a:t>By this, memory for variable is allocated in the memory</a:t>
            </a:r>
          </a:p>
        </p:txBody>
      </p:sp>
      <p:cxnSp>
        <p:nvCxnSpPr>
          <p:cNvPr id="7" name="Curved Connector 6">
            <a:extLst>
              <a:ext uri="{FF2B5EF4-FFF2-40B4-BE49-F238E27FC236}">
                <a16:creationId xmlns:a16="http://schemas.microsoft.com/office/drawing/2014/main" id="{66605E86-7E37-4061-96AE-E2DE005CB41A}"/>
              </a:ext>
            </a:extLst>
          </p:cNvPr>
          <p:cNvCxnSpPr/>
          <p:nvPr/>
        </p:nvCxnSpPr>
        <p:spPr>
          <a:xfrm>
            <a:off x="4572000" y="1881188"/>
            <a:ext cx="2089150" cy="1049337"/>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1020A11-6D48-4DD2-BCF1-8D6699183266}"/>
              </a:ext>
            </a:extLst>
          </p:cNvPr>
          <p:cNvSpPr txBox="1"/>
          <p:nvPr/>
        </p:nvSpPr>
        <p:spPr>
          <a:xfrm>
            <a:off x="1663700" y="5133975"/>
            <a:ext cx="5351463" cy="12001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t>Then declare another variable or second variable. Memory would be allocated for this variable too.</a:t>
            </a:r>
          </a:p>
        </p:txBody>
      </p:sp>
      <p:cxnSp>
        <p:nvCxnSpPr>
          <p:cNvPr id="12" name="Curved Connector 11">
            <a:extLst>
              <a:ext uri="{FF2B5EF4-FFF2-40B4-BE49-F238E27FC236}">
                <a16:creationId xmlns:a16="http://schemas.microsoft.com/office/drawing/2014/main" id="{CE7ED615-0FF4-43D5-B941-D714B7119CCA}"/>
              </a:ext>
            </a:extLst>
          </p:cNvPr>
          <p:cNvCxnSpPr/>
          <p:nvPr/>
        </p:nvCxnSpPr>
        <p:spPr>
          <a:xfrm rot="5400000" flipH="1" flipV="1">
            <a:off x="3971925" y="3467100"/>
            <a:ext cx="1714500" cy="1574800"/>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E29FDEA-027B-4497-AF5C-2BA17378A453}"/>
              </a:ext>
            </a:extLst>
          </p:cNvPr>
          <p:cNvSpPr/>
          <p:nvPr/>
        </p:nvSpPr>
        <p:spPr>
          <a:xfrm>
            <a:off x="3232150" y="4060825"/>
            <a:ext cx="5594350" cy="2478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t>After declaration of variables, if we take input from user, </a:t>
            </a:r>
          </a:p>
          <a:p>
            <a:pPr algn="ctr">
              <a:defRPr/>
            </a:pPr>
            <a:r>
              <a:rPr lang="en-US" dirty="0"/>
              <a:t>Those inputs would appear in the corresponding memory locations.</a:t>
            </a:r>
          </a:p>
        </p:txBody>
      </p:sp>
      <p:cxnSp>
        <p:nvCxnSpPr>
          <p:cNvPr id="14" name="Curved Connector 13">
            <a:extLst>
              <a:ext uri="{FF2B5EF4-FFF2-40B4-BE49-F238E27FC236}">
                <a16:creationId xmlns:a16="http://schemas.microsoft.com/office/drawing/2014/main" id="{11B2DDF1-7735-450E-82A6-1493357764E3}"/>
              </a:ext>
            </a:extLst>
          </p:cNvPr>
          <p:cNvCxnSpPr>
            <a:stCxn id="10" idx="0"/>
          </p:cNvCxnSpPr>
          <p:nvPr/>
        </p:nvCxnSpPr>
        <p:spPr>
          <a:xfrm rot="5400000" flipH="1" flipV="1">
            <a:off x="6076157" y="3475831"/>
            <a:ext cx="538162" cy="63182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EC69DC71-2FEF-4332-993C-8C6BE8435121}"/>
              </a:ext>
            </a:extLst>
          </p:cNvPr>
          <p:cNvCxnSpPr>
            <a:stCxn id="10" idx="0"/>
          </p:cNvCxnSpPr>
          <p:nvPr/>
        </p:nvCxnSpPr>
        <p:spPr>
          <a:xfrm rot="16200000" flipV="1">
            <a:off x="5574506" y="3606007"/>
            <a:ext cx="592137" cy="317500"/>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descr="Large confetti">
            <a:extLst>
              <a:ext uri="{FF2B5EF4-FFF2-40B4-BE49-F238E27FC236}">
                <a16:creationId xmlns:a16="http://schemas.microsoft.com/office/drawing/2014/main" id="{DD2E2E4C-7214-49D9-B518-139AE33221B6}"/>
              </a:ext>
            </a:extLst>
          </p:cNvPr>
          <p:cNvSpPr>
            <a:spLocks noGrp="1"/>
          </p:cNvSpPr>
          <p:nvPr>
            <p:ph type="title"/>
          </p:nvPr>
        </p:nvSpPr>
        <p:spPr>
          <a:xfrm>
            <a:off x="914400" y="450437"/>
            <a:ext cx="7315200" cy="615553"/>
          </a:xfrm>
        </p:spPr>
        <p:txBody>
          <a:bodyPr/>
          <a:lstStyle/>
          <a:p>
            <a:pPr algn="ctr" eaLnBrk="1" hangingPunct="1"/>
            <a:r>
              <a:rPr lang="en-US" altLang="en-US" sz="4000" dirty="0"/>
              <a:t>Basic Computer Organization</a:t>
            </a:r>
          </a:p>
        </p:txBody>
      </p:sp>
      <p:sp>
        <p:nvSpPr>
          <p:cNvPr id="50179" name="Rectangle 3">
            <a:extLst>
              <a:ext uri="{FF2B5EF4-FFF2-40B4-BE49-F238E27FC236}">
                <a16:creationId xmlns:a16="http://schemas.microsoft.com/office/drawing/2014/main" id="{5648B539-E52E-404B-99BD-9446DB1F3882}"/>
              </a:ext>
            </a:extLst>
          </p:cNvPr>
          <p:cNvSpPr>
            <a:spLocks noGrp="1"/>
          </p:cNvSpPr>
          <p:nvPr>
            <p:ph idx="1"/>
          </p:nvPr>
        </p:nvSpPr>
        <p:spPr>
          <a:xfrm>
            <a:off x="650875" y="1817688"/>
            <a:ext cx="7772400" cy="2585323"/>
          </a:xfrm>
        </p:spPr>
        <p:txBody>
          <a:bodyPr/>
          <a:lstStyle/>
          <a:p>
            <a:pPr algn="ctr" eaLnBrk="1" hangingPunct="1">
              <a:buFontTx/>
              <a:buNone/>
            </a:pPr>
            <a:r>
              <a:rPr lang="en-US" altLang="en-US" sz="2800" dirty="0">
                <a:solidFill>
                  <a:schemeClr val="tx1"/>
                </a:solidFill>
              </a:rPr>
              <a:t>Now we have to send both the numbers (values of variables) to processor.</a:t>
            </a:r>
          </a:p>
          <a:p>
            <a:pPr algn="ctr" eaLnBrk="1" hangingPunct="1">
              <a:buFontTx/>
              <a:buNone/>
            </a:pPr>
            <a:endParaRPr lang="en-US" altLang="en-US" sz="2800" dirty="0">
              <a:solidFill>
                <a:schemeClr val="tx1"/>
              </a:solidFill>
            </a:endParaRPr>
          </a:p>
          <a:p>
            <a:pPr algn="ctr" eaLnBrk="1" hangingPunct="1">
              <a:buFontTx/>
              <a:buNone/>
            </a:pPr>
            <a:endParaRPr lang="en-US" altLang="en-US" sz="2800" dirty="0">
              <a:solidFill>
                <a:schemeClr val="tx1"/>
              </a:solidFill>
            </a:endParaRPr>
          </a:p>
          <a:p>
            <a:pPr algn="ctr" eaLnBrk="1" hangingPunct="1">
              <a:buFontTx/>
              <a:buNone/>
            </a:pPr>
            <a:r>
              <a:rPr lang="en-US" altLang="en-US" sz="2800" dirty="0">
                <a:solidFill>
                  <a:schemeClr val="tx1"/>
                </a:solidFill>
              </a:rPr>
              <a:t>Only then processor can do some operation on those numbers.</a:t>
            </a:r>
          </a:p>
        </p:txBody>
      </p:sp>
      <p:sp>
        <p:nvSpPr>
          <p:cNvPr id="50180" name="Slide Number Placeholder 1">
            <a:extLst>
              <a:ext uri="{FF2B5EF4-FFF2-40B4-BE49-F238E27FC236}">
                <a16:creationId xmlns:a16="http://schemas.microsoft.com/office/drawing/2014/main" id="{0BBF3DE4-67E1-4713-9C1A-DA00E645D0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75DFE1-5CD6-45D7-9A91-6B8211CFD80B}" type="slidenum">
              <a:rPr lang="en-GB" altLang="en-US" sz="1400">
                <a:solidFill>
                  <a:schemeClr val="bg1"/>
                </a:solidFill>
              </a:rPr>
              <a:pPr/>
              <a:t>44</a:t>
            </a:fld>
            <a:endParaRPr lang="en-GB" altLang="en-US" sz="140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descr="Large confetti">
            <a:extLst>
              <a:ext uri="{FF2B5EF4-FFF2-40B4-BE49-F238E27FC236}">
                <a16:creationId xmlns:a16="http://schemas.microsoft.com/office/drawing/2014/main" id="{C944FBD2-BEBE-4B8E-BD81-A38BC297D640}"/>
              </a:ext>
            </a:extLst>
          </p:cNvPr>
          <p:cNvSpPr>
            <a:spLocks noGrp="1"/>
          </p:cNvSpPr>
          <p:nvPr>
            <p:ph type="title"/>
          </p:nvPr>
        </p:nvSpPr>
        <p:spPr>
          <a:xfrm>
            <a:off x="1181100" y="541535"/>
            <a:ext cx="6781800" cy="615553"/>
          </a:xfrm>
        </p:spPr>
        <p:txBody>
          <a:bodyPr/>
          <a:lstStyle/>
          <a:p>
            <a:pPr algn="ctr" eaLnBrk="1" hangingPunct="1"/>
            <a:r>
              <a:rPr lang="en-US" altLang="en-US" sz="4000" dirty="0"/>
              <a:t>Communication via Buses</a:t>
            </a:r>
          </a:p>
        </p:txBody>
      </p:sp>
      <p:sp>
        <p:nvSpPr>
          <p:cNvPr id="52227" name="Rectangle 3">
            <a:extLst>
              <a:ext uri="{FF2B5EF4-FFF2-40B4-BE49-F238E27FC236}">
                <a16:creationId xmlns:a16="http://schemas.microsoft.com/office/drawing/2014/main" id="{B2CD731C-2B36-4024-9042-03A388AD164C}"/>
              </a:ext>
            </a:extLst>
          </p:cNvPr>
          <p:cNvSpPr>
            <a:spLocks noGrp="1"/>
          </p:cNvSpPr>
          <p:nvPr>
            <p:ph idx="1"/>
          </p:nvPr>
        </p:nvSpPr>
        <p:spPr>
          <a:xfrm>
            <a:off x="650875" y="1817688"/>
            <a:ext cx="7772400" cy="3877985"/>
          </a:xfrm>
        </p:spPr>
        <p:txBody>
          <a:bodyPr/>
          <a:lstStyle/>
          <a:p>
            <a:pPr marL="514350" indent="-514350" algn="l" eaLnBrk="1" hangingPunct="1">
              <a:buFont typeface="+mj-lt"/>
              <a:buAutoNum type="arabicPeriod"/>
            </a:pPr>
            <a:r>
              <a:rPr lang="en-US" altLang="en-US" sz="2800" dirty="0">
                <a:solidFill>
                  <a:schemeClr val="tx1"/>
                </a:solidFill>
              </a:rPr>
              <a:t>First message would be sent via </a:t>
            </a:r>
            <a:r>
              <a:rPr lang="en-US" altLang="en-US" sz="2800" b="1" dirty="0">
                <a:solidFill>
                  <a:schemeClr val="tx1"/>
                </a:solidFill>
              </a:rPr>
              <a:t>Control Bus</a:t>
            </a:r>
            <a:r>
              <a:rPr lang="en-US" altLang="en-US" sz="2800" dirty="0">
                <a:solidFill>
                  <a:schemeClr val="tx1"/>
                </a:solidFill>
              </a:rPr>
              <a:t> if we want to read a number.</a:t>
            </a:r>
          </a:p>
          <a:p>
            <a:pPr marL="514350" indent="-514350" algn="l" eaLnBrk="1" hangingPunct="1">
              <a:buFont typeface="+mj-lt"/>
              <a:buAutoNum type="arabicPeriod"/>
            </a:pPr>
            <a:endParaRPr lang="en-US" altLang="en-US" sz="2800" dirty="0">
              <a:solidFill>
                <a:schemeClr val="tx1"/>
              </a:solidFill>
            </a:endParaRPr>
          </a:p>
          <a:p>
            <a:pPr marL="514350" indent="-514350" algn="l" eaLnBrk="1" hangingPunct="1">
              <a:buFont typeface="+mj-lt"/>
              <a:buAutoNum type="arabicPeriod"/>
            </a:pPr>
            <a:r>
              <a:rPr lang="en-US" altLang="en-US" sz="2800" dirty="0">
                <a:solidFill>
                  <a:schemeClr val="tx1"/>
                </a:solidFill>
              </a:rPr>
              <a:t>At the same time, processor would send the address via </a:t>
            </a:r>
            <a:r>
              <a:rPr lang="en-US" altLang="en-US" sz="2800" b="1" dirty="0">
                <a:solidFill>
                  <a:schemeClr val="tx1"/>
                </a:solidFill>
              </a:rPr>
              <a:t>Address Bus </a:t>
            </a:r>
            <a:r>
              <a:rPr lang="en-US" altLang="en-US" sz="2800" dirty="0">
                <a:solidFill>
                  <a:schemeClr val="tx1"/>
                </a:solidFill>
              </a:rPr>
              <a:t>to tell that from this address of memory, send me the number.</a:t>
            </a:r>
          </a:p>
          <a:p>
            <a:pPr marL="514350" indent="-514350" algn="l" eaLnBrk="1" hangingPunct="1">
              <a:buFont typeface="Calibri Light" panose="020F0302020204030204" pitchFamily="34" charset="0"/>
              <a:buAutoNum type="arabicPeriod"/>
            </a:pPr>
            <a:endParaRPr lang="en-US" altLang="en-US" sz="2800" dirty="0">
              <a:solidFill>
                <a:schemeClr val="tx1"/>
              </a:solidFill>
            </a:endParaRPr>
          </a:p>
          <a:p>
            <a:pPr marL="514350" indent="-514350" algn="l" eaLnBrk="1" hangingPunct="1">
              <a:buFont typeface="Calibri Light" panose="020F0302020204030204" pitchFamily="34" charset="0"/>
              <a:buAutoNum type="arabicPeriod"/>
            </a:pPr>
            <a:r>
              <a:rPr lang="en-US" altLang="en-US" sz="2800" dirty="0">
                <a:solidFill>
                  <a:schemeClr val="tx1"/>
                </a:solidFill>
              </a:rPr>
              <a:t>Then Memory would place the number in the </a:t>
            </a:r>
            <a:r>
              <a:rPr lang="en-US" altLang="en-US" sz="2800" b="1" dirty="0">
                <a:solidFill>
                  <a:schemeClr val="tx1"/>
                </a:solidFill>
              </a:rPr>
              <a:t>Data Bus</a:t>
            </a:r>
            <a:r>
              <a:rPr lang="en-US" altLang="en-US" sz="2800" dirty="0">
                <a:solidFill>
                  <a:schemeClr val="tx1"/>
                </a:solidFill>
              </a:rPr>
              <a:t>.</a:t>
            </a:r>
          </a:p>
        </p:txBody>
      </p:sp>
      <p:sp>
        <p:nvSpPr>
          <p:cNvPr id="52228" name="Slide Number Placeholder 1">
            <a:extLst>
              <a:ext uri="{FF2B5EF4-FFF2-40B4-BE49-F238E27FC236}">
                <a16:creationId xmlns:a16="http://schemas.microsoft.com/office/drawing/2014/main" id="{2AB480AD-CCC4-4565-9E44-3C67577450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F95A35-B483-432D-B5F2-F5805990024F}" type="slidenum">
              <a:rPr lang="en-GB" altLang="en-US" sz="1400">
                <a:solidFill>
                  <a:schemeClr val="bg1"/>
                </a:solidFill>
              </a:rPr>
              <a:pPr/>
              <a:t>45</a:t>
            </a:fld>
            <a:endParaRPr lang="en-GB" altLang="en-US" sz="140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a:extLst>
              <a:ext uri="{FF2B5EF4-FFF2-40B4-BE49-F238E27FC236}">
                <a16:creationId xmlns:a16="http://schemas.microsoft.com/office/drawing/2014/main" id="{D8FA8E9C-7BA3-448C-A821-6A886259E6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6ADBFC-FAFD-4E7D-BFC3-5DCE1447C1B2}" type="slidenum">
              <a:rPr lang="en-GB" altLang="en-US" sz="1400">
                <a:solidFill>
                  <a:schemeClr val="bg1"/>
                </a:solidFill>
              </a:rPr>
              <a:pPr/>
              <a:t>46</a:t>
            </a:fld>
            <a:endParaRPr lang="en-GB" altLang="en-US" sz="1400">
              <a:solidFill>
                <a:schemeClr val="bg1"/>
              </a:solidFill>
            </a:endParaRPr>
          </a:p>
        </p:txBody>
      </p:sp>
      <p:pic>
        <p:nvPicPr>
          <p:cNvPr id="54275" name="Picture 3">
            <a:extLst>
              <a:ext uri="{FF2B5EF4-FFF2-40B4-BE49-F238E27FC236}">
                <a16:creationId xmlns:a16="http://schemas.microsoft.com/office/drawing/2014/main" id="{BB88462A-39F4-40C4-B822-EFC7F555F8D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663" y="1206500"/>
            <a:ext cx="9144000" cy="514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2" descr="Large confetti">
            <a:extLst>
              <a:ext uri="{FF2B5EF4-FFF2-40B4-BE49-F238E27FC236}">
                <a16:creationId xmlns:a16="http://schemas.microsoft.com/office/drawing/2014/main" id="{184E9536-97CF-49BD-8BB2-61D627EF7128}"/>
              </a:ext>
            </a:extLst>
          </p:cNvPr>
          <p:cNvSpPr>
            <a:spLocks noGrp="1"/>
          </p:cNvSpPr>
          <p:nvPr>
            <p:ph type="title"/>
          </p:nvPr>
        </p:nvSpPr>
        <p:spPr>
          <a:xfrm>
            <a:off x="93663" y="179388"/>
            <a:ext cx="7886700" cy="661987"/>
          </a:xfrm>
        </p:spPr>
        <p:txBody>
          <a:bodyPr/>
          <a:lstStyle/>
          <a:p>
            <a:pPr eaLnBrk="1" hangingPunct="1"/>
            <a:r>
              <a:rPr lang="en-US" altLang="en-US" sz="2400"/>
              <a:t>Memory has sent the num1:</a:t>
            </a:r>
          </a:p>
        </p:txBody>
      </p:sp>
      <p:sp>
        <p:nvSpPr>
          <p:cNvPr id="5" name="Rectangle 4">
            <a:extLst>
              <a:ext uri="{FF2B5EF4-FFF2-40B4-BE49-F238E27FC236}">
                <a16:creationId xmlns:a16="http://schemas.microsoft.com/office/drawing/2014/main" id="{ED443B02-DC69-43EB-A587-943D2EE2B1A1}"/>
              </a:ext>
            </a:extLst>
          </p:cNvPr>
          <p:cNvSpPr/>
          <p:nvPr/>
        </p:nvSpPr>
        <p:spPr>
          <a:xfrm>
            <a:off x="3875088" y="4146550"/>
            <a:ext cx="1268412" cy="58102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a:extLst>
              <a:ext uri="{FF2B5EF4-FFF2-40B4-BE49-F238E27FC236}">
                <a16:creationId xmlns:a16="http://schemas.microsoft.com/office/drawing/2014/main" id="{279ADC7F-26FB-4B16-9F6F-B97078BBA90C}"/>
              </a:ext>
            </a:extLst>
          </p:cNvPr>
          <p:cNvCxnSpPr>
            <a:stCxn id="9" idx="0"/>
            <a:endCxn id="5" idx="2"/>
          </p:cNvCxnSpPr>
          <p:nvPr/>
        </p:nvCxnSpPr>
        <p:spPr>
          <a:xfrm flipH="1" flipV="1">
            <a:off x="4510088" y="4727575"/>
            <a:ext cx="109537" cy="1423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699E3FA-B61C-4D79-9549-807549CF6D19}"/>
              </a:ext>
            </a:extLst>
          </p:cNvPr>
          <p:cNvSpPr txBox="1">
            <a:spLocks noChangeArrowheads="1"/>
          </p:cNvSpPr>
          <p:nvPr/>
        </p:nvSpPr>
        <p:spPr bwMode="auto">
          <a:xfrm>
            <a:off x="2447925" y="6151563"/>
            <a:ext cx="4344988" cy="461962"/>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Memory has sent the first number</a:t>
            </a:r>
          </a:p>
        </p:txBody>
      </p:sp>
      <p:sp>
        <p:nvSpPr>
          <p:cNvPr id="14" name="TextBox 13">
            <a:extLst>
              <a:ext uri="{FF2B5EF4-FFF2-40B4-BE49-F238E27FC236}">
                <a16:creationId xmlns:a16="http://schemas.microsoft.com/office/drawing/2014/main" id="{6FF82327-7D90-42F6-B55D-786556048710}"/>
              </a:ext>
            </a:extLst>
          </p:cNvPr>
          <p:cNvSpPr txBox="1"/>
          <p:nvPr/>
        </p:nvSpPr>
        <p:spPr>
          <a:xfrm>
            <a:off x="1897063" y="285750"/>
            <a:ext cx="5349875" cy="120173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defRPr/>
            </a:pPr>
            <a:r>
              <a:rPr lang="en-US" dirty="0"/>
              <a:t>Now processor would definitely need the second number too for the addition of two numbers.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descr="Large confetti">
            <a:extLst>
              <a:ext uri="{FF2B5EF4-FFF2-40B4-BE49-F238E27FC236}">
                <a16:creationId xmlns:a16="http://schemas.microsoft.com/office/drawing/2014/main" id="{F045164F-A291-4C68-B3BF-40D5C8916F27}"/>
              </a:ext>
            </a:extLst>
          </p:cNvPr>
          <p:cNvSpPr>
            <a:spLocks noGrp="1" noChangeArrowheads="1"/>
          </p:cNvSpPr>
          <p:nvPr>
            <p:ph type="title"/>
          </p:nvPr>
        </p:nvSpPr>
        <p:spPr>
          <a:xfrm>
            <a:off x="381000" y="89376"/>
            <a:ext cx="8382000" cy="1129823"/>
          </a:xfrm>
        </p:spPr>
        <p:txBody>
          <a:bodyPr rtlCol="0">
            <a:normAutofit fontScale="90000"/>
          </a:bodyPr>
          <a:lstStyle/>
          <a:p>
            <a:pPr algn="ctr" eaLnBrk="1" fontAlgn="auto" hangingPunct="1">
              <a:spcAft>
                <a:spcPts val="0"/>
              </a:spcAft>
              <a:defRPr/>
            </a:pPr>
            <a:r>
              <a:rPr lang="en-US" altLang="en-US" sz="4000" dirty="0"/>
              <a:t>The following same procedure would repeat to get the second number from memory</a:t>
            </a:r>
          </a:p>
        </p:txBody>
      </p:sp>
      <p:sp>
        <p:nvSpPr>
          <p:cNvPr id="12291" name="Rectangle 3">
            <a:extLst>
              <a:ext uri="{FF2B5EF4-FFF2-40B4-BE49-F238E27FC236}">
                <a16:creationId xmlns:a16="http://schemas.microsoft.com/office/drawing/2014/main" id="{A2D206A6-4FDA-463B-95EC-A77A79435929}"/>
              </a:ext>
            </a:extLst>
          </p:cNvPr>
          <p:cNvSpPr>
            <a:spLocks noGrp="1" noChangeArrowheads="1"/>
          </p:cNvSpPr>
          <p:nvPr>
            <p:ph idx="1"/>
          </p:nvPr>
        </p:nvSpPr>
        <p:spPr>
          <a:xfrm>
            <a:off x="650875" y="1817688"/>
            <a:ext cx="7772400" cy="4538662"/>
          </a:xfrm>
        </p:spPr>
        <p:txBody>
          <a:bodyPr rtlCol="0">
            <a:normAutofit fontScale="70000" lnSpcReduction="20000"/>
          </a:bodyPr>
          <a:lstStyle/>
          <a:p>
            <a:pPr marL="514350" indent="-514350" algn="l" eaLnBrk="1" fontAlgn="auto" hangingPunct="1">
              <a:spcAft>
                <a:spcPts val="0"/>
              </a:spcAft>
              <a:buFont typeface="+mj-lt"/>
              <a:buAutoNum type="arabicPeriod"/>
              <a:defRPr/>
            </a:pPr>
            <a:r>
              <a:rPr lang="en-US" altLang="en-US" sz="2800" dirty="0">
                <a:solidFill>
                  <a:schemeClr val="tx1"/>
                </a:solidFill>
              </a:rPr>
              <a:t>First message would be sent via </a:t>
            </a:r>
            <a:r>
              <a:rPr lang="en-US" altLang="en-US" sz="2800" b="1" dirty="0">
                <a:solidFill>
                  <a:schemeClr val="tx1"/>
                </a:solidFill>
              </a:rPr>
              <a:t>Control Bus</a:t>
            </a:r>
            <a:r>
              <a:rPr lang="en-US" altLang="en-US" sz="2800" dirty="0">
                <a:solidFill>
                  <a:schemeClr val="tx1"/>
                </a:solidFill>
              </a:rPr>
              <a:t> if we want to read a second number.</a:t>
            </a:r>
          </a:p>
          <a:p>
            <a:pPr marL="514350" indent="-514350" algn="l" eaLnBrk="1" fontAlgn="auto" hangingPunct="1">
              <a:spcAft>
                <a:spcPts val="0"/>
              </a:spcAft>
              <a:buFont typeface="+mj-lt"/>
              <a:buAutoNum type="arabicPeriod"/>
              <a:defRPr/>
            </a:pPr>
            <a:endParaRPr lang="en-US" altLang="en-US" sz="2800" dirty="0">
              <a:solidFill>
                <a:schemeClr val="tx1"/>
              </a:solidFill>
            </a:endParaRPr>
          </a:p>
          <a:p>
            <a:pPr marL="514350" indent="-514350" algn="l" eaLnBrk="1" fontAlgn="auto" hangingPunct="1">
              <a:spcAft>
                <a:spcPts val="0"/>
              </a:spcAft>
              <a:buFont typeface="+mj-lt"/>
              <a:buAutoNum type="arabicPeriod"/>
              <a:defRPr/>
            </a:pPr>
            <a:r>
              <a:rPr lang="en-US" altLang="en-US" sz="2800" dirty="0">
                <a:solidFill>
                  <a:schemeClr val="tx1"/>
                </a:solidFill>
              </a:rPr>
              <a:t>At the same time, processor would send the address via </a:t>
            </a:r>
            <a:r>
              <a:rPr lang="en-US" altLang="en-US" sz="2800" b="1" dirty="0">
                <a:solidFill>
                  <a:schemeClr val="tx1"/>
                </a:solidFill>
              </a:rPr>
              <a:t>Address Bus </a:t>
            </a:r>
            <a:r>
              <a:rPr lang="en-US" altLang="en-US" sz="2800" dirty="0">
                <a:solidFill>
                  <a:schemeClr val="tx1"/>
                </a:solidFill>
              </a:rPr>
              <a:t>to tell that from this address of memory, send me the number.</a:t>
            </a:r>
          </a:p>
          <a:p>
            <a:pPr marL="514350" indent="-514350" algn="l" eaLnBrk="1" fontAlgn="auto" hangingPunct="1">
              <a:spcAft>
                <a:spcPts val="0"/>
              </a:spcAft>
              <a:buFont typeface="+mj-lt"/>
              <a:buAutoNum type="arabicPeriod"/>
              <a:defRPr/>
            </a:pPr>
            <a:endParaRPr lang="en-US" altLang="en-US" sz="2800" dirty="0">
              <a:solidFill>
                <a:schemeClr val="tx1"/>
              </a:solidFill>
            </a:endParaRPr>
          </a:p>
          <a:p>
            <a:pPr marL="514350" indent="-514350" algn="l" eaLnBrk="1" fontAlgn="auto" hangingPunct="1">
              <a:spcAft>
                <a:spcPts val="0"/>
              </a:spcAft>
              <a:buFont typeface="+mj-lt"/>
              <a:buAutoNum type="arabicPeriod"/>
              <a:defRPr/>
            </a:pPr>
            <a:r>
              <a:rPr lang="en-US" altLang="en-US" sz="2800" dirty="0">
                <a:solidFill>
                  <a:schemeClr val="tx1"/>
                </a:solidFill>
              </a:rPr>
              <a:t>Then Memory would place the second number in the </a:t>
            </a:r>
            <a:r>
              <a:rPr lang="en-US" altLang="en-US" sz="2800" b="1" dirty="0">
                <a:solidFill>
                  <a:schemeClr val="tx1"/>
                </a:solidFill>
              </a:rPr>
              <a:t>Data Bus</a:t>
            </a:r>
            <a:r>
              <a:rPr lang="en-US" altLang="en-US" sz="2800" dirty="0">
                <a:solidFill>
                  <a:schemeClr val="tx1"/>
                </a:solidFill>
              </a:rPr>
              <a:t>.</a:t>
            </a:r>
          </a:p>
          <a:p>
            <a:pPr marL="514350" indent="-514350" algn="l" eaLnBrk="1" fontAlgn="auto" hangingPunct="1">
              <a:spcAft>
                <a:spcPts val="0"/>
              </a:spcAft>
              <a:buFont typeface="+mj-lt"/>
              <a:buAutoNum type="arabicPeriod"/>
              <a:defRPr/>
            </a:pPr>
            <a:endParaRPr lang="en-US" altLang="en-US" sz="2800" dirty="0">
              <a:solidFill>
                <a:schemeClr val="accent2"/>
              </a:solidFill>
            </a:endParaRPr>
          </a:p>
          <a:p>
            <a:pPr marL="514350" indent="-514350" algn="l" eaLnBrk="1" fontAlgn="auto" hangingPunct="1">
              <a:spcAft>
                <a:spcPts val="0"/>
              </a:spcAft>
              <a:buFont typeface="+mj-lt"/>
              <a:buAutoNum type="arabicPeriod"/>
              <a:defRPr/>
            </a:pPr>
            <a:endParaRPr lang="en-US" altLang="en-US" sz="2800" dirty="0">
              <a:solidFill>
                <a:schemeClr val="accent2"/>
              </a:solidFill>
            </a:endParaRPr>
          </a:p>
          <a:p>
            <a:pPr marL="0" indent="0" algn="l" eaLnBrk="1" fontAlgn="auto" hangingPunct="1">
              <a:spcAft>
                <a:spcPts val="0"/>
              </a:spcAft>
              <a:buFont typeface="Arial" panose="020B0604020202020204" pitchFamily="34" charset="0"/>
              <a:buNone/>
              <a:defRPr/>
            </a:pPr>
            <a:r>
              <a:rPr lang="en-US" altLang="en-US" sz="2800" dirty="0">
                <a:solidFill>
                  <a:srgbClr val="FF0000"/>
                </a:solidFill>
              </a:rPr>
              <a:t>What would happen to the first number which was already present in the Data Bus???</a:t>
            </a:r>
          </a:p>
          <a:p>
            <a:pPr marL="0" indent="0" algn="l" eaLnBrk="1" fontAlgn="auto" hangingPunct="1">
              <a:spcAft>
                <a:spcPts val="0"/>
              </a:spcAft>
              <a:buFont typeface="Arial" panose="020B0604020202020204" pitchFamily="34" charset="0"/>
              <a:buNone/>
              <a:defRPr/>
            </a:pPr>
            <a:r>
              <a:rPr lang="en-US" altLang="en-US" sz="2800" dirty="0">
                <a:solidFill>
                  <a:srgbClr val="00B0F0"/>
                </a:solidFill>
              </a:rPr>
              <a:t>That first number would be wasted. As Data Bus now would have the second number.</a:t>
            </a:r>
          </a:p>
          <a:p>
            <a:pPr marL="0" indent="0" algn="l" eaLnBrk="1" fontAlgn="auto" hangingPunct="1">
              <a:spcAft>
                <a:spcPts val="0"/>
              </a:spcAft>
              <a:buFont typeface="Arial" panose="020B0604020202020204" pitchFamily="34" charset="0"/>
              <a:buNone/>
              <a:defRPr/>
            </a:pPr>
            <a:r>
              <a:rPr lang="en-US" altLang="en-US" sz="2800" dirty="0">
                <a:solidFill>
                  <a:srgbClr val="FF0000"/>
                </a:solidFill>
              </a:rPr>
              <a:t>So, that was the issue. When Data Bus would get second number, then the first number would get vanished.</a:t>
            </a:r>
          </a:p>
          <a:p>
            <a:pPr marL="0" indent="0" algn="l" eaLnBrk="1" fontAlgn="auto" hangingPunct="1">
              <a:spcAft>
                <a:spcPts val="0"/>
              </a:spcAft>
              <a:buFont typeface="Arial" panose="020B0604020202020204" pitchFamily="34" charset="0"/>
              <a:buNone/>
              <a:defRPr/>
            </a:pPr>
            <a:r>
              <a:rPr lang="en-US" altLang="en-US" sz="2800" dirty="0">
                <a:solidFill>
                  <a:srgbClr val="0070C0"/>
                </a:solidFill>
              </a:rPr>
              <a:t>To calculate the sum of two numbers, processor would need two numbers at the same time.</a:t>
            </a:r>
          </a:p>
          <a:p>
            <a:pPr marL="0" indent="0" algn="l" eaLnBrk="1" fontAlgn="auto" hangingPunct="1">
              <a:spcAft>
                <a:spcPts val="0"/>
              </a:spcAft>
              <a:buFont typeface="Arial" panose="020B0604020202020204" pitchFamily="34" charset="0"/>
              <a:buNone/>
              <a:defRPr/>
            </a:pPr>
            <a:r>
              <a:rPr lang="en-US" altLang="en-US" sz="2800" dirty="0"/>
              <a:t>To solve this problems, registers were developed.</a:t>
            </a:r>
          </a:p>
        </p:txBody>
      </p:sp>
      <p:sp>
        <p:nvSpPr>
          <p:cNvPr id="56324" name="Slide Number Placeholder 1">
            <a:extLst>
              <a:ext uri="{FF2B5EF4-FFF2-40B4-BE49-F238E27FC236}">
                <a16:creationId xmlns:a16="http://schemas.microsoft.com/office/drawing/2014/main" id="{4A4FD1C2-D160-4F2D-938B-3959A2E4AC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75564E-71B0-4BF6-A2F8-8AAF0F180D6C}" type="slidenum">
              <a:rPr lang="en-GB" altLang="en-US" sz="1400">
                <a:solidFill>
                  <a:schemeClr val="bg1"/>
                </a:solidFill>
              </a:rPr>
              <a:pPr/>
              <a:t>47</a:t>
            </a:fld>
            <a:endParaRPr lang="en-GB" altLang="en-US" sz="1400">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descr="Large confetti">
            <a:extLst>
              <a:ext uri="{FF2B5EF4-FFF2-40B4-BE49-F238E27FC236}">
                <a16:creationId xmlns:a16="http://schemas.microsoft.com/office/drawing/2014/main" id="{A01DB90C-C0C0-4872-8BBC-14881A05C8DE}"/>
              </a:ext>
            </a:extLst>
          </p:cNvPr>
          <p:cNvSpPr>
            <a:spLocks noGrp="1"/>
          </p:cNvSpPr>
          <p:nvPr>
            <p:ph type="title"/>
          </p:nvPr>
        </p:nvSpPr>
        <p:spPr/>
        <p:txBody>
          <a:bodyPr/>
          <a:lstStyle/>
          <a:p>
            <a:pPr eaLnBrk="1" hangingPunct="1"/>
            <a:r>
              <a:rPr lang="en-US" altLang="en-US" sz="4000"/>
              <a:t>Registers</a:t>
            </a:r>
          </a:p>
        </p:txBody>
      </p:sp>
      <p:sp>
        <p:nvSpPr>
          <p:cNvPr id="12291" name="Rectangle 3">
            <a:extLst>
              <a:ext uri="{FF2B5EF4-FFF2-40B4-BE49-F238E27FC236}">
                <a16:creationId xmlns:a16="http://schemas.microsoft.com/office/drawing/2014/main" id="{0ED87F07-2786-429E-9511-D1CDC2ADFDFA}"/>
              </a:ext>
            </a:extLst>
          </p:cNvPr>
          <p:cNvSpPr>
            <a:spLocks noGrp="1" noChangeArrowheads="1"/>
          </p:cNvSpPr>
          <p:nvPr>
            <p:ph idx="1"/>
          </p:nvPr>
        </p:nvSpPr>
        <p:spPr>
          <a:xfrm>
            <a:off x="650875" y="1817687"/>
            <a:ext cx="7772400" cy="4589875"/>
          </a:xfrm>
        </p:spPr>
        <p:txBody>
          <a:bodyPr rtlCol="0">
            <a:normAutofit fontScale="92500" lnSpcReduction="10000"/>
          </a:bodyPr>
          <a:lstStyle/>
          <a:p>
            <a:pPr marL="514350" indent="-514350" algn="l" eaLnBrk="1" fontAlgn="auto" hangingPunct="1">
              <a:spcAft>
                <a:spcPts val="0"/>
              </a:spcAft>
              <a:buFont typeface="+mj-lt"/>
              <a:buAutoNum type="arabicPeriod"/>
              <a:defRPr/>
            </a:pPr>
            <a:r>
              <a:rPr lang="en-US" altLang="en-US" sz="2800" dirty="0"/>
              <a:t>Now when RAM had given the first number, we have stored this first number into the register.</a:t>
            </a:r>
          </a:p>
          <a:p>
            <a:pPr marL="514350" indent="-514350" algn="l" eaLnBrk="1" fontAlgn="auto" hangingPunct="1">
              <a:spcAft>
                <a:spcPts val="0"/>
              </a:spcAft>
              <a:buFont typeface="+mj-lt"/>
              <a:buAutoNum type="arabicPeriod"/>
              <a:defRPr/>
            </a:pPr>
            <a:endParaRPr lang="en-US" altLang="en-US" sz="2800" dirty="0"/>
          </a:p>
          <a:p>
            <a:pPr marL="514350" indent="-514350" algn="l" eaLnBrk="1" fontAlgn="auto" hangingPunct="1">
              <a:spcAft>
                <a:spcPts val="0"/>
              </a:spcAft>
              <a:buFont typeface="+mj-lt"/>
              <a:buAutoNum type="arabicPeriod"/>
              <a:defRPr/>
            </a:pPr>
            <a:r>
              <a:rPr lang="en-US" altLang="en-US" sz="2800" dirty="0">
                <a:solidFill>
                  <a:srgbClr val="0070C0"/>
                </a:solidFill>
              </a:rPr>
              <a:t>Then the processor asks the memory for the second number, now the second number is in the Data Bus.</a:t>
            </a:r>
          </a:p>
          <a:p>
            <a:pPr marL="514350" indent="-514350" algn="l" eaLnBrk="1" fontAlgn="auto" hangingPunct="1">
              <a:spcAft>
                <a:spcPts val="0"/>
              </a:spcAft>
              <a:buFont typeface="+mj-lt"/>
              <a:buAutoNum type="arabicPeriod"/>
              <a:defRPr/>
            </a:pPr>
            <a:endParaRPr lang="en-US" altLang="en-US" sz="2800" dirty="0">
              <a:solidFill>
                <a:srgbClr val="0070C0"/>
              </a:solidFill>
            </a:endParaRPr>
          </a:p>
          <a:p>
            <a:pPr marL="514350" indent="-514350" algn="l" eaLnBrk="1" fontAlgn="auto" hangingPunct="1">
              <a:spcAft>
                <a:spcPts val="0"/>
              </a:spcAft>
              <a:buFont typeface="+mj-lt"/>
              <a:buAutoNum type="arabicPeriod"/>
              <a:defRPr/>
            </a:pPr>
            <a:r>
              <a:rPr lang="en-US" altLang="en-US" sz="2800" dirty="0"/>
              <a:t>Now processor would take first number from register and second number from Data Bus, Add these two numbers and store the result into new memory location.</a:t>
            </a:r>
          </a:p>
          <a:p>
            <a:pPr marL="514350" indent="-514350" algn="l" eaLnBrk="1" fontAlgn="auto" hangingPunct="1">
              <a:spcAft>
                <a:spcPts val="0"/>
              </a:spcAft>
              <a:buFont typeface="+mj-lt"/>
              <a:buAutoNum type="arabicPeriod"/>
              <a:defRPr/>
            </a:pPr>
            <a:endParaRPr lang="en-US" altLang="en-US" sz="2800" dirty="0"/>
          </a:p>
          <a:p>
            <a:pPr marL="0" indent="0" algn="l" eaLnBrk="1" fontAlgn="auto" hangingPunct="1">
              <a:spcAft>
                <a:spcPts val="0"/>
              </a:spcAft>
              <a:buFont typeface="Arial" panose="020B0604020202020204" pitchFamily="34" charset="0"/>
              <a:buNone/>
              <a:defRPr/>
            </a:pPr>
            <a:r>
              <a:rPr lang="en-US" altLang="en-US" sz="2800" dirty="0">
                <a:solidFill>
                  <a:srgbClr val="0070C0"/>
                </a:solidFill>
              </a:rPr>
              <a:t>That was the benefit of the register!!!</a:t>
            </a:r>
          </a:p>
        </p:txBody>
      </p:sp>
      <p:sp>
        <p:nvSpPr>
          <p:cNvPr id="58372" name="Slide Number Placeholder 1">
            <a:extLst>
              <a:ext uri="{FF2B5EF4-FFF2-40B4-BE49-F238E27FC236}">
                <a16:creationId xmlns:a16="http://schemas.microsoft.com/office/drawing/2014/main" id="{2B443ACC-9541-4A8E-93D7-470D6DD7B1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D69600-253D-4EB5-A26E-694AB791DB71}" type="slidenum">
              <a:rPr lang="en-GB" altLang="en-US" sz="1400">
                <a:solidFill>
                  <a:schemeClr val="bg1"/>
                </a:solidFill>
              </a:rPr>
              <a:pPr/>
              <a:t>48</a:t>
            </a:fld>
            <a:endParaRPr lang="en-GB" altLang="en-US" sz="1400">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descr="Large confetti">
            <a:extLst>
              <a:ext uri="{FF2B5EF4-FFF2-40B4-BE49-F238E27FC236}">
                <a16:creationId xmlns:a16="http://schemas.microsoft.com/office/drawing/2014/main" id="{3FDDC592-2EC2-4669-B339-3A732A77FFB9}"/>
              </a:ext>
            </a:extLst>
          </p:cNvPr>
          <p:cNvSpPr>
            <a:spLocks noGrp="1"/>
          </p:cNvSpPr>
          <p:nvPr>
            <p:ph type="title"/>
          </p:nvPr>
        </p:nvSpPr>
        <p:spPr>
          <a:xfrm>
            <a:off x="2362200" y="541535"/>
            <a:ext cx="4419600" cy="615553"/>
          </a:xfrm>
        </p:spPr>
        <p:txBody>
          <a:bodyPr/>
          <a:lstStyle/>
          <a:p>
            <a:pPr algn="ctr" eaLnBrk="1" hangingPunct="1"/>
            <a:r>
              <a:rPr lang="en-US" altLang="en-US" sz="4000" dirty="0"/>
              <a:t>What is Operand?</a:t>
            </a:r>
          </a:p>
        </p:txBody>
      </p:sp>
      <p:sp>
        <p:nvSpPr>
          <p:cNvPr id="60419" name="Rectangle 3">
            <a:extLst>
              <a:ext uri="{FF2B5EF4-FFF2-40B4-BE49-F238E27FC236}">
                <a16:creationId xmlns:a16="http://schemas.microsoft.com/office/drawing/2014/main" id="{88B0DE0E-A970-4C7B-BC2C-062B807225E3}"/>
              </a:ext>
            </a:extLst>
          </p:cNvPr>
          <p:cNvSpPr>
            <a:spLocks noGrp="1"/>
          </p:cNvSpPr>
          <p:nvPr>
            <p:ph idx="1"/>
          </p:nvPr>
        </p:nvSpPr>
        <p:spPr>
          <a:xfrm>
            <a:off x="650875" y="1817688"/>
            <a:ext cx="7772400" cy="4739759"/>
          </a:xfrm>
        </p:spPr>
        <p:txBody>
          <a:bodyPr/>
          <a:lstStyle/>
          <a:p>
            <a:pPr marL="0" indent="0" algn="l" eaLnBrk="1" hangingPunct="1">
              <a:buFont typeface="Arial" panose="020B0604020202020204" pitchFamily="34" charset="0"/>
              <a:buNone/>
            </a:pPr>
            <a:r>
              <a:rPr lang="en-US" altLang="en-US" sz="2800" dirty="0"/>
              <a:t>There are many memory allocations in the RAM. Means a lot of data in the RAM.</a:t>
            </a:r>
          </a:p>
          <a:p>
            <a:pPr marL="0" indent="0" algn="l" eaLnBrk="1" hangingPunct="1">
              <a:buFont typeface="Arial" panose="020B0604020202020204" pitchFamily="34" charset="0"/>
              <a:buNone/>
            </a:pPr>
            <a:endParaRPr lang="en-US" altLang="en-US" sz="2800" dirty="0">
              <a:solidFill>
                <a:srgbClr val="0070C0"/>
              </a:solidFill>
            </a:endParaRPr>
          </a:p>
          <a:p>
            <a:pPr marL="0" indent="0" algn="l" eaLnBrk="1" hangingPunct="1">
              <a:buFont typeface="Arial" panose="020B0604020202020204" pitchFamily="34" charset="0"/>
              <a:buNone/>
            </a:pPr>
            <a:r>
              <a:rPr lang="en-US" altLang="en-US" sz="2800" dirty="0">
                <a:solidFill>
                  <a:srgbClr val="0070C0"/>
                </a:solidFill>
              </a:rPr>
              <a:t>The type of Data on which processor has to do processing is known as Operand.</a:t>
            </a:r>
          </a:p>
          <a:p>
            <a:pPr marL="0" indent="0" algn="l" eaLnBrk="1" hangingPunct="1">
              <a:buFont typeface="Arial" panose="020B0604020202020204" pitchFamily="34" charset="0"/>
              <a:buNone/>
            </a:pPr>
            <a:r>
              <a:rPr lang="en-US" altLang="en-US" sz="2800" dirty="0">
                <a:solidFill>
                  <a:srgbClr val="0070C0"/>
                </a:solidFill>
              </a:rPr>
              <a:t>e.g. num1 and num2 are two operands.</a:t>
            </a:r>
          </a:p>
          <a:p>
            <a:pPr marL="0" indent="0" algn="l" eaLnBrk="1" hangingPunct="1">
              <a:buFont typeface="Arial" panose="020B0604020202020204" pitchFamily="34" charset="0"/>
              <a:buNone/>
            </a:pPr>
            <a:endParaRPr lang="en-US" altLang="en-US" sz="2800" dirty="0"/>
          </a:p>
          <a:p>
            <a:pPr marL="0" indent="0" algn="l" eaLnBrk="1" hangingPunct="1">
              <a:buFont typeface="Arial" panose="020B0604020202020204" pitchFamily="34" charset="0"/>
              <a:buNone/>
            </a:pPr>
            <a:r>
              <a:rPr lang="en-US" altLang="en-US" sz="2800" dirty="0"/>
              <a:t>So, Register is basically a temporary place to store data on temporary basis. It is very close to CPU. It is inside the processor, that’s why processing would get Faster.</a:t>
            </a:r>
          </a:p>
        </p:txBody>
      </p:sp>
      <p:sp>
        <p:nvSpPr>
          <p:cNvPr id="60420" name="Slide Number Placeholder 1">
            <a:extLst>
              <a:ext uri="{FF2B5EF4-FFF2-40B4-BE49-F238E27FC236}">
                <a16:creationId xmlns:a16="http://schemas.microsoft.com/office/drawing/2014/main" id="{EDCCADBB-B90E-4797-9AF7-1EB0C25E34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FCA3AAB-0682-4AD5-988C-D0F5707689A6}" type="slidenum">
              <a:rPr lang="en-GB" altLang="en-US" sz="1400">
                <a:solidFill>
                  <a:schemeClr val="bg1"/>
                </a:solidFill>
              </a:rPr>
              <a:pPr/>
              <a:t>49</a:t>
            </a:fld>
            <a:endParaRPr lang="en-GB" altLang="en-US" sz="14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4F2-5A5F-44D4-94CA-AE03B82E055E}"/>
              </a:ext>
            </a:extLst>
          </p:cNvPr>
          <p:cNvSpPr>
            <a:spLocks noGrp="1"/>
          </p:cNvSpPr>
          <p:nvPr>
            <p:ph type="title"/>
          </p:nvPr>
        </p:nvSpPr>
        <p:spPr>
          <a:xfrm>
            <a:off x="228600" y="76200"/>
            <a:ext cx="8686800" cy="639762"/>
          </a:xfrm>
        </p:spPr>
        <p:txBody>
          <a:bodyPr/>
          <a:lstStyle/>
          <a:p>
            <a:r>
              <a:rPr lang="en-US" dirty="0"/>
              <a:t>What are microprocessor-based systems?</a:t>
            </a:r>
          </a:p>
        </p:txBody>
      </p:sp>
      <p:sp>
        <p:nvSpPr>
          <p:cNvPr id="3" name="Content Placeholder 2">
            <a:extLst>
              <a:ext uri="{FF2B5EF4-FFF2-40B4-BE49-F238E27FC236}">
                <a16:creationId xmlns:a16="http://schemas.microsoft.com/office/drawing/2014/main" id="{C9155A97-0249-4C7D-B1B0-77A6CFC89F22}"/>
              </a:ext>
            </a:extLst>
          </p:cNvPr>
          <p:cNvSpPr>
            <a:spLocks noGrp="1"/>
          </p:cNvSpPr>
          <p:nvPr>
            <p:ph idx="1"/>
          </p:nvPr>
        </p:nvSpPr>
        <p:spPr>
          <a:xfrm>
            <a:off x="0" y="990600"/>
            <a:ext cx="9144000" cy="5867400"/>
          </a:xfrm>
        </p:spPr>
        <p:txBody>
          <a:bodyPr/>
          <a:lstStyle/>
          <a:p>
            <a:r>
              <a:rPr lang="en-US" dirty="0"/>
              <a:t>Microprocessor-based systems are electrical systems consisting of microprocessors, memories, I/O units, other peripherals.</a:t>
            </a:r>
          </a:p>
          <a:p>
            <a:pPr lvl="1"/>
            <a:r>
              <a:rPr lang="en-US" dirty="0"/>
              <a:t>Microprocessors are the brains of the systems</a:t>
            </a:r>
          </a:p>
          <a:p>
            <a:pPr lvl="1"/>
            <a:r>
              <a:rPr lang="en-US" dirty="0"/>
              <a:t>Microprocessors access memories and other units through buses</a:t>
            </a:r>
          </a:p>
          <a:p>
            <a:pPr lvl="1"/>
            <a:r>
              <a:rPr lang="en-US" dirty="0"/>
              <a:t>The operations of microprocessors are controlled by instructions stored in memories</a:t>
            </a:r>
          </a:p>
        </p:txBody>
      </p:sp>
      <p:pic>
        <p:nvPicPr>
          <p:cNvPr id="4" name="Content Placeholder 3">
            <a:extLst>
              <a:ext uri="{FF2B5EF4-FFF2-40B4-BE49-F238E27FC236}">
                <a16:creationId xmlns:a16="http://schemas.microsoft.com/office/drawing/2014/main" id="{B7115F85-B0B0-46D5-9A66-FB13D75ADE64}"/>
              </a:ext>
            </a:extLst>
          </p:cNvPr>
          <p:cNvPicPr>
            <a:picLocks noChangeAspect="1"/>
          </p:cNvPicPr>
          <p:nvPr/>
        </p:nvPicPr>
        <p:blipFill rotWithShape="1">
          <a:blip r:embed="rId2"/>
          <a:srcRect l="9593" t="57243" r="13381"/>
          <a:stretch/>
        </p:blipFill>
        <p:spPr>
          <a:xfrm>
            <a:off x="2247900" y="4846637"/>
            <a:ext cx="4648200" cy="1935163"/>
          </a:xfrm>
          <a:prstGeom prst="rect">
            <a:avLst/>
          </a:prstGeom>
        </p:spPr>
      </p:pic>
    </p:spTree>
    <p:extLst>
      <p:ext uri="{BB962C8B-B14F-4D97-AF65-F5344CB8AC3E}">
        <p14:creationId xmlns:p14="http://schemas.microsoft.com/office/powerpoint/2010/main" val="1394626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descr="Large confetti">
            <a:extLst>
              <a:ext uri="{FF2B5EF4-FFF2-40B4-BE49-F238E27FC236}">
                <a16:creationId xmlns:a16="http://schemas.microsoft.com/office/drawing/2014/main" id="{489AF012-9A24-427C-9EF1-11575176C5E2}"/>
              </a:ext>
            </a:extLst>
          </p:cNvPr>
          <p:cNvSpPr>
            <a:spLocks noGrp="1"/>
          </p:cNvSpPr>
          <p:nvPr>
            <p:ph type="title"/>
          </p:nvPr>
        </p:nvSpPr>
        <p:spPr>
          <a:xfrm>
            <a:off x="519112" y="381000"/>
            <a:ext cx="8035925" cy="1231106"/>
          </a:xfrm>
        </p:spPr>
        <p:txBody>
          <a:bodyPr/>
          <a:lstStyle/>
          <a:p>
            <a:pPr algn="ctr" eaLnBrk="1" hangingPunct="1"/>
            <a:r>
              <a:rPr lang="en-US" altLang="en-US" sz="4000" dirty="0"/>
              <a:t>Why processing is faster in registers?</a:t>
            </a:r>
          </a:p>
        </p:txBody>
      </p:sp>
      <p:sp>
        <p:nvSpPr>
          <p:cNvPr id="12291" name="Rectangle 3">
            <a:extLst>
              <a:ext uri="{FF2B5EF4-FFF2-40B4-BE49-F238E27FC236}">
                <a16:creationId xmlns:a16="http://schemas.microsoft.com/office/drawing/2014/main" id="{DBEC7288-0BB1-41DF-8869-D10D01FA3EEE}"/>
              </a:ext>
            </a:extLst>
          </p:cNvPr>
          <p:cNvSpPr>
            <a:spLocks noGrp="1" noChangeArrowheads="1"/>
          </p:cNvSpPr>
          <p:nvPr>
            <p:ph idx="1"/>
          </p:nvPr>
        </p:nvSpPr>
        <p:spPr>
          <a:xfrm>
            <a:off x="650875" y="1817688"/>
            <a:ext cx="7772400" cy="4659312"/>
          </a:xfrm>
        </p:spPr>
        <p:txBody>
          <a:bodyPr rtlCol="0">
            <a:normAutofit fontScale="92500" lnSpcReduction="20000"/>
          </a:bodyPr>
          <a:lstStyle/>
          <a:p>
            <a:pPr marL="0" indent="0" algn="l" eaLnBrk="1" fontAlgn="auto" hangingPunct="1">
              <a:spcAft>
                <a:spcPts val="0"/>
              </a:spcAft>
              <a:buFont typeface="Arial" panose="020B0604020202020204" pitchFamily="34" charset="0"/>
              <a:buNone/>
              <a:defRPr/>
            </a:pPr>
            <a:r>
              <a:rPr lang="en-US" altLang="en-US" sz="2800" dirty="0"/>
              <a:t>If processor has to take data from RAM, then how many steps processor has to perform?</a:t>
            </a:r>
          </a:p>
          <a:p>
            <a:pPr marL="0" indent="0" algn="l" eaLnBrk="1" fontAlgn="auto" hangingPunct="1">
              <a:spcAft>
                <a:spcPts val="0"/>
              </a:spcAft>
              <a:buFont typeface="Arial" panose="020B0604020202020204" pitchFamily="34" charset="0"/>
              <a:buNone/>
              <a:defRPr/>
            </a:pPr>
            <a:endParaRPr lang="en-US" altLang="en-US" sz="2800" dirty="0"/>
          </a:p>
          <a:p>
            <a:pPr marL="0" indent="0" algn="l" eaLnBrk="1" fontAlgn="auto" hangingPunct="1">
              <a:spcAft>
                <a:spcPts val="0"/>
              </a:spcAft>
              <a:buFont typeface="Arial" panose="020B0604020202020204" pitchFamily="34" charset="0"/>
              <a:buNone/>
              <a:defRPr/>
            </a:pPr>
            <a:r>
              <a:rPr lang="en-US" altLang="en-US" sz="2800" dirty="0"/>
              <a:t>Processor send message via Control Bus, send address via Address to RAM, and then processor waits for the RAM to send data via Data Bus.</a:t>
            </a:r>
          </a:p>
          <a:p>
            <a:pPr marL="0" indent="0" algn="l" eaLnBrk="1" fontAlgn="auto" hangingPunct="1">
              <a:spcAft>
                <a:spcPts val="0"/>
              </a:spcAft>
              <a:buFont typeface="Arial" panose="020B0604020202020204" pitchFamily="34" charset="0"/>
              <a:buNone/>
              <a:defRPr/>
            </a:pPr>
            <a:endParaRPr lang="en-US" altLang="en-US" sz="2800" dirty="0">
              <a:solidFill>
                <a:srgbClr val="0070C0"/>
              </a:solidFill>
            </a:endParaRPr>
          </a:p>
          <a:p>
            <a:pPr marL="0" indent="0" algn="l" eaLnBrk="1" fontAlgn="auto" hangingPunct="1">
              <a:spcAft>
                <a:spcPts val="0"/>
              </a:spcAft>
              <a:buFont typeface="Arial" panose="020B0604020202020204" pitchFamily="34" charset="0"/>
              <a:buNone/>
              <a:defRPr/>
            </a:pPr>
            <a:r>
              <a:rPr lang="en-US" altLang="en-US" sz="2800" dirty="0">
                <a:solidFill>
                  <a:srgbClr val="0070C0"/>
                </a:solidFill>
              </a:rPr>
              <a:t>To take data from registers:</a:t>
            </a:r>
          </a:p>
          <a:p>
            <a:pPr marL="0" indent="0" algn="l" eaLnBrk="1" fontAlgn="auto" hangingPunct="1">
              <a:spcAft>
                <a:spcPts val="0"/>
              </a:spcAft>
              <a:buFont typeface="Arial" panose="020B0604020202020204" pitchFamily="34" charset="0"/>
              <a:buNone/>
              <a:defRPr/>
            </a:pPr>
            <a:r>
              <a:rPr lang="en-US" altLang="en-US" sz="2800" dirty="0">
                <a:solidFill>
                  <a:srgbClr val="0070C0"/>
                </a:solidFill>
              </a:rPr>
              <a:t>Processor does not need to send message via Control Bus, does not need to send address via Address Bus, and does not have to wait to have data on Data Bus.</a:t>
            </a:r>
          </a:p>
          <a:p>
            <a:pPr marL="0" indent="0" algn="l" eaLnBrk="1" fontAlgn="auto" hangingPunct="1">
              <a:spcAft>
                <a:spcPts val="0"/>
              </a:spcAft>
              <a:buFont typeface="Arial" panose="020B0604020202020204" pitchFamily="34" charset="0"/>
              <a:buNone/>
              <a:defRPr/>
            </a:pPr>
            <a:endParaRPr lang="en-US" altLang="en-US" sz="2800" dirty="0">
              <a:solidFill>
                <a:srgbClr val="0070C0"/>
              </a:solidFill>
            </a:endParaRPr>
          </a:p>
          <a:p>
            <a:pPr marL="0" indent="0" algn="l" eaLnBrk="1" fontAlgn="auto" hangingPunct="1">
              <a:spcAft>
                <a:spcPts val="0"/>
              </a:spcAft>
              <a:buFont typeface="Arial" panose="020B0604020202020204" pitchFamily="34" charset="0"/>
              <a:buNone/>
              <a:defRPr/>
            </a:pPr>
            <a:r>
              <a:rPr lang="en-US" altLang="en-US" sz="2800" dirty="0"/>
              <a:t>It is time saving for processor to get data directly from registers. So, processing gets faster because of registers.</a:t>
            </a:r>
          </a:p>
        </p:txBody>
      </p:sp>
      <p:sp>
        <p:nvSpPr>
          <p:cNvPr id="62468" name="Slide Number Placeholder 1">
            <a:extLst>
              <a:ext uri="{FF2B5EF4-FFF2-40B4-BE49-F238E27FC236}">
                <a16:creationId xmlns:a16="http://schemas.microsoft.com/office/drawing/2014/main" id="{25996142-D183-4A36-8549-5E5F1D92E4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3386DD-0C44-4189-914A-FE9588A95576}" type="slidenum">
              <a:rPr lang="en-GB" altLang="en-US" sz="1400">
                <a:solidFill>
                  <a:schemeClr val="bg1"/>
                </a:solidFill>
              </a:rPr>
              <a:pPr/>
              <a:t>50</a:t>
            </a:fld>
            <a:endParaRPr lang="en-GB" altLang="en-US" sz="1400">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79F3592-56BA-470F-9E84-5B4AE536EC6E}"/>
              </a:ext>
            </a:extLst>
          </p:cNvPr>
          <p:cNvSpPr>
            <a:spLocks noGrp="1" noChangeArrowheads="1"/>
          </p:cNvSpPr>
          <p:nvPr>
            <p:ph type="title"/>
          </p:nvPr>
        </p:nvSpPr>
        <p:spPr>
          <a:xfrm>
            <a:off x="685800" y="228600"/>
            <a:ext cx="7924800" cy="553998"/>
          </a:xfrm>
        </p:spPr>
        <p:txBody>
          <a:bodyPr/>
          <a:lstStyle/>
          <a:p>
            <a:pPr algn="ctr" eaLnBrk="1" hangingPunct="1"/>
            <a:r>
              <a:rPr lang="en-US" altLang="en-US" sz="3600" dirty="0">
                <a:solidFill>
                  <a:schemeClr val="accent2"/>
                </a:solidFill>
              </a:rPr>
              <a:t>Inside The 8088/8086…</a:t>
            </a:r>
            <a:r>
              <a:rPr lang="en-US" altLang="en-US" sz="2800" i="1" dirty="0">
                <a:solidFill>
                  <a:schemeClr val="accent2"/>
                </a:solidFill>
              </a:rPr>
              <a:t>registers</a:t>
            </a:r>
          </a:p>
        </p:txBody>
      </p:sp>
      <p:sp>
        <p:nvSpPr>
          <p:cNvPr id="30723" name="Rectangle 3">
            <a:extLst>
              <a:ext uri="{FF2B5EF4-FFF2-40B4-BE49-F238E27FC236}">
                <a16:creationId xmlns:a16="http://schemas.microsoft.com/office/drawing/2014/main" id="{1CE5081C-4034-42C1-9EB8-FBEF6802DD2F}"/>
              </a:ext>
            </a:extLst>
          </p:cNvPr>
          <p:cNvSpPr>
            <a:spLocks noGrp="1" noChangeArrowheads="1"/>
          </p:cNvSpPr>
          <p:nvPr>
            <p:ph type="body" idx="1"/>
          </p:nvPr>
        </p:nvSpPr>
        <p:spPr>
          <a:xfrm>
            <a:off x="212725" y="1676400"/>
            <a:ext cx="8778875" cy="1027654"/>
          </a:xfrm>
        </p:spPr>
        <p:txBody>
          <a:bodyPr/>
          <a:lstStyle/>
          <a:p>
            <a:pPr marL="609600" indent="-609600" eaLnBrk="1" hangingPunct="1"/>
            <a:r>
              <a:rPr lang="en-US" altLang="en-US" dirty="0">
                <a:solidFill>
                  <a:schemeClr val="accent2"/>
                </a:solidFill>
              </a:rPr>
              <a:t>Types of Registers</a:t>
            </a:r>
          </a:p>
          <a:p>
            <a:pPr marL="990600" lvl="1" indent="-533400" eaLnBrk="1" hangingPunct="1"/>
            <a:r>
              <a:rPr lang="en-US" altLang="en-US" dirty="0"/>
              <a:t>To store information temporarily</a:t>
            </a:r>
          </a:p>
          <a:p>
            <a:pPr marL="1371600" lvl="2" indent="-457200" eaLnBrk="1" hangingPunct="1"/>
            <a:endParaRPr lang="en-US" altLang="en-US" dirty="0"/>
          </a:p>
        </p:txBody>
      </p:sp>
      <p:grpSp>
        <p:nvGrpSpPr>
          <p:cNvPr id="30724" name="Group 32">
            <a:extLst>
              <a:ext uri="{FF2B5EF4-FFF2-40B4-BE49-F238E27FC236}">
                <a16:creationId xmlns:a16="http://schemas.microsoft.com/office/drawing/2014/main" id="{7DF3B5AE-6D25-4CE3-B038-41370844C846}"/>
              </a:ext>
            </a:extLst>
          </p:cNvPr>
          <p:cNvGrpSpPr>
            <a:grpSpLocks/>
          </p:cNvGrpSpPr>
          <p:nvPr/>
        </p:nvGrpSpPr>
        <p:grpSpPr bwMode="auto">
          <a:xfrm>
            <a:off x="6878637" y="1753186"/>
            <a:ext cx="2151063" cy="1371600"/>
            <a:chOff x="4218" y="864"/>
            <a:chExt cx="1355" cy="864"/>
          </a:xfrm>
        </p:grpSpPr>
        <p:sp>
          <p:nvSpPr>
            <p:cNvPr id="30726" name="Rectangle 18">
              <a:extLst>
                <a:ext uri="{FF2B5EF4-FFF2-40B4-BE49-F238E27FC236}">
                  <a16:creationId xmlns:a16="http://schemas.microsoft.com/office/drawing/2014/main" id="{907316F0-1EC6-4011-8045-8086147A188F}"/>
                </a:ext>
              </a:extLst>
            </p:cNvPr>
            <p:cNvSpPr>
              <a:spLocks noChangeArrowheads="1"/>
            </p:cNvSpPr>
            <p:nvPr/>
          </p:nvSpPr>
          <p:spPr bwMode="auto">
            <a:xfrm>
              <a:off x="4218" y="1296"/>
              <a:ext cx="677" cy="43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0727" name="Rectangle 19">
              <a:extLst>
                <a:ext uri="{FF2B5EF4-FFF2-40B4-BE49-F238E27FC236}">
                  <a16:creationId xmlns:a16="http://schemas.microsoft.com/office/drawing/2014/main" id="{DCBE33F9-3BD2-413A-8507-C69984E20344}"/>
                </a:ext>
              </a:extLst>
            </p:cNvPr>
            <p:cNvSpPr>
              <a:spLocks noChangeArrowheads="1"/>
            </p:cNvSpPr>
            <p:nvPr/>
          </p:nvSpPr>
          <p:spPr bwMode="auto">
            <a:xfrm>
              <a:off x="4895" y="1296"/>
              <a:ext cx="678" cy="43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0728" name="Rectangle 21">
              <a:extLst>
                <a:ext uri="{FF2B5EF4-FFF2-40B4-BE49-F238E27FC236}">
                  <a16:creationId xmlns:a16="http://schemas.microsoft.com/office/drawing/2014/main" id="{85D0D7F4-572D-4119-AE51-92C4BF5B75FB}"/>
                </a:ext>
              </a:extLst>
            </p:cNvPr>
            <p:cNvSpPr>
              <a:spLocks noChangeArrowheads="1"/>
            </p:cNvSpPr>
            <p:nvPr/>
          </p:nvSpPr>
          <p:spPr bwMode="auto">
            <a:xfrm>
              <a:off x="4218" y="864"/>
              <a:ext cx="1355" cy="43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0729" name="Text Box 22">
              <a:extLst>
                <a:ext uri="{FF2B5EF4-FFF2-40B4-BE49-F238E27FC236}">
                  <a16:creationId xmlns:a16="http://schemas.microsoft.com/office/drawing/2014/main" id="{3C4101E7-A44C-4262-9F74-3A523836444C}"/>
                </a:ext>
              </a:extLst>
            </p:cNvPr>
            <p:cNvSpPr txBox="1">
              <a:spLocks noChangeArrowheads="1"/>
            </p:cNvSpPr>
            <p:nvPr/>
          </p:nvSpPr>
          <p:spPr bwMode="auto">
            <a:xfrm>
              <a:off x="4232" y="1296"/>
              <a:ext cx="6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t>AH</a:t>
              </a:r>
            </a:p>
            <a:p>
              <a:pPr algn="ctr" eaLnBrk="1" hangingPunct="1"/>
              <a:r>
                <a:rPr lang="en-US" altLang="en-US" sz="1800"/>
                <a:t>8-bit reg.</a:t>
              </a:r>
            </a:p>
          </p:txBody>
        </p:sp>
        <p:sp>
          <p:nvSpPr>
            <p:cNvPr id="30730" name="Text Box 25">
              <a:extLst>
                <a:ext uri="{FF2B5EF4-FFF2-40B4-BE49-F238E27FC236}">
                  <a16:creationId xmlns:a16="http://schemas.microsoft.com/office/drawing/2014/main" id="{1D4EB5D4-44A5-464B-A232-D2D170BCA0FC}"/>
                </a:ext>
              </a:extLst>
            </p:cNvPr>
            <p:cNvSpPr txBox="1">
              <a:spLocks noChangeArrowheads="1"/>
            </p:cNvSpPr>
            <p:nvPr/>
          </p:nvSpPr>
          <p:spPr bwMode="auto">
            <a:xfrm>
              <a:off x="4401" y="912"/>
              <a:ext cx="9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dirty="0"/>
                <a:t>AX</a:t>
              </a:r>
            </a:p>
            <a:p>
              <a:pPr algn="ctr" eaLnBrk="1" hangingPunct="1"/>
              <a:r>
                <a:rPr lang="en-US" altLang="en-US" sz="1800" dirty="0"/>
                <a:t>16-bit register</a:t>
              </a:r>
            </a:p>
          </p:txBody>
        </p:sp>
        <p:sp>
          <p:nvSpPr>
            <p:cNvPr id="30731" name="Text Box 29">
              <a:extLst>
                <a:ext uri="{FF2B5EF4-FFF2-40B4-BE49-F238E27FC236}">
                  <a16:creationId xmlns:a16="http://schemas.microsoft.com/office/drawing/2014/main" id="{D1BBB7D3-CC61-42AF-B821-F1AF3A08C2B1}"/>
                </a:ext>
              </a:extLst>
            </p:cNvPr>
            <p:cNvSpPr txBox="1">
              <a:spLocks noChangeArrowheads="1"/>
            </p:cNvSpPr>
            <p:nvPr/>
          </p:nvSpPr>
          <p:spPr bwMode="auto">
            <a:xfrm>
              <a:off x="4910" y="1296"/>
              <a:ext cx="6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t>AL</a:t>
              </a:r>
            </a:p>
            <a:p>
              <a:pPr algn="ctr" eaLnBrk="1" hangingPunct="1"/>
              <a:r>
                <a:rPr lang="en-US" altLang="en-US" sz="1800"/>
                <a:t>8-bit reg.</a:t>
              </a:r>
            </a:p>
          </p:txBody>
        </p:sp>
      </p:grpSp>
      <p:sp>
        <p:nvSpPr>
          <p:cNvPr id="30725" name="Text Box 31">
            <a:extLst>
              <a:ext uri="{FF2B5EF4-FFF2-40B4-BE49-F238E27FC236}">
                <a16:creationId xmlns:a16="http://schemas.microsoft.com/office/drawing/2014/main" id="{5DC1AA7E-8B80-4012-9B6F-2B54DB693121}"/>
              </a:ext>
            </a:extLst>
          </p:cNvPr>
          <p:cNvSpPr txBox="1">
            <a:spLocks noChangeArrowheads="1"/>
          </p:cNvSpPr>
          <p:nvPr/>
        </p:nvSpPr>
        <p:spPr bwMode="auto">
          <a:xfrm>
            <a:off x="685800" y="2971800"/>
            <a:ext cx="8458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u="sng" dirty="0"/>
              <a:t>Category	Bits	Register Names				   </a:t>
            </a:r>
          </a:p>
          <a:p>
            <a:pPr eaLnBrk="1" hangingPunct="1"/>
            <a:r>
              <a:rPr lang="en-US" altLang="en-US" dirty="0"/>
              <a:t>General	16	AX, BX, CX, DX</a:t>
            </a:r>
          </a:p>
          <a:p>
            <a:pPr eaLnBrk="1" hangingPunct="1"/>
            <a:r>
              <a:rPr lang="en-US" altLang="en-US" dirty="0"/>
              <a:t>		 8	AH, AL, BH, BL, CH, CL, DH, DL</a:t>
            </a:r>
          </a:p>
          <a:p>
            <a:pPr eaLnBrk="1" hangingPunct="1"/>
            <a:r>
              <a:rPr lang="en-US" altLang="en-US" dirty="0"/>
              <a:t>Pointer		16	SP (stack pointer), BP (base pointer)</a:t>
            </a:r>
          </a:p>
          <a:p>
            <a:pPr eaLnBrk="1" hangingPunct="1"/>
            <a:r>
              <a:rPr lang="en-US" altLang="en-US" dirty="0"/>
              <a:t>Index		16	SI (source index), DI (destination index)</a:t>
            </a:r>
          </a:p>
          <a:p>
            <a:pPr eaLnBrk="1" hangingPunct="1"/>
            <a:r>
              <a:rPr lang="en-US" altLang="en-US" dirty="0"/>
              <a:t>Segment	16	CS (code segment), DS (data segment)</a:t>
            </a:r>
          </a:p>
          <a:p>
            <a:pPr eaLnBrk="1" hangingPunct="1"/>
            <a:r>
              <a:rPr lang="en-US" altLang="en-US" dirty="0"/>
              <a:t>			SS (stack segment), ES (extra segment)</a:t>
            </a:r>
          </a:p>
          <a:p>
            <a:pPr eaLnBrk="1" hangingPunct="1"/>
            <a:r>
              <a:rPr lang="en-US" altLang="en-US" dirty="0"/>
              <a:t>Instruction	16	IP (instruction pointer)</a:t>
            </a:r>
          </a:p>
          <a:p>
            <a:pPr eaLnBrk="1" hangingPunct="1"/>
            <a:r>
              <a:rPr lang="en-US" altLang="en-US" dirty="0"/>
              <a:t>Flag		16	FR (flag register)</a:t>
            </a:r>
          </a:p>
        </p:txBody>
      </p:sp>
      <p:sp>
        <p:nvSpPr>
          <p:cNvPr id="12" name="Rectangle 2" descr="Large confetti">
            <a:extLst>
              <a:ext uri="{FF2B5EF4-FFF2-40B4-BE49-F238E27FC236}">
                <a16:creationId xmlns:a16="http://schemas.microsoft.com/office/drawing/2014/main" id="{9D64FF04-0282-420B-BFE5-EA528A451F6D}"/>
              </a:ext>
            </a:extLst>
          </p:cNvPr>
          <p:cNvSpPr txBox="1">
            <a:spLocks/>
          </p:cNvSpPr>
          <p:nvPr/>
        </p:nvSpPr>
        <p:spPr>
          <a:xfrm>
            <a:off x="462643" y="6304002"/>
            <a:ext cx="7886700" cy="553998"/>
          </a:xfrm>
          <a:prstGeom prst="rect">
            <a:avLst/>
          </a:prstGeom>
        </p:spPr>
        <p:txBody>
          <a:bodyPr wrap="square" lIns="0" tIns="0" rIns="0" bIns="0">
            <a:spAutoFit/>
          </a:bodyPr>
          <a:lstStyle>
            <a:lvl1pPr>
              <a:defRPr sz="3078" b="0" i="0">
                <a:solidFill>
                  <a:schemeClr val="tx1"/>
                </a:solidFill>
                <a:latin typeface="Times New Roman"/>
                <a:ea typeface="+mj-ea"/>
                <a:cs typeface="Times New Roman"/>
              </a:defRPr>
            </a:lvl1pPr>
          </a:lstStyle>
          <a:p>
            <a:pPr algn="ctr"/>
            <a:r>
              <a:rPr lang="en-US" altLang="en-US" sz="1800" b="1" kern="0" dirty="0">
                <a:solidFill>
                  <a:srgbClr val="FF0000"/>
                </a:solidFill>
              </a:rPr>
              <a:t>x = size</a:t>
            </a:r>
          </a:p>
          <a:p>
            <a:pPr algn="ctr"/>
            <a:r>
              <a:rPr lang="en-US" altLang="en-US" sz="1800" b="1" kern="0" dirty="0">
                <a:solidFill>
                  <a:srgbClr val="0070C0"/>
                </a:solidFill>
              </a:rPr>
              <a:t>General Purpose registers are also known as Multi Purpose Registers.</a:t>
            </a:r>
          </a:p>
        </p:txBody>
      </p:sp>
      <p:sp>
        <p:nvSpPr>
          <p:cNvPr id="5" name="Left Brace 4">
            <a:extLst>
              <a:ext uri="{FF2B5EF4-FFF2-40B4-BE49-F238E27FC236}">
                <a16:creationId xmlns:a16="http://schemas.microsoft.com/office/drawing/2014/main" id="{2CFC4393-EC60-4C8D-A565-ED82459EB4AE}"/>
              </a:ext>
            </a:extLst>
          </p:cNvPr>
          <p:cNvSpPr/>
          <p:nvPr/>
        </p:nvSpPr>
        <p:spPr>
          <a:xfrm>
            <a:off x="462644" y="4153947"/>
            <a:ext cx="332013" cy="2150055"/>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8ABE662-714A-4BE2-B9F8-4ACD6DA25B3B}"/>
              </a:ext>
            </a:extLst>
          </p:cNvPr>
          <p:cNvSpPr txBox="1"/>
          <p:nvPr/>
        </p:nvSpPr>
        <p:spPr>
          <a:xfrm rot="5400000">
            <a:off x="-930628" y="5117107"/>
            <a:ext cx="2601610" cy="369332"/>
          </a:xfrm>
          <a:prstGeom prst="rect">
            <a:avLst/>
          </a:prstGeom>
          <a:noFill/>
        </p:spPr>
        <p:txBody>
          <a:bodyPr wrap="none" rtlCol="0">
            <a:spAutoFit/>
          </a:bodyPr>
          <a:lstStyle/>
          <a:p>
            <a:r>
              <a:rPr lang="en-US" b="1" dirty="0">
                <a:solidFill>
                  <a:srgbClr val="0070C0"/>
                </a:solidFill>
              </a:rPr>
              <a:t>Special Purpose Registers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AutoShape 3">
            <a:extLst>
              <a:ext uri="{FF2B5EF4-FFF2-40B4-BE49-F238E27FC236}">
                <a16:creationId xmlns:a16="http://schemas.microsoft.com/office/drawing/2014/main" id="{44C91B9B-C375-4D43-B48F-1106EE935670}"/>
              </a:ext>
            </a:extLst>
          </p:cNvPr>
          <p:cNvSpPr>
            <a:spLocks noChangeAspect="1" noChangeArrowheads="1" noTextEdit="1"/>
          </p:cNvSpPr>
          <p:nvPr/>
        </p:nvSpPr>
        <p:spPr bwMode="auto">
          <a:xfrm>
            <a:off x="1030288" y="2162175"/>
            <a:ext cx="7046912"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27" name="Rectangle 4">
            <a:extLst>
              <a:ext uri="{FF2B5EF4-FFF2-40B4-BE49-F238E27FC236}">
                <a16:creationId xmlns:a16="http://schemas.microsoft.com/office/drawing/2014/main" id="{35D562FA-4400-4255-91EA-54BDAA0E3A76}"/>
              </a:ext>
            </a:extLst>
          </p:cNvPr>
          <p:cNvSpPr>
            <a:spLocks noChangeArrowheads="1"/>
          </p:cNvSpPr>
          <p:nvPr/>
        </p:nvSpPr>
        <p:spPr bwMode="auto">
          <a:xfrm>
            <a:off x="1228725" y="3454400"/>
            <a:ext cx="6627813" cy="414338"/>
          </a:xfrm>
          <a:prstGeom prst="rect">
            <a:avLst/>
          </a:prstGeom>
          <a:solidFill>
            <a:srgbClr val="0000FF"/>
          </a:solidFill>
          <a:ln w="49213">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cs typeface="Times New Roman" panose="02020603050405020304" pitchFamily="18" charset="0"/>
            </a:endParaRPr>
          </a:p>
        </p:txBody>
      </p:sp>
      <p:sp>
        <p:nvSpPr>
          <p:cNvPr id="154628" name="Rectangle 5">
            <a:extLst>
              <a:ext uri="{FF2B5EF4-FFF2-40B4-BE49-F238E27FC236}">
                <a16:creationId xmlns:a16="http://schemas.microsoft.com/office/drawing/2014/main" id="{D1A7742C-3DBF-418B-B96A-F517834A74CB}"/>
              </a:ext>
            </a:extLst>
          </p:cNvPr>
          <p:cNvSpPr>
            <a:spLocks noChangeArrowheads="1"/>
          </p:cNvSpPr>
          <p:nvPr/>
        </p:nvSpPr>
        <p:spPr bwMode="auto">
          <a:xfrm>
            <a:off x="2209800" y="35052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latin typeface="Courier New" panose="02070309020205020404" pitchFamily="49" charset="0"/>
                <a:cs typeface="Times New Roman" panose="02020603050405020304" pitchFamily="18" charset="0"/>
              </a:rPr>
              <a:t>Bits 16-31</a:t>
            </a:r>
          </a:p>
        </p:txBody>
      </p:sp>
      <p:sp>
        <p:nvSpPr>
          <p:cNvPr id="154629" name="Rectangle 6">
            <a:extLst>
              <a:ext uri="{FF2B5EF4-FFF2-40B4-BE49-F238E27FC236}">
                <a16:creationId xmlns:a16="http://schemas.microsoft.com/office/drawing/2014/main" id="{23802012-DF12-4577-AADB-D12A90406B46}"/>
              </a:ext>
            </a:extLst>
          </p:cNvPr>
          <p:cNvSpPr>
            <a:spLocks noChangeArrowheads="1"/>
          </p:cNvSpPr>
          <p:nvPr/>
        </p:nvSpPr>
        <p:spPr bwMode="auto">
          <a:xfrm>
            <a:off x="4543425" y="3454400"/>
            <a:ext cx="1655763" cy="414338"/>
          </a:xfrm>
          <a:prstGeom prst="rect">
            <a:avLst/>
          </a:prstGeom>
          <a:solidFill>
            <a:srgbClr val="FF0000"/>
          </a:solidFill>
          <a:ln w="49213">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cs typeface="Times New Roman" panose="02020603050405020304" pitchFamily="18" charset="0"/>
            </a:endParaRPr>
          </a:p>
        </p:txBody>
      </p:sp>
      <p:sp>
        <p:nvSpPr>
          <p:cNvPr id="154630" name="Rectangle 7">
            <a:extLst>
              <a:ext uri="{FF2B5EF4-FFF2-40B4-BE49-F238E27FC236}">
                <a16:creationId xmlns:a16="http://schemas.microsoft.com/office/drawing/2014/main" id="{2E2C450C-5317-4F28-B69A-2144655148B5}"/>
              </a:ext>
            </a:extLst>
          </p:cNvPr>
          <p:cNvSpPr>
            <a:spLocks noChangeArrowheads="1"/>
          </p:cNvSpPr>
          <p:nvPr/>
        </p:nvSpPr>
        <p:spPr bwMode="auto">
          <a:xfrm>
            <a:off x="4724400" y="35052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latin typeface="Courier New" panose="02070309020205020404" pitchFamily="49" charset="0"/>
                <a:cs typeface="Times New Roman" panose="02020603050405020304" pitchFamily="18" charset="0"/>
              </a:rPr>
              <a:t>Bits 8-15</a:t>
            </a:r>
          </a:p>
        </p:txBody>
      </p:sp>
      <p:sp>
        <p:nvSpPr>
          <p:cNvPr id="154631" name="Rectangle 8">
            <a:extLst>
              <a:ext uri="{FF2B5EF4-FFF2-40B4-BE49-F238E27FC236}">
                <a16:creationId xmlns:a16="http://schemas.microsoft.com/office/drawing/2014/main" id="{F6216DD8-35FA-4A23-B86B-561165061899}"/>
              </a:ext>
            </a:extLst>
          </p:cNvPr>
          <p:cNvSpPr>
            <a:spLocks noChangeArrowheads="1"/>
          </p:cNvSpPr>
          <p:nvPr/>
        </p:nvSpPr>
        <p:spPr bwMode="auto">
          <a:xfrm>
            <a:off x="6199188" y="3454400"/>
            <a:ext cx="1657350" cy="414338"/>
          </a:xfrm>
          <a:prstGeom prst="rect">
            <a:avLst/>
          </a:prstGeom>
          <a:solidFill>
            <a:srgbClr val="00FF00"/>
          </a:solidFill>
          <a:ln w="49213">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cs typeface="Times New Roman" panose="02020603050405020304" pitchFamily="18" charset="0"/>
            </a:endParaRPr>
          </a:p>
        </p:txBody>
      </p:sp>
      <p:sp>
        <p:nvSpPr>
          <p:cNvPr id="154632" name="Rectangle 9">
            <a:extLst>
              <a:ext uri="{FF2B5EF4-FFF2-40B4-BE49-F238E27FC236}">
                <a16:creationId xmlns:a16="http://schemas.microsoft.com/office/drawing/2014/main" id="{559A70C8-7667-4489-907D-80C350588838}"/>
              </a:ext>
            </a:extLst>
          </p:cNvPr>
          <p:cNvSpPr>
            <a:spLocks noChangeArrowheads="1"/>
          </p:cNvSpPr>
          <p:nvPr/>
        </p:nvSpPr>
        <p:spPr bwMode="auto">
          <a:xfrm>
            <a:off x="6400800" y="35052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latin typeface="Courier New" panose="02070309020205020404" pitchFamily="49" charset="0"/>
                <a:cs typeface="Times New Roman" panose="02020603050405020304" pitchFamily="18" charset="0"/>
              </a:rPr>
              <a:t>Bits 0-7</a:t>
            </a:r>
          </a:p>
        </p:txBody>
      </p:sp>
      <p:sp>
        <p:nvSpPr>
          <p:cNvPr id="154633" name="Rectangle 10">
            <a:extLst>
              <a:ext uri="{FF2B5EF4-FFF2-40B4-BE49-F238E27FC236}">
                <a16:creationId xmlns:a16="http://schemas.microsoft.com/office/drawing/2014/main" id="{C22C7A33-C9B9-46DE-B2A1-6B4661D716F3}"/>
              </a:ext>
            </a:extLst>
          </p:cNvPr>
          <p:cNvSpPr>
            <a:spLocks noChangeArrowheads="1"/>
          </p:cNvSpPr>
          <p:nvPr/>
        </p:nvSpPr>
        <p:spPr bwMode="auto">
          <a:xfrm>
            <a:off x="1228725" y="2725738"/>
            <a:ext cx="6627813"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cs typeface="Times New Roman" panose="02020603050405020304" pitchFamily="18" charset="0"/>
            </a:endParaRPr>
          </a:p>
        </p:txBody>
      </p:sp>
      <p:sp>
        <p:nvSpPr>
          <p:cNvPr id="154634" name="Line 11">
            <a:extLst>
              <a:ext uri="{FF2B5EF4-FFF2-40B4-BE49-F238E27FC236}">
                <a16:creationId xmlns:a16="http://schemas.microsoft.com/office/drawing/2014/main" id="{6A6AE21C-3876-45F7-A4F4-E60836E965F9}"/>
              </a:ext>
            </a:extLst>
          </p:cNvPr>
          <p:cNvSpPr>
            <a:spLocks noChangeShapeType="1"/>
          </p:cNvSpPr>
          <p:nvPr/>
        </p:nvSpPr>
        <p:spPr bwMode="auto">
          <a:xfrm>
            <a:off x="7856538" y="2654300"/>
            <a:ext cx="1587" cy="203200"/>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35" name="Line 12">
            <a:extLst>
              <a:ext uri="{FF2B5EF4-FFF2-40B4-BE49-F238E27FC236}">
                <a16:creationId xmlns:a16="http://schemas.microsoft.com/office/drawing/2014/main" id="{53034185-D347-4FAE-8329-E6CCBD97CE87}"/>
              </a:ext>
            </a:extLst>
          </p:cNvPr>
          <p:cNvSpPr>
            <a:spLocks noChangeShapeType="1"/>
          </p:cNvSpPr>
          <p:nvPr/>
        </p:nvSpPr>
        <p:spPr bwMode="auto">
          <a:xfrm>
            <a:off x="1228725" y="2654300"/>
            <a:ext cx="1588" cy="203200"/>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36" name="Rectangle 13">
            <a:extLst>
              <a:ext uri="{FF2B5EF4-FFF2-40B4-BE49-F238E27FC236}">
                <a16:creationId xmlns:a16="http://schemas.microsoft.com/office/drawing/2014/main" id="{C95EC9EE-DDB4-4F4B-809D-DCCFC477C250}"/>
              </a:ext>
            </a:extLst>
          </p:cNvPr>
          <p:cNvSpPr>
            <a:spLocks noChangeArrowheads="1"/>
          </p:cNvSpPr>
          <p:nvPr/>
        </p:nvSpPr>
        <p:spPr bwMode="auto">
          <a:xfrm>
            <a:off x="3349625" y="2286000"/>
            <a:ext cx="36163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b="1">
                <a:latin typeface="Courier New" panose="02070309020205020404" pitchFamily="49" charset="0"/>
                <a:cs typeface="Times New Roman" panose="02020603050405020304" pitchFamily="18" charset="0"/>
              </a:rPr>
              <a:t>Extended</a:t>
            </a:r>
            <a:r>
              <a:rPr lang="en-US" altLang="en-US" sz="2800" b="1">
                <a:solidFill>
                  <a:srgbClr val="000000"/>
                </a:solidFill>
                <a:latin typeface="Courier New" panose="02070309020205020404" pitchFamily="49" charset="0"/>
                <a:cs typeface="Times New Roman" panose="02020603050405020304" pitchFamily="18" charset="0"/>
              </a:rPr>
              <a:t> </a:t>
            </a:r>
            <a:r>
              <a:rPr lang="en-US" altLang="en-US" sz="2800" b="1">
                <a:latin typeface="Courier New" panose="02070309020205020404" pitchFamily="49" charset="0"/>
                <a:cs typeface="Times New Roman" panose="02020603050405020304" pitchFamily="18" charset="0"/>
              </a:rPr>
              <a:t>Register</a:t>
            </a:r>
          </a:p>
        </p:txBody>
      </p:sp>
      <p:sp>
        <p:nvSpPr>
          <p:cNvPr id="154637" name="Line 14">
            <a:extLst>
              <a:ext uri="{FF2B5EF4-FFF2-40B4-BE49-F238E27FC236}">
                <a16:creationId xmlns:a16="http://schemas.microsoft.com/office/drawing/2014/main" id="{258738AC-83DB-46A5-9189-688E35474652}"/>
              </a:ext>
            </a:extLst>
          </p:cNvPr>
          <p:cNvSpPr>
            <a:spLocks noChangeShapeType="1"/>
          </p:cNvSpPr>
          <p:nvPr/>
        </p:nvSpPr>
        <p:spPr bwMode="auto">
          <a:xfrm>
            <a:off x="4543425" y="3244850"/>
            <a:ext cx="3313113" cy="1588"/>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38" name="Line 15">
            <a:extLst>
              <a:ext uri="{FF2B5EF4-FFF2-40B4-BE49-F238E27FC236}">
                <a16:creationId xmlns:a16="http://schemas.microsoft.com/office/drawing/2014/main" id="{C6F3ADB1-ACAF-47C6-A452-DEBEA47054E4}"/>
              </a:ext>
            </a:extLst>
          </p:cNvPr>
          <p:cNvSpPr>
            <a:spLocks noChangeShapeType="1"/>
          </p:cNvSpPr>
          <p:nvPr/>
        </p:nvSpPr>
        <p:spPr bwMode="auto">
          <a:xfrm flipV="1">
            <a:off x="4543425" y="3144838"/>
            <a:ext cx="1588" cy="204787"/>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39" name="Line 16">
            <a:extLst>
              <a:ext uri="{FF2B5EF4-FFF2-40B4-BE49-F238E27FC236}">
                <a16:creationId xmlns:a16="http://schemas.microsoft.com/office/drawing/2014/main" id="{F2D7EC66-1CE7-486A-AD56-700DD97D0953}"/>
              </a:ext>
            </a:extLst>
          </p:cNvPr>
          <p:cNvSpPr>
            <a:spLocks noChangeShapeType="1"/>
          </p:cNvSpPr>
          <p:nvPr/>
        </p:nvSpPr>
        <p:spPr bwMode="auto">
          <a:xfrm flipV="1">
            <a:off x="7856538" y="3144838"/>
            <a:ext cx="1587" cy="204787"/>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40" name="Rectangle 17">
            <a:extLst>
              <a:ext uri="{FF2B5EF4-FFF2-40B4-BE49-F238E27FC236}">
                <a16:creationId xmlns:a16="http://schemas.microsoft.com/office/drawing/2014/main" id="{95059C8C-37D5-42D7-A4D2-0DBA61915BA4}"/>
              </a:ext>
            </a:extLst>
          </p:cNvPr>
          <p:cNvSpPr>
            <a:spLocks noChangeArrowheads="1"/>
          </p:cNvSpPr>
          <p:nvPr/>
        </p:nvSpPr>
        <p:spPr bwMode="auto">
          <a:xfrm>
            <a:off x="5181600" y="2792413"/>
            <a:ext cx="2373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Courier New" panose="02070309020205020404" pitchFamily="49" charset="0"/>
                <a:cs typeface="Times New Roman" panose="02020603050405020304" pitchFamily="18" charset="0"/>
              </a:rPr>
              <a:t>Word Register</a:t>
            </a:r>
          </a:p>
        </p:txBody>
      </p:sp>
      <p:sp>
        <p:nvSpPr>
          <p:cNvPr id="154641" name="Line 18">
            <a:extLst>
              <a:ext uri="{FF2B5EF4-FFF2-40B4-BE49-F238E27FC236}">
                <a16:creationId xmlns:a16="http://schemas.microsoft.com/office/drawing/2014/main" id="{10AFEC5C-1FD9-486A-A8E7-EAEFA26E44C3}"/>
              </a:ext>
            </a:extLst>
          </p:cNvPr>
          <p:cNvSpPr>
            <a:spLocks noChangeShapeType="1"/>
          </p:cNvSpPr>
          <p:nvPr/>
        </p:nvSpPr>
        <p:spPr bwMode="auto">
          <a:xfrm>
            <a:off x="4572000" y="4191000"/>
            <a:ext cx="1655763" cy="1588"/>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42" name="Line 19">
            <a:extLst>
              <a:ext uri="{FF2B5EF4-FFF2-40B4-BE49-F238E27FC236}">
                <a16:creationId xmlns:a16="http://schemas.microsoft.com/office/drawing/2014/main" id="{DA26CE4C-5764-4C64-8FE4-FA36EA9859F7}"/>
              </a:ext>
            </a:extLst>
          </p:cNvPr>
          <p:cNvSpPr>
            <a:spLocks noChangeShapeType="1"/>
          </p:cNvSpPr>
          <p:nvPr/>
        </p:nvSpPr>
        <p:spPr bwMode="auto">
          <a:xfrm flipV="1">
            <a:off x="6199188" y="4073525"/>
            <a:ext cx="1587" cy="209550"/>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43" name="Line 20">
            <a:extLst>
              <a:ext uri="{FF2B5EF4-FFF2-40B4-BE49-F238E27FC236}">
                <a16:creationId xmlns:a16="http://schemas.microsoft.com/office/drawing/2014/main" id="{E034565C-EA10-4FEB-B8EF-FE41B36A14AE}"/>
              </a:ext>
            </a:extLst>
          </p:cNvPr>
          <p:cNvSpPr>
            <a:spLocks noChangeShapeType="1"/>
          </p:cNvSpPr>
          <p:nvPr/>
        </p:nvSpPr>
        <p:spPr bwMode="auto">
          <a:xfrm flipV="1">
            <a:off x="4543425" y="4073525"/>
            <a:ext cx="1588" cy="209550"/>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44" name="Line 21">
            <a:extLst>
              <a:ext uri="{FF2B5EF4-FFF2-40B4-BE49-F238E27FC236}">
                <a16:creationId xmlns:a16="http://schemas.microsoft.com/office/drawing/2014/main" id="{404D467B-8C68-4A3C-B4CB-DDC6B9B93CEC}"/>
              </a:ext>
            </a:extLst>
          </p:cNvPr>
          <p:cNvSpPr>
            <a:spLocks noChangeShapeType="1"/>
          </p:cNvSpPr>
          <p:nvPr/>
        </p:nvSpPr>
        <p:spPr bwMode="auto">
          <a:xfrm>
            <a:off x="6172200" y="4191000"/>
            <a:ext cx="1657350" cy="1588"/>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45" name="Line 22">
            <a:extLst>
              <a:ext uri="{FF2B5EF4-FFF2-40B4-BE49-F238E27FC236}">
                <a16:creationId xmlns:a16="http://schemas.microsoft.com/office/drawing/2014/main" id="{B2FFFE05-C27A-4060-8CAA-AE41CB754743}"/>
              </a:ext>
            </a:extLst>
          </p:cNvPr>
          <p:cNvSpPr>
            <a:spLocks noChangeShapeType="1"/>
          </p:cNvSpPr>
          <p:nvPr/>
        </p:nvSpPr>
        <p:spPr bwMode="auto">
          <a:xfrm>
            <a:off x="7856538" y="4073525"/>
            <a:ext cx="1587" cy="209550"/>
          </a:xfrm>
          <a:prstGeom prst="line">
            <a:avLst/>
          </a:prstGeom>
          <a:noFill/>
          <a:ln w="492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646" name="Rectangle 23">
            <a:extLst>
              <a:ext uri="{FF2B5EF4-FFF2-40B4-BE49-F238E27FC236}">
                <a16:creationId xmlns:a16="http://schemas.microsoft.com/office/drawing/2014/main" id="{ECA12E67-16BF-43F6-B1F9-A8DF14749A47}"/>
              </a:ext>
            </a:extLst>
          </p:cNvPr>
          <p:cNvSpPr>
            <a:spLocks noChangeArrowheads="1"/>
          </p:cNvSpPr>
          <p:nvPr/>
        </p:nvSpPr>
        <p:spPr bwMode="auto">
          <a:xfrm>
            <a:off x="4648200" y="4256088"/>
            <a:ext cx="16430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Courier New" panose="02070309020205020404" pitchFamily="49" charset="0"/>
                <a:cs typeface="Times New Roman" panose="02020603050405020304" pitchFamily="18" charset="0"/>
              </a:rPr>
              <a:t>High Byte</a:t>
            </a:r>
          </a:p>
        </p:txBody>
      </p:sp>
      <p:sp>
        <p:nvSpPr>
          <p:cNvPr id="154647" name="Rectangle 24">
            <a:extLst>
              <a:ext uri="{FF2B5EF4-FFF2-40B4-BE49-F238E27FC236}">
                <a16:creationId xmlns:a16="http://schemas.microsoft.com/office/drawing/2014/main" id="{94ACE6BE-B25D-44E9-841B-68D3B6B8D4C1}"/>
              </a:ext>
            </a:extLst>
          </p:cNvPr>
          <p:cNvSpPr>
            <a:spLocks noChangeArrowheads="1"/>
          </p:cNvSpPr>
          <p:nvPr/>
        </p:nvSpPr>
        <p:spPr bwMode="auto">
          <a:xfrm>
            <a:off x="4648200" y="4572000"/>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Courier New" panose="02070309020205020404" pitchFamily="49" charset="0"/>
                <a:cs typeface="Times New Roman" panose="02020603050405020304" pitchFamily="18" charset="0"/>
              </a:rPr>
              <a:t>Register</a:t>
            </a:r>
          </a:p>
        </p:txBody>
      </p:sp>
      <p:sp>
        <p:nvSpPr>
          <p:cNvPr id="154648" name="Rectangle 25">
            <a:extLst>
              <a:ext uri="{FF2B5EF4-FFF2-40B4-BE49-F238E27FC236}">
                <a16:creationId xmlns:a16="http://schemas.microsoft.com/office/drawing/2014/main" id="{5AD771AC-E372-4CDA-9DAA-E56643DA917A}"/>
              </a:ext>
            </a:extLst>
          </p:cNvPr>
          <p:cNvSpPr>
            <a:spLocks noChangeArrowheads="1"/>
          </p:cNvSpPr>
          <p:nvPr/>
        </p:nvSpPr>
        <p:spPr bwMode="auto">
          <a:xfrm>
            <a:off x="6437313" y="4256088"/>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Courier New" panose="02070309020205020404" pitchFamily="49" charset="0"/>
                <a:cs typeface="Times New Roman" panose="02020603050405020304" pitchFamily="18" charset="0"/>
              </a:rPr>
              <a:t>Low Byte</a:t>
            </a:r>
          </a:p>
        </p:txBody>
      </p:sp>
      <p:sp>
        <p:nvSpPr>
          <p:cNvPr id="154649" name="Rectangle 26">
            <a:extLst>
              <a:ext uri="{FF2B5EF4-FFF2-40B4-BE49-F238E27FC236}">
                <a16:creationId xmlns:a16="http://schemas.microsoft.com/office/drawing/2014/main" id="{B8F9D22E-7AA8-43C1-A05D-4FB712BC1A3D}"/>
              </a:ext>
            </a:extLst>
          </p:cNvPr>
          <p:cNvSpPr>
            <a:spLocks noChangeArrowheads="1"/>
          </p:cNvSpPr>
          <p:nvPr/>
        </p:nvSpPr>
        <p:spPr bwMode="auto">
          <a:xfrm>
            <a:off x="6400800" y="4572000"/>
            <a:ext cx="1460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b="1">
                <a:latin typeface="Courier New" panose="02070309020205020404" pitchFamily="49" charset="0"/>
                <a:cs typeface="Times New Roman" panose="02020603050405020304" pitchFamily="18" charset="0"/>
              </a:rPr>
              <a:t>Register</a:t>
            </a:r>
          </a:p>
        </p:txBody>
      </p:sp>
      <p:sp>
        <p:nvSpPr>
          <p:cNvPr id="154650" name="Rectangle 27">
            <a:extLst>
              <a:ext uri="{FF2B5EF4-FFF2-40B4-BE49-F238E27FC236}">
                <a16:creationId xmlns:a16="http://schemas.microsoft.com/office/drawing/2014/main" id="{0E99B99A-008C-405E-B23C-E8F90799D8E6}"/>
              </a:ext>
            </a:extLst>
          </p:cNvPr>
          <p:cNvSpPr>
            <a:spLocks noGrp="1" noChangeArrowheads="1"/>
          </p:cNvSpPr>
          <p:nvPr>
            <p:ph type="title" idx="4294967295"/>
          </p:nvPr>
        </p:nvSpPr>
        <p:spPr>
          <a:xfrm>
            <a:off x="1752600" y="450437"/>
            <a:ext cx="6324600" cy="553998"/>
          </a:xfrm>
        </p:spPr>
        <p:txBody>
          <a:bodyPr/>
          <a:lstStyle/>
          <a:p>
            <a:pPr algn="ctr" eaLnBrk="1" hangingPunct="1"/>
            <a:r>
              <a:rPr lang="en-US" altLang="en-US" dirty="0"/>
              <a:t>Anatomy of a Register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095" name="Group 407">
            <a:extLst>
              <a:ext uri="{FF2B5EF4-FFF2-40B4-BE49-F238E27FC236}">
                <a16:creationId xmlns:a16="http://schemas.microsoft.com/office/drawing/2014/main" id="{0E13A83E-9921-40B6-A325-7CC0BDAD8712}"/>
              </a:ext>
            </a:extLst>
          </p:cNvPr>
          <p:cNvGraphicFramePr>
            <a:graphicFrameLocks noGrp="1"/>
          </p:cNvGraphicFramePr>
          <p:nvPr>
            <p:ph idx="4294967295"/>
            <p:extLst>
              <p:ext uri="{D42A27DB-BD31-4B8C-83A1-F6EECF244321}">
                <p14:modId xmlns:p14="http://schemas.microsoft.com/office/powerpoint/2010/main" val="2885260681"/>
              </p:ext>
            </p:extLst>
          </p:nvPr>
        </p:nvGraphicFramePr>
        <p:xfrm>
          <a:off x="901700" y="1436688"/>
          <a:ext cx="7391400" cy="4403726"/>
        </p:xfrm>
        <a:graphic>
          <a:graphicData uri="http://schemas.openxmlformats.org/drawingml/2006/table">
            <a:tbl>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134778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32 bit Registers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16 bit Registers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8 bit Registers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hMerge="1">
                  <a:txBody>
                    <a:bodyPr/>
                    <a:lstStyle/>
                    <a:p>
                      <a:endParaRPr lang="en-US"/>
                    </a:p>
                  </a:txBody>
                  <a:tcPr/>
                </a:tc>
                <a:extLst>
                  <a:ext uri="{0D108BD9-81ED-4DB2-BD59-A6C34878D82A}">
                    <a16:rowId xmlns:a16="http://schemas.microsoft.com/office/drawing/2014/main" val="10000"/>
                  </a:ext>
                </a:extLst>
              </a:tr>
              <a:tr h="771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EAX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ourier New" pitchFamily="49" charset="0"/>
                          <a:cs typeface="Times New Roman" pitchFamily="18" charset="0"/>
                        </a:rPr>
                        <a:t>EBP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AX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ourier New" pitchFamily="49" charset="0"/>
                          <a:cs typeface="Times New Roman" pitchFamily="18" charset="0"/>
                        </a:rPr>
                        <a:t>BP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AH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73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EBX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ourier New" pitchFamily="49" charset="0"/>
                          <a:cs typeface="Times New Roman" pitchFamily="18" charset="0"/>
                        </a:rPr>
                        <a:t>ESI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BX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ourier New" pitchFamily="49" charset="0"/>
                          <a:cs typeface="Times New Roman" pitchFamily="18" charset="0"/>
                        </a:rPr>
                        <a:t>SI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BH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BL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738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ECX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ourier New" pitchFamily="49" charset="0"/>
                          <a:cs typeface="Times New Roman" pitchFamily="18" charset="0"/>
                        </a:rPr>
                        <a:t>EDI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CX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ourier New" pitchFamily="49" charset="0"/>
                          <a:cs typeface="Times New Roman" pitchFamily="18" charset="0"/>
                        </a:rPr>
                        <a:t>DI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CH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CL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773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EDX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Courier New" pitchFamily="49" charset="0"/>
                          <a:cs typeface="Times New Roman" pitchFamily="18" charset="0"/>
                        </a:rPr>
                        <a:t>ESP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DX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Courier New" pitchFamily="49" charset="0"/>
                          <a:cs typeface="Times New Roman" pitchFamily="18" charset="0"/>
                        </a:rPr>
                        <a:t>SP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Courier New" pitchFamily="49" charset="0"/>
                          <a:cs typeface="Times New Roman" pitchFamily="18" charset="0"/>
                        </a:rPr>
                        <a:t>DH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Courier New" pitchFamily="49" charset="0"/>
                          <a:cs typeface="Times New Roman" pitchFamily="18" charset="0"/>
                        </a:rPr>
                        <a:t>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156721" name="Rectangle 44">
            <a:extLst>
              <a:ext uri="{FF2B5EF4-FFF2-40B4-BE49-F238E27FC236}">
                <a16:creationId xmlns:a16="http://schemas.microsoft.com/office/drawing/2014/main" id="{BED7CC81-4447-4AA0-9E6B-E6F7EB2AC9C8}"/>
              </a:ext>
            </a:extLst>
          </p:cNvPr>
          <p:cNvSpPr>
            <a:spLocks noChangeArrowheads="1"/>
          </p:cNvSpPr>
          <p:nvPr/>
        </p:nvSpPr>
        <p:spPr bwMode="auto">
          <a:xfrm>
            <a:off x="838200" y="5638800"/>
            <a:ext cx="2590800" cy="304800"/>
          </a:xfrm>
          <a:prstGeom prst="rect">
            <a:avLst/>
          </a:prstGeom>
          <a:solidFill>
            <a:srgbClr val="FF0000"/>
          </a:solidFill>
          <a:ln w="2857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b="1">
                <a:latin typeface="Courier New" panose="02070309020205020404" pitchFamily="49" charset="0"/>
                <a:cs typeface="Times New Roman" panose="02020603050405020304" pitchFamily="18" charset="0"/>
              </a:rPr>
              <a:t>Bits 16-31</a:t>
            </a:r>
          </a:p>
        </p:txBody>
      </p:sp>
      <p:sp>
        <p:nvSpPr>
          <p:cNvPr id="156722" name="Rectangle 45">
            <a:extLst>
              <a:ext uri="{FF2B5EF4-FFF2-40B4-BE49-F238E27FC236}">
                <a16:creationId xmlns:a16="http://schemas.microsoft.com/office/drawing/2014/main" id="{D0B7416F-C1B4-4744-9395-0B85B1943F9A}"/>
              </a:ext>
            </a:extLst>
          </p:cNvPr>
          <p:cNvSpPr>
            <a:spLocks noChangeArrowheads="1"/>
          </p:cNvSpPr>
          <p:nvPr/>
        </p:nvSpPr>
        <p:spPr bwMode="auto">
          <a:xfrm>
            <a:off x="3429000" y="5638800"/>
            <a:ext cx="2438400" cy="304800"/>
          </a:xfrm>
          <a:prstGeom prst="rect">
            <a:avLst/>
          </a:prstGeom>
          <a:solidFill>
            <a:schemeClr val="tx2">
              <a:lumMod val="60000"/>
              <a:lumOff val="40000"/>
            </a:schemeClr>
          </a:solidFill>
          <a:ln w="2857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b="1">
                <a:latin typeface="Courier New" panose="02070309020205020404" pitchFamily="49" charset="0"/>
                <a:cs typeface="Times New Roman" panose="02020603050405020304" pitchFamily="18" charset="0"/>
              </a:rPr>
              <a:t>Bits 8-15</a:t>
            </a:r>
          </a:p>
        </p:txBody>
      </p:sp>
      <p:sp>
        <p:nvSpPr>
          <p:cNvPr id="156723" name="Rectangle 46">
            <a:extLst>
              <a:ext uri="{FF2B5EF4-FFF2-40B4-BE49-F238E27FC236}">
                <a16:creationId xmlns:a16="http://schemas.microsoft.com/office/drawing/2014/main" id="{C6232597-8B76-4E2E-84F1-0380F768D95C}"/>
              </a:ext>
            </a:extLst>
          </p:cNvPr>
          <p:cNvSpPr>
            <a:spLocks noChangeArrowheads="1"/>
          </p:cNvSpPr>
          <p:nvPr/>
        </p:nvSpPr>
        <p:spPr bwMode="auto">
          <a:xfrm>
            <a:off x="5867400" y="5638800"/>
            <a:ext cx="2514600" cy="304800"/>
          </a:xfrm>
          <a:prstGeom prst="rect">
            <a:avLst/>
          </a:prstGeom>
          <a:solidFill>
            <a:srgbClr val="00FF00"/>
          </a:solidFill>
          <a:ln w="2857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b="1">
                <a:latin typeface="Courier New" panose="02070309020205020404" pitchFamily="49" charset="0"/>
                <a:cs typeface="Times New Roman" panose="02020603050405020304" pitchFamily="18" charset="0"/>
              </a:rPr>
              <a:t>Bits 0-7</a:t>
            </a:r>
          </a:p>
        </p:txBody>
      </p:sp>
      <p:sp>
        <p:nvSpPr>
          <p:cNvPr id="156724" name="Rectangle 408">
            <a:extLst>
              <a:ext uri="{FF2B5EF4-FFF2-40B4-BE49-F238E27FC236}">
                <a16:creationId xmlns:a16="http://schemas.microsoft.com/office/drawing/2014/main" id="{E80904FC-ADC4-4157-AA09-DB38C4B71CF7}"/>
              </a:ext>
            </a:extLst>
          </p:cNvPr>
          <p:cNvSpPr>
            <a:spLocks noGrp="1" noChangeArrowheads="1"/>
          </p:cNvSpPr>
          <p:nvPr>
            <p:ph type="title" idx="4294967295"/>
          </p:nvPr>
        </p:nvSpPr>
        <p:spPr/>
        <p:txBody>
          <a:bodyPr/>
          <a:lstStyle/>
          <a:p>
            <a:pPr eaLnBrk="1" hangingPunct="1"/>
            <a:r>
              <a:rPr lang="en-US" altLang="en-US"/>
              <a:t>General Registers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a:extLst>
              <a:ext uri="{FF2B5EF4-FFF2-40B4-BE49-F238E27FC236}">
                <a16:creationId xmlns:a16="http://schemas.microsoft.com/office/drawing/2014/main" id="{0B2FED73-6449-4CB7-8F53-50FEA3D8A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938213"/>
            <a:ext cx="6924675"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a:extLst>
              <a:ext uri="{FF2B5EF4-FFF2-40B4-BE49-F238E27FC236}">
                <a16:creationId xmlns:a16="http://schemas.microsoft.com/office/drawing/2014/main" id="{1DAF92D6-13B0-4178-B26E-630C751D5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881063"/>
            <a:ext cx="6756400" cy="544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8456ABA-8C2B-4E22-8581-14F4185EADA9}"/>
              </a:ext>
            </a:extLst>
          </p:cNvPr>
          <p:cNvSpPr txBox="1"/>
          <p:nvPr/>
        </p:nvSpPr>
        <p:spPr>
          <a:xfrm>
            <a:off x="2286000" y="3056104"/>
            <a:ext cx="1885453"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OR Destination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a:extLst>
              <a:ext uri="{FF2B5EF4-FFF2-40B4-BE49-F238E27FC236}">
                <a16:creationId xmlns:a16="http://schemas.microsoft.com/office/drawing/2014/main" id="{EF18D001-D3B7-42D1-B1F0-A9549A4D4A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26CD766-6F7D-48D4-868D-1407F49F6215}" type="slidenum">
              <a:rPr lang="en-GB" altLang="en-US" sz="1400">
                <a:solidFill>
                  <a:schemeClr val="bg1"/>
                </a:solidFill>
              </a:rPr>
              <a:pPr/>
              <a:t>56</a:t>
            </a:fld>
            <a:endParaRPr lang="en-GB" altLang="en-US" sz="1400">
              <a:solidFill>
                <a:schemeClr val="bg1"/>
              </a:solidFill>
            </a:endParaRPr>
          </a:p>
        </p:txBody>
      </p:sp>
      <p:sp>
        <p:nvSpPr>
          <p:cNvPr id="66563" name="Rectangle 2" descr="Large confetti">
            <a:extLst>
              <a:ext uri="{FF2B5EF4-FFF2-40B4-BE49-F238E27FC236}">
                <a16:creationId xmlns:a16="http://schemas.microsoft.com/office/drawing/2014/main" id="{EEC3D9CB-8074-4740-BD96-EF120CD98AA0}"/>
              </a:ext>
            </a:extLst>
          </p:cNvPr>
          <p:cNvSpPr>
            <a:spLocks noGrp="1"/>
          </p:cNvSpPr>
          <p:nvPr>
            <p:ph type="title"/>
          </p:nvPr>
        </p:nvSpPr>
        <p:spPr>
          <a:xfrm>
            <a:off x="358775" y="2133600"/>
            <a:ext cx="8682038" cy="1325563"/>
          </a:xfrm>
        </p:spPr>
        <p:txBody>
          <a:bodyPr/>
          <a:lstStyle/>
          <a:p>
            <a:pPr eaLnBrk="1" hangingPunct="1"/>
            <a:r>
              <a:rPr lang="en-US" altLang="en-US" sz="2000" b="1" dirty="0">
                <a:solidFill>
                  <a:srgbClr val="0070C0"/>
                </a:solidFill>
              </a:rPr>
              <a:t>CPU word size/ CPU width: </a:t>
            </a:r>
            <a:r>
              <a:rPr lang="en-US" altLang="en-US" sz="2000" b="1" dirty="0"/>
              <a:t>It means how many no. of bits that can be processed by CPU.</a:t>
            </a:r>
            <a:br>
              <a:rPr lang="en-US" altLang="en-US" sz="2000" b="1" dirty="0"/>
            </a:br>
            <a:r>
              <a:rPr lang="en-US" altLang="en-US" sz="2000" b="1" dirty="0">
                <a:solidFill>
                  <a:srgbClr val="FF0000"/>
                </a:solidFill>
              </a:rPr>
              <a:t>Size of Accumulator decides the size of CPU word size.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a:extLst>
              <a:ext uri="{FF2B5EF4-FFF2-40B4-BE49-F238E27FC236}">
                <a16:creationId xmlns:a16="http://schemas.microsoft.com/office/drawing/2014/main" id="{F0C4C942-8126-4A82-9C11-1D551B464C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E9028E-CF4B-486F-B802-D9FD6E67EEE9}" type="slidenum">
              <a:rPr lang="en-GB" altLang="en-US" sz="1400">
                <a:solidFill>
                  <a:schemeClr val="bg1"/>
                </a:solidFill>
              </a:rPr>
              <a:pPr/>
              <a:t>57</a:t>
            </a:fld>
            <a:endParaRPr lang="en-GB" altLang="en-US" sz="1400">
              <a:solidFill>
                <a:schemeClr val="bg1"/>
              </a:solidFill>
            </a:endParaRPr>
          </a:p>
        </p:txBody>
      </p:sp>
      <p:sp>
        <p:nvSpPr>
          <p:cNvPr id="72707" name="Rectangle 2" descr="Large confetti">
            <a:extLst>
              <a:ext uri="{FF2B5EF4-FFF2-40B4-BE49-F238E27FC236}">
                <a16:creationId xmlns:a16="http://schemas.microsoft.com/office/drawing/2014/main" id="{55388DF7-FD62-4BDD-AFF1-53F3785A3BEA}"/>
              </a:ext>
            </a:extLst>
          </p:cNvPr>
          <p:cNvSpPr>
            <a:spLocks noGrp="1"/>
          </p:cNvSpPr>
          <p:nvPr>
            <p:ph type="title"/>
          </p:nvPr>
        </p:nvSpPr>
        <p:spPr>
          <a:xfrm>
            <a:off x="99218" y="1752600"/>
            <a:ext cx="8945563" cy="2154436"/>
          </a:xfrm>
        </p:spPr>
        <p:txBody>
          <a:bodyPr/>
          <a:lstStyle/>
          <a:p>
            <a:pPr algn="l" eaLnBrk="1" hangingPunct="1"/>
            <a:r>
              <a:rPr lang="en-US" altLang="en-US" sz="2800" b="1" dirty="0">
                <a:solidFill>
                  <a:srgbClr val="0070C0"/>
                </a:solidFill>
              </a:rPr>
              <a:t>Common thing in General Purpose Registers:</a:t>
            </a:r>
            <a:br>
              <a:rPr lang="en-US" altLang="en-US" sz="2800" b="1" dirty="0">
                <a:solidFill>
                  <a:srgbClr val="0070C0"/>
                </a:solidFill>
              </a:rPr>
            </a:br>
            <a:r>
              <a:rPr lang="en-US" altLang="en-US" sz="2800" b="1" dirty="0"/>
              <a:t>All the General Purpose Registers can be used to take inputs, to display outputs and to store intermediate results.</a:t>
            </a:r>
            <a:br>
              <a:rPr lang="en-US" altLang="en-US" sz="2800" b="1" dirty="0"/>
            </a:br>
            <a:r>
              <a:rPr lang="en-US" altLang="en-US" sz="2800" dirty="0"/>
              <a:t>We store data in General Purpose Registers with the help of instructions.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a:extLst>
              <a:ext uri="{FF2B5EF4-FFF2-40B4-BE49-F238E27FC236}">
                <a16:creationId xmlns:a16="http://schemas.microsoft.com/office/drawing/2014/main" id="{7252DC94-E299-4451-BB3B-4ED8BAC25D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7E9474-BFF1-4177-B8AB-C5FFFE9F8CCF}" type="slidenum">
              <a:rPr lang="en-GB" altLang="en-US" sz="1400">
                <a:solidFill>
                  <a:schemeClr val="bg1"/>
                </a:solidFill>
              </a:rPr>
              <a:pPr/>
              <a:t>58</a:t>
            </a:fld>
            <a:endParaRPr lang="en-GB" altLang="en-US" sz="1400">
              <a:solidFill>
                <a:schemeClr val="bg1"/>
              </a:solidFill>
            </a:endParaRPr>
          </a:p>
        </p:txBody>
      </p:sp>
      <p:sp>
        <p:nvSpPr>
          <p:cNvPr id="74755" name="Rectangle 2" descr="Large confetti">
            <a:extLst>
              <a:ext uri="{FF2B5EF4-FFF2-40B4-BE49-F238E27FC236}">
                <a16:creationId xmlns:a16="http://schemas.microsoft.com/office/drawing/2014/main" id="{A8257D2A-3115-4465-912D-5340027DDD2C}"/>
              </a:ext>
            </a:extLst>
          </p:cNvPr>
          <p:cNvSpPr>
            <a:spLocks noGrp="1"/>
          </p:cNvSpPr>
          <p:nvPr>
            <p:ph type="title"/>
          </p:nvPr>
        </p:nvSpPr>
        <p:spPr>
          <a:xfrm>
            <a:off x="99218" y="1828800"/>
            <a:ext cx="8945563" cy="3886200"/>
          </a:xfrm>
        </p:spPr>
        <p:txBody>
          <a:bodyPr/>
          <a:lstStyle/>
          <a:p>
            <a:pPr eaLnBrk="1" hangingPunct="1"/>
            <a:r>
              <a:rPr lang="en-US" altLang="en-US" sz="2000" b="1" dirty="0">
                <a:solidFill>
                  <a:srgbClr val="0070C0"/>
                </a:solidFill>
              </a:rPr>
              <a:t>1. AX: Accumulator Register involves in each operation:</a:t>
            </a:r>
            <a:br>
              <a:rPr lang="en-US" altLang="en-US" sz="2000" b="1" dirty="0">
                <a:solidFill>
                  <a:srgbClr val="0070C0"/>
                </a:solidFill>
              </a:rPr>
            </a:br>
            <a:br>
              <a:rPr lang="en-US" altLang="en-US" sz="2000" b="1" dirty="0">
                <a:solidFill>
                  <a:srgbClr val="0070C0"/>
                </a:solidFill>
              </a:rPr>
            </a:br>
            <a:r>
              <a:rPr lang="en-US" altLang="en-US" sz="2000" b="1" dirty="0"/>
              <a:t>It involves in taking input, output, and even to hold intermediate results.</a:t>
            </a:r>
            <a:br>
              <a:rPr lang="en-US" altLang="en-US" sz="2000" b="1" dirty="0"/>
            </a:br>
            <a:br>
              <a:rPr lang="en-US" altLang="en-US" sz="2000" b="1" dirty="0"/>
            </a:br>
            <a:r>
              <a:rPr lang="en-US" altLang="en-US" sz="2000" b="1" dirty="0"/>
              <a:t>In other words we can say that Accumulator is used to perform Mathematical, Arithmetic and Logical operations.</a:t>
            </a:r>
            <a:br>
              <a:rPr lang="en-US" altLang="en-US" sz="2000" b="1" dirty="0"/>
            </a:br>
            <a:br>
              <a:rPr lang="en-US" altLang="en-US" sz="2000" b="1" dirty="0"/>
            </a:br>
            <a:r>
              <a:rPr lang="en-US" altLang="en-US" sz="2000" b="1" dirty="0"/>
              <a:t>Also if we want to store address of other memory location, for this purpose again accumulator can be used.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1">
            <a:extLst>
              <a:ext uri="{FF2B5EF4-FFF2-40B4-BE49-F238E27FC236}">
                <a16:creationId xmlns:a16="http://schemas.microsoft.com/office/drawing/2014/main" id="{118F2DF0-AA19-40E5-BF89-FCC2ED322B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A36C7C-3B73-44EF-B9DC-24B90E92B31E}" type="slidenum">
              <a:rPr lang="en-GB" altLang="en-US" sz="1400">
                <a:solidFill>
                  <a:schemeClr val="bg1"/>
                </a:solidFill>
              </a:rPr>
              <a:pPr/>
              <a:t>59</a:t>
            </a:fld>
            <a:endParaRPr lang="en-GB" altLang="en-US" sz="1400">
              <a:solidFill>
                <a:schemeClr val="bg1"/>
              </a:solidFill>
            </a:endParaRPr>
          </a:p>
        </p:txBody>
      </p:sp>
      <p:sp>
        <p:nvSpPr>
          <p:cNvPr id="76803" name="Rectangle 2" descr="Large confetti">
            <a:extLst>
              <a:ext uri="{FF2B5EF4-FFF2-40B4-BE49-F238E27FC236}">
                <a16:creationId xmlns:a16="http://schemas.microsoft.com/office/drawing/2014/main" id="{59529522-A4A6-4E3F-BC8B-4487FD0236D0}"/>
              </a:ext>
            </a:extLst>
          </p:cNvPr>
          <p:cNvSpPr>
            <a:spLocks noGrp="1"/>
          </p:cNvSpPr>
          <p:nvPr>
            <p:ph type="title"/>
          </p:nvPr>
        </p:nvSpPr>
        <p:spPr>
          <a:xfrm>
            <a:off x="99218" y="1711325"/>
            <a:ext cx="8945563" cy="1846659"/>
          </a:xfrm>
        </p:spPr>
        <p:txBody>
          <a:bodyPr/>
          <a:lstStyle/>
          <a:p>
            <a:pPr eaLnBrk="1" hangingPunct="1"/>
            <a:r>
              <a:rPr lang="en-US" altLang="en-US" sz="2000" b="1" dirty="0">
                <a:solidFill>
                  <a:srgbClr val="0070C0"/>
                </a:solidFill>
              </a:rPr>
              <a:t>2. BX: Base Register:</a:t>
            </a:r>
            <a:br>
              <a:rPr lang="en-US" altLang="en-US" sz="2000" b="1" dirty="0">
                <a:solidFill>
                  <a:srgbClr val="0070C0"/>
                </a:solidFill>
              </a:rPr>
            </a:br>
            <a:br>
              <a:rPr lang="en-US" altLang="en-US" sz="2000" b="1" dirty="0">
                <a:solidFill>
                  <a:srgbClr val="0070C0"/>
                </a:solidFill>
              </a:rPr>
            </a:br>
            <a:r>
              <a:rPr lang="en-US" altLang="en-US" sz="2000" b="1" dirty="0"/>
              <a:t>Suppose you have created an Array “A” in the memory. Then name of the array i.e. A would represent the starting address of the array. Starting address is also known as Base Address. Base Address is used to store the starting address of any Data Structure.</a:t>
            </a:r>
          </a:p>
        </p:txBody>
      </p:sp>
      <p:sp>
        <p:nvSpPr>
          <p:cNvPr id="2" name="Rectangle 1">
            <a:extLst>
              <a:ext uri="{FF2B5EF4-FFF2-40B4-BE49-F238E27FC236}">
                <a16:creationId xmlns:a16="http://schemas.microsoft.com/office/drawing/2014/main" id="{2705F148-C28D-486C-B3AB-3257764D710C}"/>
              </a:ext>
            </a:extLst>
          </p:cNvPr>
          <p:cNvSpPr/>
          <p:nvPr/>
        </p:nvSpPr>
        <p:spPr>
          <a:xfrm>
            <a:off x="2590800" y="4270125"/>
            <a:ext cx="41910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AD75F79-8F91-4FC1-829D-99FBD8AA3D41}"/>
              </a:ext>
            </a:extLst>
          </p:cNvPr>
          <p:cNvCxnSpPr/>
          <p:nvPr/>
        </p:nvCxnSpPr>
        <p:spPr>
          <a:xfrm>
            <a:off x="3276600" y="4270125"/>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93D9E0B-2DF8-4F05-B229-0BB7ED2D7DCE}"/>
              </a:ext>
            </a:extLst>
          </p:cNvPr>
          <p:cNvCxnSpPr/>
          <p:nvPr/>
        </p:nvCxnSpPr>
        <p:spPr>
          <a:xfrm>
            <a:off x="3962400" y="4270125"/>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62149C5-5C8F-49DB-810A-299448C0E20B}"/>
              </a:ext>
            </a:extLst>
          </p:cNvPr>
          <p:cNvCxnSpPr/>
          <p:nvPr/>
        </p:nvCxnSpPr>
        <p:spPr>
          <a:xfrm>
            <a:off x="4648200" y="4270125"/>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7A495A8-A424-4361-82F9-89D9EBF3A95F}"/>
              </a:ext>
            </a:extLst>
          </p:cNvPr>
          <p:cNvCxnSpPr/>
          <p:nvPr/>
        </p:nvCxnSpPr>
        <p:spPr>
          <a:xfrm>
            <a:off x="5334000" y="4270125"/>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4BD3049-53D1-48D4-AA9E-F06000966424}"/>
              </a:ext>
            </a:extLst>
          </p:cNvPr>
          <p:cNvCxnSpPr/>
          <p:nvPr/>
        </p:nvCxnSpPr>
        <p:spPr>
          <a:xfrm>
            <a:off x="6019800" y="4270125"/>
            <a:ext cx="0" cy="38100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F096602-FD3C-4081-8A4E-3DAD72F77592}"/>
              </a:ext>
            </a:extLst>
          </p:cNvPr>
          <p:cNvSpPr txBox="1"/>
          <p:nvPr/>
        </p:nvSpPr>
        <p:spPr>
          <a:xfrm>
            <a:off x="2759529" y="3934232"/>
            <a:ext cx="301686" cy="369332"/>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0CE4E1B6-EF2E-4F9A-B411-BAC3563F0DFD}"/>
              </a:ext>
            </a:extLst>
          </p:cNvPr>
          <p:cNvSpPr txBox="1"/>
          <p:nvPr/>
        </p:nvSpPr>
        <p:spPr>
          <a:xfrm>
            <a:off x="3508313" y="3924316"/>
            <a:ext cx="301686" cy="369332"/>
          </a:xfrm>
          <a:prstGeom prst="rect">
            <a:avLst/>
          </a:prstGeom>
          <a:noFill/>
        </p:spPr>
        <p:txBody>
          <a:bodyPr wrap="square" rtlCol="0">
            <a:spAutoFit/>
          </a:bodyPr>
          <a:lstStyle/>
          <a:p>
            <a:r>
              <a:rPr lang="en-US" dirty="0"/>
              <a:t>1</a:t>
            </a:r>
          </a:p>
        </p:txBody>
      </p:sp>
      <p:sp>
        <p:nvSpPr>
          <p:cNvPr id="14" name="TextBox 13">
            <a:extLst>
              <a:ext uri="{FF2B5EF4-FFF2-40B4-BE49-F238E27FC236}">
                <a16:creationId xmlns:a16="http://schemas.microsoft.com/office/drawing/2014/main" id="{AA0F4665-BA75-48B2-95EC-A61A00CFCE30}"/>
              </a:ext>
            </a:extLst>
          </p:cNvPr>
          <p:cNvSpPr txBox="1"/>
          <p:nvPr/>
        </p:nvSpPr>
        <p:spPr>
          <a:xfrm>
            <a:off x="4194113" y="3900793"/>
            <a:ext cx="301686" cy="369332"/>
          </a:xfrm>
          <a:prstGeom prst="rect">
            <a:avLst/>
          </a:prstGeom>
          <a:noFill/>
        </p:spPr>
        <p:txBody>
          <a:bodyPr wrap="square" rtlCol="0">
            <a:spAutoFit/>
          </a:bodyPr>
          <a:lstStyle/>
          <a:p>
            <a:r>
              <a:rPr lang="en-US" dirty="0"/>
              <a:t>2</a:t>
            </a:r>
          </a:p>
        </p:txBody>
      </p:sp>
      <p:sp>
        <p:nvSpPr>
          <p:cNvPr id="15" name="TextBox 14">
            <a:extLst>
              <a:ext uri="{FF2B5EF4-FFF2-40B4-BE49-F238E27FC236}">
                <a16:creationId xmlns:a16="http://schemas.microsoft.com/office/drawing/2014/main" id="{82A632ED-A9DB-4E4F-958C-26E2C34C6F00}"/>
              </a:ext>
            </a:extLst>
          </p:cNvPr>
          <p:cNvSpPr txBox="1"/>
          <p:nvPr/>
        </p:nvSpPr>
        <p:spPr>
          <a:xfrm>
            <a:off x="4857445" y="3912164"/>
            <a:ext cx="301686" cy="369332"/>
          </a:xfrm>
          <a:prstGeom prst="rect">
            <a:avLst/>
          </a:prstGeom>
          <a:noFill/>
        </p:spPr>
        <p:txBody>
          <a:bodyPr wrap="square" rtlCol="0">
            <a:spAutoFit/>
          </a:bodyPr>
          <a:lstStyle/>
          <a:p>
            <a:r>
              <a:rPr lang="en-US" dirty="0"/>
              <a:t>3</a:t>
            </a:r>
          </a:p>
        </p:txBody>
      </p:sp>
      <p:sp>
        <p:nvSpPr>
          <p:cNvPr id="16" name="TextBox 15">
            <a:extLst>
              <a:ext uri="{FF2B5EF4-FFF2-40B4-BE49-F238E27FC236}">
                <a16:creationId xmlns:a16="http://schemas.microsoft.com/office/drawing/2014/main" id="{BCCC2B86-8FA3-4D32-A9D1-65A8BE77415A}"/>
              </a:ext>
            </a:extLst>
          </p:cNvPr>
          <p:cNvSpPr txBox="1"/>
          <p:nvPr/>
        </p:nvSpPr>
        <p:spPr>
          <a:xfrm>
            <a:off x="5593861" y="3923534"/>
            <a:ext cx="301686" cy="369332"/>
          </a:xfrm>
          <a:prstGeom prst="rect">
            <a:avLst/>
          </a:prstGeom>
          <a:noFill/>
        </p:spPr>
        <p:txBody>
          <a:bodyPr wrap="square" rtlCol="0">
            <a:spAutoFit/>
          </a:bodyPr>
          <a:lstStyle/>
          <a:p>
            <a:r>
              <a:rPr lang="en-US" dirty="0"/>
              <a:t>4</a:t>
            </a:r>
          </a:p>
        </p:txBody>
      </p:sp>
      <p:sp>
        <p:nvSpPr>
          <p:cNvPr id="17" name="TextBox 16">
            <a:extLst>
              <a:ext uri="{FF2B5EF4-FFF2-40B4-BE49-F238E27FC236}">
                <a16:creationId xmlns:a16="http://schemas.microsoft.com/office/drawing/2014/main" id="{48F84BB6-55B9-4E04-91EB-391F1EE91165}"/>
              </a:ext>
            </a:extLst>
          </p:cNvPr>
          <p:cNvSpPr txBox="1"/>
          <p:nvPr/>
        </p:nvSpPr>
        <p:spPr>
          <a:xfrm>
            <a:off x="6226790" y="3900793"/>
            <a:ext cx="301686" cy="369332"/>
          </a:xfrm>
          <a:prstGeom prst="rect">
            <a:avLst/>
          </a:prstGeom>
          <a:noFill/>
        </p:spPr>
        <p:txBody>
          <a:bodyPr wrap="square" rtlCol="0">
            <a:spAutoFit/>
          </a:bodyPr>
          <a:lstStyle/>
          <a:p>
            <a:r>
              <a:rPr lang="en-US" dirty="0"/>
              <a:t>5</a:t>
            </a:r>
          </a:p>
        </p:txBody>
      </p:sp>
      <p:sp>
        <p:nvSpPr>
          <p:cNvPr id="6" name="TextBox 5">
            <a:extLst>
              <a:ext uri="{FF2B5EF4-FFF2-40B4-BE49-F238E27FC236}">
                <a16:creationId xmlns:a16="http://schemas.microsoft.com/office/drawing/2014/main" id="{573D0E14-A941-4E58-BA43-DA27B90AD53B}"/>
              </a:ext>
            </a:extLst>
          </p:cNvPr>
          <p:cNvSpPr txBox="1"/>
          <p:nvPr/>
        </p:nvSpPr>
        <p:spPr>
          <a:xfrm>
            <a:off x="4495799" y="4812268"/>
            <a:ext cx="324128" cy="369332"/>
          </a:xfrm>
          <a:prstGeom prst="rect">
            <a:avLst/>
          </a:prstGeom>
          <a:noFill/>
        </p:spPr>
        <p:txBody>
          <a:bodyPr wrap="none" rtlCol="0">
            <a:spAutoFit/>
          </a:bodyPr>
          <a:lstStyle/>
          <a:p>
            <a:r>
              <a:rPr lang="en-US" b="1" dirty="0"/>
              <a:t>A</a:t>
            </a:r>
          </a:p>
        </p:txBody>
      </p:sp>
      <p:sp>
        <p:nvSpPr>
          <p:cNvPr id="7" name="TextBox 6">
            <a:extLst>
              <a:ext uri="{FF2B5EF4-FFF2-40B4-BE49-F238E27FC236}">
                <a16:creationId xmlns:a16="http://schemas.microsoft.com/office/drawing/2014/main" id="{F8EA8333-71B7-4C8B-910C-26549B696B67}"/>
              </a:ext>
            </a:extLst>
          </p:cNvPr>
          <p:cNvSpPr txBox="1"/>
          <p:nvPr/>
        </p:nvSpPr>
        <p:spPr>
          <a:xfrm>
            <a:off x="1905000" y="5715000"/>
            <a:ext cx="3169137" cy="369332"/>
          </a:xfrm>
          <a:prstGeom prst="rect">
            <a:avLst/>
          </a:prstGeom>
          <a:noFill/>
        </p:spPr>
        <p:txBody>
          <a:bodyPr wrap="none" rtlCol="0">
            <a:spAutoFit/>
          </a:bodyPr>
          <a:lstStyle/>
          <a:p>
            <a:r>
              <a:rPr lang="en-US" b="1" dirty="0"/>
              <a:t>Base address = starting address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4F2-5A5F-44D4-94CA-AE03B82E055E}"/>
              </a:ext>
            </a:extLst>
          </p:cNvPr>
          <p:cNvSpPr>
            <a:spLocks noGrp="1"/>
          </p:cNvSpPr>
          <p:nvPr>
            <p:ph type="title"/>
          </p:nvPr>
        </p:nvSpPr>
        <p:spPr>
          <a:xfrm>
            <a:off x="228600" y="76200"/>
            <a:ext cx="8686800" cy="639762"/>
          </a:xfrm>
        </p:spPr>
        <p:txBody>
          <a:bodyPr/>
          <a:lstStyle/>
          <a:p>
            <a:r>
              <a:rPr lang="en-US" dirty="0"/>
              <a:t>What are microprocessors?</a:t>
            </a:r>
          </a:p>
        </p:txBody>
      </p:sp>
      <p:sp>
        <p:nvSpPr>
          <p:cNvPr id="3" name="Content Placeholder 2">
            <a:extLst>
              <a:ext uri="{FF2B5EF4-FFF2-40B4-BE49-F238E27FC236}">
                <a16:creationId xmlns:a16="http://schemas.microsoft.com/office/drawing/2014/main" id="{C9155A97-0249-4C7D-B1B0-77A6CFC89F22}"/>
              </a:ext>
            </a:extLst>
          </p:cNvPr>
          <p:cNvSpPr>
            <a:spLocks noGrp="1"/>
          </p:cNvSpPr>
          <p:nvPr>
            <p:ph idx="1"/>
          </p:nvPr>
        </p:nvSpPr>
        <p:spPr>
          <a:xfrm>
            <a:off x="0" y="990600"/>
            <a:ext cx="9144000" cy="5867400"/>
          </a:xfrm>
        </p:spPr>
        <p:txBody>
          <a:bodyPr/>
          <a:lstStyle/>
          <a:p>
            <a:r>
              <a:rPr lang="en-US" dirty="0"/>
              <a:t>A microprocessor is a processor (or Central Processing Unit, CPU) fabricated on a single integrated circuit.</a:t>
            </a:r>
          </a:p>
          <a:p>
            <a:r>
              <a:rPr lang="en-US" dirty="0"/>
              <a:t>MAR – Memory Address Register</a:t>
            </a:r>
          </a:p>
        </p:txBody>
      </p:sp>
      <p:pic>
        <p:nvPicPr>
          <p:cNvPr id="1026" name="Picture 2" descr="https://player.slideplayer.com/82/13550682/slides/slide_4.jpg">
            <a:extLst>
              <a:ext uri="{FF2B5EF4-FFF2-40B4-BE49-F238E27FC236}">
                <a16:creationId xmlns:a16="http://schemas.microsoft.com/office/drawing/2014/main" id="{EAC0C0AB-170B-435F-BB6A-6B648AE529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33" t="33333" r="26667" b="3333"/>
          <a:stretch/>
        </p:blipFill>
        <p:spPr bwMode="auto">
          <a:xfrm>
            <a:off x="1828800" y="2427514"/>
            <a:ext cx="5029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265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1">
            <a:extLst>
              <a:ext uri="{FF2B5EF4-FFF2-40B4-BE49-F238E27FC236}">
                <a16:creationId xmlns:a16="http://schemas.microsoft.com/office/drawing/2014/main" id="{66908FB0-3247-43E2-9983-CDACF8BAB9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B7D9E6-E214-444E-9B8F-C31182646ECC}" type="slidenum">
              <a:rPr lang="en-GB" altLang="en-US" sz="1400">
                <a:solidFill>
                  <a:schemeClr val="bg1"/>
                </a:solidFill>
              </a:rPr>
              <a:pPr/>
              <a:t>60</a:t>
            </a:fld>
            <a:endParaRPr lang="en-GB" altLang="en-US" sz="1400">
              <a:solidFill>
                <a:schemeClr val="bg1"/>
              </a:solidFill>
            </a:endParaRPr>
          </a:p>
        </p:txBody>
      </p:sp>
      <mc:AlternateContent xmlns:mc="http://schemas.openxmlformats.org/markup-compatibility/2006">
        <mc:Choice xmlns:a14="http://schemas.microsoft.com/office/drawing/2010/main" Requires="a14">
          <p:sp>
            <p:nvSpPr>
              <p:cNvPr id="78851" name="Rectangle 2" descr="Large confetti">
                <a:extLst>
                  <a:ext uri="{FF2B5EF4-FFF2-40B4-BE49-F238E27FC236}">
                    <a16:creationId xmlns:a16="http://schemas.microsoft.com/office/drawing/2014/main" id="{155B201C-3B7B-46E2-A927-50384FD9AD8F}"/>
                  </a:ext>
                </a:extLst>
              </p:cNvPr>
              <p:cNvSpPr>
                <a:spLocks noGrp="1"/>
              </p:cNvSpPr>
              <p:nvPr>
                <p:ph type="title"/>
              </p:nvPr>
            </p:nvSpPr>
            <p:spPr>
              <a:xfrm>
                <a:off x="116794" y="1828799"/>
                <a:ext cx="8945563" cy="2585388"/>
              </a:xfrm>
            </p:spPr>
            <p:txBody>
              <a:bodyPr/>
              <a:lstStyle/>
              <a:p>
                <a:pPr eaLnBrk="1" hangingPunct="1"/>
                <a:r>
                  <a:rPr lang="en-US" altLang="en-US" sz="2000" b="1" dirty="0">
                    <a:solidFill>
                      <a:srgbClr val="0070C0"/>
                    </a:solidFill>
                  </a:rPr>
                  <a:t>3. CX: Counter Register:</a:t>
                </a:r>
                <a:br>
                  <a:rPr lang="en-US" altLang="en-US" sz="2000" b="1" dirty="0">
                    <a:solidFill>
                      <a:srgbClr val="0070C0"/>
                    </a:solidFill>
                  </a:rPr>
                </a:br>
                <a:r>
                  <a:rPr lang="en-US" altLang="en-US" sz="2000" b="1" dirty="0"/>
                  <a:t>Suppose a loop in </a:t>
                </a:r>
                <a:r>
                  <a:rPr lang="en-US" altLang="en-US" sz="2000" b="1" dirty="0" err="1"/>
                  <a:t>c++</a:t>
                </a:r>
                <a:r>
                  <a:rPr lang="en-US" altLang="en-US" sz="2000" b="1" dirty="0"/>
                  <a:t> with loop counter variable i. We call the value of i the counter. It is counting one by one on each iteration of the loop. It compares with register again and again. On increment, it adds one to the register. So, the value of counter is stored in CX variable.</a:t>
                </a:r>
                <a:br>
                  <a:rPr lang="en-US" altLang="en-US" sz="2000" b="1" dirty="0"/>
                </a:br>
                <a:br>
                  <a:rPr lang="en-US" altLang="en-US" sz="2000" b="1" dirty="0"/>
                </a:br>
                <a14:m>
                  <m:oMathPara xmlns:m="http://schemas.openxmlformats.org/officeDocument/2006/math">
                    <m:oMathParaPr>
                      <m:jc m:val="centerGroup"/>
                    </m:oMathParaPr>
                    <m:oMath xmlns:m="http://schemas.openxmlformats.org/officeDocument/2006/math">
                      <m:r>
                        <a:rPr lang="en-US" altLang="en-US" sz="2400" b="1" i="1" smtClean="0">
                          <a:latin typeface="Cambria Math" panose="02040503050406030204" pitchFamily="18" charset="0"/>
                        </a:rPr>
                        <m:t>𝒇𝒐𝒓</m:t>
                      </m:r>
                      <m:d>
                        <m:dPr>
                          <m:ctrlPr>
                            <a:rPr lang="en-US" altLang="en-US" sz="2400" b="1" i="1" smtClean="0">
                              <a:latin typeface="Cambria Math" panose="02040503050406030204" pitchFamily="18" charset="0"/>
                            </a:rPr>
                          </m:ctrlPr>
                        </m:dPr>
                        <m:e>
                          <m:r>
                            <a:rPr lang="en-US" altLang="en-US" sz="2400" b="1" i="1" smtClean="0">
                              <a:latin typeface="Cambria Math" panose="02040503050406030204" pitchFamily="18" charset="0"/>
                            </a:rPr>
                            <m:t>𝒊𝒏𝒕</m:t>
                          </m:r>
                          <m:r>
                            <a:rPr lang="en-US" altLang="en-US" sz="2400" b="1" i="1" smtClean="0">
                              <a:latin typeface="Cambria Math" panose="02040503050406030204" pitchFamily="18" charset="0"/>
                            </a:rPr>
                            <m:t> </m:t>
                          </m:r>
                          <m:r>
                            <a:rPr lang="en-US" altLang="en-US" sz="2400" b="1" i="1" smtClean="0">
                              <a:latin typeface="Cambria Math" panose="02040503050406030204" pitchFamily="18" charset="0"/>
                            </a:rPr>
                            <m:t>𝒊</m:t>
                          </m:r>
                          <m:r>
                            <a:rPr lang="en-US" altLang="en-US" sz="2400" b="1" i="1" smtClean="0">
                              <a:latin typeface="Cambria Math" panose="02040503050406030204" pitchFamily="18" charset="0"/>
                            </a:rPr>
                            <m:t>=</m:t>
                          </m:r>
                          <m:r>
                            <a:rPr lang="en-US" altLang="en-US" sz="2400" b="1" i="1" smtClean="0">
                              <a:latin typeface="Cambria Math" panose="02040503050406030204" pitchFamily="18" charset="0"/>
                            </a:rPr>
                            <m:t>𝟎</m:t>
                          </m:r>
                          <m:r>
                            <a:rPr lang="en-US" altLang="en-US" sz="2400" b="1" i="1" smtClean="0">
                              <a:latin typeface="Cambria Math" panose="02040503050406030204" pitchFamily="18" charset="0"/>
                            </a:rPr>
                            <m:t>; </m:t>
                          </m:r>
                          <m:r>
                            <a:rPr lang="en-US" altLang="en-US" sz="2400" b="1" i="1" smtClean="0">
                              <a:latin typeface="Cambria Math" panose="02040503050406030204" pitchFamily="18" charset="0"/>
                            </a:rPr>
                            <m:t>𝒊</m:t>
                          </m:r>
                          <m:r>
                            <a:rPr lang="en-US" altLang="en-US" sz="2400" b="1" i="1" smtClean="0">
                              <a:latin typeface="Cambria Math" panose="02040503050406030204" pitchFamily="18" charset="0"/>
                            </a:rPr>
                            <m:t>&lt;</m:t>
                          </m:r>
                          <m:r>
                            <a:rPr lang="en-US" altLang="en-US" sz="2400" b="1" i="1" smtClean="0">
                              <a:latin typeface="Cambria Math" panose="02040503050406030204" pitchFamily="18" charset="0"/>
                            </a:rPr>
                            <m:t>𝟏𝟎</m:t>
                          </m:r>
                          <m:r>
                            <a:rPr lang="en-US" altLang="en-US" sz="2400" b="1" i="1" smtClean="0">
                              <a:latin typeface="Cambria Math" panose="02040503050406030204" pitchFamily="18" charset="0"/>
                            </a:rPr>
                            <m:t>; </m:t>
                          </m:r>
                          <m:r>
                            <a:rPr lang="en-US" altLang="en-US" sz="2400" b="1" i="1" smtClean="0">
                              <a:latin typeface="Cambria Math" panose="02040503050406030204" pitchFamily="18" charset="0"/>
                            </a:rPr>
                            <m:t>𝒊</m:t>
                          </m:r>
                          <m:r>
                            <a:rPr lang="en-US" altLang="en-US" sz="2400" b="1" i="1" smtClean="0">
                              <a:latin typeface="Cambria Math" panose="02040503050406030204" pitchFamily="18" charset="0"/>
                            </a:rPr>
                            <m:t>++</m:t>
                          </m:r>
                        </m:e>
                      </m:d>
                    </m:oMath>
                    <m:oMath xmlns:m="http://schemas.openxmlformats.org/officeDocument/2006/math">
                      <m:r>
                        <a:rPr lang="en-US" altLang="en-US" sz="2400" b="1" i="0" smtClean="0">
                          <a:latin typeface="Cambria Math" panose="02040503050406030204" pitchFamily="18" charset="0"/>
                        </a:rPr>
                        <m:t>    </m:t>
                      </m:r>
                      <m:r>
                        <a:rPr lang="en-US" altLang="en-US" sz="2400" b="1" i="1" smtClean="0">
                          <a:latin typeface="Cambria Math" panose="02040503050406030204" pitchFamily="18" charset="0"/>
                        </a:rPr>
                        <m:t>𝒄𝒐𝒖𝒕</m:t>
                      </m:r>
                      <m:r>
                        <a:rPr lang="en-US" altLang="en-US" sz="2400" b="1" i="1" smtClean="0">
                          <a:latin typeface="Cambria Math" panose="02040503050406030204" pitchFamily="18" charset="0"/>
                        </a:rPr>
                        <m:t>≪</m:t>
                      </m:r>
                      <m:r>
                        <m:rPr>
                          <m:nor/>
                        </m:rPr>
                        <a:rPr lang="en-US" altLang="en-US" sz="2400" b="1" i="0" smtClean="0">
                          <a:latin typeface="Cambria Math" panose="02040503050406030204" pitchFamily="18" charset="0"/>
                        </a:rPr>
                        <m:t>"</m:t>
                      </m:r>
                      <m:r>
                        <m:rPr>
                          <m:nor/>
                        </m:rPr>
                        <a:rPr lang="en-US" altLang="en-US" sz="2400" b="1" i="0" smtClean="0">
                          <a:latin typeface="Cambria Math" panose="02040503050406030204" pitchFamily="18" charset="0"/>
                        </a:rPr>
                        <m:t>welcome</m:t>
                      </m:r>
                      <m:r>
                        <a:rPr lang="en-US" altLang="en-US" sz="2400" b="1" i="1" smtClean="0">
                          <a:latin typeface="Cambria Math" panose="02040503050406030204" pitchFamily="18" charset="0"/>
                        </a:rPr>
                        <m:t>" ;</m:t>
                      </m:r>
                    </m:oMath>
                  </m:oMathPara>
                </a14:m>
                <a:br>
                  <a:rPr lang="en-US" altLang="en-US" sz="2000" b="1" dirty="0"/>
                </a:br>
                <a:endParaRPr lang="en-US" altLang="en-US" sz="2000" b="1" dirty="0"/>
              </a:p>
            </p:txBody>
          </p:sp>
        </mc:Choice>
        <mc:Fallback>
          <p:sp>
            <p:nvSpPr>
              <p:cNvPr id="78851" name="Rectangle 2" descr="Large confetti">
                <a:extLst>
                  <a:ext uri="{FF2B5EF4-FFF2-40B4-BE49-F238E27FC236}">
                    <a16:creationId xmlns:a16="http://schemas.microsoft.com/office/drawing/2014/main" id="{155B201C-3B7B-46E2-A927-50384FD9AD8F}"/>
                  </a:ext>
                </a:extLst>
              </p:cNvPr>
              <p:cNvSpPr>
                <a:spLocks noGrp="1" noRot="1" noChangeAspect="1" noMove="1" noResize="1" noEditPoints="1" noAdjustHandles="1" noChangeArrowheads="1" noChangeShapeType="1" noTextEdit="1"/>
              </p:cNvSpPr>
              <p:nvPr>
                <p:ph type="title"/>
              </p:nvPr>
            </p:nvSpPr>
            <p:spPr>
              <a:xfrm>
                <a:off x="116794" y="1828799"/>
                <a:ext cx="8945563" cy="2585388"/>
              </a:xfrm>
              <a:blipFill>
                <a:blip r:embed="rId3"/>
                <a:stretch>
                  <a:fillRect l="-1703" t="-3066" r="-1771" b="-943"/>
                </a:stretch>
              </a:blipFill>
            </p:spPr>
            <p:txBody>
              <a:bodyPr/>
              <a:lstStyle/>
              <a:p>
                <a:r>
                  <a:rPr 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1">
            <a:extLst>
              <a:ext uri="{FF2B5EF4-FFF2-40B4-BE49-F238E27FC236}">
                <a16:creationId xmlns:a16="http://schemas.microsoft.com/office/drawing/2014/main" id="{91C1726F-8898-403B-A132-3F11F2C9C2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5FEAB1-50C0-4C73-90F7-304E782B89D0}" type="slidenum">
              <a:rPr lang="en-GB" altLang="en-US" sz="1400">
                <a:solidFill>
                  <a:schemeClr val="bg1"/>
                </a:solidFill>
              </a:rPr>
              <a:pPr/>
              <a:t>61</a:t>
            </a:fld>
            <a:endParaRPr lang="en-GB" altLang="en-US" sz="1400">
              <a:solidFill>
                <a:schemeClr val="bg1"/>
              </a:solidFill>
            </a:endParaRPr>
          </a:p>
        </p:txBody>
      </p:sp>
      <p:sp>
        <p:nvSpPr>
          <p:cNvPr id="80899" name="Rectangle 2" descr="Large confetti">
            <a:extLst>
              <a:ext uri="{FF2B5EF4-FFF2-40B4-BE49-F238E27FC236}">
                <a16:creationId xmlns:a16="http://schemas.microsoft.com/office/drawing/2014/main" id="{580B22A8-82B1-44CD-A294-62AD68074969}"/>
              </a:ext>
            </a:extLst>
          </p:cNvPr>
          <p:cNvSpPr>
            <a:spLocks noGrp="1"/>
          </p:cNvSpPr>
          <p:nvPr>
            <p:ph type="title"/>
          </p:nvPr>
        </p:nvSpPr>
        <p:spPr>
          <a:xfrm>
            <a:off x="100466" y="1736229"/>
            <a:ext cx="8945563" cy="3816429"/>
          </a:xfrm>
        </p:spPr>
        <p:txBody>
          <a:bodyPr/>
          <a:lstStyle/>
          <a:p>
            <a:pPr algn="ctr" eaLnBrk="1" hangingPunct="1"/>
            <a:r>
              <a:rPr lang="en-US" altLang="en-US" sz="2000" b="1" dirty="0">
                <a:solidFill>
                  <a:srgbClr val="0070C0"/>
                </a:solidFill>
              </a:rPr>
              <a:t>4. DX: Destination Register:</a:t>
            </a:r>
            <a:br>
              <a:rPr lang="en-US" altLang="en-US" sz="2000" b="1" dirty="0">
                <a:solidFill>
                  <a:srgbClr val="0070C0"/>
                </a:solidFill>
              </a:rPr>
            </a:br>
            <a:r>
              <a:rPr lang="en-US" altLang="en-US" sz="2000" dirty="0"/>
              <a:t>It is basically used for destinations. We can store the final output of the operations in it. </a:t>
            </a:r>
            <a:br>
              <a:rPr lang="en-US" altLang="en-US" sz="2000" b="1" dirty="0"/>
            </a:br>
            <a:br>
              <a:rPr lang="en-US" altLang="en-US" sz="2000" b="1" dirty="0"/>
            </a:br>
            <a:r>
              <a:rPr lang="en-US" altLang="en-US" sz="2800" b="1" dirty="0"/>
              <a:t>Answer of num1*num2 is in 32 bits. </a:t>
            </a:r>
            <a:br>
              <a:rPr lang="en-US" altLang="en-US" sz="2000" b="1" dirty="0"/>
            </a:br>
            <a:br>
              <a:rPr lang="en-US" altLang="en-US" sz="2000" b="1" dirty="0"/>
            </a:br>
            <a:r>
              <a:rPr lang="en-US" altLang="en-US" sz="2000" b="1" dirty="0"/>
              <a:t>Size of Accumulator was 16 bits. So, this answer cannot be stored in Accumulator.</a:t>
            </a:r>
            <a:br>
              <a:rPr lang="en-US" altLang="en-US" sz="2000" b="1" dirty="0"/>
            </a:br>
            <a:r>
              <a:rPr lang="en-US" altLang="en-US" sz="2000" b="1" dirty="0"/>
              <a:t>If we would try to save 32 bits answer in Accumulator, only 16 bits would be saved in Accumulator. What would happen to the remaining 16 bits:</a:t>
            </a:r>
            <a:br>
              <a:rPr lang="en-US" altLang="en-US" sz="2000" b="1" dirty="0"/>
            </a:br>
            <a:r>
              <a:rPr lang="en-US" altLang="en-US" sz="2000" b="1" dirty="0"/>
              <a:t>Two options:</a:t>
            </a:r>
            <a:br>
              <a:rPr lang="en-US" altLang="en-US" sz="2000" b="1" dirty="0"/>
            </a:br>
            <a:r>
              <a:rPr lang="en-US" altLang="en-US" sz="2000" b="1" dirty="0">
                <a:solidFill>
                  <a:schemeClr val="accent1"/>
                </a:solidFill>
              </a:rPr>
              <a:t>Only store 16 bits and discard the remaining 16 bits.</a:t>
            </a:r>
            <a:br>
              <a:rPr lang="en-US" altLang="en-US" sz="2000" b="1" dirty="0">
                <a:solidFill>
                  <a:schemeClr val="accent1"/>
                </a:solidFill>
              </a:rPr>
            </a:br>
            <a:r>
              <a:rPr lang="en-US" altLang="en-US" sz="2000" b="1" dirty="0"/>
              <a:t>If we don’t want to discard our data, then we can store 16 bits in AX and store the remaining 16 bits in the DX. So, our data would not get discard.</a:t>
            </a:r>
            <a:endParaRPr lang="en-US" altLang="en-US" sz="2000" b="1"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4F2-5A5F-44D4-94CA-AE03B82E055E}"/>
              </a:ext>
            </a:extLst>
          </p:cNvPr>
          <p:cNvSpPr>
            <a:spLocks noGrp="1"/>
          </p:cNvSpPr>
          <p:nvPr>
            <p:ph type="title"/>
          </p:nvPr>
        </p:nvSpPr>
        <p:spPr>
          <a:xfrm>
            <a:off x="228600" y="76200"/>
            <a:ext cx="8686800" cy="639762"/>
          </a:xfrm>
        </p:spPr>
        <p:txBody>
          <a:bodyPr/>
          <a:lstStyle/>
          <a:p>
            <a:r>
              <a:rPr lang="en-US" dirty="0"/>
              <a:t>Evolution of Computers</a:t>
            </a:r>
          </a:p>
        </p:txBody>
      </p:sp>
      <p:sp>
        <p:nvSpPr>
          <p:cNvPr id="3" name="Content Placeholder 2">
            <a:extLst>
              <a:ext uri="{FF2B5EF4-FFF2-40B4-BE49-F238E27FC236}">
                <a16:creationId xmlns:a16="http://schemas.microsoft.com/office/drawing/2014/main" id="{C9155A97-0249-4C7D-B1B0-77A6CFC89F22}"/>
              </a:ext>
            </a:extLst>
          </p:cNvPr>
          <p:cNvSpPr>
            <a:spLocks noGrp="1"/>
          </p:cNvSpPr>
          <p:nvPr>
            <p:ph idx="1"/>
          </p:nvPr>
        </p:nvSpPr>
        <p:spPr>
          <a:xfrm>
            <a:off x="0" y="990600"/>
            <a:ext cx="9144000" cy="5867400"/>
          </a:xfrm>
        </p:spPr>
        <p:txBody>
          <a:bodyPr>
            <a:normAutofit fontScale="92500" lnSpcReduction="10000"/>
          </a:bodyPr>
          <a:lstStyle/>
          <a:p>
            <a:pPr marL="514350" indent="-514350">
              <a:buFont typeface="+mj-lt"/>
              <a:buAutoNum type="arabicPeriod"/>
            </a:pPr>
            <a:r>
              <a:rPr lang="en-US" dirty="0"/>
              <a:t>First Generation (1939-1954) – vacuum tube</a:t>
            </a:r>
          </a:p>
          <a:p>
            <a:pPr marL="514350" indent="-514350">
              <a:buFont typeface="+mj-lt"/>
              <a:buAutoNum type="arabicPeriod"/>
            </a:pPr>
            <a:endParaRPr lang="en-US" dirty="0"/>
          </a:p>
          <a:p>
            <a:pPr marL="514350" indent="-514350">
              <a:buFont typeface="+mj-lt"/>
              <a:buAutoNum type="arabicPeriod"/>
            </a:pPr>
            <a:r>
              <a:rPr lang="en-US" dirty="0"/>
              <a:t>Second Generation (1954-1959) – transistor</a:t>
            </a:r>
          </a:p>
          <a:p>
            <a:pPr marL="514350" indent="-514350">
              <a:buFont typeface="+mj-lt"/>
              <a:buAutoNum type="arabicPeriod"/>
            </a:pPr>
            <a:endParaRPr lang="en-US" dirty="0"/>
          </a:p>
          <a:p>
            <a:pPr marL="514350" indent="-514350">
              <a:buFont typeface="+mj-lt"/>
              <a:buAutoNum type="arabicPeriod"/>
            </a:pPr>
            <a:r>
              <a:rPr lang="en-US" dirty="0"/>
              <a:t>Third Generation (1959-1971) – IC</a:t>
            </a:r>
          </a:p>
          <a:p>
            <a:pPr marL="514350" indent="-514350">
              <a:buFont typeface="+mj-lt"/>
              <a:buAutoNum type="arabicPeriod"/>
            </a:pPr>
            <a:endParaRPr lang="en-US" dirty="0"/>
          </a:p>
          <a:p>
            <a:pPr marL="514350" indent="-514350">
              <a:buFont typeface="+mj-lt"/>
              <a:buAutoNum type="arabicPeriod"/>
            </a:pPr>
            <a:r>
              <a:rPr lang="en-US" dirty="0"/>
              <a:t>Fourth Generation (1971-present) – microprocessor</a:t>
            </a:r>
          </a:p>
          <a:p>
            <a:endParaRPr lang="en-US" dirty="0"/>
          </a:p>
          <a:p>
            <a:r>
              <a:rPr lang="en-US" b="1" dirty="0"/>
              <a:t>Microprocessor</a:t>
            </a:r>
            <a:r>
              <a:rPr lang="en-US" dirty="0"/>
              <a:t> is an </a:t>
            </a:r>
            <a:r>
              <a:rPr lang="en-US" b="1" dirty="0"/>
              <a:t>intelligent piece </a:t>
            </a:r>
            <a:r>
              <a:rPr lang="en-US" dirty="0"/>
              <a:t>of </a:t>
            </a:r>
            <a:r>
              <a:rPr lang="en-US" b="1" dirty="0"/>
              <a:t>integrated circuits</a:t>
            </a:r>
            <a:r>
              <a:rPr lang="en-US" dirty="0"/>
              <a:t>. It forms the brain of circuits that require computing capability.</a:t>
            </a:r>
          </a:p>
          <a:p>
            <a:endParaRPr lang="en-US" b="1" dirty="0"/>
          </a:p>
          <a:p>
            <a:r>
              <a:rPr lang="en-US" b="1" dirty="0"/>
              <a:t>A microprocessor is an integrated circuit, but not all integrated circuits are microprocessors</a:t>
            </a:r>
            <a:endParaRPr lang="en-US" dirty="0"/>
          </a:p>
        </p:txBody>
      </p:sp>
    </p:spTree>
    <p:extLst>
      <p:ext uri="{BB962C8B-B14F-4D97-AF65-F5344CB8AC3E}">
        <p14:creationId xmlns:p14="http://schemas.microsoft.com/office/powerpoint/2010/main" val="2965504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B71C9E-4DC8-4572-95D4-F90EC0DC3FD6}"/>
              </a:ext>
            </a:extLst>
          </p:cNvPr>
          <p:cNvSpPr>
            <a:spLocks noGrp="1"/>
          </p:cNvSpPr>
          <p:nvPr>
            <p:ph type="sldNum" sz="quarter" idx="12"/>
          </p:nvPr>
        </p:nvSpPr>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fld id="{68D6C932-C17F-493A-B7B4-70A72E30F6F1}" type="slidenum">
              <a:rPr lang="en-US" altLang="en-US" sz="1400">
                <a:latin typeface="Times New Roman" panose="02020603050405020304" pitchFamily="18" charset="0"/>
              </a:rPr>
              <a:pPr eaLnBrk="1" hangingPunct="1"/>
              <a:t>8</a:t>
            </a:fld>
            <a:endParaRPr lang="en-US" altLang="en-US" sz="1400">
              <a:latin typeface="Times New Roman" panose="02020603050405020304" pitchFamily="18" charset="0"/>
            </a:endParaRPr>
          </a:p>
        </p:txBody>
      </p:sp>
      <p:pic>
        <p:nvPicPr>
          <p:cNvPr id="34819" name="Picture 2" descr="ibmpc-percon8111.big.jpg">
            <a:extLst>
              <a:ext uri="{FF2B5EF4-FFF2-40B4-BE49-F238E27FC236}">
                <a16:creationId xmlns:a16="http://schemas.microsoft.com/office/drawing/2014/main" id="{2D7FE479-FDF4-417D-A120-351F1AE001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4000" y="0"/>
            <a:ext cx="5080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Box 3">
            <a:extLst>
              <a:ext uri="{FF2B5EF4-FFF2-40B4-BE49-F238E27FC236}">
                <a16:creationId xmlns:a16="http://schemas.microsoft.com/office/drawing/2014/main" id="{51D75CA2-289F-4A0D-B495-22507F0EE351}"/>
              </a:ext>
            </a:extLst>
          </p:cNvPr>
          <p:cNvSpPr txBox="1">
            <a:spLocks noChangeArrowheads="1"/>
          </p:cNvSpPr>
          <p:nvPr/>
        </p:nvSpPr>
        <p:spPr bwMode="auto">
          <a:xfrm>
            <a:off x="133350" y="6237288"/>
            <a:ext cx="426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1800" dirty="0">
                <a:solidFill>
                  <a:srgbClr val="000000"/>
                </a:solidFill>
              </a:rPr>
              <a:t>[ Personal Computing Ad, 11/81]</a:t>
            </a:r>
          </a:p>
        </p:txBody>
      </p:sp>
      <p:sp>
        <p:nvSpPr>
          <p:cNvPr id="6" name="TextBox 5">
            <a:extLst>
              <a:ext uri="{FF2B5EF4-FFF2-40B4-BE49-F238E27FC236}">
                <a16:creationId xmlns:a16="http://schemas.microsoft.com/office/drawing/2014/main" id="{03D899B8-077B-45CB-9E62-091207C985BB}"/>
              </a:ext>
            </a:extLst>
          </p:cNvPr>
          <p:cNvSpPr txBox="1"/>
          <p:nvPr/>
        </p:nvSpPr>
        <p:spPr>
          <a:xfrm>
            <a:off x="0" y="9525"/>
            <a:ext cx="4064000" cy="4893647"/>
          </a:xfrm>
          <a:prstGeom prst="rect">
            <a:avLst/>
          </a:prstGeom>
          <a:noFill/>
        </p:spPr>
        <p:txBody>
          <a:bodyPr>
            <a:spAutoFit/>
          </a:bodyPr>
          <a:lstStyle/>
          <a:p>
            <a:pPr>
              <a:spcAft>
                <a:spcPts val="0"/>
              </a:spcAft>
              <a:defRPr/>
            </a:pPr>
            <a:r>
              <a:rPr lang="en-US" sz="2400" u="sng" dirty="0">
                <a:latin typeface="Arial" charset="0"/>
              </a:rPr>
              <a:t>Hardware</a:t>
            </a:r>
          </a:p>
          <a:p>
            <a:pPr marL="342900" indent="-342900">
              <a:spcAft>
                <a:spcPts val="0"/>
              </a:spcAft>
              <a:buFont typeface="Arial" pitchFamily="34" charset="0"/>
              <a:buChar char="•"/>
              <a:defRPr/>
            </a:pPr>
            <a:r>
              <a:rPr lang="en-US" sz="2400" dirty="0">
                <a:latin typeface="Arial" charset="0"/>
              </a:rPr>
              <a:t>Team from IBM building PC prototypes in 1979</a:t>
            </a:r>
          </a:p>
          <a:p>
            <a:pPr marL="342900" indent="-342900">
              <a:spcAft>
                <a:spcPts val="0"/>
              </a:spcAft>
              <a:buFont typeface="Arial" pitchFamily="34" charset="0"/>
              <a:buChar char="•"/>
              <a:defRPr/>
            </a:pPr>
            <a:endParaRPr lang="en-US" sz="2400" dirty="0">
              <a:latin typeface="Arial" charset="0"/>
            </a:endParaRPr>
          </a:p>
          <a:p>
            <a:pPr marL="342900" indent="-342900">
              <a:spcAft>
                <a:spcPts val="0"/>
              </a:spcAft>
              <a:buFont typeface="Arial" pitchFamily="34" charset="0"/>
              <a:buChar char="•"/>
              <a:defRPr/>
            </a:pPr>
            <a:r>
              <a:rPr lang="en-US" sz="2400" b="1" dirty="0">
                <a:latin typeface="Arial" charset="0"/>
              </a:rPr>
              <a:t>8088</a:t>
            </a:r>
            <a:r>
              <a:rPr lang="en-US" sz="2400" dirty="0">
                <a:latin typeface="Arial" charset="0"/>
              </a:rPr>
              <a:t> is 8-bit bus version of 8086 =&gt; allows cheaper system</a:t>
            </a:r>
          </a:p>
          <a:p>
            <a:pPr marL="342900" indent="-342900">
              <a:spcAft>
                <a:spcPts val="0"/>
              </a:spcAft>
              <a:buFont typeface="Arial" pitchFamily="34" charset="0"/>
              <a:buChar char="•"/>
              <a:defRPr/>
            </a:pPr>
            <a:endParaRPr lang="en-US" sz="2400" dirty="0">
              <a:latin typeface="Arial" charset="0"/>
            </a:endParaRPr>
          </a:p>
          <a:p>
            <a:pPr marL="342900" indent="-342900">
              <a:spcAft>
                <a:spcPts val="0"/>
              </a:spcAft>
              <a:buFont typeface="Arial" pitchFamily="34" charset="0"/>
              <a:buChar char="•"/>
              <a:defRPr/>
            </a:pPr>
            <a:r>
              <a:rPr lang="en-US" sz="2400" dirty="0">
                <a:latin typeface="Arial" charset="0"/>
              </a:rPr>
              <a:t>Estimated sales of 250,000</a:t>
            </a:r>
          </a:p>
          <a:p>
            <a:pPr>
              <a:spcAft>
                <a:spcPts val="0"/>
              </a:spcAft>
              <a:defRPr/>
            </a:pPr>
            <a:br>
              <a:rPr lang="en-US" sz="2400" dirty="0">
                <a:latin typeface="Arial" charset="0"/>
              </a:rPr>
            </a:br>
            <a:endParaRPr lang="en-US" sz="2400" dirty="0">
              <a:latin typeface="Arial" charset="0"/>
            </a:endParaRPr>
          </a:p>
          <a:p>
            <a:pPr>
              <a:defRPr/>
            </a:pPr>
            <a:endParaRPr lang="en-US" sz="2400" dirty="0">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descr="Large confetti">
            <a:extLst>
              <a:ext uri="{FF2B5EF4-FFF2-40B4-BE49-F238E27FC236}">
                <a16:creationId xmlns:a16="http://schemas.microsoft.com/office/drawing/2014/main" id="{534C8E4E-95D5-4A26-A088-F6D4BE5F4FF8}"/>
              </a:ext>
            </a:extLst>
          </p:cNvPr>
          <p:cNvSpPr>
            <a:spLocks noGrp="1" noChangeArrowheads="1"/>
          </p:cNvSpPr>
          <p:nvPr>
            <p:ph type="title"/>
          </p:nvPr>
        </p:nvSpPr>
        <p:spPr>
          <a:xfrm>
            <a:off x="1892300" y="637593"/>
            <a:ext cx="5359400" cy="615553"/>
          </a:xfrm>
        </p:spPr>
        <p:txBody>
          <a:bodyPr/>
          <a:lstStyle/>
          <a:p>
            <a:pPr algn="ctr" eaLnBrk="1" hangingPunct="1"/>
            <a:r>
              <a:rPr lang="en-GB" altLang="en-US" sz="4000" dirty="0"/>
              <a:t>Dimensions of Memory</a:t>
            </a:r>
          </a:p>
        </p:txBody>
      </p:sp>
      <p:sp>
        <p:nvSpPr>
          <p:cNvPr id="11267" name="Rectangle 3">
            <a:extLst>
              <a:ext uri="{FF2B5EF4-FFF2-40B4-BE49-F238E27FC236}">
                <a16:creationId xmlns:a16="http://schemas.microsoft.com/office/drawing/2014/main" id="{84B87A71-6FF1-498D-A155-C215673FEDAF}"/>
              </a:ext>
            </a:extLst>
          </p:cNvPr>
          <p:cNvSpPr>
            <a:spLocks noGrp="1" noChangeArrowheads="1"/>
          </p:cNvSpPr>
          <p:nvPr>
            <p:ph type="body" idx="1"/>
          </p:nvPr>
        </p:nvSpPr>
        <p:spPr>
          <a:xfrm>
            <a:off x="685800" y="1676400"/>
            <a:ext cx="7772400" cy="4419600"/>
          </a:xfrm>
        </p:spPr>
        <p:txBody>
          <a:bodyPr/>
          <a:lstStyle/>
          <a:p>
            <a:pPr algn="ctr" eaLnBrk="1" hangingPunct="1">
              <a:buFontTx/>
              <a:buNone/>
            </a:pPr>
            <a:r>
              <a:rPr lang="en-GB" altLang="en-US" sz="2800"/>
              <a:t>Horizontal Dimensions = Width of Memory Cell</a:t>
            </a:r>
          </a:p>
        </p:txBody>
      </p:sp>
      <p:sp>
        <p:nvSpPr>
          <p:cNvPr id="11268" name="Rectangle 4">
            <a:extLst>
              <a:ext uri="{FF2B5EF4-FFF2-40B4-BE49-F238E27FC236}">
                <a16:creationId xmlns:a16="http://schemas.microsoft.com/office/drawing/2014/main" id="{EBA9656A-5C59-48B1-A408-C9D2ADAC3B3C}"/>
              </a:ext>
            </a:extLst>
          </p:cNvPr>
          <p:cNvSpPr>
            <a:spLocks noChangeArrowheads="1"/>
          </p:cNvSpPr>
          <p:nvPr/>
        </p:nvSpPr>
        <p:spPr bwMode="auto">
          <a:xfrm>
            <a:off x="5168900" y="2438400"/>
            <a:ext cx="1778000" cy="38227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1269" name="Line 5">
            <a:extLst>
              <a:ext uri="{FF2B5EF4-FFF2-40B4-BE49-F238E27FC236}">
                <a16:creationId xmlns:a16="http://schemas.microsoft.com/office/drawing/2014/main" id="{6910C2F9-29B9-49FF-9616-82B69686E395}"/>
              </a:ext>
            </a:extLst>
          </p:cNvPr>
          <p:cNvSpPr>
            <a:spLocks noChangeShapeType="1"/>
          </p:cNvSpPr>
          <p:nvPr/>
        </p:nvSpPr>
        <p:spPr bwMode="auto">
          <a:xfrm>
            <a:off x="5181600" y="29083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0" name="Line 6">
            <a:extLst>
              <a:ext uri="{FF2B5EF4-FFF2-40B4-BE49-F238E27FC236}">
                <a16:creationId xmlns:a16="http://schemas.microsoft.com/office/drawing/2014/main" id="{C675563D-5DDA-483C-A512-F28886DE72F0}"/>
              </a:ext>
            </a:extLst>
          </p:cNvPr>
          <p:cNvSpPr>
            <a:spLocks noChangeShapeType="1"/>
          </p:cNvSpPr>
          <p:nvPr/>
        </p:nvSpPr>
        <p:spPr bwMode="auto">
          <a:xfrm>
            <a:off x="5168900" y="33147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1" name="Line 7">
            <a:extLst>
              <a:ext uri="{FF2B5EF4-FFF2-40B4-BE49-F238E27FC236}">
                <a16:creationId xmlns:a16="http://schemas.microsoft.com/office/drawing/2014/main" id="{232D2AAE-AFD9-46CB-92C0-FA2ACA66B84E}"/>
              </a:ext>
            </a:extLst>
          </p:cNvPr>
          <p:cNvSpPr>
            <a:spLocks noChangeShapeType="1"/>
          </p:cNvSpPr>
          <p:nvPr/>
        </p:nvSpPr>
        <p:spPr bwMode="auto">
          <a:xfrm>
            <a:off x="5181600" y="57658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2" name="Line 8">
            <a:extLst>
              <a:ext uri="{FF2B5EF4-FFF2-40B4-BE49-F238E27FC236}">
                <a16:creationId xmlns:a16="http://schemas.microsoft.com/office/drawing/2014/main" id="{7095469F-832E-43AA-92EB-17D4B59A0D3F}"/>
              </a:ext>
            </a:extLst>
          </p:cNvPr>
          <p:cNvSpPr>
            <a:spLocks noChangeShapeType="1"/>
          </p:cNvSpPr>
          <p:nvPr/>
        </p:nvSpPr>
        <p:spPr bwMode="auto">
          <a:xfrm>
            <a:off x="5181600" y="53213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3" name="Line 9">
            <a:extLst>
              <a:ext uri="{FF2B5EF4-FFF2-40B4-BE49-F238E27FC236}">
                <a16:creationId xmlns:a16="http://schemas.microsoft.com/office/drawing/2014/main" id="{345CFE89-6DF7-4EA4-9483-EF7C9F783893}"/>
              </a:ext>
            </a:extLst>
          </p:cNvPr>
          <p:cNvSpPr>
            <a:spLocks noChangeShapeType="1"/>
          </p:cNvSpPr>
          <p:nvPr/>
        </p:nvSpPr>
        <p:spPr bwMode="auto">
          <a:xfrm>
            <a:off x="5168900" y="4864100"/>
            <a:ext cx="17653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4" name="Line 10">
            <a:extLst>
              <a:ext uri="{FF2B5EF4-FFF2-40B4-BE49-F238E27FC236}">
                <a16:creationId xmlns:a16="http://schemas.microsoft.com/office/drawing/2014/main" id="{F039DFC7-251D-4822-9D87-AD7BBC2D0D75}"/>
              </a:ext>
            </a:extLst>
          </p:cNvPr>
          <p:cNvSpPr>
            <a:spLocks noChangeShapeType="1"/>
          </p:cNvSpPr>
          <p:nvPr/>
        </p:nvSpPr>
        <p:spPr bwMode="auto">
          <a:xfrm>
            <a:off x="5994400" y="3314700"/>
            <a:ext cx="0" cy="1549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5" name="Line 11">
            <a:extLst>
              <a:ext uri="{FF2B5EF4-FFF2-40B4-BE49-F238E27FC236}">
                <a16:creationId xmlns:a16="http://schemas.microsoft.com/office/drawing/2014/main" id="{32DC18CA-A0A8-4C29-940B-2514A05B07DE}"/>
              </a:ext>
            </a:extLst>
          </p:cNvPr>
          <p:cNvSpPr>
            <a:spLocks noChangeShapeType="1"/>
          </p:cNvSpPr>
          <p:nvPr/>
        </p:nvSpPr>
        <p:spPr bwMode="auto">
          <a:xfrm>
            <a:off x="7124700" y="2425700"/>
            <a:ext cx="0" cy="3822700"/>
          </a:xfrm>
          <a:prstGeom prst="line">
            <a:avLst/>
          </a:prstGeom>
          <a:noFill/>
          <a:ln w="603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6" name="Text Box 12">
            <a:extLst>
              <a:ext uri="{FF2B5EF4-FFF2-40B4-BE49-F238E27FC236}">
                <a16:creationId xmlns:a16="http://schemas.microsoft.com/office/drawing/2014/main" id="{B9F6029D-0161-4FE8-B039-B73AA29CD99E}"/>
              </a:ext>
            </a:extLst>
          </p:cNvPr>
          <p:cNvSpPr txBox="1">
            <a:spLocks noChangeArrowheads="1"/>
          </p:cNvSpPr>
          <p:nvPr/>
        </p:nvSpPr>
        <p:spPr bwMode="auto">
          <a:xfrm>
            <a:off x="7327900" y="2603500"/>
            <a:ext cx="1155700" cy="275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altLang="en-US" sz="1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altLang="en-US" sz="1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Vertical Dimensions</a:t>
            </a:r>
          </a:p>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altLang="en-US" sz="1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a:t>
            </a:r>
          </a:p>
          <a:p>
            <a:pPr marL="0" marR="0" lvl="0" indent="0" algn="ctr" defTabSz="914400" rtl="0" eaLnBrk="1" fontAlgn="auto" latinLnBrk="0" hangingPunct="1">
              <a:lnSpc>
                <a:spcPct val="100000"/>
              </a:lnSpc>
              <a:spcBef>
                <a:spcPct val="50000"/>
              </a:spcBef>
              <a:spcAft>
                <a:spcPts val="0"/>
              </a:spcAft>
              <a:buClrTx/>
              <a:buSzTx/>
              <a:buFontTx/>
              <a:buNone/>
              <a:tabLst/>
              <a:defRPr/>
            </a:pPr>
            <a:endParaRPr kumimoji="0" lang="en-US" altLang="en-US" sz="1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Size of</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Memory</a:t>
            </a:r>
          </a:p>
        </p:txBody>
      </p:sp>
      <p:sp>
        <p:nvSpPr>
          <p:cNvPr id="11277" name="Line 13">
            <a:extLst>
              <a:ext uri="{FF2B5EF4-FFF2-40B4-BE49-F238E27FC236}">
                <a16:creationId xmlns:a16="http://schemas.microsoft.com/office/drawing/2014/main" id="{32055FF8-F79F-4598-92C3-C9547E209383}"/>
              </a:ext>
            </a:extLst>
          </p:cNvPr>
          <p:cNvSpPr>
            <a:spLocks noChangeShapeType="1"/>
          </p:cNvSpPr>
          <p:nvPr/>
        </p:nvSpPr>
        <p:spPr bwMode="auto">
          <a:xfrm>
            <a:off x="4978400" y="2286000"/>
            <a:ext cx="2159000" cy="12700"/>
          </a:xfrm>
          <a:prstGeom prst="line">
            <a:avLst/>
          </a:prstGeom>
          <a:noFill/>
          <a:ln w="603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78" name="Text Box 14">
            <a:extLst>
              <a:ext uri="{FF2B5EF4-FFF2-40B4-BE49-F238E27FC236}">
                <a16:creationId xmlns:a16="http://schemas.microsoft.com/office/drawing/2014/main" id="{5AD11DE2-346D-4EDB-8006-E026504C945F}"/>
              </a:ext>
            </a:extLst>
          </p:cNvPr>
          <p:cNvSpPr txBox="1">
            <a:spLocks noChangeArrowheads="1"/>
          </p:cNvSpPr>
          <p:nvPr/>
        </p:nvSpPr>
        <p:spPr bwMode="auto">
          <a:xfrm>
            <a:off x="3581400" y="24384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00000000</a:t>
            </a:r>
          </a:p>
        </p:txBody>
      </p:sp>
      <p:sp>
        <p:nvSpPr>
          <p:cNvPr id="11279" name="Text Box 15">
            <a:extLst>
              <a:ext uri="{FF2B5EF4-FFF2-40B4-BE49-F238E27FC236}">
                <a16:creationId xmlns:a16="http://schemas.microsoft.com/office/drawing/2014/main" id="{0D9B41C8-5BF4-4712-A890-D3DE6E0CA8D0}"/>
              </a:ext>
            </a:extLst>
          </p:cNvPr>
          <p:cNvSpPr txBox="1">
            <a:spLocks noChangeArrowheads="1"/>
          </p:cNvSpPr>
          <p:nvPr/>
        </p:nvSpPr>
        <p:spPr bwMode="auto">
          <a:xfrm>
            <a:off x="3581400" y="28829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00000001</a:t>
            </a:r>
          </a:p>
        </p:txBody>
      </p:sp>
      <p:sp>
        <p:nvSpPr>
          <p:cNvPr id="11280" name="Text Box 16">
            <a:extLst>
              <a:ext uri="{FF2B5EF4-FFF2-40B4-BE49-F238E27FC236}">
                <a16:creationId xmlns:a16="http://schemas.microsoft.com/office/drawing/2014/main" id="{34C5C89D-CAD7-4C94-B350-A7D007C3C459}"/>
              </a:ext>
            </a:extLst>
          </p:cNvPr>
          <p:cNvSpPr txBox="1">
            <a:spLocks noChangeArrowheads="1"/>
          </p:cNvSpPr>
          <p:nvPr/>
        </p:nvSpPr>
        <p:spPr bwMode="auto">
          <a:xfrm>
            <a:off x="3530600" y="48387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00100011</a:t>
            </a:r>
          </a:p>
        </p:txBody>
      </p:sp>
      <p:sp>
        <p:nvSpPr>
          <p:cNvPr id="11281" name="Text Box 17">
            <a:extLst>
              <a:ext uri="{FF2B5EF4-FFF2-40B4-BE49-F238E27FC236}">
                <a16:creationId xmlns:a16="http://schemas.microsoft.com/office/drawing/2014/main" id="{49C5F959-6E48-45A2-8FF5-A06F4B156795}"/>
              </a:ext>
            </a:extLst>
          </p:cNvPr>
          <p:cNvSpPr txBox="1">
            <a:spLocks noChangeArrowheads="1"/>
          </p:cNvSpPr>
          <p:nvPr/>
        </p:nvSpPr>
        <p:spPr bwMode="auto">
          <a:xfrm>
            <a:off x="3505200" y="53213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00100100</a:t>
            </a:r>
          </a:p>
        </p:txBody>
      </p:sp>
      <p:sp>
        <p:nvSpPr>
          <p:cNvPr id="11282" name="Text Box 18">
            <a:extLst>
              <a:ext uri="{FF2B5EF4-FFF2-40B4-BE49-F238E27FC236}">
                <a16:creationId xmlns:a16="http://schemas.microsoft.com/office/drawing/2014/main" id="{A495A314-88AE-4716-9F54-B4AD90735DE1}"/>
              </a:ext>
            </a:extLst>
          </p:cNvPr>
          <p:cNvSpPr txBox="1">
            <a:spLocks noChangeArrowheads="1"/>
          </p:cNvSpPr>
          <p:nvPr/>
        </p:nvSpPr>
        <p:spPr bwMode="auto">
          <a:xfrm>
            <a:off x="3505200" y="57658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00100101</a:t>
            </a:r>
          </a:p>
        </p:txBody>
      </p:sp>
      <p:sp>
        <p:nvSpPr>
          <p:cNvPr id="11283" name="Line 19">
            <a:extLst>
              <a:ext uri="{FF2B5EF4-FFF2-40B4-BE49-F238E27FC236}">
                <a16:creationId xmlns:a16="http://schemas.microsoft.com/office/drawing/2014/main" id="{A63380D2-1EBD-4616-A882-A0A8C874122B}"/>
              </a:ext>
            </a:extLst>
          </p:cNvPr>
          <p:cNvSpPr>
            <a:spLocks noChangeShapeType="1"/>
          </p:cNvSpPr>
          <p:nvPr/>
        </p:nvSpPr>
        <p:spPr bwMode="auto">
          <a:xfrm>
            <a:off x="4216400" y="3314700"/>
            <a:ext cx="0" cy="154940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284" name="AutoShape 20">
            <a:extLst>
              <a:ext uri="{FF2B5EF4-FFF2-40B4-BE49-F238E27FC236}">
                <a16:creationId xmlns:a16="http://schemas.microsoft.com/office/drawing/2014/main" id="{01E01297-1F1D-439E-BA29-D6B50F0CC585}"/>
              </a:ext>
            </a:extLst>
          </p:cNvPr>
          <p:cNvSpPr>
            <a:spLocks/>
          </p:cNvSpPr>
          <p:nvPr/>
        </p:nvSpPr>
        <p:spPr bwMode="auto">
          <a:xfrm>
            <a:off x="3022600" y="2438400"/>
            <a:ext cx="584200" cy="3860800"/>
          </a:xfrm>
          <a:prstGeom prst="leftBrace">
            <a:avLst>
              <a:gd name="adj1" fmla="val 5507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
        <p:nvSpPr>
          <p:cNvPr id="11285" name="Text Box 21">
            <a:extLst>
              <a:ext uri="{FF2B5EF4-FFF2-40B4-BE49-F238E27FC236}">
                <a16:creationId xmlns:a16="http://schemas.microsoft.com/office/drawing/2014/main" id="{AD9F1BD2-7569-48E7-A505-AA7A4B36DFE2}"/>
              </a:ext>
            </a:extLst>
          </p:cNvPr>
          <p:cNvSpPr txBox="1">
            <a:spLocks noChangeArrowheads="1"/>
          </p:cNvSpPr>
          <p:nvPr/>
        </p:nvSpPr>
        <p:spPr bwMode="auto">
          <a:xfrm>
            <a:off x="1016000" y="3048000"/>
            <a:ext cx="18542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Binary </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Addresses</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Of</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Memory</a:t>
            </a:r>
          </a:p>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Cells</a:t>
            </a:r>
          </a:p>
        </p:txBody>
      </p:sp>
      <p:sp>
        <p:nvSpPr>
          <p:cNvPr id="11286" name="Slide Number Placeholder 1">
            <a:extLst>
              <a:ext uri="{FF2B5EF4-FFF2-40B4-BE49-F238E27FC236}">
                <a16:creationId xmlns:a16="http://schemas.microsoft.com/office/drawing/2014/main" id="{29E286CB-13EB-4EAA-8BE9-D506C925F4F7}"/>
              </a:ext>
            </a:extLst>
          </p:cNvPr>
          <p:cNvSpPr>
            <a:spLocks noGrp="1"/>
          </p:cNvSpPr>
          <p:nvPr>
            <p:ph type="sldNum" sz="quarter" idx="12"/>
          </p:nvPr>
        </p:nvSpPr>
        <p:spPr>
          <a:blipFill dpi="0" rotWithShape="0">
            <a:blip r:embed="rId3"/>
            <a:srcRect/>
            <a:tile tx="0" ty="0" sx="100000" sy="100000" flip="none" algn="tl"/>
          </a:blipFill>
        </p:spPr>
        <p:txBody>
          <a:bodyPr/>
          <a:lstStyle>
            <a:lvl1pPr>
              <a:spcBef>
                <a:spcPct val="20000"/>
              </a:spcBef>
              <a:buSzPct val="85000"/>
              <a:buBlip>
                <a:blip r:embed="rId2"/>
              </a:buBlip>
              <a:defRPr sz="3200">
                <a:solidFill>
                  <a:schemeClr val="tx1"/>
                </a:solidFill>
                <a:latin typeface="Times New Roman" panose="02020603050405020304" pitchFamily="18" charset="0"/>
              </a:defRPr>
            </a:lvl1pPr>
            <a:lvl2pPr marL="742950" indent="-285750">
              <a:spcBef>
                <a:spcPct val="20000"/>
              </a:spcBef>
              <a:buClr>
                <a:schemeClr val="bg2"/>
              </a:buClr>
              <a:buSzPct val="7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7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fld id="{BD6F77BB-4520-4EC4-896F-9AA5149A71DA}" type="slidenum">
              <a:rPr kumimoji="0" lang="en-GB" altLang="en-US" sz="1400" b="0" i="0" u="none" strike="noStrike" kern="1200" cap="none" spc="0" normalizeH="0" baseline="0" noProof="0" smtClean="0">
                <a:ln>
                  <a:noFill/>
                </a:ln>
                <a:solidFill>
                  <a:prstClr val="white"/>
                </a:solidFill>
                <a:effectLst/>
                <a:uLnTx/>
                <a:uFillTx/>
                <a:latin typeface="Times New Roman" panose="02020603050405020304" pitchFamily="18" charset="0"/>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9</a:t>
            </a:fld>
            <a:endParaRPr kumimoji="0" lang="en-GB" altLang="en-US" sz="1400" b="0" i="0" u="none" strike="noStrike" kern="1200" cap="none" spc="0" normalizeH="0" baseline="0" noProof="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41530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2" ma:contentTypeDescription="Create a new document." ma:contentTypeScope="" ma:versionID="a0ffe21fe86ff2705138bc9a273f523d">
  <xsd:schema xmlns:xsd="http://www.w3.org/2001/XMLSchema" xmlns:xs="http://www.w3.org/2001/XMLSchema" xmlns:p="http://schemas.microsoft.com/office/2006/metadata/properties" xmlns:ns2="2899a155-2a47-4499-8be5-4abdb9e2e831" targetNamespace="http://schemas.microsoft.com/office/2006/metadata/properties" ma:root="true" ma:fieldsID="8d265ece942d9c86bf28bf12aecf6db4" ns2:_="">
    <xsd:import namespace="2899a155-2a47-4499-8be5-4abdb9e2e8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01BC75-3DF5-4BD8-A608-F3DDE416FB77}"/>
</file>

<file path=customXml/itemProps2.xml><?xml version="1.0" encoding="utf-8"?>
<ds:datastoreItem xmlns:ds="http://schemas.openxmlformats.org/officeDocument/2006/customXml" ds:itemID="{10C85F64-8ED0-46EF-A3CB-A4D5B6BCA069}"/>
</file>

<file path=customXml/itemProps3.xml><?xml version="1.0" encoding="utf-8"?>
<ds:datastoreItem xmlns:ds="http://schemas.openxmlformats.org/officeDocument/2006/customXml" ds:itemID="{5980EAD4-F487-45DD-80A7-A08E42AA63B0}"/>
</file>

<file path=docProps/app.xml><?xml version="1.0" encoding="utf-8"?>
<Properties xmlns="http://schemas.openxmlformats.org/officeDocument/2006/extended-properties" xmlns:vt="http://schemas.openxmlformats.org/officeDocument/2006/docPropsVTypes">
  <TotalTime>1434</TotalTime>
  <Words>2211</Words>
  <Application>Microsoft Office PowerPoint</Application>
  <PresentationFormat>On-screen Show (4:3)</PresentationFormat>
  <Paragraphs>437</Paragraphs>
  <Slides>61</Slides>
  <Notes>32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61</vt:i4>
      </vt:variant>
    </vt:vector>
  </HeadingPairs>
  <TitlesOfParts>
    <vt:vector size="72" baseType="lpstr">
      <vt:lpstr>SimSun</vt:lpstr>
      <vt:lpstr>SimSun</vt:lpstr>
      <vt:lpstr>Arial</vt:lpstr>
      <vt:lpstr>Calibri</vt:lpstr>
      <vt:lpstr>Calibri Light</vt:lpstr>
      <vt:lpstr>Cambria Math</vt:lpstr>
      <vt:lpstr>Courier New</vt:lpstr>
      <vt:lpstr>Times New Roman</vt:lpstr>
      <vt:lpstr>Wingdings</vt:lpstr>
      <vt:lpstr>Office Theme</vt:lpstr>
      <vt:lpstr>1_Office Theme</vt:lpstr>
      <vt:lpstr>Computer Organization and Assembly Language  (CS2523)</vt:lpstr>
      <vt:lpstr>Lecture Outlines</vt:lpstr>
      <vt:lpstr>Lecture Outlines</vt:lpstr>
      <vt:lpstr>History</vt:lpstr>
      <vt:lpstr>What are microprocessor-based systems?</vt:lpstr>
      <vt:lpstr>What are microprocessors?</vt:lpstr>
      <vt:lpstr>Evolution of Computers</vt:lpstr>
      <vt:lpstr>PowerPoint Presentation</vt:lpstr>
      <vt:lpstr>Dimensions of Memory</vt:lpstr>
      <vt:lpstr>PowerPoint Presentation</vt:lpstr>
      <vt:lpstr>Bus Interconnection Scheme</vt:lpstr>
      <vt:lpstr>PowerPoint Presentation</vt:lpstr>
      <vt:lpstr>PowerPoint Presentation</vt:lpstr>
      <vt:lpstr>Computer Organization</vt:lpstr>
      <vt:lpstr>Buses</vt:lpstr>
      <vt:lpstr>Computer Organization</vt:lpstr>
      <vt:lpstr>Computer Organization</vt:lpstr>
      <vt:lpstr>Computer Organization</vt:lpstr>
      <vt:lpstr>Basic Computer Organization</vt:lpstr>
      <vt:lpstr>Basic Computer Organization</vt:lpstr>
      <vt:lpstr>Basic Computer Organization</vt:lpstr>
      <vt:lpstr>Basic Computer Organization</vt:lpstr>
      <vt:lpstr>Big and Yellow?</vt:lpstr>
      <vt:lpstr>Physical Realization of Bus Architecture</vt:lpstr>
      <vt:lpstr>Timing</vt:lpstr>
      <vt:lpstr>Synchronous Timing Diagram</vt:lpstr>
      <vt:lpstr>Asynchronous Timing – Read Diagram</vt:lpstr>
      <vt:lpstr>Asynchronous Timing – Write Diagram</vt:lpstr>
      <vt:lpstr>Inside The 8088/8086</vt:lpstr>
      <vt:lpstr>Inside The 8088/8086…pipelining</vt:lpstr>
      <vt:lpstr>Inside The 8088/8086…pipelining</vt:lpstr>
      <vt:lpstr>CPU Architecture of 8086/8088c</vt:lpstr>
      <vt:lpstr>Registers</vt:lpstr>
      <vt:lpstr>Registers:</vt:lpstr>
      <vt:lpstr>CPU Architecture of 8086/8088c</vt:lpstr>
      <vt:lpstr>CPU Architecture of 8086/8088c</vt:lpstr>
      <vt:lpstr>In the World of Computer, Registers are no more like childhood notebooks…  In which we used to note our school work.</vt:lpstr>
      <vt:lpstr>Basic Computer Organization</vt:lpstr>
      <vt:lpstr>Registers in Assembly Language:</vt:lpstr>
      <vt:lpstr>Basic Computer Organization</vt:lpstr>
      <vt:lpstr>PowerPoint Presentation</vt:lpstr>
      <vt:lpstr>Basic Computer Organization</vt:lpstr>
      <vt:lpstr>PowerPoint Presentation</vt:lpstr>
      <vt:lpstr>Basic Computer Organization</vt:lpstr>
      <vt:lpstr>Communication via Buses</vt:lpstr>
      <vt:lpstr>Memory has sent the num1:</vt:lpstr>
      <vt:lpstr>The following same procedure would repeat to get the second number from memory</vt:lpstr>
      <vt:lpstr>Registers</vt:lpstr>
      <vt:lpstr>What is Operand?</vt:lpstr>
      <vt:lpstr>Why processing is faster in registers?</vt:lpstr>
      <vt:lpstr>Inside The 8088/8086…registers</vt:lpstr>
      <vt:lpstr>Anatomy of a Register</vt:lpstr>
      <vt:lpstr>General Registers</vt:lpstr>
      <vt:lpstr>PowerPoint Presentation</vt:lpstr>
      <vt:lpstr>PowerPoint Presentation</vt:lpstr>
      <vt:lpstr>CPU word size/ CPU width: It means how many no. of bits that can be processed by CPU. Size of Accumulator decides the size of CPU word size.</vt:lpstr>
      <vt:lpstr>Common thing in General Purpose Registers: All the General Purpose Registers can be used to take inputs, to display outputs and to store intermediate results. We store data in General Purpose Registers with the help of instructions.</vt:lpstr>
      <vt:lpstr>1. AX: Accumulator Register involves in each operation:  It involves in taking input, output, and even to hold intermediate results.  In other words we can say that Accumulator is used to perform Mathematical, Arithmetic and Logical operations.  Also if we want to store address of other memory location, for this purpose again accumulator can be used.</vt:lpstr>
      <vt:lpstr>2. BX: Base Register:  Suppose you have created an Array “A” in the memory. Then name of the array i.e. A would represent the starting address of the array. Starting address is also known as Base Address. Base Address is used to store the starting address of any Data Structure.</vt:lpstr>
      <vt:lpstr>3. CX: Counter Register: Suppose a loop in c++ with loop counter variable i. We call the value of i the counter. It is counting one by one on each iteration of the loop. It compares with register again and again. On increment, it adds one to the register. So, the value of counter is stored in CX variable.  for(int i=0; i&lt;10; i++)     cout≪"\"welcome" ; </vt:lpstr>
      <vt:lpstr>4. DX: Destination Register: It is basically used for destinations. We can store the final output of the operations in it.   Answer of num1*num2 is in 32 bits.   Size of Accumulator was 16 bits. So, this answer cannot be stored in Accumulator. If we would try to save 32 bits answer in Accumulator, only 16 bits would be saved in Accumulator. What would happen to the remaining 16 bits: Two options: Only store 16 bits and discard the remaining 16 bits. If we don’t want to discard our data, then we can store 16 bits in AX and store the remaining 16 bits in the DX. So, our data would not get discard.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Computer Networks (CS----)</dc:title>
  <dc:creator>Tayyaba Zaheer</dc:creator>
  <cp:lastModifiedBy>Tayyaba Zaheer</cp:lastModifiedBy>
  <cp:revision>524</cp:revision>
  <dcterms:created xsi:type="dcterms:W3CDTF">2006-08-16T00:00:00Z</dcterms:created>
  <dcterms:modified xsi:type="dcterms:W3CDTF">2022-10-06T06:03:10Z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