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20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1" r:id="rId1"/>
  </p:sldMasterIdLst>
  <p:notesMasterIdLst>
    <p:notesMasterId r:id="rId26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5" r:id="rId25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2909" autoAdjust="0"/>
  </p:normalViewPr>
  <p:slideViewPr>
    <p:cSldViewPr snapToGrid="0">
      <p:cViewPr varScale="1">
        <p:scale>
          <a:sx n="60" d="100"/>
          <a:sy n="60" d="100"/>
        </p:scale>
        <p:origin x="16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765310-1C0A-4DB7-AA63-81B25AEF19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79754-65AF-4A8C-8B86-A8C0C10945D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441E3A0-8F03-4D7F-9219-F583B430758F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D4B7480-99BA-4BFD-95E6-FF0F569DD8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A7E2DC6-3706-4D04-8966-20F14F9D1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9ED0C-B611-46FE-B91A-0FF9747942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332E4-10B5-47D4-B62F-23209296BF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8ACC45F-A1F7-4BC9-B68D-18570C869B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1D88DA1F-0ABD-4EA6-8E88-91E81DF1A7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B2FB661A-97EE-4FC3-810C-DE06BCE828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DE6D6CF-EB3C-4CA3-A736-D54517349A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95B577-816F-44F9-8583-AA78A508BF0C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EE9EE54E-B75E-4772-A485-855DC713E6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43E2513E-FA33-492B-AEE5-8B462688DB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C05E930A-B5BE-493F-A5E2-757A6AC07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82295E-53D7-4568-A61A-D631E47E058B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B05B203B-5708-44D3-8880-B5AF4501E7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728D546B-9C6A-4E3E-84C7-F13CA5DE24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17A02C1F-3C74-486F-875D-021A95CF6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90A2E2-3179-412B-972F-F86F8ED3D9D9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EBC149F6-7CD7-4C16-A968-056FF70DEB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136311F2-E014-43B7-8B80-342D56B847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A93B0B15-BC0A-47FB-A751-C9435EE705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D821A3-4A1A-42E5-87D2-23CF4A2A82FA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A219164F-CF9E-4CBE-94EC-D46880894A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A0E9EF90-748B-4790-95E3-438736EFD9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B567F04F-CA09-4263-A484-B56179501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069B20-8337-4275-8E89-7899AB92456E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32EBBD49-6BF3-4819-8C2B-089C6D6AF4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40569C4E-41EF-4430-A6C6-21E34DBA3B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CB38C420-439F-4AC2-BDBD-861C3AD59C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240E86-44E3-477F-BC07-EE9FC5AD6E3C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8BDEC750-37B0-4858-B441-A9BA549C80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C7F3B338-FC7C-43B3-829F-5C5840C611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FE8DC67C-5FAB-4BFB-B2B3-CEB798638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B56CAE-F119-4634-B48C-03EFA4949AB6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02671BD3-A12C-4FFB-BD93-F3F1D20B70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FC334571-7D54-4D5B-B216-3F76BB8966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4A7FE736-2EFF-4692-9F7E-223B748A8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23558D-EE78-4E13-A0B2-FDE8FDA6A44C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DF248A0E-FD4C-45DD-96D8-26CEC45BEA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8EEB4242-4C12-4877-8DDF-81019D0729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A58408DD-5B16-46A1-9BCC-5C385AB87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5DA904-3EDC-4AFF-9C82-59414BD1C84F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3BCBFB95-437E-43AD-BD4D-05BE7E57EE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902E49CE-FBE7-4B9C-BABA-FFFF66813D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74624F6F-E1EB-4CED-9D2A-0900788C73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061A5E-37BC-4233-82F4-198EA3454406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D550496A-BE9F-4C2C-AC91-2C24AD9C2F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91F4DF71-75BD-4F82-81E4-12CC46CCA0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8FCDCBAF-58CF-44B9-A776-5BC750277B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C5A1C5-6284-4688-AEE2-4232B82D56A5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BC37624B-313E-4278-A1D0-F1EDBA1254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41A56EB4-179B-4BFC-9B82-0EEDC5D73D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FDDFBBE-1BC0-4A08-81DE-3359D84418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37C348-41B7-45AE-BF77-FE3AB5F425B5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A390C44B-7502-4A9B-9B50-00587490C5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9105C42D-9ED0-473C-8BCE-E16E2207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0C7EA175-0627-4D57-B747-36CDB955F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38E93E-A1E2-4133-B668-8104C396BFF7}" type="slidenum">
              <a:rPr lang="en-US" altLang="en-US" sz="1200"/>
              <a:pPr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2BD304B6-B4AA-4FE3-91D6-736A2173D8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78045579-22EA-42A0-BF27-9BD42F3135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C3C80850-A68C-4D56-BAAB-804373B83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3F8D90-31AF-45C6-B8D2-3FC92342F0A2}" type="slidenum">
              <a:rPr lang="en-US" altLang="en-US" sz="1200"/>
              <a:pPr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94A1F7EF-9980-448A-8D68-D49497D905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7A536728-F7FB-47DD-B4F6-E3FB21AD3D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1BA428F8-C933-437C-8F41-4BB1053208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2FFE40-1748-48EC-AC62-B3DC0F39B34B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040FB604-1EF1-48AE-B78F-5454386895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23FB2459-10BA-485C-97CC-E1F9FF685B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4DAEF17B-4419-4D3D-8C98-90FAD24325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6346CD-7963-4974-95A7-03E36FAB9D07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559F1EE3-BE70-4EF9-BEA3-2A361B162C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6D4762E7-DC16-4249-91E7-BA987F8FE9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Assembly is very powerful language as it gives direct access to machine.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Viruses place address of their instructions in the PC. That’s how Virus enters your system.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23225A9F-C7A5-4485-A6B9-409AA3EAF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979676-D3DE-44CD-B106-FCDE7B6929A3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F4692CA1-9F60-43AD-A0FA-64CF51BB5F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4C56F890-687C-4D57-8BE0-FF7FD2CF2F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96348236-561B-4178-9111-991D5C63E6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DB4FE3-476A-480F-BD02-7EC14DD32EDF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9969F330-A4D0-4FE5-9630-DF9DB6F016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7DC6C4C3-D161-4724-83DA-AFFF60CF68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E5859BF4-7911-4C31-B170-C9793A6E22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A300B9-E405-44A3-8B65-EDB58FDAE5AE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E964E044-2B14-4C0B-A314-0B044C157B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B791F199-88E2-4BD0-8B4E-7FA52E50C5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A054D03B-1C06-440C-B376-206F65C18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3535B6-A173-48D2-B53C-009FF3A2AABA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D56CEA22-9DAE-4156-8CCB-8FD9A06F0A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6B7D3BB7-7C10-4F80-8A02-2C7AFD4CD2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EAA81775-3BFD-44B7-9A2B-5439A9CDE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2DD35D-31D6-41C5-B626-CD9771B76EA5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646EB65D-04EA-484A-859F-A097433DCF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97DC7D59-3C60-4A25-B97F-34E4A3D848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37706A40-51D3-4682-BEA1-C3A91170F5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029367-38DA-4BB8-9DD5-535DAFB64BB4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69F3C16E-3CC3-4F9D-BA83-1B3570B003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47F1C0B6-7425-44E8-963D-6A4608B76A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A304B984-98D1-4004-ABF1-00AB88BF3F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BC867C-8F55-4B7B-BD01-DB61F4489C6B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B8BA3E45-6428-4287-9714-CCC7CA274E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2BEC55F9-D4B3-4DE3-8DAA-0EDDD2A99B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B128C24A-DD5C-40E1-A842-7044EDD3C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73D12C-BF9B-4D2B-A8A5-24BD364434AA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85D6-A919-4067-A459-B3EA9FE9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CC41C-07EA-494D-AE93-608BAD13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055C-EE84-4997-A381-8A4AA0B2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42F67-EB19-4D8F-825F-9F9E5C8919E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4412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949AF-8D93-40C2-A11C-F9685793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D5B8-E0DD-47E3-A30A-4F4754C8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18782-D7B9-47EE-89D6-D3B5D99A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2D80C-BFCE-49D6-866F-81CC24119A6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3049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AFD50-A3EC-4443-8668-6F75378F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49FB7-94E5-4416-B98B-EDA15412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B44F5-4AE7-4949-8A96-17A10EAB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F5859-1214-4C01-A406-D429F3A2EED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264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F8232-49D8-46BA-B36A-CDE4285E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502C3-5E94-4C2B-B52D-E5E66025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A7BB1-031D-4354-BE5A-B683B211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7F837-405C-4C7C-8E64-840AE6EAF26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6322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F12F0-AF7C-4754-880E-75658BE2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97ADD-29EA-4C43-9E79-3E74D476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2E8CE-957E-4903-8402-76D10B63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0D53D-378C-40E8-994E-A6FDE8C2B17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279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4D258EC-EFED-43F9-ADD4-1A8893B1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87AFEE8-B0F3-42B4-A844-FBED7F50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84D2B8-7B5A-437C-B3F2-FB025FAB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812292-C8B9-48FE-9EC3-D5527575836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441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665E629-4A2C-413B-9533-0AA35B82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46BDEE8-37A4-4962-8A4B-0CD6004B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88DF5CC-52E3-470B-8985-E2F7ADA7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D78EDD-0570-4DA5-B6A6-0DBD36F2E15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6271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EFD1281-6FD8-40EC-9120-549EC476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2FE2ED4-E35F-40F5-9656-E460D2FC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2E4BF2-E335-46E3-8BA7-E6A3869B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2EC3A-441B-41DE-886F-657D017E8D6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975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43DFA6B-91CD-4D82-8224-F5C31219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0AB4768-B423-4CFF-94B5-FE205FE9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D86A6E9-D94F-42DA-BF9E-622E532B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74986-AF30-44FE-9D04-BF28DCF822A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8369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EE6B06-9606-4462-A28A-778F13C3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8D1832-9371-4C8C-818C-10C15663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495EE9-E172-4C4E-825E-44E67FEB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7859D-FBBB-4BA9-A75D-ED028498B37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512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F6EC653-6E21-4E35-AB9D-E7A300CF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5491B3-D79D-409F-865A-7365B213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E91A8B-DEF9-46F0-A314-78871ECA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45FBA-7239-4A29-B1AD-B7873D1B25E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177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42E45F5-86AA-4E1E-9299-7E0BFF298A3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FD6A2CB-E394-4D32-B48C-F46542D0D5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DF845-5161-4068-95B2-BB63EF089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741A2-7748-46CE-A472-C3A99019A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0DE-4C3D-42CA-97FE-2672AD0F4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fld id="{8AF94EFD-F21E-42E5-86E4-EC9F2A0B347C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Large confetti">
            <a:extLst>
              <a:ext uri="{FF2B5EF4-FFF2-40B4-BE49-F238E27FC236}">
                <a16:creationId xmlns:a16="http://schemas.microsoft.com/office/drawing/2014/main" id="{33CD708A-EB0B-4043-8439-46550EB7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Registers:</a:t>
            </a:r>
          </a:p>
        </p:txBody>
      </p:sp>
      <p:sp>
        <p:nvSpPr>
          <p:cNvPr id="5123" name="Slide Number Placeholder 1">
            <a:extLst>
              <a:ext uri="{FF2B5EF4-FFF2-40B4-BE49-F238E27FC236}">
                <a16:creationId xmlns:a16="http://schemas.microsoft.com/office/drawing/2014/main" id="{33ABFBF0-EFE9-4921-8BA4-A1BC6455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57DBCB-B8D7-4BF2-82E2-4C9937947D89}" type="slidenum">
              <a:rPr lang="en-GB" altLang="en-US" sz="1400">
                <a:solidFill>
                  <a:schemeClr val="bg1"/>
                </a:solidFill>
              </a:rPr>
              <a:pPr/>
              <a:t>1</a:t>
            </a:fld>
            <a:endParaRPr lang="en-GB" altLang="en-US" sz="1400">
              <a:solidFill>
                <a:schemeClr val="bg1"/>
              </a:solidFill>
            </a:endParaRP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60BB62B-D6D6-438C-82F5-68AA9514D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1935163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14350" indent="-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  <a:buFont typeface="Calibri Light" panose="020F0302020204030204" pitchFamily="34" charset="0"/>
              <a:buAutoNum type="arabicPeriod"/>
            </a:pPr>
            <a:r>
              <a:rPr lang="en-US" altLang="en-US" sz="3200"/>
              <a:t>Flag Register</a:t>
            </a:r>
          </a:p>
          <a:p>
            <a:pPr eaLnBrk="1" hangingPunct="1">
              <a:spcBef>
                <a:spcPct val="20000"/>
              </a:spcBef>
              <a:buSzPct val="85000"/>
              <a:buFont typeface="Calibri Light" panose="020F0302020204030204" pitchFamily="34" charset="0"/>
              <a:buAutoNum type="arabicPeriod"/>
            </a:pPr>
            <a:r>
              <a:rPr lang="en-US" altLang="en-US" sz="3200"/>
              <a:t>IP Register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>
            <a:extLst>
              <a:ext uri="{FF2B5EF4-FFF2-40B4-BE49-F238E27FC236}">
                <a16:creationId xmlns:a16="http://schemas.microsoft.com/office/drawing/2014/main" id="{AFBB1C83-E9D4-4BE1-B044-952F622C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3600"/>
              <a:t>Flag Register: PF – Parity Flag: Example</a:t>
            </a:r>
          </a:p>
        </p:txBody>
      </p:sp>
      <p:sp>
        <p:nvSpPr>
          <p:cNvPr id="23555" name="Slide Number Placeholder 1">
            <a:extLst>
              <a:ext uri="{FF2B5EF4-FFF2-40B4-BE49-F238E27FC236}">
                <a16:creationId xmlns:a16="http://schemas.microsoft.com/office/drawing/2014/main" id="{87D7D72E-6579-4CA3-9F49-42E81501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50B914-F903-43DA-9459-CF6309670AC9}" type="slidenum">
              <a:rPr lang="en-GB" altLang="en-US" sz="1400">
                <a:solidFill>
                  <a:schemeClr val="bg1"/>
                </a:solidFill>
              </a:rPr>
              <a:pPr/>
              <a:t>10</a:t>
            </a:fld>
            <a:endParaRPr lang="en-GB" altLang="en-US" sz="1400">
              <a:solidFill>
                <a:schemeClr val="bg1"/>
              </a:solidFill>
            </a:endParaRPr>
          </a:p>
        </p:txBody>
      </p:sp>
      <p:pic>
        <p:nvPicPr>
          <p:cNvPr id="23556" name="Picture 1">
            <a:extLst>
              <a:ext uri="{FF2B5EF4-FFF2-40B4-BE49-F238E27FC236}">
                <a16:creationId xmlns:a16="http://schemas.microsoft.com/office/drawing/2014/main" id="{75D6A2FE-F389-4365-BC69-48C433ED2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7763"/>
            <a:ext cx="9144000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FFDB57-BA63-45A5-B788-92F851239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1438"/>
            <a:ext cx="91440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15DE7B-86F2-4924-B00C-71C3BEA3E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6308725"/>
            <a:ext cx="2236788" cy="460375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Odd no. of one’s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224B2D0C-5266-4E86-AE34-C8F8944590BA}"/>
              </a:ext>
            </a:extLst>
          </p:cNvPr>
          <p:cNvCxnSpPr>
            <a:stCxn id="6" idx="3"/>
          </p:cNvCxnSpPr>
          <p:nvPr/>
        </p:nvCxnSpPr>
        <p:spPr>
          <a:xfrm flipV="1">
            <a:off x="2392363" y="4832350"/>
            <a:ext cx="5094287" cy="170656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4A68E-0EC7-4297-B7FF-00A102F4604F}"/>
              </a:ext>
            </a:extLst>
          </p:cNvPr>
          <p:cNvSpPr/>
          <p:nvPr/>
        </p:nvSpPr>
        <p:spPr>
          <a:xfrm>
            <a:off x="4940300" y="5684838"/>
            <a:ext cx="2811463" cy="574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61" name="TextBox 11">
            <a:extLst>
              <a:ext uri="{FF2B5EF4-FFF2-40B4-BE49-F238E27FC236}">
                <a16:creationId xmlns:a16="http://schemas.microsoft.com/office/drawing/2014/main" id="{DDAD8CED-9388-4BFE-B0CA-68A8E0161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013" y="6299200"/>
            <a:ext cx="3521075" cy="461963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Received Data is corrupted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 descr="Large confetti">
            <a:extLst>
              <a:ext uri="{FF2B5EF4-FFF2-40B4-BE49-F238E27FC236}">
                <a16:creationId xmlns:a16="http://schemas.microsoft.com/office/drawing/2014/main" id="{CA377514-5604-4F5F-88CD-4D6D132C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4000"/>
              <a:t>Flag Register: AF – Auxiliary Flag</a:t>
            </a:r>
          </a:p>
        </p:txBody>
      </p:sp>
      <p:sp>
        <p:nvSpPr>
          <p:cNvPr id="25603" name="Slide Number Placeholder 1">
            <a:extLst>
              <a:ext uri="{FF2B5EF4-FFF2-40B4-BE49-F238E27FC236}">
                <a16:creationId xmlns:a16="http://schemas.microsoft.com/office/drawing/2014/main" id="{717D678C-B29F-4DEC-83DE-DF237124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3EDF48-9CE0-4408-B44E-6EE116FAC59A}" type="slidenum">
              <a:rPr lang="en-GB" altLang="en-US" sz="1400">
                <a:solidFill>
                  <a:schemeClr val="bg1"/>
                </a:solidFill>
              </a:rPr>
              <a:pPr/>
              <a:t>11</a:t>
            </a:fld>
            <a:endParaRPr lang="en-GB" altLang="en-US" sz="1400">
              <a:solidFill>
                <a:schemeClr val="bg1"/>
              </a:solidFill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3DCAA70-D2BA-4047-9949-FD78F6839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1331913"/>
            <a:ext cx="7772400" cy="328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2800"/>
              <a:t>Auxiliary flag is used very minimal.</a:t>
            </a: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2800">
                <a:solidFill>
                  <a:srgbClr val="0070C0"/>
                </a:solidFill>
              </a:rPr>
              <a:t>It gets one when there is carry after 3</a:t>
            </a:r>
            <a:r>
              <a:rPr lang="en-US" altLang="en-US" sz="2800" baseline="30000">
                <a:solidFill>
                  <a:srgbClr val="0070C0"/>
                </a:solidFill>
              </a:rPr>
              <a:t>rd</a:t>
            </a:r>
            <a:r>
              <a:rPr lang="en-US" altLang="en-US" sz="2800">
                <a:solidFill>
                  <a:srgbClr val="0070C0"/>
                </a:solidFill>
              </a:rPr>
              <a:t> bit.</a:t>
            </a: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2800"/>
              <a:t>Group of 4 bits is known as Nibble.</a:t>
            </a: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2800">
                <a:solidFill>
                  <a:srgbClr val="0070C0"/>
                </a:solidFill>
              </a:rPr>
              <a:t>If there is carry in Nibble, then Auxiliary Flag gets one.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Large confetti">
            <a:extLst>
              <a:ext uri="{FF2B5EF4-FFF2-40B4-BE49-F238E27FC236}">
                <a16:creationId xmlns:a16="http://schemas.microsoft.com/office/drawing/2014/main" id="{DC88E28B-7626-4014-9CD1-DFBEC72F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4000"/>
              <a:t>Flag Register: AF – Auxiliary Flag</a:t>
            </a:r>
          </a:p>
        </p:txBody>
      </p:sp>
      <p:sp>
        <p:nvSpPr>
          <p:cNvPr id="27651" name="Slide Number Placeholder 1">
            <a:extLst>
              <a:ext uri="{FF2B5EF4-FFF2-40B4-BE49-F238E27FC236}">
                <a16:creationId xmlns:a16="http://schemas.microsoft.com/office/drawing/2014/main" id="{A440FC14-F20A-49C6-B5FF-E8509FC6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6AEC2C-C381-46AC-9B80-823083EA9FA8}" type="slidenum">
              <a:rPr lang="en-GB" altLang="en-US" sz="1400">
                <a:solidFill>
                  <a:schemeClr val="bg1"/>
                </a:solidFill>
              </a:rPr>
              <a:pPr/>
              <a:t>12</a:t>
            </a:fld>
            <a:endParaRPr lang="en-GB" altLang="en-US" sz="1400">
              <a:solidFill>
                <a:schemeClr val="bg1"/>
              </a:solidFill>
            </a:endParaRPr>
          </a:p>
        </p:txBody>
      </p:sp>
      <p:pic>
        <p:nvPicPr>
          <p:cNvPr id="27652" name="Picture 9">
            <a:extLst>
              <a:ext uri="{FF2B5EF4-FFF2-40B4-BE49-F238E27FC236}">
                <a16:creationId xmlns:a16="http://schemas.microsoft.com/office/drawing/2014/main" id="{174DB6D9-DEF4-45CB-900C-7F98A063E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9363"/>
            <a:ext cx="91440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1E0FC73-6E8E-416C-8597-C4EADD47FACE}"/>
              </a:ext>
            </a:extLst>
          </p:cNvPr>
          <p:cNvSpPr/>
          <p:nvPr/>
        </p:nvSpPr>
        <p:spPr>
          <a:xfrm>
            <a:off x="8012113" y="3470275"/>
            <a:ext cx="144462" cy="312738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 descr="Large confetti">
            <a:extLst>
              <a:ext uri="{FF2B5EF4-FFF2-40B4-BE49-F238E27FC236}">
                <a16:creationId xmlns:a16="http://schemas.microsoft.com/office/drawing/2014/main" id="{25EFE5EE-20B4-40CE-A92C-10C653EC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4000"/>
              <a:t>Flag Register: ZF – Zero Flag</a:t>
            </a:r>
          </a:p>
        </p:txBody>
      </p:sp>
      <p:sp>
        <p:nvSpPr>
          <p:cNvPr id="29699" name="Slide Number Placeholder 1">
            <a:extLst>
              <a:ext uri="{FF2B5EF4-FFF2-40B4-BE49-F238E27FC236}">
                <a16:creationId xmlns:a16="http://schemas.microsoft.com/office/drawing/2014/main" id="{19DEBB8D-2594-40C0-97D0-326FCA35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9C2FBB-945E-4C5A-9CD3-3195A2FEFE01}" type="slidenum">
              <a:rPr lang="en-GB" altLang="en-US" sz="1400">
                <a:solidFill>
                  <a:schemeClr val="bg1"/>
                </a:solidFill>
              </a:rPr>
              <a:pPr/>
              <a:t>13</a:t>
            </a:fld>
            <a:endParaRPr lang="en-GB" altLang="en-US" sz="1400">
              <a:solidFill>
                <a:schemeClr val="bg1"/>
              </a:solidFill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507C1AA-2A95-4B8A-95C5-EBA165FB9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1331913"/>
            <a:ext cx="77724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2800"/>
              <a:t>Value of Zero Flag sets to 1 when:</a:t>
            </a: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2800">
                <a:solidFill>
                  <a:srgbClr val="0070C0"/>
                </a:solidFill>
              </a:rPr>
              <a:t>We do any operation and the answer is 0.</a:t>
            </a: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2800"/>
              <a:t>e.g. If we do 2-2 then answer would be 0, Zero Flag would set to 1.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 descr="Large confetti">
            <a:extLst>
              <a:ext uri="{FF2B5EF4-FFF2-40B4-BE49-F238E27FC236}">
                <a16:creationId xmlns:a16="http://schemas.microsoft.com/office/drawing/2014/main" id="{1A628EAA-10AF-48D4-9BA1-1EC4E3C5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4000"/>
              <a:t>Flag Register: SF – Sign Flag</a:t>
            </a:r>
          </a:p>
        </p:txBody>
      </p:sp>
      <p:sp>
        <p:nvSpPr>
          <p:cNvPr id="31747" name="Slide Number Placeholder 1">
            <a:extLst>
              <a:ext uri="{FF2B5EF4-FFF2-40B4-BE49-F238E27FC236}">
                <a16:creationId xmlns:a16="http://schemas.microsoft.com/office/drawing/2014/main" id="{7EAB5E1E-BB3A-4FF5-AD99-9981982F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D6AB25-7771-495E-A261-731B7033E2CD}" type="slidenum">
              <a:rPr lang="en-GB" altLang="en-US" sz="1400">
                <a:solidFill>
                  <a:schemeClr val="bg1"/>
                </a:solidFill>
              </a:rPr>
              <a:pPr/>
              <a:t>14</a:t>
            </a:fld>
            <a:endParaRPr lang="en-GB" altLang="en-US" sz="1400">
              <a:solidFill>
                <a:schemeClr val="bg1"/>
              </a:solidFill>
            </a:endParaRP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648C9A9-0C5A-4C1C-A929-B964E157B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1331913"/>
            <a:ext cx="77724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2800"/>
              <a:t>If we do any operation and the result is positive value then Sign Flag would set to 0.</a:t>
            </a: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2800">
                <a:solidFill>
                  <a:srgbClr val="0070C0"/>
                </a:solidFill>
              </a:rPr>
              <a:t>Value of Sign Flag would set to 1 if the result of any operation is negative value.</a:t>
            </a:r>
          </a:p>
        </p:txBody>
      </p:sp>
      <p:pic>
        <p:nvPicPr>
          <p:cNvPr id="31749" name="Picture 1">
            <a:extLst>
              <a:ext uri="{FF2B5EF4-FFF2-40B4-BE49-F238E27FC236}">
                <a16:creationId xmlns:a16="http://schemas.microsoft.com/office/drawing/2014/main" id="{6748A665-CD21-467B-A103-BC9DEFF1C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3305175"/>
            <a:ext cx="263842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2">
            <a:extLst>
              <a:ext uri="{FF2B5EF4-FFF2-40B4-BE49-F238E27FC236}">
                <a16:creationId xmlns:a16="http://schemas.microsoft.com/office/drawing/2014/main" id="{73702741-9719-4F01-BA46-A6F571E0C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3305175"/>
            <a:ext cx="5086350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 descr="Large confetti">
            <a:extLst>
              <a:ext uri="{FF2B5EF4-FFF2-40B4-BE49-F238E27FC236}">
                <a16:creationId xmlns:a16="http://schemas.microsoft.com/office/drawing/2014/main" id="{181AC359-803D-488A-8C61-AD0F5AAC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4000"/>
              <a:t>Flag Register: SF – Sign Flag</a:t>
            </a:r>
          </a:p>
        </p:txBody>
      </p:sp>
      <p:sp>
        <p:nvSpPr>
          <p:cNvPr id="33795" name="Slide Number Placeholder 1">
            <a:extLst>
              <a:ext uri="{FF2B5EF4-FFF2-40B4-BE49-F238E27FC236}">
                <a16:creationId xmlns:a16="http://schemas.microsoft.com/office/drawing/2014/main" id="{6589B878-0251-4845-8C24-ABEB71A4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5A132F-AA64-487A-A130-DEA07D9E98B3}" type="slidenum">
              <a:rPr lang="en-GB" altLang="en-US" sz="1400">
                <a:solidFill>
                  <a:schemeClr val="bg1"/>
                </a:solidFill>
              </a:rPr>
              <a:pPr/>
              <a:t>15</a:t>
            </a:fld>
            <a:endParaRPr lang="en-GB" altLang="en-US" sz="1400">
              <a:solidFill>
                <a:schemeClr val="bg1"/>
              </a:solidFill>
            </a:endParaRPr>
          </a:p>
        </p:txBody>
      </p:sp>
      <p:pic>
        <p:nvPicPr>
          <p:cNvPr id="33796" name="Picture 3">
            <a:extLst>
              <a:ext uri="{FF2B5EF4-FFF2-40B4-BE49-F238E27FC236}">
                <a16:creationId xmlns:a16="http://schemas.microsoft.com/office/drawing/2014/main" id="{8C447285-B125-4350-9A65-F179CBD80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1365250"/>
            <a:ext cx="22955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4">
            <a:extLst>
              <a:ext uri="{FF2B5EF4-FFF2-40B4-BE49-F238E27FC236}">
                <a16:creationId xmlns:a16="http://schemas.microsoft.com/office/drawing/2014/main" id="{3BD6C302-A8EE-4FF4-A86F-3192E8F80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935288"/>
            <a:ext cx="5291138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 descr="Large confetti">
            <a:extLst>
              <a:ext uri="{FF2B5EF4-FFF2-40B4-BE49-F238E27FC236}">
                <a16:creationId xmlns:a16="http://schemas.microsoft.com/office/drawing/2014/main" id="{B567FE83-296D-4C29-B676-7DA4651B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4000"/>
              <a:t>Flag Register: TF – Trap Flag</a:t>
            </a:r>
          </a:p>
        </p:txBody>
      </p:sp>
      <p:sp>
        <p:nvSpPr>
          <p:cNvPr id="35843" name="Slide Number Placeholder 1">
            <a:extLst>
              <a:ext uri="{FF2B5EF4-FFF2-40B4-BE49-F238E27FC236}">
                <a16:creationId xmlns:a16="http://schemas.microsoft.com/office/drawing/2014/main" id="{FB9FD25D-BB07-4F86-800C-177D9E56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5A6952-82C5-4BE9-9A8E-F3EC82F25F98}" type="slidenum">
              <a:rPr lang="en-GB" altLang="en-US" sz="1400">
                <a:solidFill>
                  <a:schemeClr val="bg1"/>
                </a:solidFill>
              </a:rPr>
              <a:pPr/>
              <a:t>16</a:t>
            </a:fld>
            <a:endParaRPr lang="en-GB" altLang="en-US" sz="1400">
              <a:solidFill>
                <a:schemeClr val="bg1"/>
              </a:solidFill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8AFB93D-5712-4336-9174-8B6DD2604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1331913"/>
            <a:ext cx="7772400" cy="3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2800"/>
              <a:t>Trap Flag is basically used to facilitate Debuggers.</a:t>
            </a: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2800">
                <a:solidFill>
                  <a:srgbClr val="0070C0"/>
                </a:solidFill>
              </a:rPr>
              <a:t>When value of Trap Flag is set to 1, Debugger goes to single step execution mode.</a:t>
            </a: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2800">
                <a:solidFill>
                  <a:srgbClr val="0070C0"/>
                </a:solidFill>
              </a:rPr>
              <a:t>Step by step to see the value of registers and memory.</a:t>
            </a: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2800"/>
              <a:t>We’ll see the execution in the next lecture.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 descr="Large confetti">
            <a:extLst>
              <a:ext uri="{FF2B5EF4-FFF2-40B4-BE49-F238E27FC236}">
                <a16:creationId xmlns:a16="http://schemas.microsoft.com/office/drawing/2014/main" id="{D49A81F7-DB9B-4B20-B0B5-92558EC1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4000"/>
              <a:t>Flag Register: IF – Interrupt Flag</a:t>
            </a:r>
          </a:p>
        </p:txBody>
      </p:sp>
      <p:sp>
        <p:nvSpPr>
          <p:cNvPr id="37891" name="Slide Number Placeholder 1">
            <a:extLst>
              <a:ext uri="{FF2B5EF4-FFF2-40B4-BE49-F238E27FC236}">
                <a16:creationId xmlns:a16="http://schemas.microsoft.com/office/drawing/2014/main" id="{2E1D5EB3-E81F-4023-8B0F-972E047E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BDAC25-2E9B-460D-99F9-48DF0D9BDF31}" type="slidenum">
              <a:rPr lang="en-GB" altLang="en-US" sz="1400">
                <a:solidFill>
                  <a:schemeClr val="bg1"/>
                </a:solidFill>
              </a:rPr>
              <a:pPr/>
              <a:t>17</a:t>
            </a:fld>
            <a:endParaRPr lang="en-GB" altLang="en-US" sz="1400">
              <a:solidFill>
                <a:schemeClr val="bg1"/>
              </a:solidFill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0E1779C-A40C-43D5-880C-99094FFFA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1331913"/>
            <a:ext cx="7772400" cy="3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2800"/>
              <a:t>Interrupt is a signal from hardware or software to CPU.</a:t>
            </a: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2800">
                <a:solidFill>
                  <a:srgbClr val="0070C0"/>
                </a:solidFill>
              </a:rPr>
              <a:t>Whenever there is some problem in the hardware or software needs any service, then interrupt is send to CPU.</a:t>
            </a:r>
          </a:p>
        </p:txBody>
      </p:sp>
      <p:pic>
        <p:nvPicPr>
          <p:cNvPr id="37893" name="Picture 1">
            <a:extLst>
              <a:ext uri="{FF2B5EF4-FFF2-40B4-BE49-F238E27FC236}">
                <a16:creationId xmlns:a16="http://schemas.microsoft.com/office/drawing/2014/main" id="{07530756-897E-4358-B18B-FF36CCC74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1100"/>
            <a:ext cx="91440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 descr="Large confetti">
            <a:extLst>
              <a:ext uri="{FF2B5EF4-FFF2-40B4-BE49-F238E27FC236}">
                <a16:creationId xmlns:a16="http://schemas.microsoft.com/office/drawing/2014/main" id="{7E7DF1FA-493B-4367-A9D7-27E2942C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4000"/>
              <a:t>Flag Register: IF – Interrupt Flag</a:t>
            </a:r>
          </a:p>
        </p:txBody>
      </p:sp>
      <p:sp>
        <p:nvSpPr>
          <p:cNvPr id="39939" name="Slide Number Placeholder 1">
            <a:extLst>
              <a:ext uri="{FF2B5EF4-FFF2-40B4-BE49-F238E27FC236}">
                <a16:creationId xmlns:a16="http://schemas.microsoft.com/office/drawing/2014/main" id="{DC873EB7-1F70-45BC-9756-53FBBA41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767B5F-4154-4693-ACF0-706469BAF740}" type="slidenum">
              <a:rPr lang="en-GB" altLang="en-US" sz="1400">
                <a:solidFill>
                  <a:schemeClr val="bg1"/>
                </a:solidFill>
              </a:rPr>
              <a:pPr/>
              <a:t>18</a:t>
            </a:fld>
            <a:endParaRPr lang="en-GB" altLang="en-US" sz="1400">
              <a:solidFill>
                <a:schemeClr val="bg1"/>
              </a:solidFill>
            </a:endParaRPr>
          </a:p>
        </p:txBody>
      </p:sp>
      <p:pic>
        <p:nvPicPr>
          <p:cNvPr id="39940" name="Picture 1">
            <a:extLst>
              <a:ext uri="{FF2B5EF4-FFF2-40B4-BE49-F238E27FC236}">
                <a16:creationId xmlns:a16="http://schemas.microsoft.com/office/drawing/2014/main" id="{87FAAA38-F5CB-40B4-87C5-2EBA21C04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4113"/>
            <a:ext cx="91440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2">
            <a:extLst>
              <a:ext uri="{FF2B5EF4-FFF2-40B4-BE49-F238E27FC236}">
                <a16:creationId xmlns:a16="http://schemas.microsoft.com/office/drawing/2014/main" id="{E5105A90-651F-4FD3-9C8E-8D3F6F92F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56088"/>
            <a:ext cx="91440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 descr="Large confetti">
            <a:extLst>
              <a:ext uri="{FF2B5EF4-FFF2-40B4-BE49-F238E27FC236}">
                <a16:creationId xmlns:a16="http://schemas.microsoft.com/office/drawing/2014/main" id="{5DC0E17D-5EEA-4531-9B7A-CDCBE1C8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4000"/>
              <a:t>Flag Register: IF – Interrupt Flag</a:t>
            </a:r>
          </a:p>
        </p:txBody>
      </p:sp>
      <p:sp>
        <p:nvSpPr>
          <p:cNvPr id="41987" name="Slide Number Placeholder 1">
            <a:extLst>
              <a:ext uri="{FF2B5EF4-FFF2-40B4-BE49-F238E27FC236}">
                <a16:creationId xmlns:a16="http://schemas.microsoft.com/office/drawing/2014/main" id="{1102DBEF-C971-4A92-805C-66E0D87D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87AFE1-781B-4266-9CBE-C27771BAFEBF}" type="slidenum">
              <a:rPr lang="en-GB" altLang="en-US" sz="1400">
                <a:solidFill>
                  <a:schemeClr val="bg1"/>
                </a:solidFill>
              </a:rPr>
              <a:pPr/>
              <a:t>19</a:t>
            </a:fld>
            <a:endParaRPr lang="en-GB" altLang="en-US" sz="1400">
              <a:solidFill>
                <a:schemeClr val="bg1"/>
              </a:solidFill>
            </a:endParaRPr>
          </a:p>
        </p:txBody>
      </p:sp>
      <p:pic>
        <p:nvPicPr>
          <p:cNvPr id="41988" name="Picture 4">
            <a:extLst>
              <a:ext uri="{FF2B5EF4-FFF2-40B4-BE49-F238E27FC236}">
                <a16:creationId xmlns:a16="http://schemas.microsoft.com/office/drawing/2014/main" id="{714C7252-A98B-4E47-9DFF-BB349E47D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7663"/>
            <a:ext cx="914400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 descr="Large confetti">
            <a:extLst>
              <a:ext uri="{FF2B5EF4-FFF2-40B4-BE49-F238E27FC236}">
                <a16:creationId xmlns:a16="http://schemas.microsoft.com/office/drawing/2014/main" id="{E65A3A57-43F2-4558-8326-F6856CD1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75" y="2235200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altLang="en-US" sz="4000"/>
              <a:t>Flag Register</a:t>
            </a:r>
          </a:p>
        </p:txBody>
      </p:sp>
      <p:sp>
        <p:nvSpPr>
          <p:cNvPr id="7171" name="Slide Number Placeholder 1">
            <a:extLst>
              <a:ext uri="{FF2B5EF4-FFF2-40B4-BE49-F238E27FC236}">
                <a16:creationId xmlns:a16="http://schemas.microsoft.com/office/drawing/2014/main" id="{4303D7A4-8499-4F9A-AF93-BB6A6E76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D0946D-52BC-46CC-95B7-7BB24C2185B3}" type="slidenum">
              <a:rPr lang="en-GB" altLang="en-US" sz="1400">
                <a:solidFill>
                  <a:schemeClr val="bg1"/>
                </a:solidFill>
              </a:rPr>
              <a:pPr/>
              <a:t>2</a:t>
            </a:fld>
            <a:endParaRPr lang="en-GB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 descr="Large confetti">
            <a:extLst>
              <a:ext uri="{FF2B5EF4-FFF2-40B4-BE49-F238E27FC236}">
                <a16:creationId xmlns:a16="http://schemas.microsoft.com/office/drawing/2014/main" id="{FC4E0EB8-D2FF-4688-800C-5E8733CBA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4000"/>
              <a:t>Flag Register: DF – Direction Flag</a:t>
            </a:r>
          </a:p>
        </p:txBody>
      </p:sp>
      <p:sp>
        <p:nvSpPr>
          <p:cNvPr id="44035" name="Slide Number Placeholder 1">
            <a:extLst>
              <a:ext uri="{FF2B5EF4-FFF2-40B4-BE49-F238E27FC236}">
                <a16:creationId xmlns:a16="http://schemas.microsoft.com/office/drawing/2014/main" id="{4C1C40ED-8846-4A1E-A6E0-1EDCC932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A6D723-A249-49B7-A5D8-D80E5CE4E101}" type="slidenum">
              <a:rPr lang="en-GB" altLang="en-US" sz="1400">
                <a:solidFill>
                  <a:schemeClr val="bg1"/>
                </a:solidFill>
              </a:rPr>
              <a:pPr/>
              <a:t>20</a:t>
            </a:fld>
            <a:endParaRPr lang="en-GB" altLang="en-US" sz="1400">
              <a:solidFill>
                <a:schemeClr val="bg1"/>
              </a:solidFill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1F78AB4-B602-4B64-B643-BA2FAD24B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1331913"/>
            <a:ext cx="7772400" cy="3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2800"/>
              <a:t>Direction Flag tells us how to process a String.</a:t>
            </a: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2800"/>
              <a:t>Whether Left to right or Right to left.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 descr="Large confetti">
            <a:extLst>
              <a:ext uri="{FF2B5EF4-FFF2-40B4-BE49-F238E27FC236}">
                <a16:creationId xmlns:a16="http://schemas.microsoft.com/office/drawing/2014/main" id="{1B6288B5-9B3D-4334-803D-E8E3A97A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4000"/>
              <a:t>Flag Register: DF – Direction Flag</a:t>
            </a:r>
          </a:p>
        </p:txBody>
      </p:sp>
      <p:sp>
        <p:nvSpPr>
          <p:cNvPr id="46083" name="Slide Number Placeholder 1">
            <a:extLst>
              <a:ext uri="{FF2B5EF4-FFF2-40B4-BE49-F238E27FC236}">
                <a16:creationId xmlns:a16="http://schemas.microsoft.com/office/drawing/2014/main" id="{EEE35475-5162-4A22-B478-53CDA89A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DB47E9-77CE-45A2-AB1E-FCA51AFA0B71}" type="slidenum">
              <a:rPr lang="en-GB" altLang="en-US" sz="1400">
                <a:solidFill>
                  <a:schemeClr val="bg1"/>
                </a:solidFill>
              </a:rPr>
              <a:pPr/>
              <a:t>21</a:t>
            </a:fld>
            <a:endParaRPr lang="en-GB" altLang="en-US" sz="1400">
              <a:solidFill>
                <a:schemeClr val="bg1"/>
              </a:solidFill>
            </a:endParaRPr>
          </a:p>
        </p:txBody>
      </p:sp>
      <p:pic>
        <p:nvPicPr>
          <p:cNvPr id="46084" name="Picture 1">
            <a:extLst>
              <a:ext uri="{FF2B5EF4-FFF2-40B4-BE49-F238E27FC236}">
                <a16:creationId xmlns:a16="http://schemas.microsoft.com/office/drawing/2014/main" id="{B368443F-0FF9-42B1-B96D-09A245057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4263"/>
            <a:ext cx="9144000" cy="2008187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5" name="Picture 2">
            <a:extLst>
              <a:ext uri="{FF2B5EF4-FFF2-40B4-BE49-F238E27FC236}">
                <a16:creationId xmlns:a16="http://schemas.microsoft.com/office/drawing/2014/main" id="{8BDA3AFD-BAC7-4C6E-90AD-C6967227D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98913"/>
            <a:ext cx="9144000" cy="2357437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Large confetti">
            <a:extLst>
              <a:ext uri="{FF2B5EF4-FFF2-40B4-BE49-F238E27FC236}">
                <a16:creationId xmlns:a16="http://schemas.microsoft.com/office/drawing/2014/main" id="{037B6ED1-6ACD-4CE1-BA87-D0AC6BCC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4000"/>
              <a:t>Flag Register: OF – Overflow Flag</a:t>
            </a:r>
          </a:p>
        </p:txBody>
      </p:sp>
      <p:sp>
        <p:nvSpPr>
          <p:cNvPr id="48131" name="Slide Number Placeholder 1">
            <a:extLst>
              <a:ext uri="{FF2B5EF4-FFF2-40B4-BE49-F238E27FC236}">
                <a16:creationId xmlns:a16="http://schemas.microsoft.com/office/drawing/2014/main" id="{027F0FC0-2D2F-4EB1-A031-3E19A50E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51C078-48AD-472C-BD58-F0CF834F6AF6}" type="slidenum">
              <a:rPr lang="en-GB" altLang="en-US" sz="1400">
                <a:solidFill>
                  <a:schemeClr val="bg1"/>
                </a:solidFill>
              </a:rPr>
              <a:pPr/>
              <a:t>22</a:t>
            </a:fld>
            <a:endParaRPr lang="en-GB" altLang="en-US" sz="1400">
              <a:solidFill>
                <a:schemeClr val="bg1"/>
              </a:solidFill>
            </a:endParaRPr>
          </a:p>
        </p:txBody>
      </p:sp>
      <p:grpSp>
        <p:nvGrpSpPr>
          <p:cNvPr id="48132" name="Group 2">
            <a:extLst>
              <a:ext uri="{FF2B5EF4-FFF2-40B4-BE49-F238E27FC236}">
                <a16:creationId xmlns:a16="http://schemas.microsoft.com/office/drawing/2014/main" id="{565CFCB0-BEEB-40BF-BFEB-0BBC7FCCFBC6}"/>
              </a:ext>
            </a:extLst>
          </p:cNvPr>
          <p:cNvGrpSpPr>
            <a:grpSpLocks/>
          </p:cNvGrpSpPr>
          <p:nvPr/>
        </p:nvGrpSpPr>
        <p:grpSpPr bwMode="auto">
          <a:xfrm>
            <a:off x="2176463" y="2900363"/>
            <a:ext cx="4032250" cy="2016125"/>
            <a:chOff x="2953" y="1398"/>
            <a:chExt cx="2540" cy="1270"/>
          </a:xfrm>
        </p:grpSpPr>
        <p:sp>
          <p:nvSpPr>
            <p:cNvPr id="48133" name="AutoShape 3">
              <a:extLst>
                <a:ext uri="{FF2B5EF4-FFF2-40B4-BE49-F238E27FC236}">
                  <a16:creationId xmlns:a16="http://schemas.microsoft.com/office/drawing/2014/main" id="{08E9097E-83AF-46A4-9D75-D5753EDD2AF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53" y="1398"/>
              <a:ext cx="2540" cy="12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4" name="Rectangle 4">
              <a:extLst>
                <a:ext uri="{FF2B5EF4-FFF2-40B4-BE49-F238E27FC236}">
                  <a16:creationId xmlns:a16="http://schemas.microsoft.com/office/drawing/2014/main" id="{3C23F810-D3D6-4AAB-A125-C26507B14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35" name="Rectangle 5">
              <a:extLst>
                <a:ext uri="{FF2B5EF4-FFF2-40B4-BE49-F238E27FC236}">
                  <a16:creationId xmlns:a16="http://schemas.microsoft.com/office/drawing/2014/main" id="{F961877E-8F5F-4FEA-819E-DFB8DD850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36" name="Rectangle 6">
              <a:extLst>
                <a:ext uri="{FF2B5EF4-FFF2-40B4-BE49-F238E27FC236}">
                  <a16:creationId xmlns:a16="http://schemas.microsoft.com/office/drawing/2014/main" id="{A14534DA-0610-47E2-8C5A-AAB9C3AA9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37" name="Rectangle 7">
              <a:extLst>
                <a:ext uri="{FF2B5EF4-FFF2-40B4-BE49-F238E27FC236}">
                  <a16:creationId xmlns:a16="http://schemas.microsoft.com/office/drawing/2014/main" id="{10D5CDAE-4D44-4D9C-B1A1-B2304759C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38" name="Rectangle 8">
              <a:extLst>
                <a:ext uri="{FF2B5EF4-FFF2-40B4-BE49-F238E27FC236}">
                  <a16:creationId xmlns:a16="http://schemas.microsoft.com/office/drawing/2014/main" id="{DD1EED90-C7BF-4459-B317-AC28F8D94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39" name="Rectangle 9">
              <a:extLst>
                <a:ext uri="{FF2B5EF4-FFF2-40B4-BE49-F238E27FC236}">
                  <a16:creationId xmlns:a16="http://schemas.microsoft.com/office/drawing/2014/main" id="{5C0C1655-1AEC-454B-A3C4-1F2DF5BFB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40" name="Rectangle 10">
              <a:extLst>
                <a:ext uri="{FF2B5EF4-FFF2-40B4-BE49-F238E27FC236}">
                  <a16:creationId xmlns:a16="http://schemas.microsoft.com/office/drawing/2014/main" id="{A2BDE223-EA78-4FC2-A156-4F958C25C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41" name="Rectangle 11">
              <a:extLst>
                <a:ext uri="{FF2B5EF4-FFF2-40B4-BE49-F238E27FC236}">
                  <a16:creationId xmlns:a16="http://schemas.microsoft.com/office/drawing/2014/main" id="{F961A8D7-3469-47F8-ABAB-CFDC3251C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42" name="Rectangle 12">
              <a:extLst>
                <a:ext uri="{FF2B5EF4-FFF2-40B4-BE49-F238E27FC236}">
                  <a16:creationId xmlns:a16="http://schemas.microsoft.com/office/drawing/2014/main" id="{E4F2BA34-8A33-485C-A047-E8B1B1A5F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43" name="Rectangle 13">
              <a:extLst>
                <a:ext uri="{FF2B5EF4-FFF2-40B4-BE49-F238E27FC236}">
                  <a16:creationId xmlns:a16="http://schemas.microsoft.com/office/drawing/2014/main" id="{873323B6-B7D0-4CAE-B413-397BD9FC5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44" name="Rectangle 14">
              <a:extLst>
                <a:ext uri="{FF2B5EF4-FFF2-40B4-BE49-F238E27FC236}">
                  <a16:creationId xmlns:a16="http://schemas.microsoft.com/office/drawing/2014/main" id="{5B46A3B1-D67A-40B9-8668-AE479472B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45" name="Rectangle 15">
              <a:extLst>
                <a:ext uri="{FF2B5EF4-FFF2-40B4-BE49-F238E27FC236}">
                  <a16:creationId xmlns:a16="http://schemas.microsoft.com/office/drawing/2014/main" id="{CEF2EDC5-A132-4F89-8DF6-F9636D3C3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46" name="Rectangle 16">
              <a:extLst>
                <a:ext uri="{FF2B5EF4-FFF2-40B4-BE49-F238E27FC236}">
                  <a16:creationId xmlns:a16="http://schemas.microsoft.com/office/drawing/2014/main" id="{7D8D01B8-4913-4090-AF06-CC2F5F208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47" name="Rectangle 17">
              <a:extLst>
                <a:ext uri="{FF2B5EF4-FFF2-40B4-BE49-F238E27FC236}">
                  <a16:creationId xmlns:a16="http://schemas.microsoft.com/office/drawing/2014/main" id="{921BD4E5-5A23-4732-BA3B-62395124D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48" name="Rectangle 18">
              <a:extLst>
                <a:ext uri="{FF2B5EF4-FFF2-40B4-BE49-F238E27FC236}">
                  <a16:creationId xmlns:a16="http://schemas.microsoft.com/office/drawing/2014/main" id="{93D6E6EC-55CB-4D31-8507-E00E7B35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49" name="Rectangle 19">
              <a:extLst>
                <a:ext uri="{FF2B5EF4-FFF2-40B4-BE49-F238E27FC236}">
                  <a16:creationId xmlns:a16="http://schemas.microsoft.com/office/drawing/2014/main" id="{01555944-0401-4B34-943C-FA0C9412B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50" name="Rectangle 20">
              <a:extLst>
                <a:ext uri="{FF2B5EF4-FFF2-40B4-BE49-F238E27FC236}">
                  <a16:creationId xmlns:a16="http://schemas.microsoft.com/office/drawing/2014/main" id="{40083839-9E9C-4AD7-B4D4-C5AF2AA3C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51" name="Rectangle 21">
              <a:extLst>
                <a:ext uri="{FF2B5EF4-FFF2-40B4-BE49-F238E27FC236}">
                  <a16:creationId xmlns:a16="http://schemas.microsoft.com/office/drawing/2014/main" id="{D90DBFCC-F9F9-4B97-A67C-D3EBC1D05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52" name="Rectangle 22">
              <a:extLst>
                <a:ext uri="{FF2B5EF4-FFF2-40B4-BE49-F238E27FC236}">
                  <a16:creationId xmlns:a16="http://schemas.microsoft.com/office/drawing/2014/main" id="{60420D98-A908-444E-83D4-2560E8087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53" name="Rectangle 23">
              <a:extLst>
                <a:ext uri="{FF2B5EF4-FFF2-40B4-BE49-F238E27FC236}">
                  <a16:creationId xmlns:a16="http://schemas.microsoft.com/office/drawing/2014/main" id="{C573B6E5-8906-4953-BBF5-92271F4D6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54" name="Rectangle 24">
              <a:extLst>
                <a:ext uri="{FF2B5EF4-FFF2-40B4-BE49-F238E27FC236}">
                  <a16:creationId xmlns:a16="http://schemas.microsoft.com/office/drawing/2014/main" id="{5AA53A5A-217A-4315-BF27-4CF272F4D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55" name="Rectangle 25">
              <a:extLst>
                <a:ext uri="{FF2B5EF4-FFF2-40B4-BE49-F238E27FC236}">
                  <a16:creationId xmlns:a16="http://schemas.microsoft.com/office/drawing/2014/main" id="{D058062F-FB67-4913-83B2-929C0DC9D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56" name="Rectangle 26">
              <a:extLst>
                <a:ext uri="{FF2B5EF4-FFF2-40B4-BE49-F238E27FC236}">
                  <a16:creationId xmlns:a16="http://schemas.microsoft.com/office/drawing/2014/main" id="{9BF3983A-D811-4669-BA06-2991C5EFE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57" name="Rectangle 27">
              <a:extLst>
                <a:ext uri="{FF2B5EF4-FFF2-40B4-BE49-F238E27FC236}">
                  <a16:creationId xmlns:a16="http://schemas.microsoft.com/office/drawing/2014/main" id="{11452BFD-9B81-47E0-B7F1-B91F8967E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58" name="Rectangle 28">
              <a:extLst>
                <a:ext uri="{FF2B5EF4-FFF2-40B4-BE49-F238E27FC236}">
                  <a16:creationId xmlns:a16="http://schemas.microsoft.com/office/drawing/2014/main" id="{E900468D-FAEF-4B03-A26B-906DA8FA4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59" name="Rectangle 29">
              <a:extLst>
                <a:ext uri="{FF2B5EF4-FFF2-40B4-BE49-F238E27FC236}">
                  <a16:creationId xmlns:a16="http://schemas.microsoft.com/office/drawing/2014/main" id="{C1970FF2-7BA4-478B-A75C-245D3530D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60" name="Rectangle 30">
              <a:extLst>
                <a:ext uri="{FF2B5EF4-FFF2-40B4-BE49-F238E27FC236}">
                  <a16:creationId xmlns:a16="http://schemas.microsoft.com/office/drawing/2014/main" id="{702DE218-3982-4D55-B986-9EF970992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61" name="Rectangle 31">
              <a:extLst>
                <a:ext uri="{FF2B5EF4-FFF2-40B4-BE49-F238E27FC236}">
                  <a16:creationId xmlns:a16="http://schemas.microsoft.com/office/drawing/2014/main" id="{24BDDCD6-F5DD-4FF7-9160-A1633DA1D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62" name="Rectangle 32">
              <a:extLst>
                <a:ext uri="{FF2B5EF4-FFF2-40B4-BE49-F238E27FC236}">
                  <a16:creationId xmlns:a16="http://schemas.microsoft.com/office/drawing/2014/main" id="{A7591789-F44E-46FB-A87F-FD7B42EC8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63" name="Rectangle 33">
              <a:extLst>
                <a:ext uri="{FF2B5EF4-FFF2-40B4-BE49-F238E27FC236}">
                  <a16:creationId xmlns:a16="http://schemas.microsoft.com/office/drawing/2014/main" id="{974E6549-23C7-4EA9-9D9D-171F9EE86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64" name="Rectangle 34">
              <a:extLst>
                <a:ext uri="{FF2B5EF4-FFF2-40B4-BE49-F238E27FC236}">
                  <a16:creationId xmlns:a16="http://schemas.microsoft.com/office/drawing/2014/main" id="{9BEF95F4-BB6D-4740-8BEA-81FFC7A32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65" name="Rectangle 35">
              <a:extLst>
                <a:ext uri="{FF2B5EF4-FFF2-40B4-BE49-F238E27FC236}">
                  <a16:creationId xmlns:a16="http://schemas.microsoft.com/office/drawing/2014/main" id="{B69CD0AD-A071-4849-B160-323AB27BB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66" name="Line 36">
              <a:extLst>
                <a:ext uri="{FF2B5EF4-FFF2-40B4-BE49-F238E27FC236}">
                  <a16:creationId xmlns:a16="http://schemas.microsoft.com/office/drawing/2014/main" id="{EFB66385-B9FE-40BC-B94E-2023A2A0E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" y="2123"/>
              <a:ext cx="21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Rectangle 37">
              <a:extLst>
                <a:ext uri="{FF2B5EF4-FFF2-40B4-BE49-F238E27FC236}">
                  <a16:creationId xmlns:a16="http://schemas.microsoft.com/office/drawing/2014/main" id="{8EB41031-B628-46E8-8147-838FCC814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733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68" name="Rectangle 38">
              <a:extLst>
                <a:ext uri="{FF2B5EF4-FFF2-40B4-BE49-F238E27FC236}">
                  <a16:creationId xmlns:a16="http://schemas.microsoft.com/office/drawing/2014/main" id="{9D0ECF55-2739-4B56-8FDD-FBB545A92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69" name="Rectangle 39">
              <a:extLst>
                <a:ext uri="{FF2B5EF4-FFF2-40B4-BE49-F238E27FC236}">
                  <a16:creationId xmlns:a16="http://schemas.microsoft.com/office/drawing/2014/main" id="{703501F7-CB46-4822-A164-035404D8B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70" name="Rectangle 40">
              <a:extLst>
                <a:ext uri="{FF2B5EF4-FFF2-40B4-BE49-F238E27FC236}">
                  <a16:creationId xmlns:a16="http://schemas.microsoft.com/office/drawing/2014/main" id="{1653DA0B-8B84-40BB-B0E4-EF431EF73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71" name="Rectangle 41">
              <a:extLst>
                <a:ext uri="{FF2B5EF4-FFF2-40B4-BE49-F238E27FC236}">
                  <a16:creationId xmlns:a16="http://schemas.microsoft.com/office/drawing/2014/main" id="{29949D82-3953-49D0-BFD7-74344ED2B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72" name="Rectangle 42">
              <a:extLst>
                <a:ext uri="{FF2B5EF4-FFF2-40B4-BE49-F238E27FC236}">
                  <a16:creationId xmlns:a16="http://schemas.microsoft.com/office/drawing/2014/main" id="{4894813C-1AF3-4AE1-AB5B-62C9E8FEB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73" name="Rectangle 43">
              <a:extLst>
                <a:ext uri="{FF2B5EF4-FFF2-40B4-BE49-F238E27FC236}">
                  <a16:creationId xmlns:a16="http://schemas.microsoft.com/office/drawing/2014/main" id="{DA0239F8-3B51-4385-BA50-A9D57D11E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74" name="Rectangle 44">
              <a:extLst>
                <a:ext uri="{FF2B5EF4-FFF2-40B4-BE49-F238E27FC236}">
                  <a16:creationId xmlns:a16="http://schemas.microsoft.com/office/drawing/2014/main" id="{8BBD6E88-2F45-4771-9F76-E657AC461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75" name="Rectangle 45">
              <a:extLst>
                <a:ext uri="{FF2B5EF4-FFF2-40B4-BE49-F238E27FC236}">
                  <a16:creationId xmlns:a16="http://schemas.microsoft.com/office/drawing/2014/main" id="{BAE6B9B4-B87F-459C-8435-55659E4EA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76" name="Rectangle 46">
              <a:extLst>
                <a:ext uri="{FF2B5EF4-FFF2-40B4-BE49-F238E27FC236}">
                  <a16:creationId xmlns:a16="http://schemas.microsoft.com/office/drawing/2014/main" id="{812F890D-FAB5-4410-9210-EF837B6FF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77" name="Rectangle 47">
              <a:extLst>
                <a:ext uri="{FF2B5EF4-FFF2-40B4-BE49-F238E27FC236}">
                  <a16:creationId xmlns:a16="http://schemas.microsoft.com/office/drawing/2014/main" id="{7ED3BCCF-578F-47D5-8271-5E6BF93D0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78" name="Rectangle 48">
              <a:extLst>
                <a:ext uri="{FF2B5EF4-FFF2-40B4-BE49-F238E27FC236}">
                  <a16:creationId xmlns:a16="http://schemas.microsoft.com/office/drawing/2014/main" id="{AFCB95EC-F7F6-4554-A821-CEE140FD6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79" name="Rectangle 49">
              <a:extLst>
                <a:ext uri="{FF2B5EF4-FFF2-40B4-BE49-F238E27FC236}">
                  <a16:creationId xmlns:a16="http://schemas.microsoft.com/office/drawing/2014/main" id="{164FCA57-B14C-4428-9AA7-61E7401CC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80" name="Rectangle 50">
              <a:extLst>
                <a:ext uri="{FF2B5EF4-FFF2-40B4-BE49-F238E27FC236}">
                  <a16:creationId xmlns:a16="http://schemas.microsoft.com/office/drawing/2014/main" id="{D42917B4-224E-4924-91E5-199065621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81" name="Rectangle 51">
              <a:extLst>
                <a:ext uri="{FF2B5EF4-FFF2-40B4-BE49-F238E27FC236}">
                  <a16:creationId xmlns:a16="http://schemas.microsoft.com/office/drawing/2014/main" id="{A5EF581C-9DD5-49AD-A063-69A90A47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82" name="Rectangle 52">
              <a:extLst>
                <a:ext uri="{FF2B5EF4-FFF2-40B4-BE49-F238E27FC236}">
                  <a16:creationId xmlns:a16="http://schemas.microsoft.com/office/drawing/2014/main" id="{95994D55-0FED-40E6-80B5-368C729AD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83" name="Rectangle 53">
              <a:extLst>
                <a:ext uri="{FF2B5EF4-FFF2-40B4-BE49-F238E27FC236}">
                  <a16:creationId xmlns:a16="http://schemas.microsoft.com/office/drawing/2014/main" id="{9D8EDF7F-4587-4A37-AEB9-DC2E89B9C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84" name="Rectangle 54">
              <a:extLst>
                <a:ext uri="{FF2B5EF4-FFF2-40B4-BE49-F238E27FC236}">
                  <a16:creationId xmlns:a16="http://schemas.microsoft.com/office/drawing/2014/main" id="{C9E92545-6AD0-47ED-8681-5D4162EE8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85" name="Rectangle 55">
              <a:extLst>
                <a:ext uri="{FF2B5EF4-FFF2-40B4-BE49-F238E27FC236}">
                  <a16:creationId xmlns:a16="http://schemas.microsoft.com/office/drawing/2014/main" id="{573897AA-5735-4FAF-A550-18326E042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616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79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86" name="Rectangle 56">
              <a:extLst>
                <a:ext uri="{FF2B5EF4-FFF2-40B4-BE49-F238E27FC236}">
                  <a16:creationId xmlns:a16="http://schemas.microsoft.com/office/drawing/2014/main" id="{A827F2CB-DA14-4783-9E33-E345F42B8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894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64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87" name="Rectangle 57">
              <a:extLst>
                <a:ext uri="{FF2B5EF4-FFF2-40B4-BE49-F238E27FC236}">
                  <a16:creationId xmlns:a16="http://schemas.microsoft.com/office/drawing/2014/main" id="{3B427D91-5CC2-43A5-89F6-D4A8AA6D2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2198"/>
              <a:ext cx="5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143</a:t>
              </a:r>
            </a:p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(-113)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88" name="Rectangle 58">
              <a:extLst>
                <a:ext uri="{FF2B5EF4-FFF2-40B4-BE49-F238E27FC236}">
                  <a16:creationId xmlns:a16="http://schemas.microsoft.com/office/drawing/2014/main" id="{BFF90AF5-2033-413C-BF8A-0C151E452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464"/>
              <a:ext cx="18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Carry = 0    Overflow = 1</a:t>
              </a:r>
              <a:endParaRPr lang="en-US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89" name="Rectangle 59">
              <a:extLst>
                <a:ext uri="{FF2B5EF4-FFF2-40B4-BE49-F238E27FC236}">
                  <a16:creationId xmlns:a16="http://schemas.microsoft.com/office/drawing/2014/main" id="{D4BBE29A-2F2D-4739-B9E1-F0DDDE03F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90" name="Rectangle 60">
              <a:extLst>
                <a:ext uri="{FF2B5EF4-FFF2-40B4-BE49-F238E27FC236}">
                  <a16:creationId xmlns:a16="http://schemas.microsoft.com/office/drawing/2014/main" id="{13E91D92-6465-4432-9427-8A60C0D35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91" name="Rectangle 61">
              <a:extLst>
                <a:ext uri="{FF2B5EF4-FFF2-40B4-BE49-F238E27FC236}">
                  <a16:creationId xmlns:a16="http://schemas.microsoft.com/office/drawing/2014/main" id="{FC70532F-074F-40CB-AD01-B75642FC8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92" name="Rectangle 62">
              <a:extLst>
                <a:ext uri="{FF2B5EF4-FFF2-40B4-BE49-F238E27FC236}">
                  <a16:creationId xmlns:a16="http://schemas.microsoft.com/office/drawing/2014/main" id="{689D480F-FD68-4AC3-ADF1-97BAB68D2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93" name="Rectangle 63">
              <a:extLst>
                <a:ext uri="{FF2B5EF4-FFF2-40B4-BE49-F238E27FC236}">
                  <a16:creationId xmlns:a16="http://schemas.microsoft.com/office/drawing/2014/main" id="{81614EC8-0C0D-4C4A-967E-6650D1AF4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94" name="Rectangle 64">
              <a:extLst>
                <a:ext uri="{FF2B5EF4-FFF2-40B4-BE49-F238E27FC236}">
                  <a16:creationId xmlns:a16="http://schemas.microsoft.com/office/drawing/2014/main" id="{7D74F4BB-E082-446A-B149-63AF9555A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8195" name="Rectangle 65">
              <a:extLst>
                <a:ext uri="{FF2B5EF4-FFF2-40B4-BE49-F238E27FC236}">
                  <a16:creationId xmlns:a16="http://schemas.microsoft.com/office/drawing/2014/main" id="{4FE096BF-7B61-446A-A1CB-40D83EE4D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 descr="Large confetti">
            <a:extLst>
              <a:ext uri="{FF2B5EF4-FFF2-40B4-BE49-F238E27FC236}">
                <a16:creationId xmlns:a16="http://schemas.microsoft.com/office/drawing/2014/main" id="{91193DEB-8C85-4478-A6A6-4F615481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75" y="2235200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altLang="en-US" sz="4000"/>
              <a:t>IP Register</a:t>
            </a:r>
          </a:p>
        </p:txBody>
      </p:sp>
      <p:sp>
        <p:nvSpPr>
          <p:cNvPr id="50179" name="Slide Number Placeholder 1">
            <a:extLst>
              <a:ext uri="{FF2B5EF4-FFF2-40B4-BE49-F238E27FC236}">
                <a16:creationId xmlns:a16="http://schemas.microsoft.com/office/drawing/2014/main" id="{A7BA671C-00DE-492E-81D1-5F47A8C4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A24CD1-1BDA-4EFB-8E40-186565563224}" type="slidenum">
              <a:rPr lang="en-GB" altLang="en-US" sz="1400">
                <a:solidFill>
                  <a:schemeClr val="bg1"/>
                </a:solidFill>
              </a:rPr>
              <a:pPr/>
              <a:t>23</a:t>
            </a:fld>
            <a:endParaRPr lang="en-GB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1">
            <a:extLst>
              <a:ext uri="{FF2B5EF4-FFF2-40B4-BE49-F238E27FC236}">
                <a16:creationId xmlns:a16="http://schemas.microsoft.com/office/drawing/2014/main" id="{4297CEEA-D281-4933-A87F-DF5D2040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8A79BE-47E1-4C79-AF51-020A31EF67BC}" type="slidenum">
              <a:rPr lang="en-GB" altLang="en-US" sz="1400">
                <a:solidFill>
                  <a:schemeClr val="bg1"/>
                </a:solidFill>
              </a:rPr>
              <a:pPr/>
              <a:t>24</a:t>
            </a:fld>
            <a:endParaRPr lang="en-GB" altLang="en-US" sz="1400">
              <a:solidFill>
                <a:schemeClr val="bg1"/>
              </a:solidFill>
            </a:endParaRPr>
          </a:p>
        </p:txBody>
      </p:sp>
      <p:pic>
        <p:nvPicPr>
          <p:cNvPr id="52227" name="Picture 2">
            <a:extLst>
              <a:ext uri="{FF2B5EF4-FFF2-40B4-BE49-F238E27FC236}">
                <a16:creationId xmlns:a16="http://schemas.microsoft.com/office/drawing/2014/main" id="{E7034695-8F7D-4E3C-8140-B3F1CD6FC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163"/>
            <a:ext cx="914400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14A87E-DDBD-4D78-8CF3-528F99DB7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4332288"/>
            <a:ext cx="6692900" cy="1939925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Assembly is very powerful language as </a:t>
            </a:r>
          </a:p>
          <a:p>
            <a:pPr eaLnBrk="1" hangingPunct="1"/>
            <a:r>
              <a:rPr lang="en-US" altLang="en-US"/>
              <a:t>it gives direct access to machine.</a:t>
            </a:r>
          </a:p>
          <a:p>
            <a:pPr eaLnBrk="1" hangingPunct="1"/>
            <a:r>
              <a:rPr lang="en-US" altLang="en-US"/>
              <a:t>Viruses place address of their instructions in the PC. </a:t>
            </a:r>
          </a:p>
          <a:p>
            <a:pPr eaLnBrk="1" hangingPunct="1"/>
            <a:r>
              <a:rPr lang="en-US" altLang="en-US"/>
              <a:t>That’s how Virus enters your system.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Large confetti">
            <a:extLst>
              <a:ext uri="{FF2B5EF4-FFF2-40B4-BE49-F238E27FC236}">
                <a16:creationId xmlns:a16="http://schemas.microsoft.com/office/drawing/2014/main" id="{C69E3DB7-0913-4DE0-BE1E-2AEA177C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4000"/>
              <a:t>Flag Register</a:t>
            </a:r>
          </a:p>
        </p:txBody>
      </p:sp>
      <p:sp>
        <p:nvSpPr>
          <p:cNvPr id="9219" name="Slide Number Placeholder 1">
            <a:extLst>
              <a:ext uri="{FF2B5EF4-FFF2-40B4-BE49-F238E27FC236}">
                <a16:creationId xmlns:a16="http://schemas.microsoft.com/office/drawing/2014/main" id="{D30DCDD2-5FCE-49D0-AB4A-BA9FF365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157FC8-8EBA-44FF-966F-E7C21BC09A32}" type="slidenum">
              <a:rPr lang="en-GB" altLang="en-US" sz="1400">
                <a:solidFill>
                  <a:schemeClr val="bg1"/>
                </a:solidFill>
              </a:rPr>
              <a:pPr/>
              <a:t>3</a:t>
            </a:fld>
            <a:endParaRPr lang="en-GB" altLang="en-US" sz="1400">
              <a:solidFill>
                <a:schemeClr val="bg1"/>
              </a:solidFill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999E3F4-364C-45AC-BA41-D28218F9C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1331913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3000"/>
              <a:t>In 8086 architecture, flag register is of 16 bits.</a:t>
            </a: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3000"/>
              <a:t>In flag register, there are 9 bits and some other bits which are empty. </a:t>
            </a: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3000"/>
              <a:t>Those other bits would not be used by us now.</a:t>
            </a: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3000"/>
              <a:t>Because It’s a complete register and in future may be some new bit got invented, then these empty spaces would accommodate those new bits.</a:t>
            </a: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3000"/>
              <a:t>If we didn’t reserve empty spaces, then in future we have to construct new flag register of more bits which would be very expensive/ costly.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Large confetti">
            <a:extLst>
              <a:ext uri="{FF2B5EF4-FFF2-40B4-BE49-F238E27FC236}">
                <a16:creationId xmlns:a16="http://schemas.microsoft.com/office/drawing/2014/main" id="{D4CDC778-AAB7-4B8A-B279-EB8A82FD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4000"/>
              <a:t>Flag Register</a:t>
            </a:r>
          </a:p>
        </p:txBody>
      </p:sp>
      <p:sp>
        <p:nvSpPr>
          <p:cNvPr id="11267" name="Slide Number Placeholder 1">
            <a:extLst>
              <a:ext uri="{FF2B5EF4-FFF2-40B4-BE49-F238E27FC236}">
                <a16:creationId xmlns:a16="http://schemas.microsoft.com/office/drawing/2014/main" id="{BEC6952C-9ECC-49EB-8158-F430FF03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C632E1-32C9-4388-B68A-1C379F220B6C}" type="slidenum">
              <a:rPr lang="en-GB" altLang="en-US" sz="1400">
                <a:solidFill>
                  <a:schemeClr val="bg1"/>
                </a:solidFill>
              </a:rPr>
              <a:pPr/>
              <a:t>4</a:t>
            </a:fld>
            <a:endParaRPr lang="en-GB" altLang="en-US" sz="1400">
              <a:solidFill>
                <a:schemeClr val="bg1"/>
              </a:solidFill>
            </a:endParaRP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3E74B92-F678-4F31-8772-CA1822D11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1331913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3000"/>
              <a:t>Flag register represents the overall state of the microprocessor.</a:t>
            </a: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3000"/>
              <a:t>There are bits in the flag register.</a:t>
            </a: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3000"/>
              <a:t>Each bit has its own meaning.</a:t>
            </a: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3000"/>
              <a:t>Now, we will see those bits one by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>
            <a:extLst>
              <a:ext uri="{FF2B5EF4-FFF2-40B4-BE49-F238E27FC236}">
                <a16:creationId xmlns:a16="http://schemas.microsoft.com/office/drawing/2014/main" id="{BD493FD5-7BD3-4C48-BDA2-6B0C59A4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291A2F-C914-423D-9662-F283203000A7}" type="slidenum">
              <a:rPr lang="en-GB" altLang="en-US" sz="1400">
                <a:solidFill>
                  <a:schemeClr val="bg1"/>
                </a:solidFill>
              </a:rPr>
              <a:pPr/>
              <a:t>5</a:t>
            </a:fld>
            <a:endParaRPr lang="en-GB" altLang="en-US" sz="1400">
              <a:solidFill>
                <a:schemeClr val="bg1"/>
              </a:solidFill>
            </a:endParaRP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F9EE3319-A78B-40B5-A180-396A0244B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>
            <a:fillRect/>
          </a:stretch>
        </p:blipFill>
        <p:spPr bwMode="auto">
          <a:xfrm>
            <a:off x="0" y="111125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Large confetti">
            <a:extLst>
              <a:ext uri="{FF2B5EF4-FFF2-40B4-BE49-F238E27FC236}">
                <a16:creationId xmlns:a16="http://schemas.microsoft.com/office/drawing/2014/main" id="{B7BCB70C-734D-4835-B4E5-B6F6A27A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4000"/>
              <a:t>Flag Register</a:t>
            </a:r>
          </a:p>
        </p:txBody>
      </p:sp>
      <p:sp>
        <p:nvSpPr>
          <p:cNvPr id="15363" name="Slide Number Placeholder 1">
            <a:extLst>
              <a:ext uri="{FF2B5EF4-FFF2-40B4-BE49-F238E27FC236}">
                <a16:creationId xmlns:a16="http://schemas.microsoft.com/office/drawing/2014/main" id="{FC819F7D-D32E-4155-8F8A-E1CBD1E7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EC1AEA-E1E9-48A7-8074-81006487053C}" type="slidenum">
              <a:rPr lang="en-GB" altLang="en-US" sz="1400">
                <a:solidFill>
                  <a:schemeClr val="bg1"/>
                </a:solidFill>
              </a:rPr>
              <a:pPr/>
              <a:t>6</a:t>
            </a:fld>
            <a:endParaRPr lang="en-GB" altLang="en-US" sz="1400">
              <a:solidFill>
                <a:schemeClr val="bg1"/>
              </a:solidFill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4AF1191-A832-41E8-A593-1A39A21F8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1331913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3000"/>
              <a:t>Each bit or each flag of flag register can have one of two values i.e. Either 1 or 0.</a:t>
            </a:r>
          </a:p>
          <a:p>
            <a:pPr eaLnBrk="1" hangingPunct="1">
              <a:spcBef>
                <a:spcPct val="20000"/>
              </a:spcBef>
              <a:buSzPct val="85000"/>
            </a:pPr>
            <a:endParaRPr lang="en-US" altLang="en-US" sz="3000"/>
          </a:p>
          <a:p>
            <a:pPr eaLnBrk="1" hangingPunct="1">
              <a:spcBef>
                <a:spcPct val="20000"/>
              </a:spcBef>
              <a:buSzPct val="85000"/>
            </a:pPr>
            <a:endParaRPr lang="en-US" altLang="en-US" sz="3000"/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3000"/>
              <a:t>Now we’ll see when the value of flag gets 1 or 0.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 descr="Large confetti">
            <a:extLst>
              <a:ext uri="{FF2B5EF4-FFF2-40B4-BE49-F238E27FC236}">
                <a16:creationId xmlns:a16="http://schemas.microsoft.com/office/drawing/2014/main" id="{109E9379-ED33-4EBC-9DB2-128B055B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4000"/>
              <a:t>Flag Register: CF – Carry Flag</a:t>
            </a:r>
          </a:p>
        </p:txBody>
      </p:sp>
      <p:sp>
        <p:nvSpPr>
          <p:cNvPr id="17411" name="Slide Number Placeholder 1">
            <a:extLst>
              <a:ext uri="{FF2B5EF4-FFF2-40B4-BE49-F238E27FC236}">
                <a16:creationId xmlns:a16="http://schemas.microsoft.com/office/drawing/2014/main" id="{D8E7DAFF-3184-4E7B-88CF-6BA21B0E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62D8B3-4FDA-4035-9122-6E234F126DED}" type="slidenum">
              <a:rPr lang="en-GB" altLang="en-US" sz="1400">
                <a:solidFill>
                  <a:schemeClr val="bg1"/>
                </a:solidFill>
              </a:rPr>
              <a:pPr/>
              <a:t>7</a:t>
            </a:fld>
            <a:endParaRPr lang="en-GB" altLang="en-US" sz="1400">
              <a:solidFill>
                <a:schemeClr val="bg1"/>
              </a:solidFill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F5C9569-03CD-43B2-9369-63218E793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1331913"/>
            <a:ext cx="7772400" cy="32813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SzPct val="85000"/>
              <a:defRPr/>
            </a:pPr>
            <a:r>
              <a:rPr lang="en-US" altLang="en-US" sz="2800" dirty="0"/>
              <a:t>When we add two numbers;</a:t>
            </a:r>
          </a:p>
          <a:p>
            <a:pPr marL="514350" indent="-514350" eaLnBrk="1" hangingPunct="1">
              <a:spcBef>
                <a:spcPct val="20000"/>
              </a:spcBef>
              <a:buSzPct val="85000"/>
              <a:buFont typeface="+mj-lt"/>
              <a:buAutoNum type="arabicPeriod"/>
              <a:defRPr/>
            </a:pPr>
            <a:r>
              <a:rPr lang="en-US" altLang="en-US" sz="2800" dirty="0"/>
              <a:t>If there is carry in the last or at the end of the addition operation, then value of carry flag gets 1. Data would not get wasted since there were only 8 bits to store data. So the last one extra carry bit would set into Carry Flag.</a:t>
            </a:r>
          </a:p>
          <a:p>
            <a:pPr marL="514350" indent="-514350" eaLnBrk="1" hangingPunct="1">
              <a:spcBef>
                <a:spcPct val="20000"/>
              </a:spcBef>
              <a:buSzPct val="85000"/>
              <a:buFont typeface="+mj-lt"/>
              <a:buAutoNum type="arabicPeriod"/>
              <a:defRPr/>
            </a:pPr>
            <a:r>
              <a:rPr lang="en-US" altLang="en-US" sz="2800" dirty="0"/>
              <a:t>If there is no carry in the last, then value of carry flag gets 0.</a:t>
            </a:r>
          </a:p>
        </p:txBody>
      </p:sp>
      <p:grpSp>
        <p:nvGrpSpPr>
          <p:cNvPr id="17413" name="Group 132">
            <a:extLst>
              <a:ext uri="{FF2B5EF4-FFF2-40B4-BE49-F238E27FC236}">
                <a16:creationId xmlns:a16="http://schemas.microsoft.com/office/drawing/2014/main" id="{9571B333-A712-47B6-87AB-A5557B9CA6A5}"/>
              </a:ext>
            </a:extLst>
          </p:cNvPr>
          <p:cNvGrpSpPr>
            <a:grpSpLocks/>
          </p:cNvGrpSpPr>
          <p:nvPr/>
        </p:nvGrpSpPr>
        <p:grpSpPr bwMode="auto">
          <a:xfrm>
            <a:off x="3454400" y="4705350"/>
            <a:ext cx="4032250" cy="2016125"/>
            <a:chOff x="2953" y="1398"/>
            <a:chExt cx="2540" cy="1270"/>
          </a:xfrm>
        </p:grpSpPr>
        <p:sp>
          <p:nvSpPr>
            <p:cNvPr id="17414" name="AutoShape 133">
              <a:extLst>
                <a:ext uri="{FF2B5EF4-FFF2-40B4-BE49-F238E27FC236}">
                  <a16:creationId xmlns:a16="http://schemas.microsoft.com/office/drawing/2014/main" id="{6EA4C615-5000-41DB-8086-36CE10DBC5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53" y="1398"/>
              <a:ext cx="2540" cy="12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Rectangle 134">
              <a:extLst>
                <a:ext uri="{FF2B5EF4-FFF2-40B4-BE49-F238E27FC236}">
                  <a16:creationId xmlns:a16="http://schemas.microsoft.com/office/drawing/2014/main" id="{CBDC274C-ABCE-4ECB-A1B3-D3FABDBE0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16" name="Rectangle 135">
              <a:extLst>
                <a:ext uri="{FF2B5EF4-FFF2-40B4-BE49-F238E27FC236}">
                  <a16:creationId xmlns:a16="http://schemas.microsoft.com/office/drawing/2014/main" id="{5BAB557B-C766-49C8-BEE6-2E39417CB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17" name="Rectangle 136">
              <a:extLst>
                <a:ext uri="{FF2B5EF4-FFF2-40B4-BE49-F238E27FC236}">
                  <a16:creationId xmlns:a16="http://schemas.microsoft.com/office/drawing/2014/main" id="{E875F0D5-FE1B-44C1-846D-985929FEC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18" name="Rectangle 137">
              <a:extLst>
                <a:ext uri="{FF2B5EF4-FFF2-40B4-BE49-F238E27FC236}">
                  <a16:creationId xmlns:a16="http://schemas.microsoft.com/office/drawing/2014/main" id="{AD7B3B68-2604-410D-BA39-322C62A0A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19" name="Rectangle 138">
              <a:extLst>
                <a:ext uri="{FF2B5EF4-FFF2-40B4-BE49-F238E27FC236}">
                  <a16:creationId xmlns:a16="http://schemas.microsoft.com/office/drawing/2014/main" id="{0161B457-0C52-4FFF-824D-B9086B1A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0" name="Rectangle 139">
              <a:extLst>
                <a:ext uri="{FF2B5EF4-FFF2-40B4-BE49-F238E27FC236}">
                  <a16:creationId xmlns:a16="http://schemas.microsoft.com/office/drawing/2014/main" id="{D829DA57-F28B-48AB-8975-4F9D5FDC8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1" name="Rectangle 140">
              <a:extLst>
                <a:ext uri="{FF2B5EF4-FFF2-40B4-BE49-F238E27FC236}">
                  <a16:creationId xmlns:a16="http://schemas.microsoft.com/office/drawing/2014/main" id="{CDC8814B-D6BB-4765-A11D-B3591916A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2" name="Rectangle 141">
              <a:extLst>
                <a:ext uri="{FF2B5EF4-FFF2-40B4-BE49-F238E27FC236}">
                  <a16:creationId xmlns:a16="http://schemas.microsoft.com/office/drawing/2014/main" id="{E490B266-8072-4963-A04E-601A09D8E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3" name="Rectangle 142">
              <a:extLst>
                <a:ext uri="{FF2B5EF4-FFF2-40B4-BE49-F238E27FC236}">
                  <a16:creationId xmlns:a16="http://schemas.microsoft.com/office/drawing/2014/main" id="{4024D960-3AA0-460E-B9E3-22FEFAC64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4" name="Rectangle 143">
              <a:extLst>
                <a:ext uri="{FF2B5EF4-FFF2-40B4-BE49-F238E27FC236}">
                  <a16:creationId xmlns:a16="http://schemas.microsoft.com/office/drawing/2014/main" id="{7EC64B98-3799-486F-8708-C58DAFFB5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5" name="Rectangle 144">
              <a:extLst>
                <a:ext uri="{FF2B5EF4-FFF2-40B4-BE49-F238E27FC236}">
                  <a16:creationId xmlns:a16="http://schemas.microsoft.com/office/drawing/2014/main" id="{0159133B-1C36-4082-AFCB-9FFE6533A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6" name="Rectangle 145">
              <a:extLst>
                <a:ext uri="{FF2B5EF4-FFF2-40B4-BE49-F238E27FC236}">
                  <a16:creationId xmlns:a16="http://schemas.microsoft.com/office/drawing/2014/main" id="{88B059A4-8151-405D-93EB-3DE3D779C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7" name="Rectangle 146">
              <a:extLst>
                <a:ext uri="{FF2B5EF4-FFF2-40B4-BE49-F238E27FC236}">
                  <a16:creationId xmlns:a16="http://schemas.microsoft.com/office/drawing/2014/main" id="{EBADA8BE-F9F0-4890-98E9-F2F0498D3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8" name="Rectangle 147">
              <a:extLst>
                <a:ext uri="{FF2B5EF4-FFF2-40B4-BE49-F238E27FC236}">
                  <a16:creationId xmlns:a16="http://schemas.microsoft.com/office/drawing/2014/main" id="{3230C730-CE91-4F42-B7B0-E230CDE9A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9" name="Rectangle 148">
              <a:extLst>
                <a:ext uri="{FF2B5EF4-FFF2-40B4-BE49-F238E27FC236}">
                  <a16:creationId xmlns:a16="http://schemas.microsoft.com/office/drawing/2014/main" id="{2F1B570A-5DE9-43A7-A623-DD5994A5F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30" name="Rectangle 149">
              <a:extLst>
                <a:ext uri="{FF2B5EF4-FFF2-40B4-BE49-F238E27FC236}">
                  <a16:creationId xmlns:a16="http://schemas.microsoft.com/office/drawing/2014/main" id="{BE6256F9-72FC-4C7D-BAB6-DB994B8F5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31" name="Rectangle 150">
              <a:extLst>
                <a:ext uri="{FF2B5EF4-FFF2-40B4-BE49-F238E27FC236}">
                  <a16:creationId xmlns:a16="http://schemas.microsoft.com/office/drawing/2014/main" id="{1C661A6F-7EDB-466D-8939-8DE7A49F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32" name="Rectangle 151">
              <a:extLst>
                <a:ext uri="{FF2B5EF4-FFF2-40B4-BE49-F238E27FC236}">
                  <a16:creationId xmlns:a16="http://schemas.microsoft.com/office/drawing/2014/main" id="{1D004E94-B18F-4203-9A97-4DA7E4356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33" name="Rectangle 152">
              <a:extLst>
                <a:ext uri="{FF2B5EF4-FFF2-40B4-BE49-F238E27FC236}">
                  <a16:creationId xmlns:a16="http://schemas.microsoft.com/office/drawing/2014/main" id="{9311A033-F541-413A-9E54-7CDCCA3BB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34" name="Rectangle 153">
              <a:extLst>
                <a:ext uri="{FF2B5EF4-FFF2-40B4-BE49-F238E27FC236}">
                  <a16:creationId xmlns:a16="http://schemas.microsoft.com/office/drawing/2014/main" id="{8ACF101D-1D61-4053-AFFC-E36647BBB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35" name="Rectangle 154">
              <a:extLst>
                <a:ext uri="{FF2B5EF4-FFF2-40B4-BE49-F238E27FC236}">
                  <a16:creationId xmlns:a16="http://schemas.microsoft.com/office/drawing/2014/main" id="{A6CEB3A9-0784-43AD-9CF5-E8F44B0F8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36" name="Rectangle 155">
              <a:extLst>
                <a:ext uri="{FF2B5EF4-FFF2-40B4-BE49-F238E27FC236}">
                  <a16:creationId xmlns:a16="http://schemas.microsoft.com/office/drawing/2014/main" id="{41DE7400-47E4-443E-8C18-A607BFC98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37" name="Rectangle 156">
              <a:extLst>
                <a:ext uri="{FF2B5EF4-FFF2-40B4-BE49-F238E27FC236}">
                  <a16:creationId xmlns:a16="http://schemas.microsoft.com/office/drawing/2014/main" id="{18C8E480-CD89-45AE-B358-9CFD619DD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38" name="Rectangle 157">
              <a:extLst>
                <a:ext uri="{FF2B5EF4-FFF2-40B4-BE49-F238E27FC236}">
                  <a16:creationId xmlns:a16="http://schemas.microsoft.com/office/drawing/2014/main" id="{6FFC0549-9135-458E-9A21-FDC65C1AA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39" name="Rectangle 158">
              <a:extLst>
                <a:ext uri="{FF2B5EF4-FFF2-40B4-BE49-F238E27FC236}">
                  <a16:creationId xmlns:a16="http://schemas.microsoft.com/office/drawing/2014/main" id="{DBFAADA9-AC3E-4BAE-BAC6-AD26C3640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40" name="Rectangle 159">
              <a:extLst>
                <a:ext uri="{FF2B5EF4-FFF2-40B4-BE49-F238E27FC236}">
                  <a16:creationId xmlns:a16="http://schemas.microsoft.com/office/drawing/2014/main" id="{F7322760-FD15-453E-AB0B-8E4D9E51F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41" name="Rectangle 160">
              <a:extLst>
                <a:ext uri="{FF2B5EF4-FFF2-40B4-BE49-F238E27FC236}">
                  <a16:creationId xmlns:a16="http://schemas.microsoft.com/office/drawing/2014/main" id="{F0358423-54C7-47DA-8A0D-D9A014555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42" name="Rectangle 161">
              <a:extLst>
                <a:ext uri="{FF2B5EF4-FFF2-40B4-BE49-F238E27FC236}">
                  <a16:creationId xmlns:a16="http://schemas.microsoft.com/office/drawing/2014/main" id="{DB0C08DA-ED89-473E-98E9-9FEDA93E0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43" name="Rectangle 162">
              <a:extLst>
                <a:ext uri="{FF2B5EF4-FFF2-40B4-BE49-F238E27FC236}">
                  <a16:creationId xmlns:a16="http://schemas.microsoft.com/office/drawing/2014/main" id="{119B7B60-E224-4113-B889-047D09AC1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44" name="Rectangle 163">
              <a:extLst>
                <a:ext uri="{FF2B5EF4-FFF2-40B4-BE49-F238E27FC236}">
                  <a16:creationId xmlns:a16="http://schemas.microsoft.com/office/drawing/2014/main" id="{563B47CA-E724-409E-B722-EF292E053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45" name="Rectangle 164">
              <a:extLst>
                <a:ext uri="{FF2B5EF4-FFF2-40B4-BE49-F238E27FC236}">
                  <a16:creationId xmlns:a16="http://schemas.microsoft.com/office/drawing/2014/main" id="{547652DF-483E-44A0-B12D-087ED9D11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46" name="Rectangle 165">
              <a:extLst>
                <a:ext uri="{FF2B5EF4-FFF2-40B4-BE49-F238E27FC236}">
                  <a16:creationId xmlns:a16="http://schemas.microsoft.com/office/drawing/2014/main" id="{895A790D-2BB6-4180-BCDD-217675F15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47" name="Line 166">
              <a:extLst>
                <a:ext uri="{FF2B5EF4-FFF2-40B4-BE49-F238E27FC236}">
                  <a16:creationId xmlns:a16="http://schemas.microsoft.com/office/drawing/2014/main" id="{38D734ED-ACBC-4374-B781-F83897BF0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" y="2123"/>
              <a:ext cx="21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8" name="Rectangle 167">
              <a:extLst>
                <a:ext uri="{FF2B5EF4-FFF2-40B4-BE49-F238E27FC236}">
                  <a16:creationId xmlns:a16="http://schemas.microsoft.com/office/drawing/2014/main" id="{954FFEAD-12C9-4D10-A5E3-EE41D4B0B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733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49" name="Rectangle 168">
              <a:extLst>
                <a:ext uri="{FF2B5EF4-FFF2-40B4-BE49-F238E27FC236}">
                  <a16:creationId xmlns:a16="http://schemas.microsoft.com/office/drawing/2014/main" id="{F31189EF-980C-4499-8B6B-EBD2ECCF3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50" name="Rectangle 169">
              <a:extLst>
                <a:ext uri="{FF2B5EF4-FFF2-40B4-BE49-F238E27FC236}">
                  <a16:creationId xmlns:a16="http://schemas.microsoft.com/office/drawing/2014/main" id="{5D74BDA1-DEE6-4309-A28C-9B587C93F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51" name="Rectangle 170">
              <a:extLst>
                <a:ext uri="{FF2B5EF4-FFF2-40B4-BE49-F238E27FC236}">
                  <a16:creationId xmlns:a16="http://schemas.microsoft.com/office/drawing/2014/main" id="{2CEA593D-3A8F-4493-AFB9-766C5D044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52" name="Rectangle 171">
              <a:extLst>
                <a:ext uri="{FF2B5EF4-FFF2-40B4-BE49-F238E27FC236}">
                  <a16:creationId xmlns:a16="http://schemas.microsoft.com/office/drawing/2014/main" id="{9E9037D2-6353-416F-B66A-C4FFB008A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53" name="Rectangle 172">
              <a:extLst>
                <a:ext uri="{FF2B5EF4-FFF2-40B4-BE49-F238E27FC236}">
                  <a16:creationId xmlns:a16="http://schemas.microsoft.com/office/drawing/2014/main" id="{D6DC00E5-669E-406B-BA79-1053E07CD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54" name="Rectangle 173">
              <a:extLst>
                <a:ext uri="{FF2B5EF4-FFF2-40B4-BE49-F238E27FC236}">
                  <a16:creationId xmlns:a16="http://schemas.microsoft.com/office/drawing/2014/main" id="{145D24C1-6623-4008-BCDF-4BF72A6E5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55" name="Rectangle 174">
              <a:extLst>
                <a:ext uri="{FF2B5EF4-FFF2-40B4-BE49-F238E27FC236}">
                  <a16:creationId xmlns:a16="http://schemas.microsoft.com/office/drawing/2014/main" id="{868BFCE4-67C3-471B-9D33-91AE3EB29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56" name="Rectangle 175">
              <a:extLst>
                <a:ext uri="{FF2B5EF4-FFF2-40B4-BE49-F238E27FC236}">
                  <a16:creationId xmlns:a16="http://schemas.microsoft.com/office/drawing/2014/main" id="{68162455-AEC8-4BC7-8F95-7819D1778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57" name="Rectangle 176">
              <a:extLst>
                <a:ext uri="{FF2B5EF4-FFF2-40B4-BE49-F238E27FC236}">
                  <a16:creationId xmlns:a16="http://schemas.microsoft.com/office/drawing/2014/main" id="{935DE363-2922-470F-857E-D11C23782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58" name="Rectangle 177">
              <a:extLst>
                <a:ext uri="{FF2B5EF4-FFF2-40B4-BE49-F238E27FC236}">
                  <a16:creationId xmlns:a16="http://schemas.microsoft.com/office/drawing/2014/main" id="{769385AF-45A9-4B57-9D50-EA9AD44C5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59" name="Rectangle 178">
              <a:extLst>
                <a:ext uri="{FF2B5EF4-FFF2-40B4-BE49-F238E27FC236}">
                  <a16:creationId xmlns:a16="http://schemas.microsoft.com/office/drawing/2014/main" id="{B57307F3-5FA8-449B-9036-9978F2124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60" name="Rectangle 179">
              <a:extLst>
                <a:ext uri="{FF2B5EF4-FFF2-40B4-BE49-F238E27FC236}">
                  <a16:creationId xmlns:a16="http://schemas.microsoft.com/office/drawing/2014/main" id="{D5ACF438-BA9B-4EBD-8173-4FEC23E1D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61" name="Rectangle 180">
              <a:extLst>
                <a:ext uri="{FF2B5EF4-FFF2-40B4-BE49-F238E27FC236}">
                  <a16:creationId xmlns:a16="http://schemas.microsoft.com/office/drawing/2014/main" id="{590D4FE8-289D-4972-9563-CCB5B7589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62" name="Rectangle 181">
              <a:extLst>
                <a:ext uri="{FF2B5EF4-FFF2-40B4-BE49-F238E27FC236}">
                  <a16:creationId xmlns:a16="http://schemas.microsoft.com/office/drawing/2014/main" id="{3003472E-AFB7-419A-8AAA-1E70CD1BE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63" name="Rectangle 182">
              <a:extLst>
                <a:ext uri="{FF2B5EF4-FFF2-40B4-BE49-F238E27FC236}">
                  <a16:creationId xmlns:a16="http://schemas.microsoft.com/office/drawing/2014/main" id="{5F4FC712-0069-44B9-8FB6-A09D8F4FD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64" name="Rectangle 183">
              <a:extLst>
                <a:ext uri="{FF2B5EF4-FFF2-40B4-BE49-F238E27FC236}">
                  <a16:creationId xmlns:a16="http://schemas.microsoft.com/office/drawing/2014/main" id="{06EB022B-E6A0-4FDA-83D3-9FC391EB2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65" name="Rectangle 184">
              <a:extLst>
                <a:ext uri="{FF2B5EF4-FFF2-40B4-BE49-F238E27FC236}">
                  <a16:creationId xmlns:a16="http://schemas.microsoft.com/office/drawing/2014/main" id="{104FA67B-89F4-4065-9919-D8005EE9D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66" name="Rectangle 185">
              <a:extLst>
                <a:ext uri="{FF2B5EF4-FFF2-40B4-BE49-F238E27FC236}">
                  <a16:creationId xmlns:a16="http://schemas.microsoft.com/office/drawing/2014/main" id="{092451B5-F56D-4E44-BCCF-7B2329F9E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616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67" name="Rectangle 186">
              <a:extLst>
                <a:ext uri="{FF2B5EF4-FFF2-40B4-BE49-F238E27FC236}">
                  <a16:creationId xmlns:a16="http://schemas.microsoft.com/office/drawing/2014/main" id="{1AAA1289-62A1-4467-AD38-65D50B92E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894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245 (-8)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68" name="Rectangle 187">
              <a:extLst>
                <a:ext uri="{FF2B5EF4-FFF2-40B4-BE49-F238E27FC236}">
                  <a16:creationId xmlns:a16="http://schemas.microsoft.com/office/drawing/2014/main" id="{C7758815-9B1E-40EB-B384-D5F1337C6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2198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69" name="Rectangle 188">
              <a:extLst>
                <a:ext uri="{FF2B5EF4-FFF2-40B4-BE49-F238E27FC236}">
                  <a16:creationId xmlns:a16="http://schemas.microsoft.com/office/drawing/2014/main" id="{22FE97DC-637A-4AFC-B237-FEBD7675A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464"/>
              <a:ext cx="18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Carry = 1    Overflow = 0</a:t>
              </a:r>
              <a:endParaRPr lang="en-US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70" name="Rectangle 189">
              <a:extLst>
                <a:ext uri="{FF2B5EF4-FFF2-40B4-BE49-F238E27FC236}">
                  <a16:creationId xmlns:a16="http://schemas.microsoft.com/office/drawing/2014/main" id="{0AE15388-789F-4AD4-9E69-01481C4A7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71" name="Rectangle 190">
              <a:extLst>
                <a:ext uri="{FF2B5EF4-FFF2-40B4-BE49-F238E27FC236}">
                  <a16:creationId xmlns:a16="http://schemas.microsoft.com/office/drawing/2014/main" id="{3E6A5357-1100-4E7E-A2E3-29A5B3C1A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72" name="Rectangle 191">
              <a:extLst>
                <a:ext uri="{FF2B5EF4-FFF2-40B4-BE49-F238E27FC236}">
                  <a16:creationId xmlns:a16="http://schemas.microsoft.com/office/drawing/2014/main" id="{00477092-CD9A-4FA8-AE11-C38E1A948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73" name="Rectangle 192">
              <a:extLst>
                <a:ext uri="{FF2B5EF4-FFF2-40B4-BE49-F238E27FC236}">
                  <a16:creationId xmlns:a16="http://schemas.microsoft.com/office/drawing/2014/main" id="{4F6629FA-E7C0-4EAD-883D-450EFE570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7474" name="Rectangle 193">
              <a:extLst>
                <a:ext uri="{FF2B5EF4-FFF2-40B4-BE49-F238E27FC236}">
                  <a16:creationId xmlns:a16="http://schemas.microsoft.com/office/drawing/2014/main" id="{61459A51-7070-46A7-BB0D-789C9202F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7475" name="Rectangle 194">
              <a:extLst>
                <a:ext uri="{FF2B5EF4-FFF2-40B4-BE49-F238E27FC236}">
                  <a16:creationId xmlns:a16="http://schemas.microsoft.com/office/drawing/2014/main" id="{239529A8-F004-49B4-A984-4FC6BEBF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7476" name="Rectangle 195">
              <a:extLst>
                <a:ext uri="{FF2B5EF4-FFF2-40B4-BE49-F238E27FC236}">
                  <a16:creationId xmlns:a16="http://schemas.microsoft.com/office/drawing/2014/main" id="{846D6B03-4F85-43AB-940B-F2C8B1EB6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Large confetti">
            <a:extLst>
              <a:ext uri="{FF2B5EF4-FFF2-40B4-BE49-F238E27FC236}">
                <a16:creationId xmlns:a16="http://schemas.microsoft.com/office/drawing/2014/main" id="{B2847D07-88A0-46F6-A2B7-381D39D9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4000"/>
              <a:t>Flag Register: PF – Parity Flag</a:t>
            </a:r>
          </a:p>
        </p:txBody>
      </p:sp>
      <p:sp>
        <p:nvSpPr>
          <p:cNvPr id="19459" name="Slide Number Placeholder 1">
            <a:extLst>
              <a:ext uri="{FF2B5EF4-FFF2-40B4-BE49-F238E27FC236}">
                <a16:creationId xmlns:a16="http://schemas.microsoft.com/office/drawing/2014/main" id="{F25BD366-FFD7-458E-892F-B9838D06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C59E29-1EF5-4556-B567-7CDA72CDACCA}" type="slidenum">
              <a:rPr lang="en-GB" altLang="en-US" sz="1400">
                <a:solidFill>
                  <a:schemeClr val="bg1"/>
                </a:solidFill>
              </a:rPr>
              <a:pPr/>
              <a:t>8</a:t>
            </a:fld>
            <a:endParaRPr lang="en-GB" altLang="en-US" sz="1400">
              <a:solidFill>
                <a:schemeClr val="bg1"/>
              </a:solidFill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37CAB39-D4DB-452D-9832-A844AF0F8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1331913"/>
            <a:ext cx="7772400" cy="328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2800"/>
              <a:t>Parity Flag is used for error detection and correction…</a:t>
            </a: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2800">
                <a:solidFill>
                  <a:srgbClr val="0070C0"/>
                </a:solidFill>
              </a:rPr>
              <a:t>To ensure that </a:t>
            </a: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2800">
                <a:solidFill>
                  <a:srgbClr val="0070C0"/>
                </a:solidFill>
              </a:rPr>
              <a:t>Received data matches the sent data or not.</a:t>
            </a:r>
          </a:p>
        </p:txBody>
      </p:sp>
      <p:pic>
        <p:nvPicPr>
          <p:cNvPr id="19461" name="Picture 70">
            <a:extLst>
              <a:ext uri="{FF2B5EF4-FFF2-40B4-BE49-F238E27FC236}">
                <a16:creationId xmlns:a16="http://schemas.microsoft.com/office/drawing/2014/main" id="{3D200FC0-3AFE-4A94-B464-060A9FDEE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750"/>
            <a:ext cx="91440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 descr="Large confetti">
            <a:extLst>
              <a:ext uri="{FF2B5EF4-FFF2-40B4-BE49-F238E27FC236}">
                <a16:creationId xmlns:a16="http://schemas.microsoft.com/office/drawing/2014/main" id="{0D9DDF1A-8125-4F4E-BF49-D5A868EC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4000"/>
              <a:t>Flag Register: PF – Parity Flag</a:t>
            </a:r>
          </a:p>
        </p:txBody>
      </p:sp>
      <p:sp>
        <p:nvSpPr>
          <p:cNvPr id="21507" name="Slide Number Placeholder 1">
            <a:extLst>
              <a:ext uri="{FF2B5EF4-FFF2-40B4-BE49-F238E27FC236}">
                <a16:creationId xmlns:a16="http://schemas.microsoft.com/office/drawing/2014/main" id="{E5298EBA-ECE8-4386-9047-354751C4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0C73F1-7523-482C-868A-47A7EE007A18}" type="slidenum">
              <a:rPr lang="en-GB" altLang="en-US" sz="1400">
                <a:solidFill>
                  <a:schemeClr val="bg1"/>
                </a:solidFill>
              </a:rPr>
              <a:pPr/>
              <a:t>9</a:t>
            </a:fld>
            <a:endParaRPr lang="en-GB" altLang="en-US" sz="1400">
              <a:solidFill>
                <a:schemeClr val="bg1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2D7AF70-99F2-426E-A730-76B550F82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1331913"/>
            <a:ext cx="7772400" cy="4191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  <a:defRPr/>
            </a:pPr>
            <a:r>
              <a:rPr lang="en-US" altLang="en-US" sz="3000" dirty="0"/>
              <a:t>We can set Parity as:</a:t>
            </a:r>
          </a:p>
          <a:p>
            <a:pPr marL="514350" indent="-514350" eaLnBrk="1" hangingPunct="1">
              <a:spcBef>
                <a:spcPct val="20000"/>
              </a:spcBef>
              <a:buSzPct val="85000"/>
              <a:buFont typeface="+mj-lt"/>
              <a:buAutoNum type="arabicPeriod"/>
              <a:defRPr/>
            </a:pPr>
            <a:r>
              <a:rPr lang="en-US" altLang="en-US" sz="3000" dirty="0"/>
              <a:t>Even Parity </a:t>
            </a:r>
          </a:p>
          <a:p>
            <a:pPr marL="514350" indent="-514350" eaLnBrk="1" hangingPunct="1">
              <a:spcBef>
                <a:spcPct val="20000"/>
              </a:spcBef>
              <a:buSzPct val="85000"/>
              <a:buFont typeface="+mj-lt"/>
              <a:buAutoNum type="arabicPeriod"/>
              <a:defRPr/>
            </a:pPr>
            <a:r>
              <a:rPr lang="en-US" altLang="en-US" sz="3000" dirty="0"/>
              <a:t>Odd Parity</a:t>
            </a:r>
          </a:p>
          <a:p>
            <a:pPr eaLnBrk="1" hangingPunct="1">
              <a:spcBef>
                <a:spcPct val="20000"/>
              </a:spcBef>
              <a:buSzPct val="85000"/>
              <a:defRPr/>
            </a:pPr>
            <a:r>
              <a:rPr lang="en-US" altLang="en-US" sz="3000" dirty="0"/>
              <a:t>In example, we’ll see Even Parity.</a:t>
            </a:r>
          </a:p>
        </p:txBody>
      </p:sp>
      <p:pic>
        <p:nvPicPr>
          <p:cNvPr id="21509" name="Picture 4">
            <a:extLst>
              <a:ext uri="{FF2B5EF4-FFF2-40B4-BE49-F238E27FC236}">
                <a16:creationId xmlns:a16="http://schemas.microsoft.com/office/drawing/2014/main" id="{8943F2FB-05B5-4E9D-993C-2492F86F3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3803650"/>
            <a:ext cx="49911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8D65631BD7B344876510D6EE00220C" ma:contentTypeVersion="2" ma:contentTypeDescription="Create a new document." ma:contentTypeScope="" ma:versionID="a0ffe21fe86ff2705138bc9a273f523d">
  <xsd:schema xmlns:xsd="http://www.w3.org/2001/XMLSchema" xmlns:xs="http://www.w3.org/2001/XMLSchema" xmlns:p="http://schemas.microsoft.com/office/2006/metadata/properties" xmlns:ns2="2899a155-2a47-4499-8be5-4abdb9e2e831" targetNamespace="http://schemas.microsoft.com/office/2006/metadata/properties" ma:root="true" ma:fieldsID="8d265ece942d9c86bf28bf12aecf6db4" ns2:_="">
    <xsd:import namespace="2899a155-2a47-4499-8be5-4abdb9e2e8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99a155-2a47-4499-8be5-4abdb9e2e8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93D1CB-5ABD-44AD-813F-1AC59E0EDB9B}"/>
</file>

<file path=customXml/itemProps2.xml><?xml version="1.0" encoding="utf-8"?>
<ds:datastoreItem xmlns:ds="http://schemas.openxmlformats.org/officeDocument/2006/customXml" ds:itemID="{E5A1C518-CA36-47A7-8046-AC953ED48D6F}"/>
</file>

<file path=customXml/itemProps3.xml><?xml version="1.0" encoding="utf-8"?>
<ds:datastoreItem xmlns:ds="http://schemas.openxmlformats.org/officeDocument/2006/customXml" ds:itemID="{AD6DE7D8-A45B-4DD6-AF07-7035ABEF752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1794</TotalTime>
  <Words>822</Words>
  <Application>Microsoft Office PowerPoint</Application>
  <PresentationFormat>On-screen Show (4:3)</PresentationFormat>
  <Paragraphs>185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Helvetica</vt:lpstr>
      <vt:lpstr>Times New Roman</vt:lpstr>
      <vt:lpstr>Office Theme</vt:lpstr>
      <vt:lpstr>Registers:</vt:lpstr>
      <vt:lpstr>Flag Register</vt:lpstr>
      <vt:lpstr>Flag Register</vt:lpstr>
      <vt:lpstr>Flag Register</vt:lpstr>
      <vt:lpstr>PowerPoint Presentation</vt:lpstr>
      <vt:lpstr>Flag Register</vt:lpstr>
      <vt:lpstr>Flag Register: CF – Carry Flag</vt:lpstr>
      <vt:lpstr>Flag Register: PF – Parity Flag</vt:lpstr>
      <vt:lpstr>Flag Register: PF – Parity Flag</vt:lpstr>
      <vt:lpstr>Flag Register: PF – Parity Flag: Example</vt:lpstr>
      <vt:lpstr>Flag Register: AF – Auxiliary Flag</vt:lpstr>
      <vt:lpstr>Flag Register: AF – Auxiliary Flag</vt:lpstr>
      <vt:lpstr>Flag Register: ZF – Zero Flag</vt:lpstr>
      <vt:lpstr>Flag Register: SF – Sign Flag</vt:lpstr>
      <vt:lpstr>Flag Register: SF – Sign Flag</vt:lpstr>
      <vt:lpstr>Flag Register: TF – Trap Flag</vt:lpstr>
      <vt:lpstr>Flag Register: IF – Interrupt Flag</vt:lpstr>
      <vt:lpstr>Flag Register: IF – Interrupt Flag</vt:lpstr>
      <vt:lpstr>Flag Register: IF – Interrupt Flag</vt:lpstr>
      <vt:lpstr>Flag Register: DF – Direction Flag</vt:lpstr>
      <vt:lpstr>Flag Register: DF – Direction Flag</vt:lpstr>
      <vt:lpstr>Flag Register: OF – Overflow Flag</vt:lpstr>
      <vt:lpstr>IP Register</vt:lpstr>
      <vt:lpstr>PowerPoint Presentation</vt:lpstr>
    </vt:vector>
  </TitlesOfParts>
  <Company>School of Computing, 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CM005-1 Aspects of Computer Systems</dc:title>
  <dc:creator>Tayyaba Zaheer</dc:creator>
  <cp:lastModifiedBy>Tayyaba Zaheer</cp:lastModifiedBy>
  <cp:revision>384</cp:revision>
  <cp:lastPrinted>1601-01-01T00:00:00Z</cp:lastPrinted>
  <dcterms:created xsi:type="dcterms:W3CDTF">2003-04-07T11:54:57Z</dcterms:created>
  <dcterms:modified xsi:type="dcterms:W3CDTF">2022-10-06T11:21:43Z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0x010100BA8D65631BD7B344876510D6EE00220C</vt:lpwstr>
  </property>
</Properties>
</file>