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92" r:id="rId3"/>
    <p:sldId id="282" r:id="rId4"/>
    <p:sldId id="283" r:id="rId5"/>
    <p:sldId id="284" r:id="rId6"/>
    <p:sldId id="257" r:id="rId7"/>
    <p:sldId id="258" r:id="rId8"/>
    <p:sldId id="303" r:id="rId9"/>
    <p:sldId id="297" r:id="rId10"/>
    <p:sldId id="298" r:id="rId11"/>
    <p:sldId id="287" r:id="rId12"/>
    <p:sldId id="296" r:id="rId13"/>
    <p:sldId id="259" r:id="rId14"/>
    <p:sldId id="260" r:id="rId15"/>
    <p:sldId id="300" r:id="rId16"/>
    <p:sldId id="301" r:id="rId17"/>
    <p:sldId id="261" r:id="rId18"/>
    <p:sldId id="304" r:id="rId19"/>
    <p:sldId id="305" r:id="rId20"/>
    <p:sldId id="306" r:id="rId21"/>
    <p:sldId id="307" r:id="rId22"/>
    <p:sldId id="308" r:id="rId23"/>
    <p:sldId id="262" r:id="rId24"/>
    <p:sldId id="309" r:id="rId25"/>
    <p:sldId id="310" r:id="rId26"/>
    <p:sldId id="263" r:id="rId27"/>
    <p:sldId id="264" r:id="rId28"/>
    <p:sldId id="265" r:id="rId29"/>
    <p:sldId id="266" r:id="rId30"/>
    <p:sldId id="267" r:id="rId31"/>
    <p:sldId id="268" r:id="rId32"/>
    <p:sldId id="269" r:id="rId33"/>
    <p:sldId id="270" r:id="rId34"/>
    <p:sldId id="271" r:id="rId35"/>
    <p:sldId id="272" r:id="rId36"/>
    <p:sldId id="27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BEAF0-08B7-4629-A895-54F7FD36C830}"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E4CAD-54ED-4A29-953E-3CBD82081960}" type="slidenum">
              <a:rPr lang="en-US" smtClean="0"/>
              <a:t>‹#›</a:t>
            </a:fld>
            <a:endParaRPr lang="en-US"/>
          </a:p>
        </p:txBody>
      </p:sp>
    </p:spTree>
    <p:extLst>
      <p:ext uri="{BB962C8B-B14F-4D97-AF65-F5344CB8AC3E}">
        <p14:creationId xmlns:p14="http://schemas.microsoft.com/office/powerpoint/2010/main" val="1902437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FE4CAD-54ED-4A29-953E-3CBD82081960}" type="slidenum">
              <a:rPr lang="en-US" smtClean="0"/>
              <a:t>1</a:t>
            </a:fld>
            <a:endParaRPr lang="en-US"/>
          </a:p>
        </p:txBody>
      </p:sp>
    </p:spTree>
    <p:extLst>
      <p:ext uri="{BB962C8B-B14F-4D97-AF65-F5344CB8AC3E}">
        <p14:creationId xmlns:p14="http://schemas.microsoft.com/office/powerpoint/2010/main" val="335305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90B4FA2B-8A18-4996-ACE7-24F71BC4CE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9A5985B8-D173-485F-8F2E-B7C8C21E78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5B116B66-F37D-412A-9B34-A46DE3CD63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749624-1767-4D1B-80B2-20E7731F9A14}" type="slidenum">
              <a:rPr lang="en-US" altLang="en-US" sz="1200"/>
              <a:pPr/>
              <a:t>2</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C7DD4BBE-291C-4414-9496-BCF2B694D1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55EEB4EB-2868-4249-9F25-04A2FE36B9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Linking object to make it executable as object code is its self not executable so the linker is used to convert it into an executable.</a:t>
            </a:r>
          </a:p>
          <a:p>
            <a:endParaRPr lang="en-US" altLang="en-US"/>
          </a:p>
        </p:txBody>
      </p:sp>
      <p:sp>
        <p:nvSpPr>
          <p:cNvPr id="34820" name="Slide Number Placeholder 3">
            <a:extLst>
              <a:ext uri="{FF2B5EF4-FFF2-40B4-BE49-F238E27FC236}">
                <a16:creationId xmlns:a16="http://schemas.microsoft.com/office/drawing/2014/main" id="{F7140AF9-683D-43D3-BD4D-4E913E317D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1446EF-A8CF-4C9A-8244-6396741DBECC}" type="slidenum">
              <a:rPr lang="en-US" altLang="en-US" sz="1200"/>
              <a:pPr/>
              <a:t>4</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35801A71-40C8-44CE-A503-FDB2318292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7164B02D-ACFA-4E8C-9CC2-86E7042176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When we have number of 16 bit or greater than we have to decide how to place the number in the memory which means that what will be the byte order.</a:t>
            </a:r>
          </a:p>
          <a:p>
            <a:r>
              <a:rPr lang="en-US" altLang="en-US"/>
              <a:t>Either </a:t>
            </a:r>
          </a:p>
          <a:p>
            <a:r>
              <a:rPr lang="en-US" altLang="en-US"/>
              <a:t>Intel uses little endian Notation which means that lesser significant byte at lesser address.</a:t>
            </a:r>
          </a:p>
          <a:p>
            <a:r>
              <a:rPr lang="en-US" altLang="en-US"/>
              <a:t>For the example of assembly code</a:t>
            </a:r>
          </a:p>
          <a:p>
            <a:r>
              <a:rPr lang="en-US" altLang="en-US"/>
              <a:t>The instruction add ax,bx the value shown by the ex01.lst is  01D8 this is a two byte instruction and 01 is the opcode off add and the DB shows two registers ie  ax,bx</a:t>
            </a:r>
          </a:p>
          <a:p>
            <a:r>
              <a:rPr lang="en-US" altLang="en-US"/>
              <a:t>Generally we can not change the values of these two registers</a:t>
            </a:r>
          </a:p>
          <a:p>
            <a:endParaRPr lang="en-US" altLang="en-US"/>
          </a:p>
          <a:p>
            <a:endParaRPr lang="en-US" altLang="en-US"/>
          </a:p>
        </p:txBody>
      </p:sp>
      <p:sp>
        <p:nvSpPr>
          <p:cNvPr id="54276" name="Slide Number Placeholder 3">
            <a:extLst>
              <a:ext uri="{FF2B5EF4-FFF2-40B4-BE49-F238E27FC236}">
                <a16:creationId xmlns:a16="http://schemas.microsoft.com/office/drawing/2014/main" id="{C1FA7928-5E3F-4783-AF64-B6A2727F050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76B32B-7306-4CBC-B089-2CBF201A1EE9}" type="slidenum">
              <a:rPr lang="en-US" altLang="en-US" sz="1200"/>
              <a:pPr/>
              <a:t>10</a:t>
            </a:fld>
            <a:endParaRPr lang="en-US" altLang="en-US" sz="1200"/>
          </a:p>
        </p:txBody>
      </p:sp>
    </p:spTree>
    <p:extLst>
      <p:ext uri="{BB962C8B-B14F-4D97-AF65-F5344CB8AC3E}">
        <p14:creationId xmlns:p14="http://schemas.microsoft.com/office/powerpoint/2010/main" val="3096319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B4DB06E1-2D10-48CC-9820-178FA0AA20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B877DC14-B41D-45CA-8024-56978BE5A5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When we have number of 16 bit or greater than we have to decide how to place the number in the memory which means that what will be the byte order.</a:t>
            </a:r>
          </a:p>
          <a:p>
            <a:r>
              <a:rPr lang="en-US" altLang="en-US"/>
              <a:t>Either </a:t>
            </a:r>
          </a:p>
          <a:p>
            <a:r>
              <a:rPr lang="en-US" altLang="en-US"/>
              <a:t>Intel uses little endian Notation which means that lesser significant byte at lesser address.</a:t>
            </a:r>
          </a:p>
          <a:p>
            <a:r>
              <a:rPr lang="en-US" altLang="en-US"/>
              <a:t>For the example of assembly code</a:t>
            </a:r>
          </a:p>
          <a:p>
            <a:r>
              <a:rPr lang="en-US" altLang="en-US"/>
              <a:t>The instruction add ax,bx the value shown by the ex01.lst is  01D8 this is a two byte instruction and 01 is the opcode off add and the DB shows two registers ie  ax,bx</a:t>
            </a:r>
          </a:p>
          <a:p>
            <a:r>
              <a:rPr lang="en-US" altLang="en-US"/>
              <a:t>Generally we can not change the values of these two registers</a:t>
            </a:r>
          </a:p>
          <a:p>
            <a:endParaRPr lang="en-US" altLang="en-US"/>
          </a:p>
          <a:p>
            <a:endParaRPr lang="en-US" altLang="en-US"/>
          </a:p>
        </p:txBody>
      </p:sp>
      <p:sp>
        <p:nvSpPr>
          <p:cNvPr id="56324" name="Slide Number Placeholder 3">
            <a:extLst>
              <a:ext uri="{FF2B5EF4-FFF2-40B4-BE49-F238E27FC236}">
                <a16:creationId xmlns:a16="http://schemas.microsoft.com/office/drawing/2014/main" id="{53F41347-F2EE-4809-8B57-3D94B39EF8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F1D622-3DA1-45C6-9A8A-10DCCECBF40C}" type="slidenum">
              <a:rPr lang="en-US" altLang="en-US" sz="1200"/>
              <a:pPr/>
              <a:t>11</a:t>
            </a:fld>
            <a:endParaRPr lang="en-US" altLang="en-US" sz="1200"/>
          </a:p>
        </p:txBody>
      </p:sp>
    </p:spTree>
    <p:extLst>
      <p:ext uri="{BB962C8B-B14F-4D97-AF65-F5344CB8AC3E}">
        <p14:creationId xmlns:p14="http://schemas.microsoft.com/office/powerpoint/2010/main" val="3938025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938FFE-FB21-4332-A16C-857D0860FC7C}" type="datetime1">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BC2AF-63D7-47AC-AF79-A5E6370C3DFB}" type="slidenum">
              <a:rPr lang="en-US" smtClean="0"/>
              <a:t>‹#›</a:t>
            </a:fld>
            <a:endParaRPr lang="en-US"/>
          </a:p>
        </p:txBody>
      </p:sp>
    </p:spTree>
    <p:extLst>
      <p:ext uri="{BB962C8B-B14F-4D97-AF65-F5344CB8AC3E}">
        <p14:creationId xmlns:p14="http://schemas.microsoft.com/office/powerpoint/2010/main" val="29418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C06E3F-F205-4FCD-B2BF-C3610D2DE413}" type="datetime1">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BC2AF-63D7-47AC-AF79-A5E6370C3DFB}" type="slidenum">
              <a:rPr lang="en-US" smtClean="0"/>
              <a:t>‹#›</a:t>
            </a:fld>
            <a:endParaRPr lang="en-US"/>
          </a:p>
        </p:txBody>
      </p:sp>
    </p:spTree>
    <p:extLst>
      <p:ext uri="{BB962C8B-B14F-4D97-AF65-F5344CB8AC3E}">
        <p14:creationId xmlns:p14="http://schemas.microsoft.com/office/powerpoint/2010/main" val="2068594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61814-8DB3-4385-8C9F-5657B89422A7}" type="datetime1">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BC2AF-63D7-47AC-AF79-A5E6370C3DFB}" type="slidenum">
              <a:rPr lang="en-US" smtClean="0"/>
              <a:t>‹#›</a:t>
            </a:fld>
            <a:endParaRPr lang="en-US"/>
          </a:p>
        </p:txBody>
      </p:sp>
    </p:spTree>
    <p:extLst>
      <p:ext uri="{BB962C8B-B14F-4D97-AF65-F5344CB8AC3E}">
        <p14:creationId xmlns:p14="http://schemas.microsoft.com/office/powerpoint/2010/main" val="3039713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A9F1DC-9802-4CC9-B367-1B680F9E62A5}" type="datetime1">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BC2AF-63D7-47AC-AF79-A5E6370C3DFB}" type="slidenum">
              <a:rPr lang="en-US" smtClean="0"/>
              <a:t>‹#›</a:t>
            </a:fld>
            <a:endParaRPr lang="en-US"/>
          </a:p>
        </p:txBody>
      </p:sp>
    </p:spTree>
    <p:extLst>
      <p:ext uri="{BB962C8B-B14F-4D97-AF65-F5344CB8AC3E}">
        <p14:creationId xmlns:p14="http://schemas.microsoft.com/office/powerpoint/2010/main" val="3919821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0DAED5-B166-4AE1-8E85-6C126B072ADF}" type="datetime1">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BC2AF-63D7-47AC-AF79-A5E6370C3DFB}" type="slidenum">
              <a:rPr lang="en-US" smtClean="0"/>
              <a:t>‹#›</a:t>
            </a:fld>
            <a:endParaRPr lang="en-US"/>
          </a:p>
        </p:txBody>
      </p:sp>
    </p:spTree>
    <p:extLst>
      <p:ext uri="{BB962C8B-B14F-4D97-AF65-F5344CB8AC3E}">
        <p14:creationId xmlns:p14="http://schemas.microsoft.com/office/powerpoint/2010/main" val="130626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70A23D-37AA-4CC9-B2BF-AF7607FA38DE}" type="datetime1">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BC2AF-63D7-47AC-AF79-A5E6370C3DFB}" type="slidenum">
              <a:rPr lang="en-US" smtClean="0"/>
              <a:t>‹#›</a:t>
            </a:fld>
            <a:endParaRPr lang="en-US"/>
          </a:p>
        </p:txBody>
      </p:sp>
    </p:spTree>
    <p:extLst>
      <p:ext uri="{BB962C8B-B14F-4D97-AF65-F5344CB8AC3E}">
        <p14:creationId xmlns:p14="http://schemas.microsoft.com/office/powerpoint/2010/main" val="422380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DD1992-A7EC-4F51-A701-6063E735D001}" type="datetime1">
              <a:rPr lang="en-US" smtClean="0"/>
              <a:t>4/7/2020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6BC2AF-63D7-47AC-AF79-A5E6370C3DFB}" type="slidenum">
              <a:rPr lang="en-US" smtClean="0"/>
              <a:t>‹#›</a:t>
            </a:fld>
            <a:endParaRPr lang="en-US"/>
          </a:p>
        </p:txBody>
      </p:sp>
    </p:spTree>
    <p:extLst>
      <p:ext uri="{BB962C8B-B14F-4D97-AF65-F5344CB8AC3E}">
        <p14:creationId xmlns:p14="http://schemas.microsoft.com/office/powerpoint/2010/main" val="258133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51E134-E926-4DA9-8A4F-D6E229BFA963}" type="datetime1">
              <a:rPr lang="en-US" smtClean="0"/>
              <a:t>4/7/2020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BC2AF-63D7-47AC-AF79-A5E6370C3DFB}" type="slidenum">
              <a:rPr lang="en-US" smtClean="0"/>
              <a:t>‹#›</a:t>
            </a:fld>
            <a:endParaRPr lang="en-US"/>
          </a:p>
        </p:txBody>
      </p:sp>
    </p:spTree>
    <p:extLst>
      <p:ext uri="{BB962C8B-B14F-4D97-AF65-F5344CB8AC3E}">
        <p14:creationId xmlns:p14="http://schemas.microsoft.com/office/powerpoint/2010/main" val="3796430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121B9-E039-4B7B-8EFC-4A46F5F688EE}" type="datetime1">
              <a:rPr lang="en-US" smtClean="0"/>
              <a:t>4/7/2020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6BC2AF-63D7-47AC-AF79-A5E6370C3DFB}" type="slidenum">
              <a:rPr lang="en-US" smtClean="0"/>
              <a:t>‹#›</a:t>
            </a:fld>
            <a:endParaRPr lang="en-US"/>
          </a:p>
        </p:txBody>
      </p:sp>
    </p:spTree>
    <p:extLst>
      <p:ext uri="{BB962C8B-B14F-4D97-AF65-F5344CB8AC3E}">
        <p14:creationId xmlns:p14="http://schemas.microsoft.com/office/powerpoint/2010/main" val="247282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ECA831-2298-4948-BE46-61E472BC1B1B}" type="datetime1">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BC2AF-63D7-47AC-AF79-A5E6370C3DFB}" type="slidenum">
              <a:rPr lang="en-US" smtClean="0"/>
              <a:t>‹#›</a:t>
            </a:fld>
            <a:endParaRPr lang="en-US"/>
          </a:p>
        </p:txBody>
      </p:sp>
    </p:spTree>
    <p:extLst>
      <p:ext uri="{BB962C8B-B14F-4D97-AF65-F5344CB8AC3E}">
        <p14:creationId xmlns:p14="http://schemas.microsoft.com/office/powerpoint/2010/main" val="197938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BAB6D0-FAE4-4991-9486-AC77F9A916BE}" type="datetime1">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BC2AF-63D7-47AC-AF79-A5E6370C3DFB}" type="slidenum">
              <a:rPr lang="en-US" smtClean="0"/>
              <a:t>‹#›</a:t>
            </a:fld>
            <a:endParaRPr lang="en-US"/>
          </a:p>
        </p:txBody>
      </p:sp>
    </p:spTree>
    <p:extLst>
      <p:ext uri="{BB962C8B-B14F-4D97-AF65-F5344CB8AC3E}">
        <p14:creationId xmlns:p14="http://schemas.microsoft.com/office/powerpoint/2010/main" val="3440739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15462-C5A6-491A-9839-DA289FE02C0A}" type="datetime1">
              <a:rPr lang="en-US" smtClean="0"/>
              <a:t>4/7/2020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BC2AF-63D7-47AC-AF79-A5E6370C3DFB}" type="slidenum">
              <a:rPr lang="en-US" smtClean="0"/>
              <a:t>‹#›</a:t>
            </a:fld>
            <a:endParaRPr lang="en-US"/>
          </a:p>
        </p:txBody>
      </p:sp>
    </p:spTree>
    <p:extLst>
      <p:ext uri="{BB962C8B-B14F-4D97-AF65-F5344CB8AC3E}">
        <p14:creationId xmlns:p14="http://schemas.microsoft.com/office/powerpoint/2010/main" val="462508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altLang="en-US"/>
              <a:t>CS2523</a:t>
            </a:r>
            <a:br>
              <a:rPr lang="en-GB" altLang="en-US"/>
            </a:br>
            <a:r>
              <a:rPr lang="en-GB" altLang="en-US"/>
              <a:t>Computer Organisation and Assembly Language</a:t>
            </a:r>
            <a:endParaRPr lang="en-US" dirty="0"/>
          </a:p>
        </p:txBody>
      </p:sp>
      <p:sp>
        <p:nvSpPr>
          <p:cNvPr id="3" name="Subtitle 2"/>
          <p:cNvSpPr>
            <a:spLocks noGrp="1"/>
          </p:cNvSpPr>
          <p:nvPr>
            <p:ph type="subTitle" idx="1"/>
          </p:nvPr>
        </p:nvSpPr>
        <p:spPr/>
        <p:txBody>
          <a:bodyPr/>
          <a:lstStyle/>
          <a:p>
            <a:r>
              <a:rPr lang="en-US" dirty="0"/>
              <a:t>Assembly Program -  Write, Assemble, Execute, </a:t>
            </a:r>
            <a:r>
              <a:rPr lang="en-US"/>
              <a:t>and Debug</a:t>
            </a:r>
            <a:endParaRPr lang="en-US" dirty="0"/>
          </a:p>
        </p:txBody>
      </p:sp>
    </p:spTree>
    <p:extLst>
      <p:ext uri="{BB962C8B-B14F-4D97-AF65-F5344CB8AC3E}">
        <p14:creationId xmlns:p14="http://schemas.microsoft.com/office/powerpoint/2010/main" val="199634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Large confetti">
            <a:extLst>
              <a:ext uri="{FF2B5EF4-FFF2-40B4-BE49-F238E27FC236}">
                <a16:creationId xmlns:a16="http://schemas.microsoft.com/office/drawing/2014/main" id="{2FA75A1C-9D93-4A0F-9B54-09CAA20B39B3}"/>
              </a:ext>
            </a:extLst>
          </p:cNvPr>
          <p:cNvSpPr>
            <a:spLocks noGrp="1" noChangeArrowheads="1"/>
          </p:cNvSpPr>
          <p:nvPr>
            <p:ph type="title"/>
          </p:nvPr>
        </p:nvSpPr>
        <p:spPr/>
        <p:txBody>
          <a:bodyPr/>
          <a:lstStyle/>
          <a:p>
            <a:pPr eaLnBrk="1" hangingPunct="1"/>
            <a:r>
              <a:rPr lang="en-US" altLang="en-US" sz="4000" b="1"/>
              <a:t>Word Representation</a:t>
            </a:r>
          </a:p>
        </p:txBody>
      </p:sp>
      <p:sp>
        <p:nvSpPr>
          <p:cNvPr id="41987" name="Rectangle 3">
            <a:extLst>
              <a:ext uri="{FF2B5EF4-FFF2-40B4-BE49-F238E27FC236}">
                <a16:creationId xmlns:a16="http://schemas.microsoft.com/office/drawing/2014/main" id="{4A2AD17A-399A-4BD3-851D-B58BD5310A22}"/>
              </a:ext>
            </a:extLst>
          </p:cNvPr>
          <p:cNvSpPr>
            <a:spLocks noGrp="1" noChangeArrowheads="1"/>
          </p:cNvSpPr>
          <p:nvPr>
            <p:ph type="body" idx="1"/>
          </p:nvPr>
        </p:nvSpPr>
        <p:spPr>
          <a:xfrm>
            <a:off x="2209800" y="1846263"/>
            <a:ext cx="7772400" cy="4191000"/>
          </a:xfrm>
        </p:spPr>
        <p:txBody>
          <a:bodyPr>
            <a:normAutofit fontScale="92500"/>
          </a:bodyPr>
          <a:lstStyle/>
          <a:p>
            <a:pPr>
              <a:defRPr/>
            </a:pPr>
            <a:r>
              <a:rPr lang="en-US" altLang="en-US" sz="2400" dirty="0"/>
              <a:t>When we have number of 16 bit or greater than we have to decide how to place the number in the memory which means that what will be the byte order.</a:t>
            </a:r>
          </a:p>
          <a:p>
            <a:pPr>
              <a:defRPr/>
            </a:pPr>
            <a:r>
              <a:rPr lang="en-US" altLang="en-US" sz="2400" dirty="0"/>
              <a:t>Either </a:t>
            </a:r>
          </a:p>
          <a:p>
            <a:pPr>
              <a:defRPr/>
            </a:pPr>
            <a:r>
              <a:rPr lang="en-US" altLang="en-US" sz="2400" dirty="0"/>
              <a:t>Intel uses little endian Notation which means that lesser significant byte at lesser address.</a:t>
            </a:r>
          </a:p>
          <a:p>
            <a:pPr>
              <a:defRPr/>
            </a:pPr>
            <a:r>
              <a:rPr lang="en-US" altLang="en-US" sz="2400" dirty="0"/>
              <a:t>For the example of assembly code</a:t>
            </a:r>
          </a:p>
          <a:p>
            <a:pPr>
              <a:defRPr/>
            </a:pPr>
            <a:r>
              <a:rPr lang="en-US" altLang="en-US" sz="2400" dirty="0"/>
              <a:t>The instruction add </a:t>
            </a:r>
            <a:r>
              <a:rPr lang="en-US" altLang="en-US" sz="2400" dirty="0" err="1"/>
              <a:t>ax,bx</a:t>
            </a:r>
            <a:r>
              <a:rPr lang="en-US" altLang="en-US" sz="2400" dirty="0"/>
              <a:t> the value shown by the </a:t>
            </a:r>
            <a:r>
              <a:rPr lang="en-US" altLang="en-US" sz="2400" dirty="0" err="1"/>
              <a:t>fir.lst</a:t>
            </a:r>
            <a:r>
              <a:rPr lang="en-US" altLang="en-US" sz="2400" dirty="0"/>
              <a:t> is  01D8 this is a two byte instruction and 01 is the opcode of add and the D8 shows two registers </a:t>
            </a:r>
            <a:r>
              <a:rPr lang="en-US" altLang="en-US" sz="2400" dirty="0" err="1"/>
              <a:t>ie</a:t>
            </a:r>
            <a:r>
              <a:rPr lang="en-US" altLang="en-US" sz="2400" dirty="0"/>
              <a:t>  </a:t>
            </a:r>
            <a:r>
              <a:rPr lang="en-US" altLang="en-US" sz="2400" dirty="0" err="1"/>
              <a:t>ax,bx</a:t>
            </a:r>
            <a:endParaRPr lang="en-US" altLang="en-US" sz="2400" dirty="0"/>
          </a:p>
          <a:p>
            <a:pPr>
              <a:defRPr/>
            </a:pPr>
            <a:r>
              <a:rPr lang="en-US" altLang="en-US" sz="2400" dirty="0"/>
              <a:t>Generally we can not change the values of these two registers</a:t>
            </a:r>
          </a:p>
          <a:p>
            <a:pPr>
              <a:defRPr/>
            </a:pPr>
            <a:endParaRPr lang="en-US" altLang="en-US" dirty="0"/>
          </a:p>
          <a:p>
            <a:pPr>
              <a:defRPr/>
            </a:pPr>
            <a:endParaRPr lang="en-US" altLang="en-US" dirty="0"/>
          </a:p>
          <a:p>
            <a:pPr marL="0" indent="0">
              <a:buNone/>
              <a:defRPr/>
            </a:pPr>
            <a:endParaRPr lang="en-US" altLang="en-US" dirty="0"/>
          </a:p>
        </p:txBody>
      </p:sp>
      <p:sp>
        <p:nvSpPr>
          <p:cNvPr id="53252" name="Slide Number Placeholder 1">
            <a:extLst>
              <a:ext uri="{FF2B5EF4-FFF2-40B4-BE49-F238E27FC236}">
                <a16:creationId xmlns:a16="http://schemas.microsoft.com/office/drawing/2014/main" id="{265FB3BB-CF22-42AC-A78A-D96E9E9FE071}"/>
              </a:ext>
            </a:extLst>
          </p:cNvPr>
          <p:cNvSpPr>
            <a:spLocks noGrp="1"/>
          </p:cNvSpPr>
          <p:nvPr>
            <p:ph type="sldNum" sz="quarter" idx="12"/>
          </p:nvPr>
        </p:nvSpPr>
        <p:spPr>
          <a:blipFill dpi="0" rotWithShape="0">
            <a:blip r:embed="rId3"/>
            <a:srcRect/>
            <a:tile tx="0" ty="0" sx="100000" sy="100000" flip="none" algn="tl"/>
          </a:blipFill>
        </p:spPr>
        <p:txBody>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8D2C7738-9607-4871-B565-446E1ED144A9}" type="slidenum">
              <a:rPr lang="en-GB" altLang="en-US" sz="1400">
                <a:solidFill>
                  <a:schemeClr val="bg1"/>
                </a:solidFill>
              </a:rPr>
              <a:pPr>
                <a:spcBef>
                  <a:spcPct val="0"/>
                </a:spcBef>
                <a:buSzTx/>
                <a:buFontTx/>
                <a:buNone/>
              </a:pPr>
              <a:t>10</a:t>
            </a:fld>
            <a:endParaRPr lang="en-GB" altLang="en-US" sz="1400">
              <a:solidFill>
                <a:schemeClr val="bg1"/>
              </a:solidFill>
            </a:endParaRPr>
          </a:p>
        </p:txBody>
      </p:sp>
    </p:spTree>
    <p:extLst>
      <p:ext uri="{BB962C8B-B14F-4D97-AF65-F5344CB8AC3E}">
        <p14:creationId xmlns:p14="http://schemas.microsoft.com/office/powerpoint/2010/main" val="2369019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descr="Large confetti">
            <a:extLst>
              <a:ext uri="{FF2B5EF4-FFF2-40B4-BE49-F238E27FC236}">
                <a16:creationId xmlns:a16="http://schemas.microsoft.com/office/drawing/2014/main" id="{7FA9F092-C45D-4580-8F94-2AD8C9D593F0}"/>
              </a:ext>
            </a:extLst>
          </p:cNvPr>
          <p:cNvSpPr>
            <a:spLocks noGrp="1" noChangeArrowheads="1"/>
          </p:cNvSpPr>
          <p:nvPr>
            <p:ph type="title"/>
          </p:nvPr>
        </p:nvSpPr>
        <p:spPr>
          <a:xfrm>
            <a:off x="457200" y="64449"/>
            <a:ext cx="10515600" cy="1325563"/>
          </a:xfrm>
        </p:spPr>
        <p:txBody>
          <a:bodyPr/>
          <a:lstStyle/>
          <a:p>
            <a:pPr eaLnBrk="1" hangingPunct="1"/>
            <a:r>
              <a:rPr lang="en-US" altLang="en-US" sz="4000" b="1" dirty="0"/>
              <a:t>Word Representation</a:t>
            </a:r>
          </a:p>
        </p:txBody>
      </p:sp>
      <p:sp>
        <p:nvSpPr>
          <p:cNvPr id="55299" name="Rectangle 3">
            <a:extLst>
              <a:ext uri="{FF2B5EF4-FFF2-40B4-BE49-F238E27FC236}">
                <a16:creationId xmlns:a16="http://schemas.microsoft.com/office/drawing/2014/main" id="{CBD2CEFD-1F1B-4BC9-AE90-044E27B5C0EB}"/>
              </a:ext>
            </a:extLst>
          </p:cNvPr>
          <p:cNvSpPr>
            <a:spLocks noGrp="1" noChangeArrowheads="1"/>
          </p:cNvSpPr>
          <p:nvPr>
            <p:ph type="body" idx="1"/>
          </p:nvPr>
        </p:nvSpPr>
        <p:spPr>
          <a:xfrm>
            <a:off x="838200" y="1459861"/>
            <a:ext cx="10515600" cy="4351338"/>
          </a:xfrm>
        </p:spPr>
        <p:txBody>
          <a:bodyPr/>
          <a:lstStyle/>
          <a:p>
            <a:pPr eaLnBrk="1" hangingPunct="1"/>
            <a:r>
              <a:rPr lang="en-US" altLang="en-US" dirty="0"/>
              <a:t>4 Byte Word</a:t>
            </a:r>
          </a:p>
          <a:p>
            <a:pPr eaLnBrk="1" hangingPunct="1">
              <a:buFontTx/>
              <a:buNone/>
            </a:pPr>
            <a:endParaRPr lang="en-US" altLang="en-US" dirty="0"/>
          </a:p>
          <a:p>
            <a:pPr eaLnBrk="1" hangingPunct="1">
              <a:buFontTx/>
              <a:buNone/>
            </a:pPr>
            <a:endParaRPr lang="en-US" altLang="en-US" dirty="0"/>
          </a:p>
          <a:p>
            <a:pPr eaLnBrk="1" hangingPunct="1"/>
            <a:r>
              <a:rPr lang="en-US" altLang="en-US" dirty="0"/>
              <a:t>Representation in Memory</a:t>
            </a:r>
          </a:p>
        </p:txBody>
      </p:sp>
      <p:sp>
        <p:nvSpPr>
          <p:cNvPr id="55300" name="Rectangle 4">
            <a:extLst>
              <a:ext uri="{FF2B5EF4-FFF2-40B4-BE49-F238E27FC236}">
                <a16:creationId xmlns:a16="http://schemas.microsoft.com/office/drawing/2014/main" id="{E1EC0F87-1DA5-44FB-A618-9D0B118FFBF2}"/>
              </a:ext>
            </a:extLst>
          </p:cNvPr>
          <p:cNvSpPr>
            <a:spLocks noChangeArrowheads="1"/>
          </p:cNvSpPr>
          <p:nvPr/>
        </p:nvSpPr>
        <p:spPr bwMode="auto">
          <a:xfrm>
            <a:off x="3577296" y="2144147"/>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MSB</a:t>
            </a:r>
          </a:p>
        </p:txBody>
      </p:sp>
      <p:sp>
        <p:nvSpPr>
          <p:cNvPr id="55301" name="Rectangle 5">
            <a:extLst>
              <a:ext uri="{FF2B5EF4-FFF2-40B4-BE49-F238E27FC236}">
                <a16:creationId xmlns:a16="http://schemas.microsoft.com/office/drawing/2014/main" id="{6657F7F1-FDB7-40BD-932C-9CE843255A22}"/>
              </a:ext>
            </a:extLst>
          </p:cNvPr>
          <p:cNvSpPr>
            <a:spLocks noChangeArrowheads="1"/>
          </p:cNvSpPr>
          <p:nvPr/>
        </p:nvSpPr>
        <p:spPr bwMode="auto">
          <a:xfrm>
            <a:off x="4847296" y="2144147"/>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55302" name="Rectangle 6">
            <a:extLst>
              <a:ext uri="{FF2B5EF4-FFF2-40B4-BE49-F238E27FC236}">
                <a16:creationId xmlns:a16="http://schemas.microsoft.com/office/drawing/2014/main" id="{B4668D82-D411-483A-AF05-23EFC0B977AF}"/>
              </a:ext>
            </a:extLst>
          </p:cNvPr>
          <p:cNvSpPr>
            <a:spLocks noChangeArrowheads="1"/>
          </p:cNvSpPr>
          <p:nvPr/>
        </p:nvSpPr>
        <p:spPr bwMode="auto">
          <a:xfrm>
            <a:off x="6117296" y="2144147"/>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55303" name="Rectangle 7">
            <a:extLst>
              <a:ext uri="{FF2B5EF4-FFF2-40B4-BE49-F238E27FC236}">
                <a16:creationId xmlns:a16="http://schemas.microsoft.com/office/drawing/2014/main" id="{6F8FC873-4357-474F-A317-CC3EB070B594}"/>
              </a:ext>
            </a:extLst>
          </p:cNvPr>
          <p:cNvSpPr>
            <a:spLocks noChangeArrowheads="1"/>
          </p:cNvSpPr>
          <p:nvPr/>
        </p:nvSpPr>
        <p:spPr bwMode="auto">
          <a:xfrm>
            <a:off x="7387296" y="2144147"/>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LSB</a:t>
            </a:r>
          </a:p>
        </p:txBody>
      </p:sp>
      <p:sp>
        <p:nvSpPr>
          <p:cNvPr id="55304" name="Rectangle 8">
            <a:extLst>
              <a:ext uri="{FF2B5EF4-FFF2-40B4-BE49-F238E27FC236}">
                <a16:creationId xmlns:a16="http://schemas.microsoft.com/office/drawing/2014/main" id="{B1E97F0F-BBA5-439A-BD30-20D149E02800}"/>
              </a:ext>
            </a:extLst>
          </p:cNvPr>
          <p:cNvSpPr>
            <a:spLocks noChangeArrowheads="1"/>
          </p:cNvSpPr>
          <p:nvPr/>
        </p:nvSpPr>
        <p:spPr bwMode="auto">
          <a:xfrm>
            <a:off x="4406900" y="4130036"/>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MSB</a:t>
            </a:r>
          </a:p>
        </p:txBody>
      </p:sp>
      <p:sp>
        <p:nvSpPr>
          <p:cNvPr id="55305" name="Rectangle 9">
            <a:extLst>
              <a:ext uri="{FF2B5EF4-FFF2-40B4-BE49-F238E27FC236}">
                <a16:creationId xmlns:a16="http://schemas.microsoft.com/office/drawing/2014/main" id="{3CD133CA-6612-4A6A-BB33-2BC2CB3A8E95}"/>
              </a:ext>
            </a:extLst>
          </p:cNvPr>
          <p:cNvSpPr>
            <a:spLocks noChangeArrowheads="1"/>
          </p:cNvSpPr>
          <p:nvPr/>
        </p:nvSpPr>
        <p:spPr bwMode="auto">
          <a:xfrm>
            <a:off x="5676900" y="4130036"/>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55306" name="Rectangle 10">
            <a:extLst>
              <a:ext uri="{FF2B5EF4-FFF2-40B4-BE49-F238E27FC236}">
                <a16:creationId xmlns:a16="http://schemas.microsoft.com/office/drawing/2014/main" id="{DE32E9AC-EAE8-4FBD-B99E-319266EC19A2}"/>
              </a:ext>
            </a:extLst>
          </p:cNvPr>
          <p:cNvSpPr>
            <a:spLocks noChangeArrowheads="1"/>
          </p:cNvSpPr>
          <p:nvPr/>
        </p:nvSpPr>
        <p:spPr bwMode="auto">
          <a:xfrm>
            <a:off x="6946900" y="4130036"/>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55307" name="Rectangle 11">
            <a:extLst>
              <a:ext uri="{FF2B5EF4-FFF2-40B4-BE49-F238E27FC236}">
                <a16:creationId xmlns:a16="http://schemas.microsoft.com/office/drawing/2014/main" id="{71902CED-5EF9-4836-9420-C991411F3D68}"/>
              </a:ext>
            </a:extLst>
          </p:cNvPr>
          <p:cNvSpPr>
            <a:spLocks noChangeArrowheads="1"/>
          </p:cNvSpPr>
          <p:nvPr/>
        </p:nvSpPr>
        <p:spPr bwMode="auto">
          <a:xfrm>
            <a:off x="8216900" y="4130036"/>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LSB</a:t>
            </a:r>
          </a:p>
        </p:txBody>
      </p:sp>
      <p:sp>
        <p:nvSpPr>
          <p:cNvPr id="55308" name="Rectangle 12">
            <a:extLst>
              <a:ext uri="{FF2B5EF4-FFF2-40B4-BE49-F238E27FC236}">
                <a16:creationId xmlns:a16="http://schemas.microsoft.com/office/drawing/2014/main" id="{11B50D21-8FC8-47B9-9D9A-B9F1BE42221A}"/>
              </a:ext>
            </a:extLst>
          </p:cNvPr>
          <p:cNvSpPr>
            <a:spLocks noChangeArrowheads="1"/>
          </p:cNvSpPr>
          <p:nvPr/>
        </p:nvSpPr>
        <p:spPr bwMode="auto">
          <a:xfrm>
            <a:off x="4445000" y="5323836"/>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LSB</a:t>
            </a:r>
          </a:p>
        </p:txBody>
      </p:sp>
      <p:sp>
        <p:nvSpPr>
          <p:cNvPr id="55309" name="Rectangle 13">
            <a:extLst>
              <a:ext uri="{FF2B5EF4-FFF2-40B4-BE49-F238E27FC236}">
                <a16:creationId xmlns:a16="http://schemas.microsoft.com/office/drawing/2014/main" id="{6D7CC352-F2DA-439E-923D-B679A07D86BC}"/>
              </a:ext>
            </a:extLst>
          </p:cNvPr>
          <p:cNvSpPr>
            <a:spLocks noChangeArrowheads="1"/>
          </p:cNvSpPr>
          <p:nvPr/>
        </p:nvSpPr>
        <p:spPr bwMode="auto">
          <a:xfrm>
            <a:off x="5715000" y="5323836"/>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55310" name="Rectangle 14">
            <a:extLst>
              <a:ext uri="{FF2B5EF4-FFF2-40B4-BE49-F238E27FC236}">
                <a16:creationId xmlns:a16="http://schemas.microsoft.com/office/drawing/2014/main" id="{75FB2179-F253-49F9-BC47-C4C8A491A71D}"/>
              </a:ext>
            </a:extLst>
          </p:cNvPr>
          <p:cNvSpPr>
            <a:spLocks noChangeArrowheads="1"/>
          </p:cNvSpPr>
          <p:nvPr/>
        </p:nvSpPr>
        <p:spPr bwMode="auto">
          <a:xfrm>
            <a:off x="6985000" y="5323836"/>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en-US" sz="2400"/>
          </a:p>
        </p:txBody>
      </p:sp>
      <p:sp>
        <p:nvSpPr>
          <p:cNvPr id="55311" name="Rectangle 15">
            <a:extLst>
              <a:ext uri="{FF2B5EF4-FFF2-40B4-BE49-F238E27FC236}">
                <a16:creationId xmlns:a16="http://schemas.microsoft.com/office/drawing/2014/main" id="{ABC85D2B-F183-4409-99C7-D699615D7096}"/>
              </a:ext>
            </a:extLst>
          </p:cNvPr>
          <p:cNvSpPr>
            <a:spLocks noChangeArrowheads="1"/>
          </p:cNvSpPr>
          <p:nvPr/>
        </p:nvSpPr>
        <p:spPr bwMode="auto">
          <a:xfrm>
            <a:off x="8255000" y="5323836"/>
            <a:ext cx="1270000" cy="469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en-US" sz="2400"/>
              <a:t>MSB</a:t>
            </a:r>
          </a:p>
        </p:txBody>
      </p:sp>
      <p:sp>
        <p:nvSpPr>
          <p:cNvPr id="55312" name="Text Box 16">
            <a:extLst>
              <a:ext uri="{FF2B5EF4-FFF2-40B4-BE49-F238E27FC236}">
                <a16:creationId xmlns:a16="http://schemas.microsoft.com/office/drawing/2014/main" id="{22E9E789-8E89-4627-9AB8-5C62193F1CD8}"/>
              </a:ext>
            </a:extLst>
          </p:cNvPr>
          <p:cNvSpPr txBox="1">
            <a:spLocks noChangeArrowheads="1"/>
          </p:cNvSpPr>
          <p:nvPr/>
        </p:nvSpPr>
        <p:spPr bwMode="auto">
          <a:xfrm>
            <a:off x="4406900" y="4599936"/>
            <a:ext cx="509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a:t>     0	          1	  2	        3	</a:t>
            </a:r>
          </a:p>
        </p:txBody>
      </p:sp>
      <p:sp>
        <p:nvSpPr>
          <p:cNvPr id="55313" name="Text Box 17">
            <a:extLst>
              <a:ext uri="{FF2B5EF4-FFF2-40B4-BE49-F238E27FC236}">
                <a16:creationId xmlns:a16="http://schemas.microsoft.com/office/drawing/2014/main" id="{B4AEFE89-A108-484B-BD6E-9CE3CE5BA9D5}"/>
              </a:ext>
            </a:extLst>
          </p:cNvPr>
          <p:cNvSpPr txBox="1">
            <a:spLocks noChangeArrowheads="1"/>
          </p:cNvSpPr>
          <p:nvPr/>
        </p:nvSpPr>
        <p:spPr bwMode="auto">
          <a:xfrm>
            <a:off x="4787900" y="5857236"/>
            <a:ext cx="509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dirty="0"/>
              <a:t>     0	          1	  2	        3	</a:t>
            </a:r>
          </a:p>
        </p:txBody>
      </p:sp>
      <p:sp>
        <p:nvSpPr>
          <p:cNvPr id="55314" name="Text Box 18">
            <a:extLst>
              <a:ext uri="{FF2B5EF4-FFF2-40B4-BE49-F238E27FC236}">
                <a16:creationId xmlns:a16="http://schemas.microsoft.com/office/drawing/2014/main" id="{27AEE9DD-F7A8-4D90-A99C-4C77858CC193}"/>
              </a:ext>
            </a:extLst>
          </p:cNvPr>
          <p:cNvSpPr txBox="1">
            <a:spLocks noChangeArrowheads="1"/>
          </p:cNvSpPr>
          <p:nvPr/>
        </p:nvSpPr>
        <p:spPr bwMode="auto">
          <a:xfrm>
            <a:off x="7086600" y="3469636"/>
            <a:ext cx="233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a:t>Representation 1</a:t>
            </a:r>
          </a:p>
        </p:txBody>
      </p:sp>
      <p:sp>
        <p:nvSpPr>
          <p:cNvPr id="55315" name="Text Box 19">
            <a:extLst>
              <a:ext uri="{FF2B5EF4-FFF2-40B4-BE49-F238E27FC236}">
                <a16:creationId xmlns:a16="http://schemas.microsoft.com/office/drawing/2014/main" id="{D5C8E9B0-B10D-4DB0-8F44-575133DF39F5}"/>
              </a:ext>
            </a:extLst>
          </p:cNvPr>
          <p:cNvSpPr txBox="1">
            <a:spLocks noChangeArrowheads="1"/>
          </p:cNvSpPr>
          <p:nvPr/>
        </p:nvSpPr>
        <p:spPr bwMode="auto">
          <a:xfrm>
            <a:off x="6959600" y="4892036"/>
            <a:ext cx="233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2400"/>
              <a:t>Representation 2</a:t>
            </a:r>
          </a:p>
        </p:txBody>
      </p:sp>
      <p:sp>
        <p:nvSpPr>
          <p:cNvPr id="55316" name="Text Box 20">
            <a:extLst>
              <a:ext uri="{FF2B5EF4-FFF2-40B4-BE49-F238E27FC236}">
                <a16:creationId xmlns:a16="http://schemas.microsoft.com/office/drawing/2014/main" id="{3E27725E-E4C7-4738-94BE-8A995F459EBC}"/>
              </a:ext>
            </a:extLst>
          </p:cNvPr>
          <p:cNvSpPr txBox="1">
            <a:spLocks noChangeArrowheads="1"/>
          </p:cNvSpPr>
          <p:nvPr/>
        </p:nvSpPr>
        <p:spPr bwMode="auto">
          <a:xfrm>
            <a:off x="2006600" y="4155437"/>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1800"/>
              <a:t>Little Endian Notation</a:t>
            </a:r>
          </a:p>
        </p:txBody>
      </p:sp>
      <p:sp>
        <p:nvSpPr>
          <p:cNvPr id="55317" name="Text Box 21">
            <a:extLst>
              <a:ext uri="{FF2B5EF4-FFF2-40B4-BE49-F238E27FC236}">
                <a16:creationId xmlns:a16="http://schemas.microsoft.com/office/drawing/2014/main" id="{0EE7283C-426B-4600-89BD-1AE90C41A499}"/>
              </a:ext>
            </a:extLst>
          </p:cNvPr>
          <p:cNvSpPr txBox="1">
            <a:spLocks noChangeArrowheads="1"/>
          </p:cNvSpPr>
          <p:nvPr/>
        </p:nvSpPr>
        <p:spPr bwMode="auto">
          <a:xfrm>
            <a:off x="2082800" y="5374637"/>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en-US" sz="1800"/>
              <a:t>Big Endian Notation</a:t>
            </a:r>
          </a:p>
        </p:txBody>
      </p:sp>
      <p:sp>
        <p:nvSpPr>
          <p:cNvPr id="55318" name="Slide Number Placeholder 1">
            <a:extLst>
              <a:ext uri="{FF2B5EF4-FFF2-40B4-BE49-F238E27FC236}">
                <a16:creationId xmlns:a16="http://schemas.microsoft.com/office/drawing/2014/main" id="{7579F2D9-05E3-4AF3-97C5-09D9A97DBE9A}"/>
              </a:ext>
            </a:extLst>
          </p:cNvPr>
          <p:cNvSpPr>
            <a:spLocks noGrp="1"/>
          </p:cNvSpPr>
          <p:nvPr>
            <p:ph type="sldNum" sz="quarter" idx="12"/>
          </p:nvPr>
        </p:nvSpPr>
        <p:spPr>
          <a:blipFill dpi="0" rotWithShape="0">
            <a:blip r:embed="rId4"/>
            <a:srcRect/>
            <a:tile tx="0" ty="0" sx="100000" sy="100000" flip="none" algn="tl"/>
          </a:blipFill>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7F860EE7-D318-4673-89E5-B849479089F8}" type="slidenum">
              <a:rPr lang="en-GB" altLang="en-US" sz="1400">
                <a:solidFill>
                  <a:schemeClr val="bg1"/>
                </a:solidFill>
              </a:rPr>
              <a:pPr>
                <a:spcBef>
                  <a:spcPct val="0"/>
                </a:spcBef>
                <a:buSzTx/>
                <a:buFontTx/>
                <a:buNone/>
              </a:pPr>
              <a:t>11</a:t>
            </a:fld>
            <a:endParaRPr lang="en-GB" altLang="en-US" sz="1400">
              <a:solidFill>
                <a:schemeClr val="bg1"/>
              </a:solidFill>
            </a:endParaRPr>
          </a:p>
        </p:txBody>
      </p:sp>
    </p:spTree>
    <p:extLst>
      <p:ext uri="{BB962C8B-B14F-4D97-AF65-F5344CB8AC3E}">
        <p14:creationId xmlns:p14="http://schemas.microsoft.com/office/powerpoint/2010/main" val="3120287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descr="Large confetti">
            <a:extLst>
              <a:ext uri="{FF2B5EF4-FFF2-40B4-BE49-F238E27FC236}">
                <a16:creationId xmlns:a16="http://schemas.microsoft.com/office/drawing/2014/main" id="{C6DFC6F1-0035-4370-8843-106C830F3B5E}"/>
              </a:ext>
            </a:extLst>
          </p:cNvPr>
          <p:cNvSpPr>
            <a:spLocks noGrp="1" noChangeArrowheads="1"/>
          </p:cNvSpPr>
          <p:nvPr>
            <p:ph type="title"/>
          </p:nvPr>
        </p:nvSpPr>
        <p:spPr/>
        <p:txBody>
          <a:bodyPr/>
          <a:lstStyle/>
          <a:p>
            <a:pPr eaLnBrk="1" hangingPunct="1"/>
            <a:r>
              <a:rPr lang="en-US" altLang="en-US" sz="4000" b="1"/>
              <a:t>Commands to execute the code</a:t>
            </a:r>
          </a:p>
        </p:txBody>
      </p:sp>
      <p:sp>
        <p:nvSpPr>
          <p:cNvPr id="47107" name="Slide Number Placeholder 1">
            <a:extLst>
              <a:ext uri="{FF2B5EF4-FFF2-40B4-BE49-F238E27FC236}">
                <a16:creationId xmlns:a16="http://schemas.microsoft.com/office/drawing/2014/main" id="{B9626E51-8273-47C2-9F35-78E62D700929}"/>
              </a:ext>
            </a:extLst>
          </p:cNvPr>
          <p:cNvSpPr>
            <a:spLocks noGrp="1"/>
          </p:cNvSpPr>
          <p:nvPr>
            <p:ph type="sldNum" sz="quarter" idx="12"/>
          </p:nvPr>
        </p:nvSpPr>
        <p:spPr>
          <a:blipFill dpi="0" rotWithShape="0">
            <a:blip r:embed="rId2"/>
            <a:srcRect/>
            <a:tile tx="0" ty="0" sx="100000" sy="100000" flip="none" algn="tl"/>
          </a:blipFill>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E80311AF-E872-461D-B7FC-93FDC7ED60A7}" type="slidenum">
              <a:rPr lang="en-GB" altLang="en-US" sz="1400">
                <a:solidFill>
                  <a:schemeClr val="bg1"/>
                </a:solidFill>
              </a:rPr>
              <a:pPr>
                <a:spcBef>
                  <a:spcPct val="0"/>
                </a:spcBef>
                <a:buSzTx/>
                <a:buFontTx/>
                <a:buNone/>
              </a:pPr>
              <a:t>12</a:t>
            </a:fld>
            <a:endParaRPr lang="en-GB" altLang="en-US" sz="1400">
              <a:solidFill>
                <a:schemeClr val="bg1"/>
              </a:solidFill>
            </a:endParaRPr>
          </a:p>
        </p:txBody>
      </p:sp>
      <p:sp>
        <p:nvSpPr>
          <p:cNvPr id="47108" name="Content Placeholder 1">
            <a:extLst>
              <a:ext uri="{FF2B5EF4-FFF2-40B4-BE49-F238E27FC236}">
                <a16:creationId xmlns:a16="http://schemas.microsoft.com/office/drawing/2014/main" id="{685B8EBA-5E9D-4FA0-AC76-DB8094395818}"/>
              </a:ext>
            </a:extLst>
          </p:cNvPr>
          <p:cNvSpPr>
            <a:spLocks noGrp="1" noChangeArrowheads="1"/>
          </p:cNvSpPr>
          <p:nvPr>
            <p:ph idx="1"/>
          </p:nvPr>
        </p:nvSpPr>
        <p:spPr>
          <a:xfrm>
            <a:off x="1771650" y="1771650"/>
            <a:ext cx="7772400" cy="4953000"/>
          </a:xfrm>
        </p:spPr>
        <p:txBody>
          <a:bodyPr/>
          <a:lstStyle/>
          <a:p>
            <a:r>
              <a:rPr lang="en-US" altLang="en-US"/>
              <a:t>Listing File – </a:t>
            </a:r>
          </a:p>
          <a:p>
            <a:pPr marL="914400" lvl="1" indent="-457200">
              <a:buFont typeface="Times New Roman" panose="02020603050405020304" pitchFamily="18" charset="0"/>
              <a:buAutoNum type="arabicPeriod"/>
            </a:pPr>
            <a:r>
              <a:rPr lang="en-US" altLang="en-US"/>
              <a:t>Create: nasm first.asm –l firstlist.lst</a:t>
            </a:r>
          </a:p>
          <a:p>
            <a:pPr marL="914400" lvl="1" indent="-457200">
              <a:buFont typeface="Times New Roman" panose="02020603050405020304" pitchFamily="18" charset="0"/>
              <a:buAutoNum type="arabicPeriod"/>
            </a:pPr>
            <a:r>
              <a:rPr lang="en-US" altLang="en-US"/>
              <a:t>View: type firstlist.lst</a:t>
            </a:r>
          </a:p>
          <a:p>
            <a:endParaRPr lang="en-US" altLang="en-US"/>
          </a:p>
        </p:txBody>
      </p:sp>
    </p:spTree>
    <p:extLst>
      <p:ext uri="{BB962C8B-B14F-4D97-AF65-F5344CB8AC3E}">
        <p14:creationId xmlns:p14="http://schemas.microsoft.com/office/powerpoint/2010/main" val="2043907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6" y="28136"/>
            <a:ext cx="10515600" cy="1325563"/>
          </a:xfrm>
        </p:spPr>
        <p:txBody>
          <a:bodyPr/>
          <a:lstStyle/>
          <a:p>
            <a:r>
              <a:rPr lang="en-US" dirty="0" err="1"/>
              <a:t>fir.lst</a:t>
            </a:r>
            <a:r>
              <a:rPr lang="en-US" dirty="0"/>
              <a:t>: Word Representation (Little Endian, Big Endian)</a:t>
            </a:r>
          </a:p>
        </p:txBody>
      </p:sp>
      <p:sp>
        <p:nvSpPr>
          <p:cNvPr id="4" name="Slide Number Placeholder 3"/>
          <p:cNvSpPr>
            <a:spLocks noGrp="1"/>
          </p:cNvSpPr>
          <p:nvPr>
            <p:ph type="sldNum" sz="quarter" idx="12"/>
          </p:nvPr>
        </p:nvSpPr>
        <p:spPr/>
        <p:txBody>
          <a:bodyPr/>
          <a:lstStyle/>
          <a:p>
            <a:fld id="{786BC2AF-63D7-47AC-AF79-A5E6370C3DFB}" type="slidenum">
              <a:rPr lang="en-US" smtClean="0"/>
              <a:t>13</a:t>
            </a:fld>
            <a:endParaRPr lang="en-US"/>
          </a:p>
        </p:txBody>
      </p:sp>
      <p:pic>
        <p:nvPicPr>
          <p:cNvPr id="6" name="Picture 5"/>
          <p:cNvPicPr>
            <a:picLocks noChangeAspect="1"/>
          </p:cNvPicPr>
          <p:nvPr/>
        </p:nvPicPr>
        <p:blipFill>
          <a:blip r:embed="rId2"/>
          <a:stretch>
            <a:fillRect/>
          </a:stretch>
        </p:blipFill>
        <p:spPr>
          <a:xfrm>
            <a:off x="2437668" y="1193522"/>
            <a:ext cx="8310562" cy="5527953"/>
          </a:xfrm>
          <a:prstGeom prst="rect">
            <a:avLst/>
          </a:prstGeom>
        </p:spPr>
      </p:pic>
    </p:spTree>
    <p:extLst>
      <p:ext uri="{BB962C8B-B14F-4D97-AF65-F5344CB8AC3E}">
        <p14:creationId xmlns:p14="http://schemas.microsoft.com/office/powerpoint/2010/main" val="1436155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1" y="47650"/>
            <a:ext cx="10515600" cy="721606"/>
          </a:xfrm>
        </p:spPr>
        <p:txBody>
          <a:bodyPr/>
          <a:lstStyle/>
          <a:p>
            <a:r>
              <a:rPr lang="en-US" dirty="0" err="1"/>
              <a:t>fir.lst</a:t>
            </a:r>
            <a:r>
              <a:rPr lang="en-US" dirty="0"/>
              <a:t>: Addresses in Hexadecimal</a:t>
            </a:r>
          </a:p>
        </p:txBody>
      </p:sp>
      <p:sp>
        <p:nvSpPr>
          <p:cNvPr id="4" name="Slide Number Placeholder 3"/>
          <p:cNvSpPr>
            <a:spLocks noGrp="1"/>
          </p:cNvSpPr>
          <p:nvPr>
            <p:ph type="sldNum" sz="quarter" idx="12"/>
          </p:nvPr>
        </p:nvSpPr>
        <p:spPr/>
        <p:txBody>
          <a:bodyPr/>
          <a:lstStyle/>
          <a:p>
            <a:fld id="{786BC2AF-63D7-47AC-AF79-A5E6370C3DFB}" type="slidenum">
              <a:rPr lang="en-US" smtClean="0"/>
              <a:t>14</a:t>
            </a:fld>
            <a:endParaRPr lang="en-US"/>
          </a:p>
        </p:txBody>
      </p:sp>
      <p:pic>
        <p:nvPicPr>
          <p:cNvPr id="3" name="Picture 2"/>
          <p:cNvPicPr>
            <a:picLocks noChangeAspect="1"/>
          </p:cNvPicPr>
          <p:nvPr/>
        </p:nvPicPr>
        <p:blipFill>
          <a:blip r:embed="rId2"/>
          <a:stretch>
            <a:fillRect/>
          </a:stretch>
        </p:blipFill>
        <p:spPr>
          <a:xfrm>
            <a:off x="2737594" y="992651"/>
            <a:ext cx="7617034" cy="5110162"/>
          </a:xfrm>
          <a:prstGeom prst="rect">
            <a:avLst/>
          </a:prstGeom>
        </p:spPr>
      </p:pic>
    </p:spTree>
    <p:extLst>
      <p:ext uri="{BB962C8B-B14F-4D97-AF65-F5344CB8AC3E}">
        <p14:creationId xmlns:p14="http://schemas.microsoft.com/office/powerpoint/2010/main" val="296260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descr="Large confetti">
            <a:extLst>
              <a:ext uri="{FF2B5EF4-FFF2-40B4-BE49-F238E27FC236}">
                <a16:creationId xmlns:a16="http://schemas.microsoft.com/office/drawing/2014/main" id="{F8A765BD-6D53-4D58-B18A-3ED4648B8CAC}"/>
              </a:ext>
            </a:extLst>
          </p:cNvPr>
          <p:cNvSpPr>
            <a:spLocks noGrp="1" noChangeArrowheads="1"/>
          </p:cNvSpPr>
          <p:nvPr>
            <p:ph type="title"/>
          </p:nvPr>
        </p:nvSpPr>
        <p:spPr/>
        <p:txBody>
          <a:bodyPr/>
          <a:lstStyle/>
          <a:p>
            <a:pPr eaLnBrk="1" hangingPunct="1"/>
            <a:r>
              <a:rPr lang="en-US" altLang="en-US" sz="4000" b="1"/>
              <a:t>Commands to debug the code</a:t>
            </a:r>
          </a:p>
        </p:txBody>
      </p:sp>
      <p:sp>
        <p:nvSpPr>
          <p:cNvPr id="49155" name="Slide Number Placeholder 1">
            <a:extLst>
              <a:ext uri="{FF2B5EF4-FFF2-40B4-BE49-F238E27FC236}">
                <a16:creationId xmlns:a16="http://schemas.microsoft.com/office/drawing/2014/main" id="{45BD72F7-6BA4-4D7A-B669-14705F8A3C3B}"/>
              </a:ext>
            </a:extLst>
          </p:cNvPr>
          <p:cNvSpPr>
            <a:spLocks noGrp="1"/>
          </p:cNvSpPr>
          <p:nvPr>
            <p:ph type="sldNum" sz="quarter" idx="12"/>
          </p:nvPr>
        </p:nvSpPr>
        <p:spPr>
          <a:blipFill dpi="0" rotWithShape="0">
            <a:blip r:embed="rId2"/>
            <a:srcRect/>
            <a:tile tx="0" ty="0" sx="100000" sy="100000" flip="none" algn="tl"/>
          </a:blipFill>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CAD07BA2-B4C6-49A4-A05C-444B03C5AB78}" type="slidenum">
              <a:rPr lang="en-GB" altLang="en-US" sz="1400">
                <a:solidFill>
                  <a:schemeClr val="bg1"/>
                </a:solidFill>
              </a:rPr>
              <a:pPr>
                <a:spcBef>
                  <a:spcPct val="0"/>
                </a:spcBef>
                <a:buSzTx/>
                <a:buFontTx/>
                <a:buNone/>
              </a:pPr>
              <a:t>15</a:t>
            </a:fld>
            <a:endParaRPr lang="en-GB" altLang="en-US" sz="1400">
              <a:solidFill>
                <a:schemeClr val="bg1"/>
              </a:solidFill>
            </a:endParaRPr>
          </a:p>
        </p:txBody>
      </p:sp>
      <p:sp>
        <p:nvSpPr>
          <p:cNvPr id="49156" name="Content Placeholder 1">
            <a:extLst>
              <a:ext uri="{FF2B5EF4-FFF2-40B4-BE49-F238E27FC236}">
                <a16:creationId xmlns:a16="http://schemas.microsoft.com/office/drawing/2014/main" id="{28831E1F-3ECB-4DD8-96D6-068AFAB962AF}"/>
              </a:ext>
            </a:extLst>
          </p:cNvPr>
          <p:cNvSpPr>
            <a:spLocks noGrp="1" noChangeArrowheads="1"/>
          </p:cNvSpPr>
          <p:nvPr>
            <p:ph idx="1"/>
          </p:nvPr>
        </p:nvSpPr>
        <p:spPr>
          <a:xfrm>
            <a:off x="1771650" y="1771650"/>
            <a:ext cx="7772400" cy="4953000"/>
          </a:xfrm>
        </p:spPr>
        <p:txBody>
          <a:bodyPr/>
          <a:lstStyle/>
          <a:p>
            <a:r>
              <a:rPr lang="en-US" altLang="en-US"/>
              <a:t>Debugger – If we want to see the value of registers we use debugger. We’ll use AFD Debugger. AFD stands for Advanced Full Screen Debugger.</a:t>
            </a:r>
          </a:p>
          <a:p>
            <a:r>
              <a:rPr lang="en-US" altLang="en-US"/>
              <a:t>Command to open Debugger</a:t>
            </a:r>
          </a:p>
          <a:p>
            <a:pPr lvl="1"/>
            <a:r>
              <a:rPr lang="en-US" altLang="en-US"/>
              <a:t>afd fir.com</a:t>
            </a:r>
          </a:p>
          <a:p>
            <a:r>
              <a:rPr lang="en-US" altLang="en-US"/>
              <a:t>To execute the program’s instructions one by one</a:t>
            </a:r>
          </a:p>
          <a:p>
            <a:pPr lvl="1"/>
            <a:r>
              <a:rPr lang="en-US" altLang="en-US"/>
              <a:t>Tow keys are used to execute instructions step by step</a:t>
            </a:r>
          </a:p>
          <a:p>
            <a:pPr lvl="2"/>
            <a:r>
              <a:rPr lang="en-US" altLang="en-US"/>
              <a:t>F1 and F2</a:t>
            </a:r>
          </a:p>
          <a:p>
            <a:endParaRPr lang="en-US" altLang="en-US"/>
          </a:p>
          <a:p>
            <a:pPr lvl="1"/>
            <a:endParaRPr lang="en-US" altLang="en-US"/>
          </a:p>
          <a:p>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descr="Large confetti">
            <a:extLst>
              <a:ext uri="{FF2B5EF4-FFF2-40B4-BE49-F238E27FC236}">
                <a16:creationId xmlns:a16="http://schemas.microsoft.com/office/drawing/2014/main" id="{0D0E9349-503E-48F2-9076-96F125665ED4}"/>
              </a:ext>
            </a:extLst>
          </p:cNvPr>
          <p:cNvSpPr>
            <a:spLocks noGrp="1" noChangeArrowheads="1"/>
          </p:cNvSpPr>
          <p:nvPr>
            <p:ph type="title"/>
          </p:nvPr>
        </p:nvSpPr>
        <p:spPr/>
        <p:txBody>
          <a:bodyPr/>
          <a:lstStyle/>
          <a:p>
            <a:pPr eaLnBrk="1" hangingPunct="1"/>
            <a:r>
              <a:rPr lang="en-US" altLang="en-US" sz="4000" b="1"/>
              <a:t>Commands to debug the code</a:t>
            </a:r>
          </a:p>
        </p:txBody>
      </p:sp>
      <p:sp>
        <p:nvSpPr>
          <p:cNvPr id="50179" name="Slide Number Placeholder 1">
            <a:extLst>
              <a:ext uri="{FF2B5EF4-FFF2-40B4-BE49-F238E27FC236}">
                <a16:creationId xmlns:a16="http://schemas.microsoft.com/office/drawing/2014/main" id="{CAD8D1AD-5C65-4878-9467-1A795D276462}"/>
              </a:ext>
            </a:extLst>
          </p:cNvPr>
          <p:cNvSpPr>
            <a:spLocks noGrp="1"/>
          </p:cNvSpPr>
          <p:nvPr>
            <p:ph type="sldNum" sz="quarter" idx="12"/>
          </p:nvPr>
        </p:nvSpPr>
        <p:spPr>
          <a:blipFill dpi="0" rotWithShape="0">
            <a:blip r:embed="rId2"/>
            <a:srcRect/>
            <a:tile tx="0" ty="0" sx="100000" sy="100000" flip="none" algn="tl"/>
          </a:blipFill>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60B437FE-67E0-417B-8986-C4048B14F4CD}" type="slidenum">
              <a:rPr lang="en-GB" altLang="en-US" sz="1400">
                <a:solidFill>
                  <a:schemeClr val="bg1"/>
                </a:solidFill>
              </a:rPr>
              <a:pPr>
                <a:spcBef>
                  <a:spcPct val="0"/>
                </a:spcBef>
                <a:buSzTx/>
                <a:buFontTx/>
                <a:buNone/>
              </a:pPr>
              <a:t>16</a:t>
            </a:fld>
            <a:endParaRPr lang="en-GB" altLang="en-US" sz="1400">
              <a:solidFill>
                <a:schemeClr val="bg1"/>
              </a:solidFill>
            </a:endParaRPr>
          </a:p>
        </p:txBody>
      </p:sp>
      <p:pic>
        <p:nvPicPr>
          <p:cNvPr id="50180" name="Picture 4">
            <a:extLst>
              <a:ext uri="{FF2B5EF4-FFF2-40B4-BE49-F238E27FC236}">
                <a16:creationId xmlns:a16="http://schemas.microsoft.com/office/drawing/2014/main" id="{1C5C1C1B-4ABC-4A6E-A2B2-17F78E8763F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4222" y="1308294"/>
            <a:ext cx="7470116" cy="498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388"/>
            <a:ext cx="10515600" cy="1325563"/>
          </a:xfrm>
        </p:spPr>
        <p:txBody>
          <a:bodyPr/>
          <a:lstStyle/>
          <a:p>
            <a:r>
              <a:rPr lang="en-US" dirty="0"/>
              <a:t>Debugger: Step by step execution</a:t>
            </a:r>
          </a:p>
        </p:txBody>
      </p:sp>
      <p:sp>
        <p:nvSpPr>
          <p:cNvPr id="4" name="Slide Number Placeholder 3"/>
          <p:cNvSpPr>
            <a:spLocks noGrp="1"/>
          </p:cNvSpPr>
          <p:nvPr>
            <p:ph type="sldNum" sz="quarter" idx="12"/>
          </p:nvPr>
        </p:nvSpPr>
        <p:spPr/>
        <p:txBody>
          <a:bodyPr/>
          <a:lstStyle/>
          <a:p>
            <a:fld id="{786BC2AF-63D7-47AC-AF79-A5E6370C3DFB}" type="slidenum">
              <a:rPr lang="en-US" smtClean="0"/>
              <a:t>17</a:t>
            </a:fld>
            <a:endParaRPr lang="en-US"/>
          </a:p>
        </p:txBody>
      </p:sp>
      <p:pic>
        <p:nvPicPr>
          <p:cNvPr id="5" name="Picture 4"/>
          <p:cNvPicPr>
            <a:picLocks noChangeAspect="1"/>
          </p:cNvPicPr>
          <p:nvPr/>
        </p:nvPicPr>
        <p:blipFill>
          <a:blip r:embed="rId2"/>
          <a:stretch>
            <a:fillRect/>
          </a:stretch>
        </p:blipFill>
        <p:spPr>
          <a:xfrm>
            <a:off x="2514820" y="1051274"/>
            <a:ext cx="7740527" cy="5148623"/>
          </a:xfrm>
          <a:prstGeom prst="rect">
            <a:avLst/>
          </a:prstGeom>
        </p:spPr>
      </p:pic>
    </p:spTree>
    <p:extLst>
      <p:ext uri="{BB962C8B-B14F-4D97-AF65-F5344CB8AC3E}">
        <p14:creationId xmlns:p14="http://schemas.microsoft.com/office/powerpoint/2010/main" val="408536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6" y="33760"/>
            <a:ext cx="10515600" cy="1325563"/>
          </a:xfrm>
        </p:spPr>
        <p:txBody>
          <a:bodyPr/>
          <a:lstStyle/>
          <a:p>
            <a:r>
              <a:rPr lang="en-US" dirty="0"/>
              <a:t>Debugger: After pressing F1 or F2</a:t>
            </a:r>
          </a:p>
        </p:txBody>
      </p:sp>
      <p:sp>
        <p:nvSpPr>
          <p:cNvPr id="4" name="Slide Number Placeholder 3"/>
          <p:cNvSpPr>
            <a:spLocks noGrp="1"/>
          </p:cNvSpPr>
          <p:nvPr>
            <p:ph type="sldNum" sz="quarter" idx="12"/>
          </p:nvPr>
        </p:nvSpPr>
        <p:spPr/>
        <p:txBody>
          <a:bodyPr/>
          <a:lstStyle/>
          <a:p>
            <a:fld id="{786BC2AF-63D7-47AC-AF79-A5E6370C3DFB}" type="slidenum">
              <a:rPr lang="en-US" smtClean="0"/>
              <a:t>18</a:t>
            </a:fld>
            <a:endParaRPr lang="en-US"/>
          </a:p>
        </p:txBody>
      </p:sp>
      <p:pic>
        <p:nvPicPr>
          <p:cNvPr id="5" name="Picture 4">
            <a:extLst>
              <a:ext uri="{FF2B5EF4-FFF2-40B4-BE49-F238E27FC236}">
                <a16:creationId xmlns:a16="http://schemas.microsoft.com/office/drawing/2014/main" id="{008AB837-3512-44E5-A579-E78D121FABC2}"/>
              </a:ext>
            </a:extLst>
          </p:cNvPr>
          <p:cNvPicPr>
            <a:picLocks noChangeAspect="1"/>
          </p:cNvPicPr>
          <p:nvPr/>
        </p:nvPicPr>
        <p:blipFill>
          <a:blip r:embed="rId2"/>
          <a:stretch>
            <a:fillRect/>
          </a:stretch>
        </p:blipFill>
        <p:spPr>
          <a:xfrm>
            <a:off x="2518117" y="1137651"/>
            <a:ext cx="7610622" cy="5038184"/>
          </a:xfrm>
          <a:prstGeom prst="rect">
            <a:avLst/>
          </a:prstGeom>
        </p:spPr>
      </p:pic>
    </p:spTree>
    <p:extLst>
      <p:ext uri="{BB962C8B-B14F-4D97-AF65-F5344CB8AC3E}">
        <p14:creationId xmlns:p14="http://schemas.microsoft.com/office/powerpoint/2010/main" val="917190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6" y="33760"/>
            <a:ext cx="10515600" cy="1325563"/>
          </a:xfrm>
        </p:spPr>
        <p:txBody>
          <a:bodyPr/>
          <a:lstStyle/>
          <a:p>
            <a:r>
              <a:rPr lang="en-US" dirty="0"/>
              <a:t>Debugger: After pressing F1 or F2</a:t>
            </a:r>
          </a:p>
        </p:txBody>
      </p:sp>
      <p:sp>
        <p:nvSpPr>
          <p:cNvPr id="4" name="Slide Number Placeholder 3"/>
          <p:cNvSpPr>
            <a:spLocks noGrp="1"/>
          </p:cNvSpPr>
          <p:nvPr>
            <p:ph type="sldNum" sz="quarter" idx="12"/>
          </p:nvPr>
        </p:nvSpPr>
        <p:spPr/>
        <p:txBody>
          <a:bodyPr/>
          <a:lstStyle/>
          <a:p>
            <a:fld id="{786BC2AF-63D7-47AC-AF79-A5E6370C3DFB}" type="slidenum">
              <a:rPr lang="en-US" smtClean="0"/>
              <a:t>19</a:t>
            </a:fld>
            <a:endParaRPr lang="en-US"/>
          </a:p>
        </p:txBody>
      </p:sp>
      <p:pic>
        <p:nvPicPr>
          <p:cNvPr id="3" name="Picture 2">
            <a:extLst>
              <a:ext uri="{FF2B5EF4-FFF2-40B4-BE49-F238E27FC236}">
                <a16:creationId xmlns:a16="http://schemas.microsoft.com/office/drawing/2014/main" id="{AC4DC4CF-EEF2-4F6A-8897-3DE878F7987E}"/>
              </a:ext>
            </a:extLst>
          </p:cNvPr>
          <p:cNvPicPr>
            <a:picLocks noChangeAspect="1"/>
          </p:cNvPicPr>
          <p:nvPr/>
        </p:nvPicPr>
        <p:blipFill>
          <a:blip r:embed="rId2"/>
          <a:stretch>
            <a:fillRect/>
          </a:stretch>
        </p:blipFill>
        <p:spPr>
          <a:xfrm>
            <a:off x="2549295" y="1035050"/>
            <a:ext cx="7994441" cy="5321300"/>
          </a:xfrm>
          <a:prstGeom prst="rect">
            <a:avLst/>
          </a:prstGeom>
        </p:spPr>
      </p:pic>
    </p:spTree>
    <p:extLst>
      <p:ext uri="{BB962C8B-B14F-4D97-AF65-F5344CB8AC3E}">
        <p14:creationId xmlns:p14="http://schemas.microsoft.com/office/powerpoint/2010/main" val="25217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descr="Large confetti">
            <a:extLst>
              <a:ext uri="{FF2B5EF4-FFF2-40B4-BE49-F238E27FC236}">
                <a16:creationId xmlns:a16="http://schemas.microsoft.com/office/drawing/2014/main" id="{9573C104-6CC2-47A6-BC0F-C097329E39B8}"/>
              </a:ext>
            </a:extLst>
          </p:cNvPr>
          <p:cNvSpPr>
            <a:spLocks noGrp="1" noChangeArrowheads="1"/>
          </p:cNvSpPr>
          <p:nvPr>
            <p:ph type="title"/>
          </p:nvPr>
        </p:nvSpPr>
        <p:spPr/>
        <p:txBody>
          <a:bodyPr/>
          <a:lstStyle/>
          <a:p>
            <a:pPr eaLnBrk="1" hangingPunct="1"/>
            <a:r>
              <a:rPr lang="en-US" altLang="en-US" sz="4000" b="1"/>
              <a:t>In this lecture we will learn…</a:t>
            </a:r>
          </a:p>
        </p:txBody>
      </p:sp>
      <p:sp>
        <p:nvSpPr>
          <p:cNvPr id="30723" name="Slide Number Placeholder 1">
            <a:extLst>
              <a:ext uri="{FF2B5EF4-FFF2-40B4-BE49-F238E27FC236}">
                <a16:creationId xmlns:a16="http://schemas.microsoft.com/office/drawing/2014/main" id="{4175F615-E076-4DC7-9CA2-75EE083FE6B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0"/>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C34CCDCF-6C10-46A4-A0D4-F9D07C071F3B}" type="slidenum">
              <a:rPr lang="en-GB" altLang="en-US" sz="1400">
                <a:solidFill>
                  <a:schemeClr val="bg1"/>
                </a:solidFill>
              </a:rPr>
              <a:pPr>
                <a:spcBef>
                  <a:spcPct val="0"/>
                </a:spcBef>
                <a:buSzTx/>
                <a:buFontTx/>
                <a:buNone/>
              </a:pPr>
              <a:t>2</a:t>
            </a:fld>
            <a:endParaRPr lang="en-GB" altLang="en-US" sz="1400">
              <a:solidFill>
                <a:schemeClr val="bg1"/>
              </a:solidFill>
            </a:endParaRPr>
          </a:p>
        </p:txBody>
      </p:sp>
      <p:sp>
        <p:nvSpPr>
          <p:cNvPr id="30724" name="Rectangle 3">
            <a:extLst>
              <a:ext uri="{FF2B5EF4-FFF2-40B4-BE49-F238E27FC236}">
                <a16:creationId xmlns:a16="http://schemas.microsoft.com/office/drawing/2014/main" id="{D7B75676-00E3-4EA4-9EA6-08E1252240AC}"/>
              </a:ext>
            </a:extLst>
          </p:cNvPr>
          <p:cNvSpPr txBox="1">
            <a:spLocks noChangeArrowheads="1"/>
          </p:cNvSpPr>
          <p:nvPr/>
        </p:nvSpPr>
        <p:spPr bwMode="auto">
          <a:xfrm>
            <a:off x="2185988" y="1935163"/>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dirty="0"/>
              <a:t>Write</a:t>
            </a:r>
          </a:p>
          <a:p>
            <a:pPr eaLnBrk="1" hangingPunct="1">
              <a:buFontTx/>
              <a:buNone/>
            </a:pPr>
            <a:r>
              <a:rPr lang="en-US" altLang="en-US" dirty="0"/>
              <a:t>Assemble</a:t>
            </a:r>
          </a:p>
          <a:p>
            <a:pPr eaLnBrk="1" hangingPunct="1">
              <a:buFontTx/>
              <a:buNone/>
            </a:pPr>
            <a:r>
              <a:rPr lang="en-US" altLang="en-US" dirty="0"/>
              <a:t>Debug</a:t>
            </a:r>
          </a:p>
          <a:p>
            <a:pPr eaLnBrk="1" hangingPunct="1">
              <a:buFontTx/>
              <a:buNone/>
            </a:pPr>
            <a:r>
              <a:rPr lang="en-US" altLang="en-US" dirty="0"/>
              <a:t>Execute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6" y="33760"/>
            <a:ext cx="10515600" cy="1325563"/>
          </a:xfrm>
        </p:spPr>
        <p:txBody>
          <a:bodyPr/>
          <a:lstStyle/>
          <a:p>
            <a:r>
              <a:rPr lang="en-US" dirty="0"/>
              <a:t>Debugger: After pressing F1 or F2</a:t>
            </a:r>
          </a:p>
        </p:txBody>
      </p:sp>
      <p:sp>
        <p:nvSpPr>
          <p:cNvPr id="4" name="Slide Number Placeholder 3"/>
          <p:cNvSpPr>
            <a:spLocks noGrp="1"/>
          </p:cNvSpPr>
          <p:nvPr>
            <p:ph type="sldNum" sz="quarter" idx="12"/>
          </p:nvPr>
        </p:nvSpPr>
        <p:spPr/>
        <p:txBody>
          <a:bodyPr/>
          <a:lstStyle/>
          <a:p>
            <a:fld id="{786BC2AF-63D7-47AC-AF79-A5E6370C3DFB}" type="slidenum">
              <a:rPr lang="en-US" smtClean="0"/>
              <a:t>20</a:t>
            </a:fld>
            <a:endParaRPr lang="en-US"/>
          </a:p>
        </p:txBody>
      </p:sp>
      <p:pic>
        <p:nvPicPr>
          <p:cNvPr id="5" name="Picture 4">
            <a:extLst>
              <a:ext uri="{FF2B5EF4-FFF2-40B4-BE49-F238E27FC236}">
                <a16:creationId xmlns:a16="http://schemas.microsoft.com/office/drawing/2014/main" id="{B0CF7E71-F5AC-4C27-802C-555605CC65FA}"/>
              </a:ext>
            </a:extLst>
          </p:cNvPr>
          <p:cNvPicPr>
            <a:picLocks noChangeAspect="1"/>
          </p:cNvPicPr>
          <p:nvPr/>
        </p:nvPicPr>
        <p:blipFill>
          <a:blip r:embed="rId2"/>
          <a:stretch>
            <a:fillRect/>
          </a:stretch>
        </p:blipFill>
        <p:spPr>
          <a:xfrm>
            <a:off x="2405429" y="1194805"/>
            <a:ext cx="8007804" cy="5326063"/>
          </a:xfrm>
          <a:prstGeom prst="rect">
            <a:avLst/>
          </a:prstGeom>
        </p:spPr>
      </p:pic>
    </p:spTree>
    <p:extLst>
      <p:ext uri="{BB962C8B-B14F-4D97-AF65-F5344CB8AC3E}">
        <p14:creationId xmlns:p14="http://schemas.microsoft.com/office/powerpoint/2010/main" val="3753533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6" y="33760"/>
            <a:ext cx="10515600" cy="1325563"/>
          </a:xfrm>
        </p:spPr>
        <p:txBody>
          <a:bodyPr/>
          <a:lstStyle/>
          <a:p>
            <a:r>
              <a:rPr lang="en-US" dirty="0"/>
              <a:t>Debugger: After pressing F1 or F2</a:t>
            </a:r>
          </a:p>
        </p:txBody>
      </p:sp>
      <p:sp>
        <p:nvSpPr>
          <p:cNvPr id="4" name="Slide Number Placeholder 3"/>
          <p:cNvSpPr>
            <a:spLocks noGrp="1"/>
          </p:cNvSpPr>
          <p:nvPr>
            <p:ph type="sldNum" sz="quarter" idx="12"/>
          </p:nvPr>
        </p:nvSpPr>
        <p:spPr/>
        <p:txBody>
          <a:bodyPr/>
          <a:lstStyle/>
          <a:p>
            <a:fld id="{786BC2AF-63D7-47AC-AF79-A5E6370C3DFB}" type="slidenum">
              <a:rPr lang="en-US" smtClean="0"/>
              <a:t>21</a:t>
            </a:fld>
            <a:endParaRPr lang="en-US"/>
          </a:p>
        </p:txBody>
      </p:sp>
      <p:pic>
        <p:nvPicPr>
          <p:cNvPr id="3" name="Picture 2">
            <a:extLst>
              <a:ext uri="{FF2B5EF4-FFF2-40B4-BE49-F238E27FC236}">
                <a16:creationId xmlns:a16="http://schemas.microsoft.com/office/drawing/2014/main" id="{FC095A27-F22C-4F74-92F9-2A379E948AF3}"/>
              </a:ext>
            </a:extLst>
          </p:cNvPr>
          <p:cNvPicPr>
            <a:picLocks noChangeAspect="1"/>
          </p:cNvPicPr>
          <p:nvPr/>
        </p:nvPicPr>
        <p:blipFill>
          <a:blip r:embed="rId2"/>
          <a:stretch>
            <a:fillRect/>
          </a:stretch>
        </p:blipFill>
        <p:spPr>
          <a:xfrm>
            <a:off x="2588308" y="1156860"/>
            <a:ext cx="7835851" cy="5199490"/>
          </a:xfrm>
          <a:prstGeom prst="rect">
            <a:avLst/>
          </a:prstGeom>
        </p:spPr>
      </p:pic>
    </p:spTree>
    <p:extLst>
      <p:ext uri="{BB962C8B-B14F-4D97-AF65-F5344CB8AC3E}">
        <p14:creationId xmlns:p14="http://schemas.microsoft.com/office/powerpoint/2010/main" val="464428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6" y="33760"/>
            <a:ext cx="10515600" cy="1325563"/>
          </a:xfrm>
        </p:spPr>
        <p:txBody>
          <a:bodyPr/>
          <a:lstStyle/>
          <a:p>
            <a:r>
              <a:rPr lang="en-US" dirty="0"/>
              <a:t>Debugger: After pressing F1 or F2</a:t>
            </a:r>
          </a:p>
        </p:txBody>
      </p:sp>
      <p:sp>
        <p:nvSpPr>
          <p:cNvPr id="4" name="Slide Number Placeholder 3"/>
          <p:cNvSpPr>
            <a:spLocks noGrp="1"/>
          </p:cNvSpPr>
          <p:nvPr>
            <p:ph type="sldNum" sz="quarter" idx="12"/>
          </p:nvPr>
        </p:nvSpPr>
        <p:spPr/>
        <p:txBody>
          <a:bodyPr/>
          <a:lstStyle/>
          <a:p>
            <a:fld id="{786BC2AF-63D7-47AC-AF79-A5E6370C3DFB}" type="slidenum">
              <a:rPr lang="en-US" smtClean="0"/>
              <a:t>22</a:t>
            </a:fld>
            <a:endParaRPr lang="en-US"/>
          </a:p>
        </p:txBody>
      </p:sp>
      <p:pic>
        <p:nvPicPr>
          <p:cNvPr id="5" name="Picture 4">
            <a:extLst>
              <a:ext uri="{FF2B5EF4-FFF2-40B4-BE49-F238E27FC236}">
                <a16:creationId xmlns:a16="http://schemas.microsoft.com/office/drawing/2014/main" id="{6519E1B2-8A25-427E-A548-F38A67322468}"/>
              </a:ext>
            </a:extLst>
          </p:cNvPr>
          <p:cNvPicPr>
            <a:picLocks noChangeAspect="1"/>
          </p:cNvPicPr>
          <p:nvPr/>
        </p:nvPicPr>
        <p:blipFill>
          <a:blip r:embed="rId2"/>
          <a:stretch>
            <a:fillRect/>
          </a:stretch>
        </p:blipFill>
        <p:spPr>
          <a:xfrm>
            <a:off x="2335089" y="1008314"/>
            <a:ext cx="8315325" cy="5530598"/>
          </a:xfrm>
          <a:prstGeom prst="rect">
            <a:avLst/>
          </a:prstGeom>
        </p:spPr>
      </p:pic>
    </p:spTree>
    <p:extLst>
      <p:ext uri="{BB962C8B-B14F-4D97-AF65-F5344CB8AC3E}">
        <p14:creationId xmlns:p14="http://schemas.microsoft.com/office/powerpoint/2010/main" val="2112780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6" y="33760"/>
            <a:ext cx="10515600" cy="1325563"/>
          </a:xfrm>
        </p:spPr>
        <p:txBody>
          <a:bodyPr/>
          <a:lstStyle/>
          <a:p>
            <a:r>
              <a:rPr lang="en-US" dirty="0"/>
              <a:t>Debugger: After pressing F1 or F2</a:t>
            </a:r>
          </a:p>
        </p:txBody>
      </p:sp>
      <p:sp>
        <p:nvSpPr>
          <p:cNvPr id="4" name="Slide Number Placeholder 3"/>
          <p:cNvSpPr>
            <a:spLocks noGrp="1"/>
          </p:cNvSpPr>
          <p:nvPr>
            <p:ph type="sldNum" sz="quarter" idx="12"/>
          </p:nvPr>
        </p:nvSpPr>
        <p:spPr/>
        <p:txBody>
          <a:bodyPr/>
          <a:lstStyle/>
          <a:p>
            <a:fld id="{786BC2AF-63D7-47AC-AF79-A5E6370C3DFB}" type="slidenum">
              <a:rPr lang="en-US" smtClean="0"/>
              <a:t>23</a:t>
            </a:fld>
            <a:endParaRPr lang="en-US"/>
          </a:p>
        </p:txBody>
      </p:sp>
      <p:pic>
        <p:nvPicPr>
          <p:cNvPr id="3" name="Picture 2"/>
          <p:cNvPicPr>
            <a:picLocks noChangeAspect="1"/>
          </p:cNvPicPr>
          <p:nvPr/>
        </p:nvPicPr>
        <p:blipFill>
          <a:blip r:embed="rId2"/>
          <a:stretch>
            <a:fillRect/>
          </a:stretch>
        </p:blipFill>
        <p:spPr>
          <a:xfrm>
            <a:off x="2026334" y="951361"/>
            <a:ext cx="8139332" cy="5622013"/>
          </a:xfrm>
          <a:prstGeom prst="rect">
            <a:avLst/>
          </a:prstGeom>
        </p:spPr>
      </p:pic>
    </p:spTree>
    <p:extLst>
      <p:ext uri="{BB962C8B-B14F-4D97-AF65-F5344CB8AC3E}">
        <p14:creationId xmlns:p14="http://schemas.microsoft.com/office/powerpoint/2010/main" val="1193004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6" y="33760"/>
            <a:ext cx="10515600" cy="1325563"/>
          </a:xfrm>
        </p:spPr>
        <p:txBody>
          <a:bodyPr/>
          <a:lstStyle/>
          <a:p>
            <a:r>
              <a:rPr lang="en-US" dirty="0"/>
              <a:t>Debugger: After pressing F1 or F2</a:t>
            </a:r>
          </a:p>
        </p:txBody>
      </p:sp>
      <p:sp>
        <p:nvSpPr>
          <p:cNvPr id="4" name="Slide Number Placeholder 3"/>
          <p:cNvSpPr>
            <a:spLocks noGrp="1"/>
          </p:cNvSpPr>
          <p:nvPr>
            <p:ph type="sldNum" sz="quarter" idx="12"/>
          </p:nvPr>
        </p:nvSpPr>
        <p:spPr/>
        <p:txBody>
          <a:bodyPr/>
          <a:lstStyle/>
          <a:p>
            <a:fld id="{786BC2AF-63D7-47AC-AF79-A5E6370C3DFB}" type="slidenum">
              <a:rPr lang="en-US" smtClean="0"/>
              <a:t>24</a:t>
            </a:fld>
            <a:endParaRPr lang="en-US"/>
          </a:p>
        </p:txBody>
      </p:sp>
      <p:pic>
        <p:nvPicPr>
          <p:cNvPr id="5" name="Picture 4">
            <a:extLst>
              <a:ext uri="{FF2B5EF4-FFF2-40B4-BE49-F238E27FC236}">
                <a16:creationId xmlns:a16="http://schemas.microsoft.com/office/drawing/2014/main" id="{562431E8-39F0-461A-9CED-482AE651235D}"/>
              </a:ext>
            </a:extLst>
          </p:cNvPr>
          <p:cNvPicPr>
            <a:picLocks noChangeAspect="1"/>
          </p:cNvPicPr>
          <p:nvPr/>
        </p:nvPicPr>
        <p:blipFill>
          <a:blip r:embed="rId2"/>
          <a:stretch>
            <a:fillRect/>
          </a:stretch>
        </p:blipFill>
        <p:spPr>
          <a:xfrm>
            <a:off x="2574240" y="1142193"/>
            <a:ext cx="7631419" cy="5075726"/>
          </a:xfrm>
          <a:prstGeom prst="rect">
            <a:avLst/>
          </a:prstGeom>
        </p:spPr>
      </p:pic>
    </p:spTree>
    <p:extLst>
      <p:ext uri="{BB962C8B-B14F-4D97-AF65-F5344CB8AC3E}">
        <p14:creationId xmlns:p14="http://schemas.microsoft.com/office/powerpoint/2010/main" val="11401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6" y="33760"/>
            <a:ext cx="10515600" cy="1325563"/>
          </a:xfrm>
        </p:spPr>
        <p:txBody>
          <a:bodyPr/>
          <a:lstStyle/>
          <a:p>
            <a:r>
              <a:rPr lang="en-US" dirty="0"/>
              <a:t>Debugger: After pressing F1 or F2</a:t>
            </a:r>
          </a:p>
        </p:txBody>
      </p:sp>
      <p:sp>
        <p:nvSpPr>
          <p:cNvPr id="4" name="Slide Number Placeholder 3"/>
          <p:cNvSpPr>
            <a:spLocks noGrp="1"/>
          </p:cNvSpPr>
          <p:nvPr>
            <p:ph type="sldNum" sz="quarter" idx="12"/>
          </p:nvPr>
        </p:nvSpPr>
        <p:spPr/>
        <p:txBody>
          <a:bodyPr/>
          <a:lstStyle/>
          <a:p>
            <a:fld id="{786BC2AF-63D7-47AC-AF79-A5E6370C3DFB}" type="slidenum">
              <a:rPr lang="en-US" smtClean="0"/>
              <a:t>25</a:t>
            </a:fld>
            <a:endParaRPr lang="en-US"/>
          </a:p>
        </p:txBody>
      </p:sp>
      <p:pic>
        <p:nvPicPr>
          <p:cNvPr id="6" name="Picture 5">
            <a:extLst>
              <a:ext uri="{FF2B5EF4-FFF2-40B4-BE49-F238E27FC236}">
                <a16:creationId xmlns:a16="http://schemas.microsoft.com/office/drawing/2014/main" id="{85F67BEC-508F-4836-B4CE-82E68E2D79F2}"/>
              </a:ext>
            </a:extLst>
          </p:cNvPr>
          <p:cNvPicPr>
            <a:picLocks noChangeAspect="1"/>
          </p:cNvPicPr>
          <p:nvPr/>
        </p:nvPicPr>
        <p:blipFill>
          <a:blip r:embed="rId2"/>
          <a:stretch>
            <a:fillRect/>
          </a:stretch>
        </p:blipFill>
        <p:spPr>
          <a:xfrm>
            <a:off x="2100461" y="901281"/>
            <a:ext cx="8443275" cy="5637631"/>
          </a:xfrm>
          <a:prstGeom prst="rect">
            <a:avLst/>
          </a:prstGeom>
        </p:spPr>
      </p:pic>
    </p:spTree>
    <p:extLst>
      <p:ext uri="{BB962C8B-B14F-4D97-AF65-F5344CB8AC3E}">
        <p14:creationId xmlns:p14="http://schemas.microsoft.com/office/powerpoint/2010/main" val="377178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values of registers are updating???</a:t>
            </a:r>
          </a:p>
        </p:txBody>
      </p:sp>
      <p:sp>
        <p:nvSpPr>
          <p:cNvPr id="3" name="Content Placeholder 2"/>
          <p:cNvSpPr>
            <a:spLocks noGrp="1"/>
          </p:cNvSpPr>
          <p:nvPr>
            <p:ph idx="1"/>
          </p:nvPr>
        </p:nvSpPr>
        <p:spPr>
          <a:xfrm>
            <a:off x="523875" y="1439863"/>
            <a:ext cx="3819525" cy="4351338"/>
          </a:xfrm>
        </p:spPr>
        <p:txBody>
          <a:bodyPr>
            <a:normAutofit fontScale="85000" lnSpcReduction="20000"/>
          </a:bodyPr>
          <a:lstStyle/>
          <a:p>
            <a:pPr marL="0" indent="0">
              <a:buNone/>
            </a:pPr>
            <a:r>
              <a:rPr lang="en-US" dirty="0">
                <a:solidFill>
                  <a:srgbClr val="FF0000"/>
                </a:solidFill>
              </a:rPr>
              <a:t>[org 0x100]</a:t>
            </a:r>
          </a:p>
          <a:p>
            <a:pPr marL="0" indent="0">
              <a:buNone/>
            </a:pPr>
            <a:endParaRPr lang="en-US" dirty="0"/>
          </a:p>
          <a:p>
            <a:pPr marL="0" indent="0">
              <a:buNone/>
            </a:pPr>
            <a:r>
              <a:rPr lang="en-US" dirty="0" err="1"/>
              <a:t>mov</a:t>
            </a:r>
            <a:r>
              <a:rPr lang="en-US" dirty="0"/>
              <a:t> ax, 2</a:t>
            </a:r>
          </a:p>
          <a:p>
            <a:pPr marL="0" indent="0">
              <a:buNone/>
            </a:pPr>
            <a:r>
              <a:rPr lang="en-US" dirty="0"/>
              <a:t>add ax, 2</a:t>
            </a:r>
          </a:p>
          <a:p>
            <a:pPr marL="0" indent="0">
              <a:buNone/>
            </a:pPr>
            <a:r>
              <a:rPr lang="en-US" dirty="0" err="1"/>
              <a:t>mov</a:t>
            </a:r>
            <a:r>
              <a:rPr lang="en-US" dirty="0"/>
              <a:t> </a:t>
            </a:r>
            <a:r>
              <a:rPr lang="en-US" dirty="0" err="1"/>
              <a:t>bx</a:t>
            </a:r>
            <a:r>
              <a:rPr lang="en-US" dirty="0"/>
              <a:t>, 3</a:t>
            </a:r>
          </a:p>
          <a:p>
            <a:pPr marL="0" indent="0">
              <a:buNone/>
            </a:pPr>
            <a:r>
              <a:rPr lang="en-US" dirty="0"/>
              <a:t>add </a:t>
            </a:r>
            <a:r>
              <a:rPr lang="en-US" dirty="0" err="1"/>
              <a:t>bx</a:t>
            </a:r>
            <a:r>
              <a:rPr lang="en-US" dirty="0"/>
              <a:t>, 3</a:t>
            </a:r>
          </a:p>
          <a:p>
            <a:pPr marL="0" indent="0">
              <a:buNone/>
            </a:pPr>
            <a:r>
              <a:rPr lang="en-US" dirty="0"/>
              <a:t>add </a:t>
            </a:r>
            <a:r>
              <a:rPr lang="en-US" dirty="0" err="1"/>
              <a:t>bx</a:t>
            </a:r>
            <a:r>
              <a:rPr lang="en-US" dirty="0"/>
              <a:t>, 3</a:t>
            </a:r>
          </a:p>
          <a:p>
            <a:pPr marL="0" indent="0">
              <a:buNone/>
            </a:pPr>
            <a:r>
              <a:rPr lang="en-US" dirty="0"/>
              <a:t>add ax, </a:t>
            </a:r>
            <a:r>
              <a:rPr lang="en-US" dirty="0" err="1"/>
              <a:t>bx</a:t>
            </a:r>
            <a:endParaRPr lang="en-US" dirty="0"/>
          </a:p>
          <a:p>
            <a:pPr marL="0" indent="0">
              <a:buNone/>
            </a:pPr>
            <a:endParaRPr lang="en-US" dirty="0"/>
          </a:p>
          <a:p>
            <a:pPr marL="0" indent="0">
              <a:buNone/>
            </a:pPr>
            <a:r>
              <a:rPr lang="en-US" dirty="0" err="1">
                <a:solidFill>
                  <a:srgbClr val="FF0000"/>
                </a:solidFill>
              </a:rPr>
              <a:t>mov</a:t>
            </a:r>
            <a:r>
              <a:rPr lang="en-US" dirty="0">
                <a:solidFill>
                  <a:srgbClr val="FF0000"/>
                </a:solidFill>
              </a:rPr>
              <a:t> ax, 0x4c00</a:t>
            </a:r>
          </a:p>
          <a:p>
            <a:pPr marL="0" indent="0">
              <a:buNone/>
            </a:pPr>
            <a:r>
              <a:rPr lang="en-US" dirty="0">
                <a:solidFill>
                  <a:srgbClr val="FF0000"/>
                </a:solidFill>
              </a:rPr>
              <a:t>int 0x21</a:t>
            </a:r>
          </a:p>
        </p:txBody>
      </p:sp>
      <p:sp>
        <p:nvSpPr>
          <p:cNvPr id="4" name="Slide Number Placeholder 3"/>
          <p:cNvSpPr>
            <a:spLocks noGrp="1"/>
          </p:cNvSpPr>
          <p:nvPr>
            <p:ph type="sldNum" sz="quarter" idx="12"/>
          </p:nvPr>
        </p:nvSpPr>
        <p:spPr/>
        <p:txBody>
          <a:bodyPr/>
          <a:lstStyle/>
          <a:p>
            <a:fld id="{786BC2AF-63D7-47AC-AF79-A5E6370C3DFB}" type="slidenum">
              <a:rPr lang="en-US" smtClean="0"/>
              <a:t>26</a:t>
            </a:fld>
            <a:endParaRPr lang="en-US"/>
          </a:p>
        </p:txBody>
      </p:sp>
      <p:sp>
        <p:nvSpPr>
          <p:cNvPr id="5" name="TextBox 4"/>
          <p:cNvSpPr txBox="1"/>
          <p:nvPr/>
        </p:nvSpPr>
        <p:spPr>
          <a:xfrm>
            <a:off x="8281987" y="1724026"/>
            <a:ext cx="1700213" cy="369332"/>
          </a:xfrm>
          <a:prstGeom prst="rect">
            <a:avLst/>
          </a:prstGeom>
          <a:noFill/>
        </p:spPr>
        <p:txBody>
          <a:bodyPr wrap="square" rtlCol="0">
            <a:spAutoFit/>
          </a:bodyPr>
          <a:lstStyle/>
          <a:p>
            <a:r>
              <a:rPr lang="en-US" b="1" dirty="0"/>
              <a:t>RAM</a:t>
            </a:r>
          </a:p>
        </p:txBody>
      </p:sp>
      <p:sp>
        <p:nvSpPr>
          <p:cNvPr id="6" name="Rectangle 5"/>
          <p:cNvSpPr/>
          <p:nvPr/>
        </p:nvSpPr>
        <p:spPr>
          <a:xfrm>
            <a:off x="6131719" y="2221151"/>
            <a:ext cx="4957762" cy="311681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2400" dirty="0" err="1">
                <a:solidFill>
                  <a:prstClr val="black"/>
                </a:solidFill>
              </a:rPr>
              <a:t>mov</a:t>
            </a:r>
            <a:r>
              <a:rPr lang="en-US" sz="2400" dirty="0">
                <a:solidFill>
                  <a:prstClr val="black"/>
                </a:solidFill>
              </a:rPr>
              <a:t> ax, 2</a:t>
            </a:r>
          </a:p>
          <a:p>
            <a:pPr lvl="0">
              <a:lnSpc>
                <a:spcPct val="90000"/>
              </a:lnSpc>
              <a:spcBef>
                <a:spcPts val="1000"/>
              </a:spcBef>
            </a:pPr>
            <a:r>
              <a:rPr lang="en-US" sz="2400" dirty="0">
                <a:solidFill>
                  <a:prstClr val="black"/>
                </a:solidFill>
              </a:rPr>
              <a:t>add ax, 2</a:t>
            </a:r>
          </a:p>
          <a:p>
            <a:pPr lvl="0">
              <a:lnSpc>
                <a:spcPct val="90000"/>
              </a:lnSpc>
              <a:spcBef>
                <a:spcPts val="1000"/>
              </a:spcBef>
            </a:pPr>
            <a:r>
              <a:rPr lang="en-US" sz="2400" dirty="0" err="1">
                <a:solidFill>
                  <a:prstClr val="black"/>
                </a:solidFill>
              </a:rPr>
              <a:t>mov</a:t>
            </a:r>
            <a:r>
              <a:rPr lang="en-US" sz="2400" dirty="0">
                <a:solidFill>
                  <a:prstClr val="black"/>
                </a:solidFill>
              </a:rPr>
              <a:t>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ax, </a:t>
            </a:r>
            <a:r>
              <a:rPr lang="en-US" sz="2400" dirty="0" err="1">
                <a:solidFill>
                  <a:prstClr val="black"/>
                </a:solidFill>
              </a:rPr>
              <a:t>bx</a:t>
            </a:r>
            <a:endParaRPr lang="en-US" sz="2400" dirty="0">
              <a:solidFill>
                <a:prstClr val="black"/>
              </a:solidFill>
            </a:endParaRPr>
          </a:p>
          <a:p>
            <a:pPr algn="ctr"/>
            <a:endParaRPr lang="en-US" dirty="0"/>
          </a:p>
        </p:txBody>
      </p:sp>
      <p:sp>
        <p:nvSpPr>
          <p:cNvPr id="7" name="TextBox 6"/>
          <p:cNvSpPr txBox="1"/>
          <p:nvPr/>
        </p:nvSpPr>
        <p:spPr>
          <a:xfrm>
            <a:off x="5627721" y="2384674"/>
            <a:ext cx="535724" cy="2585323"/>
          </a:xfrm>
          <a:prstGeom prst="rect">
            <a:avLst/>
          </a:prstGeom>
          <a:noFill/>
        </p:spPr>
        <p:txBody>
          <a:bodyPr wrap="square" rtlCol="0">
            <a:spAutoFit/>
          </a:bodyPr>
          <a:lstStyle/>
          <a:p>
            <a:r>
              <a:rPr lang="en-US" dirty="0"/>
              <a:t>100</a:t>
            </a:r>
          </a:p>
          <a:p>
            <a:r>
              <a:rPr lang="en-US" dirty="0"/>
              <a:t>103</a:t>
            </a:r>
          </a:p>
          <a:p>
            <a:endParaRPr lang="en-US" dirty="0"/>
          </a:p>
          <a:p>
            <a:r>
              <a:rPr lang="en-US" dirty="0"/>
              <a:t>105</a:t>
            </a:r>
          </a:p>
          <a:p>
            <a:endParaRPr lang="en-US" dirty="0"/>
          </a:p>
          <a:p>
            <a:r>
              <a:rPr lang="en-US" dirty="0"/>
              <a:t>108</a:t>
            </a:r>
          </a:p>
          <a:p>
            <a:r>
              <a:rPr lang="en-US" dirty="0"/>
              <a:t>110</a:t>
            </a:r>
          </a:p>
          <a:p>
            <a:endParaRPr lang="en-US" dirty="0"/>
          </a:p>
          <a:p>
            <a:r>
              <a:rPr lang="en-US" dirty="0"/>
              <a:t>112</a:t>
            </a:r>
          </a:p>
        </p:txBody>
      </p:sp>
      <p:sp>
        <p:nvSpPr>
          <p:cNvPr id="8" name="Rectangle 7"/>
          <p:cNvSpPr/>
          <p:nvPr/>
        </p:nvSpPr>
        <p:spPr>
          <a:xfrm>
            <a:off x="3236118" y="1643776"/>
            <a:ext cx="1471613" cy="935276"/>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9" name="Rectangle 8"/>
          <p:cNvSpPr/>
          <p:nvPr/>
        </p:nvSpPr>
        <p:spPr>
          <a:xfrm>
            <a:off x="3330179" y="3356529"/>
            <a:ext cx="1393031" cy="48021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TextBox 9"/>
          <p:cNvSpPr txBox="1"/>
          <p:nvPr/>
        </p:nvSpPr>
        <p:spPr>
          <a:xfrm>
            <a:off x="3426619" y="2579052"/>
            <a:ext cx="450764" cy="369332"/>
          </a:xfrm>
          <a:prstGeom prst="rect">
            <a:avLst/>
          </a:prstGeom>
          <a:noFill/>
        </p:spPr>
        <p:txBody>
          <a:bodyPr wrap="none" rtlCol="0">
            <a:spAutoFit/>
          </a:bodyPr>
          <a:lstStyle/>
          <a:p>
            <a:r>
              <a:rPr lang="en-US" b="1" dirty="0"/>
              <a:t>AX</a:t>
            </a:r>
          </a:p>
        </p:txBody>
      </p:sp>
      <p:sp>
        <p:nvSpPr>
          <p:cNvPr id="11" name="TextBox 10"/>
          <p:cNvSpPr txBox="1"/>
          <p:nvPr/>
        </p:nvSpPr>
        <p:spPr>
          <a:xfrm>
            <a:off x="3754172" y="3831192"/>
            <a:ext cx="435504" cy="369332"/>
          </a:xfrm>
          <a:prstGeom prst="rect">
            <a:avLst/>
          </a:prstGeom>
          <a:noFill/>
        </p:spPr>
        <p:txBody>
          <a:bodyPr wrap="none" rtlCol="0">
            <a:spAutoFit/>
          </a:bodyPr>
          <a:lstStyle/>
          <a:p>
            <a:r>
              <a:rPr lang="en-US" b="1" dirty="0"/>
              <a:t>BX</a:t>
            </a:r>
          </a:p>
        </p:txBody>
      </p:sp>
    </p:spTree>
    <p:extLst>
      <p:ext uri="{BB962C8B-B14F-4D97-AF65-F5344CB8AC3E}">
        <p14:creationId xmlns:p14="http://schemas.microsoft.com/office/powerpoint/2010/main" val="853582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875" y="1439863"/>
            <a:ext cx="3819525" cy="4351338"/>
          </a:xfrm>
        </p:spPr>
        <p:txBody>
          <a:bodyPr>
            <a:normAutofit fontScale="85000" lnSpcReduction="20000"/>
          </a:bodyPr>
          <a:lstStyle/>
          <a:p>
            <a:pPr marL="0" indent="0">
              <a:buNone/>
            </a:pPr>
            <a:r>
              <a:rPr lang="en-US" dirty="0">
                <a:solidFill>
                  <a:srgbClr val="FF0000"/>
                </a:solidFill>
              </a:rPr>
              <a:t>[org 0x100]</a:t>
            </a:r>
          </a:p>
          <a:p>
            <a:pPr marL="0" indent="0">
              <a:buNone/>
            </a:pPr>
            <a:endParaRPr lang="en-US" dirty="0"/>
          </a:p>
          <a:p>
            <a:pPr marL="0" indent="0">
              <a:buNone/>
            </a:pPr>
            <a:r>
              <a:rPr lang="en-US" dirty="0" err="1"/>
              <a:t>mov</a:t>
            </a:r>
            <a:r>
              <a:rPr lang="en-US" dirty="0"/>
              <a:t> ax, 2</a:t>
            </a:r>
          </a:p>
          <a:p>
            <a:pPr marL="0" indent="0">
              <a:buNone/>
            </a:pPr>
            <a:r>
              <a:rPr lang="en-US" dirty="0"/>
              <a:t>add ax, 2</a:t>
            </a:r>
          </a:p>
          <a:p>
            <a:pPr marL="0" indent="0">
              <a:buNone/>
            </a:pPr>
            <a:r>
              <a:rPr lang="en-US" dirty="0" err="1"/>
              <a:t>mov</a:t>
            </a:r>
            <a:r>
              <a:rPr lang="en-US" dirty="0"/>
              <a:t> </a:t>
            </a:r>
            <a:r>
              <a:rPr lang="en-US" dirty="0" err="1"/>
              <a:t>bx</a:t>
            </a:r>
            <a:r>
              <a:rPr lang="en-US" dirty="0"/>
              <a:t>, 3</a:t>
            </a:r>
          </a:p>
          <a:p>
            <a:pPr marL="0" indent="0">
              <a:buNone/>
            </a:pPr>
            <a:r>
              <a:rPr lang="en-US" dirty="0"/>
              <a:t>add </a:t>
            </a:r>
            <a:r>
              <a:rPr lang="en-US" dirty="0" err="1"/>
              <a:t>bx</a:t>
            </a:r>
            <a:r>
              <a:rPr lang="en-US" dirty="0"/>
              <a:t>, 3</a:t>
            </a:r>
          </a:p>
          <a:p>
            <a:pPr marL="0" indent="0">
              <a:buNone/>
            </a:pPr>
            <a:r>
              <a:rPr lang="en-US" dirty="0"/>
              <a:t>add </a:t>
            </a:r>
            <a:r>
              <a:rPr lang="en-US" dirty="0" err="1"/>
              <a:t>bx</a:t>
            </a:r>
            <a:r>
              <a:rPr lang="en-US" dirty="0"/>
              <a:t>, 3</a:t>
            </a:r>
          </a:p>
          <a:p>
            <a:pPr marL="0" indent="0">
              <a:buNone/>
            </a:pPr>
            <a:r>
              <a:rPr lang="en-US" dirty="0"/>
              <a:t>add ax, </a:t>
            </a:r>
            <a:r>
              <a:rPr lang="en-US" dirty="0" err="1"/>
              <a:t>bx</a:t>
            </a:r>
            <a:endParaRPr lang="en-US" dirty="0"/>
          </a:p>
          <a:p>
            <a:pPr marL="0" indent="0">
              <a:buNone/>
            </a:pPr>
            <a:endParaRPr lang="en-US" dirty="0"/>
          </a:p>
          <a:p>
            <a:pPr marL="0" indent="0">
              <a:buNone/>
            </a:pPr>
            <a:r>
              <a:rPr lang="en-US" dirty="0" err="1">
                <a:solidFill>
                  <a:srgbClr val="FF0000"/>
                </a:solidFill>
              </a:rPr>
              <a:t>mov</a:t>
            </a:r>
            <a:r>
              <a:rPr lang="en-US" dirty="0">
                <a:solidFill>
                  <a:srgbClr val="FF0000"/>
                </a:solidFill>
              </a:rPr>
              <a:t> ax, 0x4c00</a:t>
            </a:r>
          </a:p>
          <a:p>
            <a:pPr marL="0" indent="0">
              <a:buNone/>
            </a:pPr>
            <a:r>
              <a:rPr lang="en-US" dirty="0">
                <a:solidFill>
                  <a:srgbClr val="FF0000"/>
                </a:solidFill>
              </a:rPr>
              <a:t>int 0x21</a:t>
            </a:r>
          </a:p>
        </p:txBody>
      </p:sp>
      <p:sp>
        <p:nvSpPr>
          <p:cNvPr id="4" name="Slide Number Placeholder 3"/>
          <p:cNvSpPr>
            <a:spLocks noGrp="1"/>
          </p:cNvSpPr>
          <p:nvPr>
            <p:ph type="sldNum" sz="quarter" idx="12"/>
          </p:nvPr>
        </p:nvSpPr>
        <p:spPr/>
        <p:txBody>
          <a:bodyPr/>
          <a:lstStyle/>
          <a:p>
            <a:fld id="{786BC2AF-63D7-47AC-AF79-A5E6370C3DFB}" type="slidenum">
              <a:rPr lang="en-US" smtClean="0"/>
              <a:t>27</a:t>
            </a:fld>
            <a:endParaRPr lang="en-US"/>
          </a:p>
        </p:txBody>
      </p:sp>
      <p:sp>
        <p:nvSpPr>
          <p:cNvPr id="5" name="TextBox 4"/>
          <p:cNvSpPr txBox="1"/>
          <p:nvPr/>
        </p:nvSpPr>
        <p:spPr>
          <a:xfrm>
            <a:off x="8281987" y="1724026"/>
            <a:ext cx="1700213" cy="369332"/>
          </a:xfrm>
          <a:prstGeom prst="rect">
            <a:avLst/>
          </a:prstGeom>
          <a:noFill/>
        </p:spPr>
        <p:txBody>
          <a:bodyPr wrap="square" rtlCol="0">
            <a:spAutoFit/>
          </a:bodyPr>
          <a:lstStyle/>
          <a:p>
            <a:r>
              <a:rPr lang="en-US" b="1" dirty="0"/>
              <a:t>RAM</a:t>
            </a:r>
          </a:p>
        </p:txBody>
      </p:sp>
      <p:sp>
        <p:nvSpPr>
          <p:cNvPr id="6" name="Rectangle 5"/>
          <p:cNvSpPr/>
          <p:nvPr/>
        </p:nvSpPr>
        <p:spPr>
          <a:xfrm>
            <a:off x="6131719" y="2221151"/>
            <a:ext cx="4957762" cy="311681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2400" dirty="0" err="1">
                <a:solidFill>
                  <a:prstClr val="black"/>
                </a:solidFill>
              </a:rPr>
              <a:t>mov</a:t>
            </a:r>
            <a:r>
              <a:rPr lang="en-US" sz="2400" dirty="0">
                <a:solidFill>
                  <a:prstClr val="black"/>
                </a:solidFill>
              </a:rPr>
              <a:t> ax, 2</a:t>
            </a:r>
          </a:p>
          <a:p>
            <a:pPr lvl="0">
              <a:lnSpc>
                <a:spcPct val="90000"/>
              </a:lnSpc>
              <a:spcBef>
                <a:spcPts val="1000"/>
              </a:spcBef>
            </a:pPr>
            <a:r>
              <a:rPr lang="en-US" sz="2400" dirty="0">
                <a:solidFill>
                  <a:prstClr val="black"/>
                </a:solidFill>
              </a:rPr>
              <a:t>add ax, 2</a:t>
            </a:r>
          </a:p>
          <a:p>
            <a:pPr lvl="0">
              <a:lnSpc>
                <a:spcPct val="90000"/>
              </a:lnSpc>
              <a:spcBef>
                <a:spcPts val="1000"/>
              </a:spcBef>
            </a:pPr>
            <a:r>
              <a:rPr lang="en-US" sz="2400" dirty="0" err="1">
                <a:solidFill>
                  <a:prstClr val="black"/>
                </a:solidFill>
              </a:rPr>
              <a:t>mov</a:t>
            </a:r>
            <a:r>
              <a:rPr lang="en-US" sz="2400" dirty="0">
                <a:solidFill>
                  <a:prstClr val="black"/>
                </a:solidFill>
              </a:rPr>
              <a:t>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ax, </a:t>
            </a:r>
            <a:r>
              <a:rPr lang="en-US" sz="2400" dirty="0" err="1">
                <a:solidFill>
                  <a:prstClr val="black"/>
                </a:solidFill>
              </a:rPr>
              <a:t>bx</a:t>
            </a:r>
            <a:endParaRPr lang="en-US" sz="2400" dirty="0">
              <a:solidFill>
                <a:prstClr val="black"/>
              </a:solidFill>
            </a:endParaRPr>
          </a:p>
          <a:p>
            <a:pPr algn="ctr"/>
            <a:endParaRPr lang="en-US" dirty="0"/>
          </a:p>
        </p:txBody>
      </p:sp>
      <p:sp>
        <p:nvSpPr>
          <p:cNvPr id="8" name="Rectangle 7"/>
          <p:cNvSpPr/>
          <p:nvPr/>
        </p:nvSpPr>
        <p:spPr>
          <a:xfrm>
            <a:off x="3236118" y="1643776"/>
            <a:ext cx="1471613" cy="935276"/>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9" name="Rectangle 8"/>
          <p:cNvSpPr/>
          <p:nvPr/>
        </p:nvSpPr>
        <p:spPr>
          <a:xfrm>
            <a:off x="3330179" y="3356529"/>
            <a:ext cx="1393031" cy="48021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TextBox 9"/>
          <p:cNvSpPr txBox="1"/>
          <p:nvPr/>
        </p:nvSpPr>
        <p:spPr>
          <a:xfrm>
            <a:off x="3426619" y="2579052"/>
            <a:ext cx="450764" cy="369332"/>
          </a:xfrm>
          <a:prstGeom prst="rect">
            <a:avLst/>
          </a:prstGeom>
          <a:noFill/>
        </p:spPr>
        <p:txBody>
          <a:bodyPr wrap="none" rtlCol="0">
            <a:spAutoFit/>
          </a:bodyPr>
          <a:lstStyle/>
          <a:p>
            <a:r>
              <a:rPr lang="en-US" b="1" dirty="0"/>
              <a:t>AX</a:t>
            </a:r>
          </a:p>
        </p:txBody>
      </p:sp>
      <p:sp>
        <p:nvSpPr>
          <p:cNvPr id="11" name="TextBox 10"/>
          <p:cNvSpPr txBox="1"/>
          <p:nvPr/>
        </p:nvSpPr>
        <p:spPr>
          <a:xfrm>
            <a:off x="3754172" y="3831192"/>
            <a:ext cx="435504" cy="369332"/>
          </a:xfrm>
          <a:prstGeom prst="rect">
            <a:avLst/>
          </a:prstGeom>
          <a:noFill/>
        </p:spPr>
        <p:txBody>
          <a:bodyPr wrap="none" rtlCol="0">
            <a:spAutoFit/>
          </a:bodyPr>
          <a:lstStyle/>
          <a:p>
            <a:r>
              <a:rPr lang="en-US" b="1" dirty="0"/>
              <a:t>BX</a:t>
            </a:r>
          </a:p>
        </p:txBody>
      </p:sp>
      <p:sp>
        <p:nvSpPr>
          <p:cNvPr id="12" name="TextBox 11">
            <a:extLst>
              <a:ext uri="{FF2B5EF4-FFF2-40B4-BE49-F238E27FC236}">
                <a16:creationId xmlns:a16="http://schemas.microsoft.com/office/drawing/2014/main" id="{FBAE1AEC-1F8B-433D-93B4-1AB1A887DBBA}"/>
              </a:ext>
            </a:extLst>
          </p:cNvPr>
          <p:cNvSpPr txBox="1"/>
          <p:nvPr/>
        </p:nvSpPr>
        <p:spPr>
          <a:xfrm>
            <a:off x="5627721" y="2384674"/>
            <a:ext cx="535724" cy="2585323"/>
          </a:xfrm>
          <a:prstGeom prst="rect">
            <a:avLst/>
          </a:prstGeom>
          <a:noFill/>
        </p:spPr>
        <p:txBody>
          <a:bodyPr wrap="square" rtlCol="0">
            <a:spAutoFit/>
          </a:bodyPr>
          <a:lstStyle/>
          <a:p>
            <a:r>
              <a:rPr lang="en-US" dirty="0"/>
              <a:t>100</a:t>
            </a:r>
          </a:p>
          <a:p>
            <a:r>
              <a:rPr lang="en-US" dirty="0"/>
              <a:t>103</a:t>
            </a:r>
          </a:p>
          <a:p>
            <a:endParaRPr lang="en-US" dirty="0"/>
          </a:p>
          <a:p>
            <a:r>
              <a:rPr lang="en-US" dirty="0"/>
              <a:t>105</a:t>
            </a:r>
          </a:p>
          <a:p>
            <a:endParaRPr lang="en-US" dirty="0"/>
          </a:p>
          <a:p>
            <a:r>
              <a:rPr lang="en-US" dirty="0"/>
              <a:t>108</a:t>
            </a:r>
          </a:p>
          <a:p>
            <a:r>
              <a:rPr lang="en-US" dirty="0"/>
              <a:t>110</a:t>
            </a:r>
          </a:p>
          <a:p>
            <a:endParaRPr lang="en-US" dirty="0"/>
          </a:p>
          <a:p>
            <a:r>
              <a:rPr lang="en-US" dirty="0"/>
              <a:t>112</a:t>
            </a:r>
          </a:p>
        </p:txBody>
      </p:sp>
      <p:sp>
        <p:nvSpPr>
          <p:cNvPr id="16" name="Title 1">
            <a:extLst>
              <a:ext uri="{FF2B5EF4-FFF2-40B4-BE49-F238E27FC236}">
                <a16:creationId xmlns:a16="http://schemas.microsoft.com/office/drawing/2014/main" id="{D9CF1550-DBD2-4FA9-9A9C-F5A5F3181624}"/>
              </a:ext>
            </a:extLst>
          </p:cNvPr>
          <p:cNvSpPr>
            <a:spLocks noGrp="1"/>
          </p:cNvSpPr>
          <p:nvPr>
            <p:ph type="title"/>
          </p:nvPr>
        </p:nvSpPr>
        <p:spPr>
          <a:xfrm>
            <a:off x="838200" y="365125"/>
            <a:ext cx="10515600" cy="1325563"/>
          </a:xfrm>
        </p:spPr>
        <p:txBody>
          <a:bodyPr/>
          <a:lstStyle/>
          <a:p>
            <a:r>
              <a:rPr lang="en-US" dirty="0"/>
              <a:t>How values of registers are updating???</a:t>
            </a:r>
          </a:p>
        </p:txBody>
      </p:sp>
    </p:spTree>
    <p:extLst>
      <p:ext uri="{BB962C8B-B14F-4D97-AF65-F5344CB8AC3E}">
        <p14:creationId xmlns:p14="http://schemas.microsoft.com/office/powerpoint/2010/main" val="3383350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875" y="1439863"/>
            <a:ext cx="3819525" cy="4351338"/>
          </a:xfrm>
        </p:spPr>
        <p:txBody>
          <a:bodyPr>
            <a:normAutofit fontScale="85000" lnSpcReduction="20000"/>
          </a:bodyPr>
          <a:lstStyle/>
          <a:p>
            <a:pPr marL="0" indent="0">
              <a:buNone/>
            </a:pPr>
            <a:r>
              <a:rPr lang="en-US" dirty="0">
                <a:solidFill>
                  <a:srgbClr val="FF0000"/>
                </a:solidFill>
              </a:rPr>
              <a:t>[org 0x100]</a:t>
            </a:r>
          </a:p>
          <a:p>
            <a:pPr marL="0" indent="0">
              <a:buNone/>
            </a:pPr>
            <a:endParaRPr lang="en-US" dirty="0"/>
          </a:p>
          <a:p>
            <a:pPr marL="0" indent="0">
              <a:buNone/>
            </a:pPr>
            <a:r>
              <a:rPr lang="en-US" dirty="0" err="1"/>
              <a:t>mov</a:t>
            </a:r>
            <a:r>
              <a:rPr lang="en-US" dirty="0"/>
              <a:t> ax, 2</a:t>
            </a:r>
          </a:p>
          <a:p>
            <a:pPr marL="0" indent="0">
              <a:buNone/>
            </a:pPr>
            <a:r>
              <a:rPr lang="en-US" dirty="0"/>
              <a:t>add ax, 2</a:t>
            </a:r>
          </a:p>
          <a:p>
            <a:pPr marL="0" indent="0">
              <a:buNone/>
            </a:pPr>
            <a:r>
              <a:rPr lang="en-US" dirty="0" err="1"/>
              <a:t>mov</a:t>
            </a:r>
            <a:r>
              <a:rPr lang="en-US" dirty="0"/>
              <a:t> </a:t>
            </a:r>
            <a:r>
              <a:rPr lang="en-US" dirty="0" err="1"/>
              <a:t>bx</a:t>
            </a:r>
            <a:r>
              <a:rPr lang="en-US" dirty="0"/>
              <a:t>, 3</a:t>
            </a:r>
          </a:p>
          <a:p>
            <a:pPr marL="0" indent="0">
              <a:buNone/>
            </a:pPr>
            <a:r>
              <a:rPr lang="en-US" dirty="0"/>
              <a:t>add </a:t>
            </a:r>
            <a:r>
              <a:rPr lang="en-US" dirty="0" err="1"/>
              <a:t>bx</a:t>
            </a:r>
            <a:r>
              <a:rPr lang="en-US" dirty="0"/>
              <a:t>, 3</a:t>
            </a:r>
          </a:p>
          <a:p>
            <a:pPr marL="0" indent="0">
              <a:buNone/>
            </a:pPr>
            <a:r>
              <a:rPr lang="en-US" dirty="0"/>
              <a:t>add </a:t>
            </a:r>
            <a:r>
              <a:rPr lang="en-US" dirty="0" err="1"/>
              <a:t>bx</a:t>
            </a:r>
            <a:r>
              <a:rPr lang="en-US" dirty="0"/>
              <a:t>, 3</a:t>
            </a:r>
          </a:p>
          <a:p>
            <a:pPr marL="0" indent="0">
              <a:buNone/>
            </a:pPr>
            <a:r>
              <a:rPr lang="en-US" dirty="0"/>
              <a:t>add ax, </a:t>
            </a:r>
            <a:r>
              <a:rPr lang="en-US" dirty="0" err="1"/>
              <a:t>bx</a:t>
            </a:r>
            <a:endParaRPr lang="en-US" dirty="0"/>
          </a:p>
          <a:p>
            <a:pPr marL="0" indent="0">
              <a:buNone/>
            </a:pPr>
            <a:endParaRPr lang="en-US" dirty="0"/>
          </a:p>
          <a:p>
            <a:pPr marL="0" indent="0">
              <a:buNone/>
            </a:pPr>
            <a:r>
              <a:rPr lang="en-US" dirty="0" err="1">
                <a:solidFill>
                  <a:srgbClr val="FF0000"/>
                </a:solidFill>
              </a:rPr>
              <a:t>mov</a:t>
            </a:r>
            <a:r>
              <a:rPr lang="en-US" dirty="0">
                <a:solidFill>
                  <a:srgbClr val="FF0000"/>
                </a:solidFill>
              </a:rPr>
              <a:t> ax, 0x4c00</a:t>
            </a:r>
          </a:p>
          <a:p>
            <a:pPr marL="0" indent="0">
              <a:buNone/>
            </a:pPr>
            <a:r>
              <a:rPr lang="en-US" dirty="0">
                <a:solidFill>
                  <a:srgbClr val="FF0000"/>
                </a:solidFill>
              </a:rPr>
              <a:t>int 0x21</a:t>
            </a:r>
          </a:p>
        </p:txBody>
      </p:sp>
      <p:sp>
        <p:nvSpPr>
          <p:cNvPr id="4" name="Slide Number Placeholder 3"/>
          <p:cNvSpPr>
            <a:spLocks noGrp="1"/>
          </p:cNvSpPr>
          <p:nvPr>
            <p:ph type="sldNum" sz="quarter" idx="12"/>
          </p:nvPr>
        </p:nvSpPr>
        <p:spPr/>
        <p:txBody>
          <a:bodyPr/>
          <a:lstStyle/>
          <a:p>
            <a:fld id="{786BC2AF-63D7-47AC-AF79-A5E6370C3DFB}" type="slidenum">
              <a:rPr lang="en-US" smtClean="0"/>
              <a:t>28</a:t>
            </a:fld>
            <a:endParaRPr lang="en-US"/>
          </a:p>
        </p:txBody>
      </p:sp>
      <p:sp>
        <p:nvSpPr>
          <p:cNvPr id="5" name="TextBox 4"/>
          <p:cNvSpPr txBox="1"/>
          <p:nvPr/>
        </p:nvSpPr>
        <p:spPr>
          <a:xfrm>
            <a:off x="8281987" y="1724026"/>
            <a:ext cx="1700213" cy="369332"/>
          </a:xfrm>
          <a:prstGeom prst="rect">
            <a:avLst/>
          </a:prstGeom>
          <a:noFill/>
        </p:spPr>
        <p:txBody>
          <a:bodyPr wrap="square" rtlCol="0">
            <a:spAutoFit/>
          </a:bodyPr>
          <a:lstStyle/>
          <a:p>
            <a:r>
              <a:rPr lang="en-US" b="1" dirty="0"/>
              <a:t>RAM</a:t>
            </a:r>
          </a:p>
        </p:txBody>
      </p:sp>
      <p:sp>
        <p:nvSpPr>
          <p:cNvPr id="6" name="Rectangle 5"/>
          <p:cNvSpPr/>
          <p:nvPr/>
        </p:nvSpPr>
        <p:spPr>
          <a:xfrm>
            <a:off x="6131719" y="2221151"/>
            <a:ext cx="4957762" cy="311681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2400" dirty="0" err="1">
                <a:solidFill>
                  <a:prstClr val="black"/>
                </a:solidFill>
              </a:rPr>
              <a:t>mov</a:t>
            </a:r>
            <a:r>
              <a:rPr lang="en-US" sz="2400" dirty="0">
                <a:solidFill>
                  <a:prstClr val="black"/>
                </a:solidFill>
              </a:rPr>
              <a:t> ax, 2</a:t>
            </a:r>
          </a:p>
          <a:p>
            <a:pPr lvl="0">
              <a:lnSpc>
                <a:spcPct val="90000"/>
              </a:lnSpc>
              <a:spcBef>
                <a:spcPts val="1000"/>
              </a:spcBef>
            </a:pPr>
            <a:r>
              <a:rPr lang="en-US" sz="2400" dirty="0">
                <a:solidFill>
                  <a:prstClr val="black"/>
                </a:solidFill>
              </a:rPr>
              <a:t>add ax, 2</a:t>
            </a:r>
          </a:p>
          <a:p>
            <a:pPr lvl="0">
              <a:lnSpc>
                <a:spcPct val="90000"/>
              </a:lnSpc>
              <a:spcBef>
                <a:spcPts val="1000"/>
              </a:spcBef>
            </a:pPr>
            <a:r>
              <a:rPr lang="en-US" sz="2400" dirty="0" err="1">
                <a:solidFill>
                  <a:prstClr val="black"/>
                </a:solidFill>
              </a:rPr>
              <a:t>mov</a:t>
            </a:r>
            <a:r>
              <a:rPr lang="en-US" sz="2400" dirty="0">
                <a:solidFill>
                  <a:prstClr val="black"/>
                </a:solidFill>
              </a:rPr>
              <a:t>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ax, </a:t>
            </a:r>
            <a:r>
              <a:rPr lang="en-US" sz="2400" dirty="0" err="1">
                <a:solidFill>
                  <a:prstClr val="black"/>
                </a:solidFill>
              </a:rPr>
              <a:t>bx</a:t>
            </a:r>
            <a:endParaRPr lang="en-US" sz="2400" dirty="0">
              <a:solidFill>
                <a:prstClr val="black"/>
              </a:solidFill>
            </a:endParaRPr>
          </a:p>
          <a:p>
            <a:pPr algn="ctr"/>
            <a:endParaRPr lang="en-US" dirty="0"/>
          </a:p>
        </p:txBody>
      </p:sp>
      <p:sp>
        <p:nvSpPr>
          <p:cNvPr id="8" name="Rectangle 7"/>
          <p:cNvSpPr/>
          <p:nvPr/>
        </p:nvSpPr>
        <p:spPr>
          <a:xfrm>
            <a:off x="3236118" y="1643776"/>
            <a:ext cx="1471613" cy="935276"/>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9" name="Rectangle 8"/>
          <p:cNvSpPr/>
          <p:nvPr/>
        </p:nvSpPr>
        <p:spPr>
          <a:xfrm>
            <a:off x="3330179" y="3356529"/>
            <a:ext cx="1393031" cy="48021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0" name="TextBox 9"/>
          <p:cNvSpPr txBox="1"/>
          <p:nvPr/>
        </p:nvSpPr>
        <p:spPr>
          <a:xfrm>
            <a:off x="3426619" y="2579052"/>
            <a:ext cx="450764" cy="369332"/>
          </a:xfrm>
          <a:prstGeom prst="rect">
            <a:avLst/>
          </a:prstGeom>
          <a:noFill/>
        </p:spPr>
        <p:txBody>
          <a:bodyPr wrap="none" rtlCol="0">
            <a:spAutoFit/>
          </a:bodyPr>
          <a:lstStyle/>
          <a:p>
            <a:r>
              <a:rPr lang="en-US" b="1" dirty="0"/>
              <a:t>AX</a:t>
            </a:r>
          </a:p>
        </p:txBody>
      </p:sp>
      <p:sp>
        <p:nvSpPr>
          <p:cNvPr id="11" name="TextBox 10"/>
          <p:cNvSpPr txBox="1"/>
          <p:nvPr/>
        </p:nvSpPr>
        <p:spPr>
          <a:xfrm>
            <a:off x="3754172" y="3831192"/>
            <a:ext cx="435504" cy="369332"/>
          </a:xfrm>
          <a:prstGeom prst="rect">
            <a:avLst/>
          </a:prstGeom>
          <a:noFill/>
        </p:spPr>
        <p:txBody>
          <a:bodyPr wrap="none" rtlCol="0">
            <a:spAutoFit/>
          </a:bodyPr>
          <a:lstStyle/>
          <a:p>
            <a:r>
              <a:rPr lang="en-US" b="1" dirty="0"/>
              <a:t>BX</a:t>
            </a:r>
          </a:p>
        </p:txBody>
      </p:sp>
      <p:sp>
        <p:nvSpPr>
          <p:cNvPr id="12" name="TextBox 11">
            <a:extLst>
              <a:ext uri="{FF2B5EF4-FFF2-40B4-BE49-F238E27FC236}">
                <a16:creationId xmlns:a16="http://schemas.microsoft.com/office/drawing/2014/main" id="{2713E814-F8A6-409A-8BE3-8E9D13FF7DBB}"/>
              </a:ext>
            </a:extLst>
          </p:cNvPr>
          <p:cNvSpPr txBox="1"/>
          <p:nvPr/>
        </p:nvSpPr>
        <p:spPr>
          <a:xfrm>
            <a:off x="5627721" y="2384674"/>
            <a:ext cx="535724" cy="2585323"/>
          </a:xfrm>
          <a:prstGeom prst="rect">
            <a:avLst/>
          </a:prstGeom>
          <a:noFill/>
        </p:spPr>
        <p:txBody>
          <a:bodyPr wrap="square" rtlCol="0">
            <a:spAutoFit/>
          </a:bodyPr>
          <a:lstStyle/>
          <a:p>
            <a:r>
              <a:rPr lang="en-US" dirty="0"/>
              <a:t>100</a:t>
            </a:r>
          </a:p>
          <a:p>
            <a:r>
              <a:rPr lang="en-US" dirty="0"/>
              <a:t>103</a:t>
            </a:r>
          </a:p>
          <a:p>
            <a:endParaRPr lang="en-US" dirty="0"/>
          </a:p>
          <a:p>
            <a:r>
              <a:rPr lang="en-US" dirty="0"/>
              <a:t>105</a:t>
            </a:r>
          </a:p>
          <a:p>
            <a:endParaRPr lang="en-US" dirty="0"/>
          </a:p>
          <a:p>
            <a:r>
              <a:rPr lang="en-US" dirty="0"/>
              <a:t>108</a:t>
            </a:r>
          </a:p>
          <a:p>
            <a:r>
              <a:rPr lang="en-US" dirty="0"/>
              <a:t>110</a:t>
            </a:r>
          </a:p>
          <a:p>
            <a:endParaRPr lang="en-US" dirty="0"/>
          </a:p>
          <a:p>
            <a:r>
              <a:rPr lang="en-US" dirty="0"/>
              <a:t>112</a:t>
            </a:r>
          </a:p>
        </p:txBody>
      </p:sp>
      <p:sp>
        <p:nvSpPr>
          <p:cNvPr id="15" name="Title 1">
            <a:extLst>
              <a:ext uri="{FF2B5EF4-FFF2-40B4-BE49-F238E27FC236}">
                <a16:creationId xmlns:a16="http://schemas.microsoft.com/office/drawing/2014/main" id="{2E7F64E6-58C4-4986-BB14-0036A172514F}"/>
              </a:ext>
            </a:extLst>
          </p:cNvPr>
          <p:cNvSpPr>
            <a:spLocks noGrp="1"/>
          </p:cNvSpPr>
          <p:nvPr>
            <p:ph type="title"/>
          </p:nvPr>
        </p:nvSpPr>
        <p:spPr>
          <a:xfrm>
            <a:off x="838200" y="365125"/>
            <a:ext cx="10515600" cy="1325563"/>
          </a:xfrm>
        </p:spPr>
        <p:txBody>
          <a:bodyPr/>
          <a:lstStyle/>
          <a:p>
            <a:r>
              <a:rPr lang="en-US" dirty="0"/>
              <a:t>How values of registers are updating???</a:t>
            </a:r>
          </a:p>
        </p:txBody>
      </p:sp>
    </p:spTree>
    <p:extLst>
      <p:ext uri="{BB962C8B-B14F-4D97-AF65-F5344CB8AC3E}">
        <p14:creationId xmlns:p14="http://schemas.microsoft.com/office/powerpoint/2010/main" val="3667870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875" y="1439863"/>
            <a:ext cx="3819525" cy="4351338"/>
          </a:xfrm>
        </p:spPr>
        <p:txBody>
          <a:bodyPr>
            <a:normAutofit fontScale="85000" lnSpcReduction="20000"/>
          </a:bodyPr>
          <a:lstStyle/>
          <a:p>
            <a:pPr marL="0" indent="0">
              <a:buNone/>
            </a:pPr>
            <a:r>
              <a:rPr lang="en-US" dirty="0">
                <a:solidFill>
                  <a:srgbClr val="FF0000"/>
                </a:solidFill>
              </a:rPr>
              <a:t>[org 0x100]</a:t>
            </a:r>
          </a:p>
          <a:p>
            <a:pPr marL="0" indent="0">
              <a:buNone/>
            </a:pPr>
            <a:endParaRPr lang="en-US" dirty="0"/>
          </a:p>
          <a:p>
            <a:pPr marL="0" indent="0">
              <a:buNone/>
            </a:pPr>
            <a:r>
              <a:rPr lang="en-US" dirty="0" err="1"/>
              <a:t>mov</a:t>
            </a:r>
            <a:r>
              <a:rPr lang="en-US" dirty="0"/>
              <a:t> ax, 2</a:t>
            </a:r>
          </a:p>
          <a:p>
            <a:pPr marL="0" indent="0">
              <a:buNone/>
            </a:pPr>
            <a:r>
              <a:rPr lang="en-US" dirty="0"/>
              <a:t>add ax, 2</a:t>
            </a:r>
          </a:p>
          <a:p>
            <a:pPr marL="0" indent="0">
              <a:buNone/>
            </a:pPr>
            <a:r>
              <a:rPr lang="en-US" dirty="0" err="1"/>
              <a:t>mov</a:t>
            </a:r>
            <a:r>
              <a:rPr lang="en-US" dirty="0"/>
              <a:t> </a:t>
            </a:r>
            <a:r>
              <a:rPr lang="en-US" dirty="0" err="1"/>
              <a:t>bx</a:t>
            </a:r>
            <a:r>
              <a:rPr lang="en-US" dirty="0"/>
              <a:t>, 3</a:t>
            </a:r>
          </a:p>
          <a:p>
            <a:pPr marL="0" indent="0">
              <a:buNone/>
            </a:pPr>
            <a:r>
              <a:rPr lang="en-US" dirty="0"/>
              <a:t>add </a:t>
            </a:r>
            <a:r>
              <a:rPr lang="en-US" dirty="0" err="1"/>
              <a:t>bx</a:t>
            </a:r>
            <a:r>
              <a:rPr lang="en-US" dirty="0"/>
              <a:t>, 3</a:t>
            </a:r>
          </a:p>
          <a:p>
            <a:pPr marL="0" indent="0">
              <a:buNone/>
            </a:pPr>
            <a:r>
              <a:rPr lang="en-US" dirty="0"/>
              <a:t>add </a:t>
            </a:r>
            <a:r>
              <a:rPr lang="en-US" dirty="0" err="1"/>
              <a:t>bx</a:t>
            </a:r>
            <a:r>
              <a:rPr lang="en-US" dirty="0"/>
              <a:t>, 3</a:t>
            </a:r>
          </a:p>
          <a:p>
            <a:pPr marL="0" indent="0">
              <a:buNone/>
            </a:pPr>
            <a:r>
              <a:rPr lang="en-US" dirty="0"/>
              <a:t>add ax, </a:t>
            </a:r>
            <a:r>
              <a:rPr lang="en-US" dirty="0" err="1"/>
              <a:t>bx</a:t>
            </a:r>
            <a:endParaRPr lang="en-US" dirty="0"/>
          </a:p>
          <a:p>
            <a:pPr marL="0" indent="0">
              <a:buNone/>
            </a:pPr>
            <a:endParaRPr lang="en-US" dirty="0"/>
          </a:p>
          <a:p>
            <a:pPr marL="0" indent="0">
              <a:buNone/>
            </a:pPr>
            <a:r>
              <a:rPr lang="en-US" dirty="0" err="1">
                <a:solidFill>
                  <a:srgbClr val="FF0000"/>
                </a:solidFill>
              </a:rPr>
              <a:t>mov</a:t>
            </a:r>
            <a:r>
              <a:rPr lang="en-US" dirty="0">
                <a:solidFill>
                  <a:srgbClr val="FF0000"/>
                </a:solidFill>
              </a:rPr>
              <a:t> ax, 0x4c00</a:t>
            </a:r>
          </a:p>
          <a:p>
            <a:pPr marL="0" indent="0">
              <a:buNone/>
            </a:pPr>
            <a:r>
              <a:rPr lang="en-US" dirty="0">
                <a:solidFill>
                  <a:srgbClr val="FF0000"/>
                </a:solidFill>
              </a:rPr>
              <a:t>int 0x21</a:t>
            </a:r>
          </a:p>
        </p:txBody>
      </p:sp>
      <p:sp>
        <p:nvSpPr>
          <p:cNvPr id="4" name="Slide Number Placeholder 3"/>
          <p:cNvSpPr>
            <a:spLocks noGrp="1"/>
          </p:cNvSpPr>
          <p:nvPr>
            <p:ph type="sldNum" sz="quarter" idx="12"/>
          </p:nvPr>
        </p:nvSpPr>
        <p:spPr/>
        <p:txBody>
          <a:bodyPr/>
          <a:lstStyle/>
          <a:p>
            <a:fld id="{786BC2AF-63D7-47AC-AF79-A5E6370C3DFB}" type="slidenum">
              <a:rPr lang="en-US" smtClean="0"/>
              <a:t>29</a:t>
            </a:fld>
            <a:endParaRPr lang="en-US"/>
          </a:p>
        </p:txBody>
      </p:sp>
      <p:sp>
        <p:nvSpPr>
          <p:cNvPr id="5" name="TextBox 4"/>
          <p:cNvSpPr txBox="1"/>
          <p:nvPr/>
        </p:nvSpPr>
        <p:spPr>
          <a:xfrm>
            <a:off x="8281987" y="1724026"/>
            <a:ext cx="1700213" cy="369332"/>
          </a:xfrm>
          <a:prstGeom prst="rect">
            <a:avLst/>
          </a:prstGeom>
          <a:noFill/>
        </p:spPr>
        <p:txBody>
          <a:bodyPr wrap="square" rtlCol="0">
            <a:spAutoFit/>
          </a:bodyPr>
          <a:lstStyle/>
          <a:p>
            <a:r>
              <a:rPr lang="en-US" b="1" dirty="0"/>
              <a:t>RAM</a:t>
            </a:r>
          </a:p>
        </p:txBody>
      </p:sp>
      <p:sp>
        <p:nvSpPr>
          <p:cNvPr id="6" name="Rectangle 5"/>
          <p:cNvSpPr/>
          <p:nvPr/>
        </p:nvSpPr>
        <p:spPr>
          <a:xfrm>
            <a:off x="6131719" y="2221151"/>
            <a:ext cx="4957762" cy="311681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2400" dirty="0" err="1">
                <a:solidFill>
                  <a:prstClr val="black"/>
                </a:solidFill>
              </a:rPr>
              <a:t>mov</a:t>
            </a:r>
            <a:r>
              <a:rPr lang="en-US" sz="2400" dirty="0">
                <a:solidFill>
                  <a:prstClr val="black"/>
                </a:solidFill>
              </a:rPr>
              <a:t> ax, 2</a:t>
            </a:r>
          </a:p>
          <a:p>
            <a:pPr lvl="0">
              <a:lnSpc>
                <a:spcPct val="90000"/>
              </a:lnSpc>
              <a:spcBef>
                <a:spcPts val="1000"/>
              </a:spcBef>
            </a:pPr>
            <a:r>
              <a:rPr lang="en-US" sz="2400" dirty="0">
                <a:solidFill>
                  <a:prstClr val="black"/>
                </a:solidFill>
              </a:rPr>
              <a:t>add ax, 2</a:t>
            </a:r>
          </a:p>
          <a:p>
            <a:pPr lvl="0">
              <a:lnSpc>
                <a:spcPct val="90000"/>
              </a:lnSpc>
              <a:spcBef>
                <a:spcPts val="1000"/>
              </a:spcBef>
            </a:pPr>
            <a:r>
              <a:rPr lang="en-US" sz="2400" dirty="0" err="1">
                <a:solidFill>
                  <a:prstClr val="black"/>
                </a:solidFill>
              </a:rPr>
              <a:t>mov</a:t>
            </a:r>
            <a:r>
              <a:rPr lang="en-US" sz="2400" dirty="0">
                <a:solidFill>
                  <a:prstClr val="black"/>
                </a:solidFill>
              </a:rPr>
              <a:t>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ax, </a:t>
            </a:r>
            <a:r>
              <a:rPr lang="en-US" sz="2400" dirty="0" err="1">
                <a:solidFill>
                  <a:prstClr val="black"/>
                </a:solidFill>
              </a:rPr>
              <a:t>bx</a:t>
            </a:r>
            <a:endParaRPr lang="en-US" sz="2400" dirty="0">
              <a:solidFill>
                <a:prstClr val="black"/>
              </a:solidFill>
            </a:endParaRPr>
          </a:p>
          <a:p>
            <a:pPr algn="ctr"/>
            <a:endParaRPr lang="en-US" dirty="0"/>
          </a:p>
        </p:txBody>
      </p:sp>
      <p:sp>
        <p:nvSpPr>
          <p:cNvPr id="8" name="Rectangle 7"/>
          <p:cNvSpPr/>
          <p:nvPr/>
        </p:nvSpPr>
        <p:spPr>
          <a:xfrm>
            <a:off x="3236118" y="1643776"/>
            <a:ext cx="1471613" cy="935276"/>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9" name="Rectangle 8"/>
          <p:cNvSpPr/>
          <p:nvPr/>
        </p:nvSpPr>
        <p:spPr>
          <a:xfrm>
            <a:off x="3330179" y="3356529"/>
            <a:ext cx="1393031" cy="48021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0" name="TextBox 9"/>
          <p:cNvSpPr txBox="1"/>
          <p:nvPr/>
        </p:nvSpPr>
        <p:spPr>
          <a:xfrm>
            <a:off x="3426619" y="2579052"/>
            <a:ext cx="450764" cy="369332"/>
          </a:xfrm>
          <a:prstGeom prst="rect">
            <a:avLst/>
          </a:prstGeom>
          <a:noFill/>
        </p:spPr>
        <p:txBody>
          <a:bodyPr wrap="none" rtlCol="0">
            <a:spAutoFit/>
          </a:bodyPr>
          <a:lstStyle/>
          <a:p>
            <a:r>
              <a:rPr lang="en-US" b="1" dirty="0"/>
              <a:t>AX</a:t>
            </a:r>
          </a:p>
        </p:txBody>
      </p:sp>
      <p:sp>
        <p:nvSpPr>
          <p:cNvPr id="11" name="TextBox 10"/>
          <p:cNvSpPr txBox="1"/>
          <p:nvPr/>
        </p:nvSpPr>
        <p:spPr>
          <a:xfrm>
            <a:off x="3754172" y="3831192"/>
            <a:ext cx="435504" cy="369332"/>
          </a:xfrm>
          <a:prstGeom prst="rect">
            <a:avLst/>
          </a:prstGeom>
          <a:noFill/>
        </p:spPr>
        <p:txBody>
          <a:bodyPr wrap="none" rtlCol="0">
            <a:spAutoFit/>
          </a:bodyPr>
          <a:lstStyle/>
          <a:p>
            <a:r>
              <a:rPr lang="en-US" b="1" dirty="0"/>
              <a:t>BX</a:t>
            </a:r>
          </a:p>
        </p:txBody>
      </p:sp>
      <p:sp>
        <p:nvSpPr>
          <p:cNvPr id="12" name="TextBox 11">
            <a:extLst>
              <a:ext uri="{FF2B5EF4-FFF2-40B4-BE49-F238E27FC236}">
                <a16:creationId xmlns:a16="http://schemas.microsoft.com/office/drawing/2014/main" id="{D46BACAA-AF9E-47F9-B0BE-95D34BF52047}"/>
              </a:ext>
            </a:extLst>
          </p:cNvPr>
          <p:cNvSpPr txBox="1"/>
          <p:nvPr/>
        </p:nvSpPr>
        <p:spPr>
          <a:xfrm>
            <a:off x="5627721" y="2384674"/>
            <a:ext cx="535724" cy="2585323"/>
          </a:xfrm>
          <a:prstGeom prst="rect">
            <a:avLst/>
          </a:prstGeom>
          <a:noFill/>
        </p:spPr>
        <p:txBody>
          <a:bodyPr wrap="square" rtlCol="0">
            <a:spAutoFit/>
          </a:bodyPr>
          <a:lstStyle/>
          <a:p>
            <a:r>
              <a:rPr lang="en-US" dirty="0"/>
              <a:t>100</a:t>
            </a:r>
          </a:p>
          <a:p>
            <a:r>
              <a:rPr lang="en-US" dirty="0"/>
              <a:t>103</a:t>
            </a:r>
          </a:p>
          <a:p>
            <a:endParaRPr lang="en-US" dirty="0"/>
          </a:p>
          <a:p>
            <a:r>
              <a:rPr lang="en-US" dirty="0"/>
              <a:t>105</a:t>
            </a:r>
          </a:p>
          <a:p>
            <a:endParaRPr lang="en-US" dirty="0"/>
          </a:p>
          <a:p>
            <a:r>
              <a:rPr lang="en-US" dirty="0"/>
              <a:t>108</a:t>
            </a:r>
          </a:p>
          <a:p>
            <a:r>
              <a:rPr lang="en-US" dirty="0"/>
              <a:t>110</a:t>
            </a:r>
          </a:p>
          <a:p>
            <a:endParaRPr lang="en-US" dirty="0"/>
          </a:p>
          <a:p>
            <a:r>
              <a:rPr lang="en-US" dirty="0"/>
              <a:t>112</a:t>
            </a:r>
          </a:p>
        </p:txBody>
      </p:sp>
      <p:sp>
        <p:nvSpPr>
          <p:cNvPr id="15" name="Title 1">
            <a:extLst>
              <a:ext uri="{FF2B5EF4-FFF2-40B4-BE49-F238E27FC236}">
                <a16:creationId xmlns:a16="http://schemas.microsoft.com/office/drawing/2014/main" id="{1231CFF8-4F89-4577-A689-CE3194754FDA}"/>
              </a:ext>
            </a:extLst>
          </p:cNvPr>
          <p:cNvSpPr>
            <a:spLocks noGrp="1"/>
          </p:cNvSpPr>
          <p:nvPr>
            <p:ph type="title"/>
          </p:nvPr>
        </p:nvSpPr>
        <p:spPr>
          <a:xfrm>
            <a:off x="838200" y="365125"/>
            <a:ext cx="10515600" cy="1325563"/>
          </a:xfrm>
        </p:spPr>
        <p:txBody>
          <a:bodyPr/>
          <a:lstStyle/>
          <a:p>
            <a:r>
              <a:rPr lang="en-US" dirty="0"/>
              <a:t>How values of registers are updating???</a:t>
            </a:r>
          </a:p>
        </p:txBody>
      </p:sp>
    </p:spTree>
    <p:extLst>
      <p:ext uri="{BB962C8B-B14F-4D97-AF65-F5344CB8AC3E}">
        <p14:creationId xmlns:p14="http://schemas.microsoft.com/office/powerpoint/2010/main" val="390598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descr="Large confetti">
            <a:extLst>
              <a:ext uri="{FF2B5EF4-FFF2-40B4-BE49-F238E27FC236}">
                <a16:creationId xmlns:a16="http://schemas.microsoft.com/office/drawing/2014/main" id="{DE7B6658-F6E3-42FE-BB60-C31C51D525BD}"/>
              </a:ext>
            </a:extLst>
          </p:cNvPr>
          <p:cNvSpPr>
            <a:spLocks noGrp="1" noChangeArrowheads="1"/>
          </p:cNvSpPr>
          <p:nvPr>
            <p:ph type="title"/>
          </p:nvPr>
        </p:nvSpPr>
        <p:spPr/>
        <p:txBody>
          <a:bodyPr/>
          <a:lstStyle/>
          <a:p>
            <a:pPr eaLnBrk="1" hangingPunct="1"/>
            <a:r>
              <a:rPr lang="en-US" altLang="en-US" sz="4000" b="1"/>
              <a:t>Assembler</a:t>
            </a:r>
          </a:p>
        </p:txBody>
      </p:sp>
      <p:sp>
        <p:nvSpPr>
          <p:cNvPr id="32771" name="Rectangle 3">
            <a:extLst>
              <a:ext uri="{FF2B5EF4-FFF2-40B4-BE49-F238E27FC236}">
                <a16:creationId xmlns:a16="http://schemas.microsoft.com/office/drawing/2014/main" id="{72A6E653-00FA-4E71-ABA4-F25616C5946E}"/>
              </a:ext>
            </a:extLst>
          </p:cNvPr>
          <p:cNvSpPr>
            <a:spLocks noGrp="1" noChangeArrowheads="1"/>
          </p:cNvSpPr>
          <p:nvPr>
            <p:ph type="body" idx="1"/>
          </p:nvPr>
        </p:nvSpPr>
        <p:spPr/>
        <p:txBody>
          <a:bodyPr/>
          <a:lstStyle/>
          <a:p>
            <a:pPr algn="ctr" eaLnBrk="1" hangingPunct="1">
              <a:buFontTx/>
              <a:buNone/>
            </a:pPr>
            <a:endParaRPr lang="en-US" altLang="en-US"/>
          </a:p>
          <a:p>
            <a:pPr algn="ctr" eaLnBrk="1" hangingPunct="1">
              <a:buFontTx/>
              <a:buNone/>
            </a:pPr>
            <a:endParaRPr lang="en-US" altLang="en-US"/>
          </a:p>
          <a:p>
            <a:pPr algn="ctr" eaLnBrk="1" hangingPunct="1">
              <a:buFontTx/>
              <a:buNone/>
            </a:pPr>
            <a:r>
              <a:rPr lang="en-US" altLang="en-US"/>
              <a:t>NASM</a:t>
            </a:r>
          </a:p>
          <a:p>
            <a:pPr algn="ctr" eaLnBrk="1" hangingPunct="1">
              <a:buFontTx/>
              <a:buNone/>
            </a:pPr>
            <a:endParaRPr lang="en-US" altLang="en-US"/>
          </a:p>
          <a:p>
            <a:pPr algn="ctr" eaLnBrk="1" hangingPunct="1">
              <a:buFontTx/>
              <a:buNone/>
            </a:pPr>
            <a:r>
              <a:rPr lang="en-US" altLang="en-US"/>
              <a:t>The Netwide Assembler</a:t>
            </a:r>
          </a:p>
          <a:p>
            <a:pPr eaLnBrk="1" hangingPunct="1">
              <a:buFontTx/>
              <a:buNone/>
            </a:pPr>
            <a:endParaRPr lang="en-US" altLang="en-US"/>
          </a:p>
        </p:txBody>
      </p:sp>
      <p:sp>
        <p:nvSpPr>
          <p:cNvPr id="32772" name="Slide Number Placeholder 1">
            <a:extLst>
              <a:ext uri="{FF2B5EF4-FFF2-40B4-BE49-F238E27FC236}">
                <a16:creationId xmlns:a16="http://schemas.microsoft.com/office/drawing/2014/main" id="{91FA22CF-563F-4150-A882-CE562D9A2C09}"/>
              </a:ext>
            </a:extLst>
          </p:cNvPr>
          <p:cNvSpPr>
            <a:spLocks noGrp="1"/>
          </p:cNvSpPr>
          <p:nvPr>
            <p:ph type="sldNum" sz="quarter" idx="12"/>
          </p:nvPr>
        </p:nvSpPr>
        <p:spPr>
          <a:blipFill dpi="0" rotWithShape="0">
            <a:blip r:embed="rId2"/>
            <a:srcRect/>
            <a:tile tx="0" ty="0" sx="100000" sy="100000" flip="none" algn="tl"/>
          </a:blipFill>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1E432C17-CCD7-487A-BA70-C0C668D9224F}" type="slidenum">
              <a:rPr lang="en-GB" altLang="en-US" sz="1400">
                <a:solidFill>
                  <a:schemeClr val="bg1"/>
                </a:solidFill>
              </a:rPr>
              <a:pPr>
                <a:spcBef>
                  <a:spcPct val="0"/>
                </a:spcBef>
                <a:buSzTx/>
                <a:buFontTx/>
                <a:buNone/>
              </a:pPr>
              <a:t>3</a:t>
            </a:fld>
            <a:endParaRPr lang="en-GB" altLang="en-US" sz="14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875" y="1439863"/>
            <a:ext cx="3819525" cy="4351338"/>
          </a:xfrm>
        </p:spPr>
        <p:txBody>
          <a:bodyPr>
            <a:normAutofit fontScale="85000" lnSpcReduction="20000"/>
          </a:bodyPr>
          <a:lstStyle/>
          <a:p>
            <a:pPr marL="0" indent="0">
              <a:buNone/>
            </a:pPr>
            <a:r>
              <a:rPr lang="en-US" dirty="0">
                <a:solidFill>
                  <a:srgbClr val="FF0000"/>
                </a:solidFill>
              </a:rPr>
              <a:t>[org 0x100]</a:t>
            </a:r>
          </a:p>
          <a:p>
            <a:pPr marL="0" indent="0">
              <a:buNone/>
            </a:pPr>
            <a:endParaRPr lang="en-US" dirty="0"/>
          </a:p>
          <a:p>
            <a:pPr marL="0" indent="0">
              <a:buNone/>
            </a:pPr>
            <a:r>
              <a:rPr lang="en-US" dirty="0" err="1"/>
              <a:t>mov</a:t>
            </a:r>
            <a:r>
              <a:rPr lang="en-US" dirty="0"/>
              <a:t> ax, 2</a:t>
            </a:r>
          </a:p>
          <a:p>
            <a:pPr marL="0" indent="0">
              <a:buNone/>
            </a:pPr>
            <a:r>
              <a:rPr lang="en-US" dirty="0"/>
              <a:t>add ax, 2</a:t>
            </a:r>
          </a:p>
          <a:p>
            <a:pPr marL="0" indent="0">
              <a:buNone/>
            </a:pPr>
            <a:r>
              <a:rPr lang="en-US" dirty="0" err="1"/>
              <a:t>mov</a:t>
            </a:r>
            <a:r>
              <a:rPr lang="en-US" dirty="0"/>
              <a:t> </a:t>
            </a:r>
            <a:r>
              <a:rPr lang="en-US" dirty="0" err="1"/>
              <a:t>bx</a:t>
            </a:r>
            <a:r>
              <a:rPr lang="en-US" dirty="0"/>
              <a:t>, 3</a:t>
            </a:r>
          </a:p>
          <a:p>
            <a:pPr marL="0" indent="0">
              <a:buNone/>
            </a:pPr>
            <a:r>
              <a:rPr lang="en-US" dirty="0"/>
              <a:t>add </a:t>
            </a:r>
            <a:r>
              <a:rPr lang="en-US" dirty="0" err="1"/>
              <a:t>bx</a:t>
            </a:r>
            <a:r>
              <a:rPr lang="en-US" dirty="0"/>
              <a:t>, 3</a:t>
            </a:r>
          </a:p>
          <a:p>
            <a:pPr marL="0" indent="0">
              <a:buNone/>
            </a:pPr>
            <a:r>
              <a:rPr lang="en-US" dirty="0"/>
              <a:t>add </a:t>
            </a:r>
            <a:r>
              <a:rPr lang="en-US" dirty="0" err="1"/>
              <a:t>bx</a:t>
            </a:r>
            <a:r>
              <a:rPr lang="en-US" dirty="0"/>
              <a:t>, 3</a:t>
            </a:r>
          </a:p>
          <a:p>
            <a:pPr marL="0" indent="0">
              <a:buNone/>
            </a:pPr>
            <a:r>
              <a:rPr lang="en-US" dirty="0"/>
              <a:t>add ax, </a:t>
            </a:r>
            <a:r>
              <a:rPr lang="en-US" dirty="0" err="1"/>
              <a:t>bx</a:t>
            </a:r>
            <a:endParaRPr lang="en-US" dirty="0"/>
          </a:p>
          <a:p>
            <a:pPr marL="0" indent="0">
              <a:buNone/>
            </a:pPr>
            <a:endParaRPr lang="en-US" dirty="0"/>
          </a:p>
          <a:p>
            <a:pPr marL="0" indent="0">
              <a:buNone/>
            </a:pPr>
            <a:r>
              <a:rPr lang="en-US" dirty="0" err="1">
                <a:solidFill>
                  <a:srgbClr val="FF0000"/>
                </a:solidFill>
              </a:rPr>
              <a:t>mov</a:t>
            </a:r>
            <a:r>
              <a:rPr lang="en-US" dirty="0">
                <a:solidFill>
                  <a:srgbClr val="FF0000"/>
                </a:solidFill>
              </a:rPr>
              <a:t> ax, 0x4c00</a:t>
            </a:r>
          </a:p>
          <a:p>
            <a:pPr marL="0" indent="0">
              <a:buNone/>
            </a:pPr>
            <a:r>
              <a:rPr lang="en-US" dirty="0">
                <a:solidFill>
                  <a:srgbClr val="FF0000"/>
                </a:solidFill>
              </a:rPr>
              <a:t>int 0x21</a:t>
            </a:r>
          </a:p>
        </p:txBody>
      </p:sp>
      <p:sp>
        <p:nvSpPr>
          <p:cNvPr id="4" name="Slide Number Placeholder 3"/>
          <p:cNvSpPr>
            <a:spLocks noGrp="1"/>
          </p:cNvSpPr>
          <p:nvPr>
            <p:ph type="sldNum" sz="quarter" idx="12"/>
          </p:nvPr>
        </p:nvSpPr>
        <p:spPr/>
        <p:txBody>
          <a:bodyPr/>
          <a:lstStyle/>
          <a:p>
            <a:fld id="{786BC2AF-63D7-47AC-AF79-A5E6370C3DFB}" type="slidenum">
              <a:rPr lang="en-US" smtClean="0"/>
              <a:t>30</a:t>
            </a:fld>
            <a:endParaRPr lang="en-US"/>
          </a:p>
        </p:txBody>
      </p:sp>
      <p:sp>
        <p:nvSpPr>
          <p:cNvPr id="5" name="TextBox 4"/>
          <p:cNvSpPr txBox="1"/>
          <p:nvPr/>
        </p:nvSpPr>
        <p:spPr>
          <a:xfrm>
            <a:off x="8281987" y="1724026"/>
            <a:ext cx="1700213" cy="369332"/>
          </a:xfrm>
          <a:prstGeom prst="rect">
            <a:avLst/>
          </a:prstGeom>
          <a:noFill/>
        </p:spPr>
        <p:txBody>
          <a:bodyPr wrap="square" rtlCol="0">
            <a:spAutoFit/>
          </a:bodyPr>
          <a:lstStyle/>
          <a:p>
            <a:r>
              <a:rPr lang="en-US" b="1" dirty="0"/>
              <a:t>RAM</a:t>
            </a:r>
          </a:p>
        </p:txBody>
      </p:sp>
      <p:sp>
        <p:nvSpPr>
          <p:cNvPr id="6" name="Rectangle 5"/>
          <p:cNvSpPr/>
          <p:nvPr/>
        </p:nvSpPr>
        <p:spPr>
          <a:xfrm>
            <a:off x="6131719" y="2221151"/>
            <a:ext cx="4957762" cy="311681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2400" dirty="0" err="1">
                <a:solidFill>
                  <a:prstClr val="black"/>
                </a:solidFill>
              </a:rPr>
              <a:t>mov</a:t>
            </a:r>
            <a:r>
              <a:rPr lang="en-US" sz="2400" dirty="0">
                <a:solidFill>
                  <a:prstClr val="black"/>
                </a:solidFill>
              </a:rPr>
              <a:t> ax, 2</a:t>
            </a:r>
          </a:p>
          <a:p>
            <a:pPr lvl="0">
              <a:lnSpc>
                <a:spcPct val="90000"/>
              </a:lnSpc>
              <a:spcBef>
                <a:spcPts val="1000"/>
              </a:spcBef>
            </a:pPr>
            <a:r>
              <a:rPr lang="en-US" sz="2400" dirty="0">
                <a:solidFill>
                  <a:prstClr val="black"/>
                </a:solidFill>
              </a:rPr>
              <a:t>add ax, 2</a:t>
            </a:r>
          </a:p>
          <a:p>
            <a:pPr lvl="0">
              <a:lnSpc>
                <a:spcPct val="90000"/>
              </a:lnSpc>
              <a:spcBef>
                <a:spcPts val="1000"/>
              </a:spcBef>
            </a:pPr>
            <a:r>
              <a:rPr lang="en-US" sz="2400" dirty="0" err="1">
                <a:solidFill>
                  <a:prstClr val="black"/>
                </a:solidFill>
              </a:rPr>
              <a:t>mov</a:t>
            </a:r>
            <a:r>
              <a:rPr lang="en-US" sz="2400" dirty="0">
                <a:solidFill>
                  <a:prstClr val="black"/>
                </a:solidFill>
              </a:rPr>
              <a:t>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ax, </a:t>
            </a:r>
            <a:r>
              <a:rPr lang="en-US" sz="2400" dirty="0" err="1">
                <a:solidFill>
                  <a:prstClr val="black"/>
                </a:solidFill>
              </a:rPr>
              <a:t>bx</a:t>
            </a:r>
            <a:endParaRPr lang="en-US" sz="2400" dirty="0">
              <a:solidFill>
                <a:prstClr val="black"/>
              </a:solidFill>
            </a:endParaRPr>
          </a:p>
          <a:p>
            <a:pPr algn="ctr"/>
            <a:endParaRPr lang="en-US" dirty="0"/>
          </a:p>
        </p:txBody>
      </p:sp>
      <p:sp>
        <p:nvSpPr>
          <p:cNvPr id="8" name="Rectangle 7"/>
          <p:cNvSpPr/>
          <p:nvPr/>
        </p:nvSpPr>
        <p:spPr>
          <a:xfrm>
            <a:off x="3236118" y="1643776"/>
            <a:ext cx="1471613" cy="935276"/>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9" name="Rectangle 8"/>
          <p:cNvSpPr/>
          <p:nvPr/>
        </p:nvSpPr>
        <p:spPr>
          <a:xfrm>
            <a:off x="3330179" y="3356529"/>
            <a:ext cx="1393031" cy="48021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p>
        </p:txBody>
      </p:sp>
      <p:sp>
        <p:nvSpPr>
          <p:cNvPr id="10" name="TextBox 9"/>
          <p:cNvSpPr txBox="1"/>
          <p:nvPr/>
        </p:nvSpPr>
        <p:spPr>
          <a:xfrm>
            <a:off x="3426619" y="2579052"/>
            <a:ext cx="450764" cy="369332"/>
          </a:xfrm>
          <a:prstGeom prst="rect">
            <a:avLst/>
          </a:prstGeom>
          <a:noFill/>
        </p:spPr>
        <p:txBody>
          <a:bodyPr wrap="none" rtlCol="0">
            <a:spAutoFit/>
          </a:bodyPr>
          <a:lstStyle/>
          <a:p>
            <a:r>
              <a:rPr lang="en-US" b="1" dirty="0"/>
              <a:t>AX</a:t>
            </a:r>
          </a:p>
        </p:txBody>
      </p:sp>
      <p:sp>
        <p:nvSpPr>
          <p:cNvPr id="11" name="TextBox 10"/>
          <p:cNvSpPr txBox="1"/>
          <p:nvPr/>
        </p:nvSpPr>
        <p:spPr>
          <a:xfrm>
            <a:off x="3754172" y="3831192"/>
            <a:ext cx="435504" cy="369332"/>
          </a:xfrm>
          <a:prstGeom prst="rect">
            <a:avLst/>
          </a:prstGeom>
          <a:noFill/>
        </p:spPr>
        <p:txBody>
          <a:bodyPr wrap="none" rtlCol="0">
            <a:spAutoFit/>
          </a:bodyPr>
          <a:lstStyle/>
          <a:p>
            <a:r>
              <a:rPr lang="en-US" b="1" dirty="0"/>
              <a:t>BX</a:t>
            </a:r>
          </a:p>
        </p:txBody>
      </p:sp>
      <p:sp>
        <p:nvSpPr>
          <p:cNvPr id="12" name="TextBox 11">
            <a:extLst>
              <a:ext uri="{FF2B5EF4-FFF2-40B4-BE49-F238E27FC236}">
                <a16:creationId xmlns:a16="http://schemas.microsoft.com/office/drawing/2014/main" id="{A56D1CC5-CFC6-437D-9F36-D819639C00A9}"/>
              </a:ext>
            </a:extLst>
          </p:cNvPr>
          <p:cNvSpPr txBox="1"/>
          <p:nvPr/>
        </p:nvSpPr>
        <p:spPr>
          <a:xfrm>
            <a:off x="5627721" y="2384674"/>
            <a:ext cx="535724" cy="2585323"/>
          </a:xfrm>
          <a:prstGeom prst="rect">
            <a:avLst/>
          </a:prstGeom>
          <a:noFill/>
        </p:spPr>
        <p:txBody>
          <a:bodyPr wrap="square" rtlCol="0">
            <a:spAutoFit/>
          </a:bodyPr>
          <a:lstStyle/>
          <a:p>
            <a:r>
              <a:rPr lang="en-US" dirty="0"/>
              <a:t>100</a:t>
            </a:r>
          </a:p>
          <a:p>
            <a:r>
              <a:rPr lang="en-US" dirty="0"/>
              <a:t>103</a:t>
            </a:r>
          </a:p>
          <a:p>
            <a:endParaRPr lang="en-US" dirty="0"/>
          </a:p>
          <a:p>
            <a:r>
              <a:rPr lang="en-US" dirty="0"/>
              <a:t>105</a:t>
            </a:r>
          </a:p>
          <a:p>
            <a:endParaRPr lang="en-US" dirty="0"/>
          </a:p>
          <a:p>
            <a:r>
              <a:rPr lang="en-US" dirty="0"/>
              <a:t>108</a:t>
            </a:r>
          </a:p>
          <a:p>
            <a:r>
              <a:rPr lang="en-US" dirty="0"/>
              <a:t>110</a:t>
            </a:r>
          </a:p>
          <a:p>
            <a:endParaRPr lang="en-US" dirty="0"/>
          </a:p>
          <a:p>
            <a:r>
              <a:rPr lang="en-US" dirty="0"/>
              <a:t>112</a:t>
            </a:r>
          </a:p>
        </p:txBody>
      </p:sp>
      <p:sp>
        <p:nvSpPr>
          <p:cNvPr id="15" name="Title 1">
            <a:extLst>
              <a:ext uri="{FF2B5EF4-FFF2-40B4-BE49-F238E27FC236}">
                <a16:creationId xmlns:a16="http://schemas.microsoft.com/office/drawing/2014/main" id="{A3312C49-8D60-4B97-9A60-543DFE056148}"/>
              </a:ext>
            </a:extLst>
          </p:cNvPr>
          <p:cNvSpPr>
            <a:spLocks noGrp="1"/>
          </p:cNvSpPr>
          <p:nvPr>
            <p:ph type="title"/>
          </p:nvPr>
        </p:nvSpPr>
        <p:spPr>
          <a:xfrm>
            <a:off x="838200" y="365125"/>
            <a:ext cx="10515600" cy="1325563"/>
          </a:xfrm>
        </p:spPr>
        <p:txBody>
          <a:bodyPr/>
          <a:lstStyle/>
          <a:p>
            <a:r>
              <a:rPr lang="en-US" dirty="0"/>
              <a:t>How values of registers are updating???</a:t>
            </a:r>
          </a:p>
        </p:txBody>
      </p:sp>
    </p:spTree>
    <p:extLst>
      <p:ext uri="{BB962C8B-B14F-4D97-AF65-F5344CB8AC3E}">
        <p14:creationId xmlns:p14="http://schemas.microsoft.com/office/powerpoint/2010/main" val="915098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875" y="1439863"/>
            <a:ext cx="3819525" cy="4351338"/>
          </a:xfrm>
        </p:spPr>
        <p:txBody>
          <a:bodyPr>
            <a:normAutofit fontScale="85000" lnSpcReduction="20000"/>
          </a:bodyPr>
          <a:lstStyle/>
          <a:p>
            <a:pPr marL="0" indent="0">
              <a:buNone/>
            </a:pPr>
            <a:r>
              <a:rPr lang="en-US" dirty="0">
                <a:solidFill>
                  <a:srgbClr val="FF0000"/>
                </a:solidFill>
              </a:rPr>
              <a:t>[org 0x100]</a:t>
            </a:r>
          </a:p>
          <a:p>
            <a:pPr marL="0" indent="0">
              <a:buNone/>
            </a:pPr>
            <a:endParaRPr lang="en-US" dirty="0"/>
          </a:p>
          <a:p>
            <a:pPr marL="0" indent="0">
              <a:buNone/>
            </a:pPr>
            <a:r>
              <a:rPr lang="en-US" dirty="0" err="1"/>
              <a:t>mov</a:t>
            </a:r>
            <a:r>
              <a:rPr lang="en-US" dirty="0"/>
              <a:t> ax, 2</a:t>
            </a:r>
          </a:p>
          <a:p>
            <a:pPr marL="0" indent="0">
              <a:buNone/>
            </a:pPr>
            <a:r>
              <a:rPr lang="en-US" dirty="0"/>
              <a:t>add ax, 2</a:t>
            </a:r>
          </a:p>
          <a:p>
            <a:pPr marL="0" indent="0">
              <a:buNone/>
            </a:pPr>
            <a:r>
              <a:rPr lang="en-US" dirty="0" err="1"/>
              <a:t>mov</a:t>
            </a:r>
            <a:r>
              <a:rPr lang="en-US" dirty="0"/>
              <a:t> </a:t>
            </a:r>
            <a:r>
              <a:rPr lang="en-US" dirty="0" err="1"/>
              <a:t>bx</a:t>
            </a:r>
            <a:r>
              <a:rPr lang="en-US" dirty="0"/>
              <a:t>, 3</a:t>
            </a:r>
          </a:p>
          <a:p>
            <a:pPr marL="0" indent="0">
              <a:buNone/>
            </a:pPr>
            <a:r>
              <a:rPr lang="en-US" dirty="0"/>
              <a:t>add </a:t>
            </a:r>
            <a:r>
              <a:rPr lang="en-US" dirty="0" err="1"/>
              <a:t>bx</a:t>
            </a:r>
            <a:r>
              <a:rPr lang="en-US" dirty="0"/>
              <a:t>, 3</a:t>
            </a:r>
          </a:p>
          <a:p>
            <a:pPr marL="0" indent="0">
              <a:buNone/>
            </a:pPr>
            <a:r>
              <a:rPr lang="en-US" dirty="0"/>
              <a:t>add </a:t>
            </a:r>
            <a:r>
              <a:rPr lang="en-US" dirty="0" err="1"/>
              <a:t>bx</a:t>
            </a:r>
            <a:r>
              <a:rPr lang="en-US" dirty="0"/>
              <a:t>, 3</a:t>
            </a:r>
          </a:p>
          <a:p>
            <a:pPr marL="0" indent="0">
              <a:buNone/>
            </a:pPr>
            <a:r>
              <a:rPr lang="en-US" dirty="0"/>
              <a:t>add ax, </a:t>
            </a:r>
            <a:r>
              <a:rPr lang="en-US" dirty="0" err="1"/>
              <a:t>bx</a:t>
            </a:r>
            <a:endParaRPr lang="en-US" dirty="0"/>
          </a:p>
          <a:p>
            <a:pPr marL="0" indent="0">
              <a:buNone/>
            </a:pPr>
            <a:endParaRPr lang="en-US" dirty="0"/>
          </a:p>
          <a:p>
            <a:pPr marL="0" indent="0">
              <a:buNone/>
            </a:pPr>
            <a:r>
              <a:rPr lang="en-US" dirty="0" err="1">
                <a:solidFill>
                  <a:srgbClr val="FF0000"/>
                </a:solidFill>
              </a:rPr>
              <a:t>mov</a:t>
            </a:r>
            <a:r>
              <a:rPr lang="en-US" dirty="0">
                <a:solidFill>
                  <a:srgbClr val="FF0000"/>
                </a:solidFill>
              </a:rPr>
              <a:t> ax, 0x4c00</a:t>
            </a:r>
          </a:p>
          <a:p>
            <a:pPr marL="0" indent="0">
              <a:buNone/>
            </a:pPr>
            <a:r>
              <a:rPr lang="en-US" dirty="0">
                <a:solidFill>
                  <a:srgbClr val="FF0000"/>
                </a:solidFill>
              </a:rPr>
              <a:t>int 0x21</a:t>
            </a:r>
          </a:p>
        </p:txBody>
      </p:sp>
      <p:sp>
        <p:nvSpPr>
          <p:cNvPr id="4" name="Slide Number Placeholder 3"/>
          <p:cNvSpPr>
            <a:spLocks noGrp="1"/>
          </p:cNvSpPr>
          <p:nvPr>
            <p:ph type="sldNum" sz="quarter" idx="12"/>
          </p:nvPr>
        </p:nvSpPr>
        <p:spPr/>
        <p:txBody>
          <a:bodyPr/>
          <a:lstStyle/>
          <a:p>
            <a:fld id="{786BC2AF-63D7-47AC-AF79-A5E6370C3DFB}" type="slidenum">
              <a:rPr lang="en-US" smtClean="0"/>
              <a:t>31</a:t>
            </a:fld>
            <a:endParaRPr lang="en-US"/>
          </a:p>
        </p:txBody>
      </p:sp>
      <p:sp>
        <p:nvSpPr>
          <p:cNvPr id="5" name="TextBox 4"/>
          <p:cNvSpPr txBox="1"/>
          <p:nvPr/>
        </p:nvSpPr>
        <p:spPr>
          <a:xfrm>
            <a:off x="8281987" y="1724026"/>
            <a:ext cx="1700213" cy="369332"/>
          </a:xfrm>
          <a:prstGeom prst="rect">
            <a:avLst/>
          </a:prstGeom>
          <a:noFill/>
        </p:spPr>
        <p:txBody>
          <a:bodyPr wrap="square" rtlCol="0">
            <a:spAutoFit/>
          </a:bodyPr>
          <a:lstStyle/>
          <a:p>
            <a:r>
              <a:rPr lang="en-US" b="1" dirty="0"/>
              <a:t>RAM</a:t>
            </a:r>
          </a:p>
        </p:txBody>
      </p:sp>
      <p:sp>
        <p:nvSpPr>
          <p:cNvPr id="6" name="Rectangle 5"/>
          <p:cNvSpPr/>
          <p:nvPr/>
        </p:nvSpPr>
        <p:spPr>
          <a:xfrm>
            <a:off x="6131719" y="2221151"/>
            <a:ext cx="4957762" cy="311681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2400" dirty="0" err="1">
                <a:solidFill>
                  <a:prstClr val="black"/>
                </a:solidFill>
              </a:rPr>
              <a:t>mov</a:t>
            </a:r>
            <a:r>
              <a:rPr lang="en-US" sz="2400" dirty="0">
                <a:solidFill>
                  <a:prstClr val="black"/>
                </a:solidFill>
              </a:rPr>
              <a:t> ax, 2</a:t>
            </a:r>
          </a:p>
          <a:p>
            <a:pPr lvl="0">
              <a:lnSpc>
                <a:spcPct val="90000"/>
              </a:lnSpc>
              <a:spcBef>
                <a:spcPts val="1000"/>
              </a:spcBef>
            </a:pPr>
            <a:r>
              <a:rPr lang="en-US" sz="2400" dirty="0">
                <a:solidFill>
                  <a:prstClr val="black"/>
                </a:solidFill>
              </a:rPr>
              <a:t>add ax, 2</a:t>
            </a:r>
          </a:p>
          <a:p>
            <a:pPr lvl="0">
              <a:lnSpc>
                <a:spcPct val="90000"/>
              </a:lnSpc>
              <a:spcBef>
                <a:spcPts val="1000"/>
              </a:spcBef>
            </a:pPr>
            <a:r>
              <a:rPr lang="en-US" sz="2400" dirty="0" err="1">
                <a:solidFill>
                  <a:prstClr val="black"/>
                </a:solidFill>
              </a:rPr>
              <a:t>mov</a:t>
            </a:r>
            <a:r>
              <a:rPr lang="en-US" sz="2400" dirty="0">
                <a:solidFill>
                  <a:prstClr val="black"/>
                </a:solidFill>
              </a:rPr>
              <a:t>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t>
            </a:r>
            <a:r>
              <a:rPr lang="en-US" sz="2400" dirty="0" err="1">
                <a:solidFill>
                  <a:prstClr val="black"/>
                </a:solidFill>
              </a:rPr>
              <a:t>bx</a:t>
            </a:r>
            <a:r>
              <a:rPr lang="en-US" sz="2400" dirty="0">
                <a:solidFill>
                  <a:prstClr val="black"/>
                </a:solidFill>
              </a:rPr>
              <a:t>, 3</a:t>
            </a:r>
          </a:p>
          <a:p>
            <a:pPr lvl="0">
              <a:lnSpc>
                <a:spcPct val="90000"/>
              </a:lnSpc>
              <a:spcBef>
                <a:spcPts val="1000"/>
              </a:spcBef>
            </a:pPr>
            <a:r>
              <a:rPr lang="en-US" sz="2400" dirty="0">
                <a:solidFill>
                  <a:prstClr val="black"/>
                </a:solidFill>
              </a:rPr>
              <a:t>add ax, </a:t>
            </a:r>
            <a:r>
              <a:rPr lang="en-US" sz="2400" dirty="0" err="1">
                <a:solidFill>
                  <a:prstClr val="black"/>
                </a:solidFill>
              </a:rPr>
              <a:t>bx</a:t>
            </a:r>
            <a:endParaRPr lang="en-US" sz="2400" dirty="0">
              <a:solidFill>
                <a:prstClr val="black"/>
              </a:solidFill>
            </a:endParaRPr>
          </a:p>
          <a:p>
            <a:pPr algn="ctr"/>
            <a:endParaRPr lang="en-US" dirty="0"/>
          </a:p>
        </p:txBody>
      </p:sp>
      <p:sp>
        <p:nvSpPr>
          <p:cNvPr id="8" name="Rectangle 7"/>
          <p:cNvSpPr/>
          <p:nvPr/>
        </p:nvSpPr>
        <p:spPr>
          <a:xfrm>
            <a:off x="3236118" y="1643776"/>
            <a:ext cx="1471613" cy="935276"/>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p>
        </p:txBody>
      </p:sp>
      <p:sp>
        <p:nvSpPr>
          <p:cNvPr id="9" name="Rectangle 8"/>
          <p:cNvSpPr/>
          <p:nvPr/>
        </p:nvSpPr>
        <p:spPr>
          <a:xfrm>
            <a:off x="3330179" y="3356529"/>
            <a:ext cx="1393031" cy="48021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p>
        </p:txBody>
      </p:sp>
      <p:sp>
        <p:nvSpPr>
          <p:cNvPr id="10" name="TextBox 9"/>
          <p:cNvSpPr txBox="1"/>
          <p:nvPr/>
        </p:nvSpPr>
        <p:spPr>
          <a:xfrm>
            <a:off x="3426619" y="2579052"/>
            <a:ext cx="450764" cy="369332"/>
          </a:xfrm>
          <a:prstGeom prst="rect">
            <a:avLst/>
          </a:prstGeom>
          <a:noFill/>
        </p:spPr>
        <p:txBody>
          <a:bodyPr wrap="none" rtlCol="0">
            <a:spAutoFit/>
          </a:bodyPr>
          <a:lstStyle/>
          <a:p>
            <a:r>
              <a:rPr lang="en-US" b="1" dirty="0"/>
              <a:t>AX</a:t>
            </a:r>
          </a:p>
        </p:txBody>
      </p:sp>
      <p:sp>
        <p:nvSpPr>
          <p:cNvPr id="11" name="TextBox 10"/>
          <p:cNvSpPr txBox="1"/>
          <p:nvPr/>
        </p:nvSpPr>
        <p:spPr>
          <a:xfrm>
            <a:off x="3754172" y="3831192"/>
            <a:ext cx="435504" cy="369332"/>
          </a:xfrm>
          <a:prstGeom prst="rect">
            <a:avLst/>
          </a:prstGeom>
          <a:noFill/>
        </p:spPr>
        <p:txBody>
          <a:bodyPr wrap="none" rtlCol="0">
            <a:spAutoFit/>
          </a:bodyPr>
          <a:lstStyle/>
          <a:p>
            <a:r>
              <a:rPr lang="en-US" b="1" dirty="0"/>
              <a:t>BX</a:t>
            </a:r>
          </a:p>
        </p:txBody>
      </p:sp>
      <p:sp>
        <p:nvSpPr>
          <p:cNvPr id="12" name="TextBox 11">
            <a:extLst>
              <a:ext uri="{FF2B5EF4-FFF2-40B4-BE49-F238E27FC236}">
                <a16:creationId xmlns:a16="http://schemas.microsoft.com/office/drawing/2014/main" id="{7F501945-3CA5-436D-A8DD-F46650B98A7A}"/>
              </a:ext>
            </a:extLst>
          </p:cNvPr>
          <p:cNvSpPr txBox="1"/>
          <p:nvPr/>
        </p:nvSpPr>
        <p:spPr>
          <a:xfrm>
            <a:off x="5627721" y="2384674"/>
            <a:ext cx="535724" cy="2585323"/>
          </a:xfrm>
          <a:prstGeom prst="rect">
            <a:avLst/>
          </a:prstGeom>
          <a:noFill/>
        </p:spPr>
        <p:txBody>
          <a:bodyPr wrap="square" rtlCol="0">
            <a:spAutoFit/>
          </a:bodyPr>
          <a:lstStyle/>
          <a:p>
            <a:r>
              <a:rPr lang="en-US" dirty="0"/>
              <a:t>100</a:t>
            </a:r>
          </a:p>
          <a:p>
            <a:r>
              <a:rPr lang="en-US" dirty="0"/>
              <a:t>103</a:t>
            </a:r>
          </a:p>
          <a:p>
            <a:endParaRPr lang="en-US" dirty="0"/>
          </a:p>
          <a:p>
            <a:r>
              <a:rPr lang="en-US" dirty="0"/>
              <a:t>105</a:t>
            </a:r>
          </a:p>
          <a:p>
            <a:endParaRPr lang="en-US" dirty="0"/>
          </a:p>
          <a:p>
            <a:r>
              <a:rPr lang="en-US" dirty="0"/>
              <a:t>108</a:t>
            </a:r>
          </a:p>
          <a:p>
            <a:r>
              <a:rPr lang="en-US" dirty="0"/>
              <a:t>110</a:t>
            </a:r>
          </a:p>
          <a:p>
            <a:endParaRPr lang="en-US" dirty="0"/>
          </a:p>
          <a:p>
            <a:r>
              <a:rPr lang="en-US" dirty="0"/>
              <a:t>112</a:t>
            </a:r>
          </a:p>
        </p:txBody>
      </p:sp>
      <p:sp>
        <p:nvSpPr>
          <p:cNvPr id="15" name="Title 1">
            <a:extLst>
              <a:ext uri="{FF2B5EF4-FFF2-40B4-BE49-F238E27FC236}">
                <a16:creationId xmlns:a16="http://schemas.microsoft.com/office/drawing/2014/main" id="{0DB7956E-C021-4CA9-BBAE-AD40483D56C7}"/>
              </a:ext>
            </a:extLst>
          </p:cNvPr>
          <p:cNvSpPr>
            <a:spLocks noGrp="1"/>
          </p:cNvSpPr>
          <p:nvPr>
            <p:ph type="title"/>
          </p:nvPr>
        </p:nvSpPr>
        <p:spPr>
          <a:xfrm>
            <a:off x="838200" y="365125"/>
            <a:ext cx="10515600" cy="1325563"/>
          </a:xfrm>
        </p:spPr>
        <p:txBody>
          <a:bodyPr/>
          <a:lstStyle/>
          <a:p>
            <a:r>
              <a:rPr lang="en-US" dirty="0"/>
              <a:t>How values of registers are updating???</a:t>
            </a:r>
          </a:p>
        </p:txBody>
      </p:sp>
    </p:spTree>
    <p:extLst>
      <p:ext uri="{BB962C8B-B14F-4D97-AF65-F5344CB8AC3E}">
        <p14:creationId xmlns:p14="http://schemas.microsoft.com/office/powerpoint/2010/main" val="2456628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875" y="1439863"/>
            <a:ext cx="3819525" cy="4351338"/>
          </a:xfrm>
        </p:spPr>
        <p:txBody>
          <a:bodyPr>
            <a:normAutofit fontScale="85000" lnSpcReduction="20000"/>
          </a:bodyPr>
          <a:lstStyle/>
          <a:p>
            <a:pPr marL="0" indent="0">
              <a:buNone/>
            </a:pPr>
            <a:r>
              <a:rPr lang="en-US" dirty="0">
                <a:solidFill>
                  <a:srgbClr val="FF0000"/>
                </a:solidFill>
              </a:rPr>
              <a:t>[org 0x100]</a:t>
            </a:r>
          </a:p>
          <a:p>
            <a:pPr marL="0" indent="0">
              <a:buNone/>
            </a:pPr>
            <a:endParaRPr lang="en-US" dirty="0"/>
          </a:p>
          <a:p>
            <a:pPr marL="0" indent="0">
              <a:buNone/>
            </a:pPr>
            <a:r>
              <a:rPr lang="en-US" dirty="0" err="1"/>
              <a:t>mov</a:t>
            </a:r>
            <a:r>
              <a:rPr lang="en-US" dirty="0"/>
              <a:t> ax, 2</a:t>
            </a:r>
          </a:p>
          <a:p>
            <a:pPr marL="0" indent="0">
              <a:buNone/>
            </a:pPr>
            <a:r>
              <a:rPr lang="en-US" dirty="0"/>
              <a:t>add ax, 2</a:t>
            </a:r>
          </a:p>
          <a:p>
            <a:pPr marL="0" indent="0">
              <a:buNone/>
            </a:pPr>
            <a:r>
              <a:rPr lang="en-US" dirty="0" err="1"/>
              <a:t>mov</a:t>
            </a:r>
            <a:r>
              <a:rPr lang="en-US" dirty="0"/>
              <a:t> </a:t>
            </a:r>
            <a:r>
              <a:rPr lang="en-US" dirty="0" err="1"/>
              <a:t>bx</a:t>
            </a:r>
            <a:r>
              <a:rPr lang="en-US" dirty="0"/>
              <a:t>, 3</a:t>
            </a:r>
          </a:p>
          <a:p>
            <a:pPr marL="0" indent="0">
              <a:buNone/>
            </a:pPr>
            <a:r>
              <a:rPr lang="en-US" dirty="0"/>
              <a:t>add </a:t>
            </a:r>
            <a:r>
              <a:rPr lang="en-US" dirty="0" err="1"/>
              <a:t>bx</a:t>
            </a:r>
            <a:r>
              <a:rPr lang="en-US" dirty="0"/>
              <a:t>, 3</a:t>
            </a:r>
          </a:p>
          <a:p>
            <a:pPr marL="0" indent="0">
              <a:buNone/>
            </a:pPr>
            <a:r>
              <a:rPr lang="en-US" dirty="0"/>
              <a:t>add </a:t>
            </a:r>
            <a:r>
              <a:rPr lang="en-US" dirty="0" err="1"/>
              <a:t>bx</a:t>
            </a:r>
            <a:r>
              <a:rPr lang="en-US" dirty="0"/>
              <a:t>, 3</a:t>
            </a:r>
          </a:p>
          <a:p>
            <a:pPr marL="0" indent="0">
              <a:buNone/>
            </a:pPr>
            <a:r>
              <a:rPr lang="en-US" dirty="0"/>
              <a:t>add ax, </a:t>
            </a:r>
            <a:r>
              <a:rPr lang="en-US" dirty="0" err="1"/>
              <a:t>bx</a:t>
            </a:r>
            <a:endParaRPr lang="en-US" dirty="0"/>
          </a:p>
          <a:p>
            <a:pPr marL="0" indent="0">
              <a:buNone/>
            </a:pPr>
            <a:endParaRPr lang="en-US" dirty="0"/>
          </a:p>
          <a:p>
            <a:pPr marL="0" indent="0">
              <a:buNone/>
            </a:pPr>
            <a:r>
              <a:rPr lang="en-US" dirty="0" err="1">
                <a:solidFill>
                  <a:srgbClr val="FF0000"/>
                </a:solidFill>
              </a:rPr>
              <a:t>mov</a:t>
            </a:r>
            <a:r>
              <a:rPr lang="en-US" dirty="0">
                <a:solidFill>
                  <a:srgbClr val="FF0000"/>
                </a:solidFill>
              </a:rPr>
              <a:t> ax, 0x4c00</a:t>
            </a:r>
          </a:p>
          <a:p>
            <a:pPr marL="0" indent="0">
              <a:buNone/>
            </a:pPr>
            <a:r>
              <a:rPr lang="en-US" dirty="0">
                <a:solidFill>
                  <a:srgbClr val="FF0000"/>
                </a:solidFill>
              </a:rPr>
              <a:t>int 0x21</a:t>
            </a:r>
          </a:p>
        </p:txBody>
      </p:sp>
      <p:sp>
        <p:nvSpPr>
          <p:cNvPr id="4" name="Slide Number Placeholder 3"/>
          <p:cNvSpPr>
            <a:spLocks noGrp="1"/>
          </p:cNvSpPr>
          <p:nvPr>
            <p:ph type="sldNum" sz="quarter" idx="12"/>
          </p:nvPr>
        </p:nvSpPr>
        <p:spPr/>
        <p:txBody>
          <a:bodyPr/>
          <a:lstStyle/>
          <a:p>
            <a:fld id="{786BC2AF-63D7-47AC-AF79-A5E6370C3DFB}" type="slidenum">
              <a:rPr lang="en-US" smtClean="0"/>
              <a:t>32</a:t>
            </a:fld>
            <a:endParaRPr lang="en-US"/>
          </a:p>
        </p:txBody>
      </p:sp>
      <p:sp>
        <p:nvSpPr>
          <p:cNvPr id="5" name="TextBox 4"/>
          <p:cNvSpPr txBox="1"/>
          <p:nvPr/>
        </p:nvSpPr>
        <p:spPr>
          <a:xfrm>
            <a:off x="8281987" y="1724026"/>
            <a:ext cx="1700213" cy="369332"/>
          </a:xfrm>
          <a:prstGeom prst="rect">
            <a:avLst/>
          </a:prstGeom>
          <a:noFill/>
        </p:spPr>
        <p:txBody>
          <a:bodyPr wrap="square" rtlCol="0">
            <a:spAutoFit/>
          </a:bodyPr>
          <a:lstStyle/>
          <a:p>
            <a:r>
              <a:rPr lang="en-US" b="1" dirty="0"/>
              <a:t>RAM</a:t>
            </a:r>
          </a:p>
        </p:txBody>
      </p:sp>
      <p:sp>
        <p:nvSpPr>
          <p:cNvPr id="6" name="Rectangle 5"/>
          <p:cNvSpPr/>
          <p:nvPr/>
        </p:nvSpPr>
        <p:spPr>
          <a:xfrm>
            <a:off x="6131719" y="2221151"/>
            <a:ext cx="4957762" cy="311681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236118" y="1643776"/>
            <a:ext cx="1471613" cy="935276"/>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p>
        </p:txBody>
      </p:sp>
      <p:sp>
        <p:nvSpPr>
          <p:cNvPr id="9" name="Rectangle 8"/>
          <p:cNvSpPr/>
          <p:nvPr/>
        </p:nvSpPr>
        <p:spPr>
          <a:xfrm>
            <a:off x="3330179" y="3356529"/>
            <a:ext cx="1393031" cy="48021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p>
        </p:txBody>
      </p:sp>
      <p:sp>
        <p:nvSpPr>
          <p:cNvPr id="10" name="TextBox 9"/>
          <p:cNvSpPr txBox="1"/>
          <p:nvPr/>
        </p:nvSpPr>
        <p:spPr>
          <a:xfrm>
            <a:off x="3426619" y="2579052"/>
            <a:ext cx="450764" cy="369332"/>
          </a:xfrm>
          <a:prstGeom prst="rect">
            <a:avLst/>
          </a:prstGeom>
          <a:noFill/>
        </p:spPr>
        <p:txBody>
          <a:bodyPr wrap="none" rtlCol="0">
            <a:spAutoFit/>
          </a:bodyPr>
          <a:lstStyle/>
          <a:p>
            <a:r>
              <a:rPr lang="en-US" b="1" dirty="0"/>
              <a:t>AX</a:t>
            </a:r>
          </a:p>
        </p:txBody>
      </p:sp>
      <p:sp>
        <p:nvSpPr>
          <p:cNvPr id="11" name="TextBox 10"/>
          <p:cNvSpPr txBox="1"/>
          <p:nvPr/>
        </p:nvSpPr>
        <p:spPr>
          <a:xfrm>
            <a:off x="3754172" y="3831192"/>
            <a:ext cx="435504" cy="369332"/>
          </a:xfrm>
          <a:prstGeom prst="rect">
            <a:avLst/>
          </a:prstGeom>
          <a:noFill/>
        </p:spPr>
        <p:txBody>
          <a:bodyPr wrap="none" rtlCol="0">
            <a:spAutoFit/>
          </a:bodyPr>
          <a:lstStyle/>
          <a:p>
            <a:r>
              <a:rPr lang="en-US" b="1" dirty="0"/>
              <a:t>BX</a:t>
            </a:r>
          </a:p>
        </p:txBody>
      </p:sp>
      <p:sp>
        <p:nvSpPr>
          <p:cNvPr id="12" name="TextBox 11">
            <a:extLst>
              <a:ext uri="{FF2B5EF4-FFF2-40B4-BE49-F238E27FC236}">
                <a16:creationId xmlns:a16="http://schemas.microsoft.com/office/drawing/2014/main" id="{9A036A2B-B091-48B5-ACE1-4ECFD6DF9632}"/>
              </a:ext>
            </a:extLst>
          </p:cNvPr>
          <p:cNvSpPr txBox="1"/>
          <p:nvPr/>
        </p:nvSpPr>
        <p:spPr>
          <a:xfrm>
            <a:off x="5627721" y="2384674"/>
            <a:ext cx="535724" cy="2585323"/>
          </a:xfrm>
          <a:prstGeom prst="rect">
            <a:avLst/>
          </a:prstGeom>
          <a:noFill/>
        </p:spPr>
        <p:txBody>
          <a:bodyPr wrap="square" rtlCol="0">
            <a:spAutoFit/>
          </a:bodyPr>
          <a:lstStyle/>
          <a:p>
            <a:r>
              <a:rPr lang="en-US" dirty="0"/>
              <a:t>100</a:t>
            </a:r>
          </a:p>
          <a:p>
            <a:r>
              <a:rPr lang="en-US" dirty="0"/>
              <a:t>103</a:t>
            </a:r>
          </a:p>
          <a:p>
            <a:endParaRPr lang="en-US" dirty="0"/>
          </a:p>
          <a:p>
            <a:r>
              <a:rPr lang="en-US" dirty="0"/>
              <a:t>105</a:t>
            </a:r>
          </a:p>
          <a:p>
            <a:endParaRPr lang="en-US" dirty="0"/>
          </a:p>
          <a:p>
            <a:r>
              <a:rPr lang="en-US" dirty="0"/>
              <a:t>108</a:t>
            </a:r>
          </a:p>
          <a:p>
            <a:r>
              <a:rPr lang="en-US" dirty="0"/>
              <a:t>110</a:t>
            </a:r>
          </a:p>
          <a:p>
            <a:endParaRPr lang="en-US" dirty="0"/>
          </a:p>
          <a:p>
            <a:r>
              <a:rPr lang="en-US" dirty="0"/>
              <a:t>112</a:t>
            </a:r>
          </a:p>
        </p:txBody>
      </p:sp>
      <p:sp>
        <p:nvSpPr>
          <p:cNvPr id="15" name="Title 1">
            <a:extLst>
              <a:ext uri="{FF2B5EF4-FFF2-40B4-BE49-F238E27FC236}">
                <a16:creationId xmlns:a16="http://schemas.microsoft.com/office/drawing/2014/main" id="{24285CB7-94FF-496A-A92E-D9C0281F4BC5}"/>
              </a:ext>
            </a:extLst>
          </p:cNvPr>
          <p:cNvSpPr>
            <a:spLocks noGrp="1"/>
          </p:cNvSpPr>
          <p:nvPr>
            <p:ph type="title"/>
          </p:nvPr>
        </p:nvSpPr>
        <p:spPr>
          <a:xfrm>
            <a:off x="838200" y="365125"/>
            <a:ext cx="10515600" cy="1325563"/>
          </a:xfrm>
        </p:spPr>
        <p:txBody>
          <a:bodyPr/>
          <a:lstStyle/>
          <a:p>
            <a:r>
              <a:rPr lang="en-US" dirty="0"/>
              <a:t>How values of registers are updating???</a:t>
            </a:r>
          </a:p>
        </p:txBody>
      </p:sp>
    </p:spTree>
    <p:extLst>
      <p:ext uri="{BB962C8B-B14F-4D97-AF65-F5344CB8AC3E}">
        <p14:creationId xmlns:p14="http://schemas.microsoft.com/office/powerpoint/2010/main" val="1168779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2508250"/>
            <a:ext cx="10515600" cy="1325563"/>
          </a:xfrm>
        </p:spPr>
        <p:txBody>
          <a:bodyPr/>
          <a:lstStyle/>
          <a:p>
            <a:r>
              <a:rPr lang="en-US" dirty="0"/>
              <a:t>Questions</a:t>
            </a:r>
          </a:p>
        </p:txBody>
      </p:sp>
      <p:sp>
        <p:nvSpPr>
          <p:cNvPr id="3" name="Slide Number Placeholder 2"/>
          <p:cNvSpPr>
            <a:spLocks noGrp="1"/>
          </p:cNvSpPr>
          <p:nvPr>
            <p:ph type="sldNum" sz="quarter" idx="12"/>
          </p:nvPr>
        </p:nvSpPr>
        <p:spPr/>
        <p:txBody>
          <a:bodyPr/>
          <a:lstStyle/>
          <a:p>
            <a:fld id="{786BC2AF-63D7-47AC-AF79-A5E6370C3DFB}" type="slidenum">
              <a:rPr lang="en-US" smtClean="0"/>
              <a:t>33</a:t>
            </a:fld>
            <a:endParaRPr lang="en-US"/>
          </a:p>
        </p:txBody>
      </p:sp>
    </p:spTree>
    <p:extLst>
      <p:ext uri="{BB962C8B-B14F-4D97-AF65-F5344CB8AC3E}">
        <p14:creationId xmlns:p14="http://schemas.microsoft.com/office/powerpoint/2010/main" val="817457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Question:1</a:t>
            </a:r>
          </a:p>
        </p:txBody>
      </p:sp>
      <p:sp>
        <p:nvSpPr>
          <p:cNvPr id="3" name="Content Placeholder 2"/>
          <p:cNvSpPr>
            <a:spLocks noGrp="1"/>
          </p:cNvSpPr>
          <p:nvPr>
            <p:ph idx="1"/>
          </p:nvPr>
        </p:nvSpPr>
        <p:spPr>
          <a:xfrm>
            <a:off x="523875" y="1439863"/>
            <a:ext cx="3819525" cy="4351338"/>
          </a:xfrm>
        </p:spPr>
        <p:txBody>
          <a:bodyPr>
            <a:normAutofit fontScale="85000" lnSpcReduction="20000"/>
          </a:bodyPr>
          <a:lstStyle/>
          <a:p>
            <a:pPr marL="0" indent="0">
              <a:buNone/>
            </a:pPr>
            <a:r>
              <a:rPr lang="en-US" dirty="0">
                <a:solidFill>
                  <a:srgbClr val="FF0000"/>
                </a:solidFill>
              </a:rPr>
              <a:t>[org 0x100]</a:t>
            </a:r>
          </a:p>
          <a:p>
            <a:pPr marL="0" indent="0">
              <a:buNone/>
            </a:pPr>
            <a:endParaRPr lang="en-US" dirty="0"/>
          </a:p>
          <a:p>
            <a:pPr marL="0" indent="0">
              <a:buNone/>
            </a:pPr>
            <a:r>
              <a:rPr lang="en-US" dirty="0" err="1"/>
              <a:t>mov</a:t>
            </a:r>
            <a:r>
              <a:rPr lang="en-US" dirty="0"/>
              <a:t> ax, 3</a:t>
            </a:r>
          </a:p>
          <a:p>
            <a:pPr marL="0" indent="0">
              <a:buNone/>
            </a:pPr>
            <a:r>
              <a:rPr lang="en-US" dirty="0"/>
              <a:t>add ax, 1</a:t>
            </a:r>
          </a:p>
          <a:p>
            <a:pPr marL="0" indent="0">
              <a:buNone/>
            </a:pPr>
            <a:r>
              <a:rPr lang="en-US" dirty="0" err="1"/>
              <a:t>mov</a:t>
            </a:r>
            <a:r>
              <a:rPr lang="en-US" dirty="0"/>
              <a:t> ax, 2</a:t>
            </a:r>
          </a:p>
          <a:p>
            <a:pPr marL="0" indent="0">
              <a:buNone/>
            </a:pPr>
            <a:r>
              <a:rPr lang="en-US" dirty="0" err="1"/>
              <a:t>mov</a:t>
            </a:r>
            <a:r>
              <a:rPr lang="en-US" dirty="0"/>
              <a:t> </a:t>
            </a:r>
            <a:r>
              <a:rPr lang="en-US" dirty="0" err="1"/>
              <a:t>bx</a:t>
            </a:r>
            <a:r>
              <a:rPr lang="en-US" dirty="0"/>
              <a:t>, 3</a:t>
            </a:r>
          </a:p>
          <a:p>
            <a:pPr marL="0" indent="0">
              <a:buNone/>
            </a:pPr>
            <a:r>
              <a:rPr lang="en-US" dirty="0"/>
              <a:t>sub </a:t>
            </a:r>
            <a:r>
              <a:rPr lang="en-US" dirty="0" err="1"/>
              <a:t>bx</a:t>
            </a:r>
            <a:r>
              <a:rPr lang="en-US" dirty="0"/>
              <a:t>, ax</a:t>
            </a:r>
          </a:p>
          <a:p>
            <a:pPr marL="0" indent="0">
              <a:buNone/>
            </a:pPr>
            <a:r>
              <a:rPr lang="en-US" dirty="0"/>
              <a:t>add ax, </a:t>
            </a:r>
            <a:r>
              <a:rPr lang="en-US" dirty="0" err="1"/>
              <a:t>bx</a:t>
            </a:r>
            <a:endParaRPr lang="en-US" dirty="0"/>
          </a:p>
          <a:p>
            <a:pPr marL="0" indent="0">
              <a:buNone/>
            </a:pPr>
            <a:endParaRPr lang="en-US" dirty="0"/>
          </a:p>
          <a:p>
            <a:pPr marL="0" indent="0">
              <a:buNone/>
            </a:pPr>
            <a:r>
              <a:rPr lang="en-US" dirty="0" err="1">
                <a:solidFill>
                  <a:srgbClr val="FF0000"/>
                </a:solidFill>
              </a:rPr>
              <a:t>mov</a:t>
            </a:r>
            <a:r>
              <a:rPr lang="en-US" dirty="0">
                <a:solidFill>
                  <a:srgbClr val="FF0000"/>
                </a:solidFill>
              </a:rPr>
              <a:t> ax, 0x4c00</a:t>
            </a:r>
          </a:p>
          <a:p>
            <a:pPr marL="0" indent="0">
              <a:buNone/>
            </a:pPr>
            <a:r>
              <a:rPr lang="en-US" dirty="0">
                <a:solidFill>
                  <a:srgbClr val="FF0000"/>
                </a:solidFill>
              </a:rPr>
              <a:t>int 0x21</a:t>
            </a:r>
          </a:p>
        </p:txBody>
      </p:sp>
      <p:sp>
        <p:nvSpPr>
          <p:cNvPr id="4" name="Slide Number Placeholder 3"/>
          <p:cNvSpPr>
            <a:spLocks noGrp="1"/>
          </p:cNvSpPr>
          <p:nvPr>
            <p:ph type="sldNum" sz="quarter" idx="12"/>
          </p:nvPr>
        </p:nvSpPr>
        <p:spPr/>
        <p:txBody>
          <a:bodyPr/>
          <a:lstStyle/>
          <a:p>
            <a:fld id="{786BC2AF-63D7-47AC-AF79-A5E6370C3DFB}" type="slidenum">
              <a:rPr lang="en-US" smtClean="0"/>
              <a:t>34</a:t>
            </a:fld>
            <a:endParaRPr lang="en-US"/>
          </a:p>
        </p:txBody>
      </p:sp>
    </p:spTree>
    <p:extLst>
      <p:ext uri="{BB962C8B-B14F-4D97-AF65-F5344CB8AC3E}">
        <p14:creationId xmlns:p14="http://schemas.microsoft.com/office/powerpoint/2010/main" val="2307359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Question:2</a:t>
            </a:r>
          </a:p>
        </p:txBody>
      </p:sp>
      <p:sp>
        <p:nvSpPr>
          <p:cNvPr id="3" name="Content Placeholder 2"/>
          <p:cNvSpPr>
            <a:spLocks noGrp="1"/>
          </p:cNvSpPr>
          <p:nvPr>
            <p:ph idx="1"/>
          </p:nvPr>
        </p:nvSpPr>
        <p:spPr>
          <a:xfrm>
            <a:off x="523875" y="1439862"/>
            <a:ext cx="4248150" cy="4675187"/>
          </a:xfrm>
        </p:spPr>
        <p:txBody>
          <a:bodyPr>
            <a:normAutofit fontScale="85000" lnSpcReduction="20000"/>
          </a:bodyPr>
          <a:lstStyle/>
          <a:p>
            <a:pPr marL="0" indent="0">
              <a:buNone/>
            </a:pPr>
            <a:r>
              <a:rPr lang="en-US" dirty="0">
                <a:solidFill>
                  <a:srgbClr val="FF0000"/>
                </a:solidFill>
              </a:rPr>
              <a:t>[org 0x100]</a:t>
            </a:r>
          </a:p>
          <a:p>
            <a:pPr marL="0" indent="0">
              <a:buNone/>
            </a:pPr>
            <a:endParaRPr lang="en-US" dirty="0"/>
          </a:p>
          <a:p>
            <a:pPr marL="0" indent="0">
              <a:buNone/>
            </a:pPr>
            <a:r>
              <a:rPr lang="en-US" dirty="0" err="1"/>
              <a:t>mov</a:t>
            </a:r>
            <a:r>
              <a:rPr lang="en-US" dirty="0"/>
              <a:t> ax, 2</a:t>
            </a:r>
          </a:p>
          <a:p>
            <a:pPr marL="0" indent="0">
              <a:buNone/>
            </a:pPr>
            <a:r>
              <a:rPr lang="en-US" dirty="0" err="1"/>
              <a:t>mov</a:t>
            </a:r>
            <a:r>
              <a:rPr lang="en-US" dirty="0"/>
              <a:t> </a:t>
            </a:r>
            <a:r>
              <a:rPr lang="en-US" dirty="0" err="1"/>
              <a:t>bx</a:t>
            </a:r>
            <a:r>
              <a:rPr lang="en-US" dirty="0"/>
              <a:t>, 1</a:t>
            </a:r>
          </a:p>
          <a:p>
            <a:pPr marL="0" indent="0">
              <a:buNone/>
            </a:pPr>
            <a:r>
              <a:rPr lang="en-US" dirty="0"/>
              <a:t>sub ax, </a:t>
            </a:r>
            <a:r>
              <a:rPr lang="en-US" dirty="0" err="1"/>
              <a:t>bx</a:t>
            </a:r>
            <a:endParaRPr lang="en-US" dirty="0"/>
          </a:p>
          <a:p>
            <a:pPr marL="0" indent="0">
              <a:buNone/>
            </a:pPr>
            <a:r>
              <a:rPr lang="en-US" dirty="0"/>
              <a:t>add ax, </a:t>
            </a:r>
            <a:r>
              <a:rPr lang="en-US" dirty="0" err="1"/>
              <a:t>bx</a:t>
            </a:r>
            <a:endParaRPr lang="en-US" dirty="0"/>
          </a:p>
          <a:p>
            <a:pPr marL="0" indent="0">
              <a:buNone/>
            </a:pPr>
            <a:r>
              <a:rPr lang="en-US" dirty="0"/>
              <a:t>add ax, </a:t>
            </a:r>
            <a:r>
              <a:rPr lang="en-US" dirty="0" err="1"/>
              <a:t>bx</a:t>
            </a:r>
            <a:endParaRPr lang="en-US" dirty="0"/>
          </a:p>
          <a:p>
            <a:pPr marL="0" indent="0">
              <a:buNone/>
            </a:pPr>
            <a:r>
              <a:rPr lang="en-US" dirty="0" err="1"/>
              <a:t>mov</a:t>
            </a:r>
            <a:r>
              <a:rPr lang="en-US" dirty="0"/>
              <a:t> ax, 4</a:t>
            </a:r>
          </a:p>
          <a:p>
            <a:pPr marL="0" indent="0">
              <a:buNone/>
            </a:pPr>
            <a:r>
              <a:rPr lang="en-US" dirty="0" err="1"/>
              <a:t>mov</a:t>
            </a:r>
            <a:r>
              <a:rPr lang="en-US" dirty="0"/>
              <a:t> cx, 4</a:t>
            </a:r>
          </a:p>
          <a:p>
            <a:pPr marL="0" indent="0">
              <a:buNone/>
            </a:pPr>
            <a:endParaRPr lang="en-US" dirty="0"/>
          </a:p>
          <a:p>
            <a:pPr marL="0" indent="0">
              <a:buNone/>
            </a:pPr>
            <a:r>
              <a:rPr lang="en-US" dirty="0" err="1">
                <a:solidFill>
                  <a:srgbClr val="FF0000"/>
                </a:solidFill>
              </a:rPr>
              <a:t>mov</a:t>
            </a:r>
            <a:r>
              <a:rPr lang="en-US" dirty="0">
                <a:solidFill>
                  <a:srgbClr val="FF0000"/>
                </a:solidFill>
              </a:rPr>
              <a:t> ax, 0x4c00</a:t>
            </a:r>
          </a:p>
          <a:p>
            <a:pPr marL="0" indent="0">
              <a:buNone/>
            </a:pPr>
            <a:r>
              <a:rPr lang="en-US" dirty="0">
                <a:solidFill>
                  <a:srgbClr val="FF0000"/>
                </a:solidFill>
              </a:rPr>
              <a:t>int 0x21</a:t>
            </a:r>
          </a:p>
        </p:txBody>
      </p:sp>
      <p:sp>
        <p:nvSpPr>
          <p:cNvPr id="4" name="Slide Number Placeholder 3"/>
          <p:cNvSpPr>
            <a:spLocks noGrp="1"/>
          </p:cNvSpPr>
          <p:nvPr>
            <p:ph type="sldNum" sz="quarter" idx="12"/>
          </p:nvPr>
        </p:nvSpPr>
        <p:spPr/>
        <p:txBody>
          <a:bodyPr/>
          <a:lstStyle/>
          <a:p>
            <a:fld id="{786BC2AF-63D7-47AC-AF79-A5E6370C3DFB}" type="slidenum">
              <a:rPr lang="en-US" smtClean="0"/>
              <a:t>35</a:t>
            </a:fld>
            <a:endParaRPr lang="en-US"/>
          </a:p>
        </p:txBody>
      </p:sp>
    </p:spTree>
    <p:extLst>
      <p:ext uri="{BB962C8B-B14F-4D97-AF65-F5344CB8AC3E}">
        <p14:creationId xmlns:p14="http://schemas.microsoft.com/office/powerpoint/2010/main" val="1587959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Question:3</a:t>
            </a:r>
          </a:p>
        </p:txBody>
      </p:sp>
      <p:sp>
        <p:nvSpPr>
          <p:cNvPr id="3" name="Content Placeholder 2"/>
          <p:cNvSpPr>
            <a:spLocks noGrp="1"/>
          </p:cNvSpPr>
          <p:nvPr>
            <p:ph idx="1"/>
          </p:nvPr>
        </p:nvSpPr>
        <p:spPr>
          <a:xfrm>
            <a:off x="523874" y="1439862"/>
            <a:ext cx="4791075" cy="4916488"/>
          </a:xfrm>
        </p:spPr>
        <p:txBody>
          <a:bodyPr>
            <a:normAutofit fontScale="77500" lnSpcReduction="20000"/>
          </a:bodyPr>
          <a:lstStyle/>
          <a:p>
            <a:pPr marL="0" indent="0">
              <a:buNone/>
            </a:pPr>
            <a:r>
              <a:rPr lang="en-US" dirty="0">
                <a:solidFill>
                  <a:srgbClr val="FF0000"/>
                </a:solidFill>
              </a:rPr>
              <a:t>[org 0x100]</a:t>
            </a:r>
          </a:p>
          <a:p>
            <a:pPr marL="0" indent="0">
              <a:buNone/>
            </a:pPr>
            <a:endParaRPr lang="en-US" dirty="0"/>
          </a:p>
          <a:p>
            <a:pPr marL="0" indent="0">
              <a:buNone/>
            </a:pPr>
            <a:r>
              <a:rPr lang="en-US" dirty="0" err="1"/>
              <a:t>mov</a:t>
            </a:r>
            <a:r>
              <a:rPr lang="en-US" dirty="0"/>
              <a:t> ax, 2</a:t>
            </a:r>
          </a:p>
          <a:p>
            <a:pPr marL="0" indent="0">
              <a:buNone/>
            </a:pPr>
            <a:r>
              <a:rPr lang="en-US" dirty="0" err="1"/>
              <a:t>mov</a:t>
            </a:r>
            <a:r>
              <a:rPr lang="en-US" dirty="0"/>
              <a:t> cx, 4</a:t>
            </a:r>
          </a:p>
          <a:p>
            <a:pPr marL="0" indent="0">
              <a:buNone/>
            </a:pPr>
            <a:r>
              <a:rPr lang="en-US" dirty="0" err="1"/>
              <a:t>mov</a:t>
            </a:r>
            <a:r>
              <a:rPr lang="en-US" dirty="0"/>
              <a:t> dx, 1</a:t>
            </a:r>
          </a:p>
          <a:p>
            <a:pPr marL="0" indent="0">
              <a:buNone/>
            </a:pPr>
            <a:r>
              <a:rPr lang="en-US" dirty="0"/>
              <a:t>add cx, dx</a:t>
            </a:r>
          </a:p>
          <a:p>
            <a:pPr marL="0" indent="0">
              <a:buNone/>
            </a:pPr>
            <a:r>
              <a:rPr lang="en-US" dirty="0"/>
              <a:t>add ax, dx</a:t>
            </a:r>
          </a:p>
          <a:p>
            <a:pPr marL="0" indent="0">
              <a:buNone/>
            </a:pPr>
            <a:r>
              <a:rPr lang="en-US" dirty="0"/>
              <a:t>sub cx, dx</a:t>
            </a:r>
          </a:p>
          <a:p>
            <a:pPr marL="0" indent="0">
              <a:buNone/>
            </a:pPr>
            <a:r>
              <a:rPr lang="en-US" dirty="0"/>
              <a:t>add dx, ax</a:t>
            </a:r>
          </a:p>
          <a:p>
            <a:pPr marL="0" indent="0">
              <a:buNone/>
            </a:pPr>
            <a:r>
              <a:rPr lang="en-US" dirty="0" err="1"/>
              <a:t>mov</a:t>
            </a:r>
            <a:r>
              <a:rPr lang="en-US" dirty="0"/>
              <a:t> </a:t>
            </a:r>
            <a:r>
              <a:rPr lang="en-US" dirty="0" err="1"/>
              <a:t>bx</a:t>
            </a:r>
            <a:r>
              <a:rPr lang="en-US" dirty="0"/>
              <a:t>, 8</a:t>
            </a:r>
          </a:p>
          <a:p>
            <a:pPr marL="0" indent="0">
              <a:buNone/>
            </a:pPr>
            <a:endParaRPr lang="en-US" dirty="0"/>
          </a:p>
          <a:p>
            <a:pPr marL="0" indent="0">
              <a:buNone/>
            </a:pPr>
            <a:r>
              <a:rPr lang="en-US" dirty="0" err="1">
                <a:solidFill>
                  <a:srgbClr val="FF0000"/>
                </a:solidFill>
              </a:rPr>
              <a:t>mov</a:t>
            </a:r>
            <a:r>
              <a:rPr lang="en-US" dirty="0">
                <a:solidFill>
                  <a:srgbClr val="FF0000"/>
                </a:solidFill>
              </a:rPr>
              <a:t> ax, 0x4c00</a:t>
            </a:r>
          </a:p>
          <a:p>
            <a:pPr marL="0" indent="0">
              <a:buNone/>
            </a:pPr>
            <a:r>
              <a:rPr lang="en-US" dirty="0">
                <a:solidFill>
                  <a:srgbClr val="FF0000"/>
                </a:solidFill>
              </a:rPr>
              <a:t>int 0x21</a:t>
            </a:r>
          </a:p>
        </p:txBody>
      </p:sp>
      <p:sp>
        <p:nvSpPr>
          <p:cNvPr id="4" name="Slide Number Placeholder 3"/>
          <p:cNvSpPr>
            <a:spLocks noGrp="1"/>
          </p:cNvSpPr>
          <p:nvPr>
            <p:ph type="sldNum" sz="quarter" idx="12"/>
          </p:nvPr>
        </p:nvSpPr>
        <p:spPr/>
        <p:txBody>
          <a:bodyPr/>
          <a:lstStyle/>
          <a:p>
            <a:fld id="{786BC2AF-63D7-47AC-AF79-A5E6370C3DFB}" type="slidenum">
              <a:rPr lang="en-US" smtClean="0"/>
              <a:t>36</a:t>
            </a:fld>
            <a:endParaRPr lang="en-US"/>
          </a:p>
        </p:txBody>
      </p:sp>
    </p:spTree>
    <p:extLst>
      <p:ext uri="{BB962C8B-B14F-4D97-AF65-F5344CB8AC3E}">
        <p14:creationId xmlns:p14="http://schemas.microsoft.com/office/powerpoint/2010/main" val="239075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descr="Large confetti">
            <a:extLst>
              <a:ext uri="{FF2B5EF4-FFF2-40B4-BE49-F238E27FC236}">
                <a16:creationId xmlns:a16="http://schemas.microsoft.com/office/drawing/2014/main" id="{9C026415-1434-48DE-9CF0-9B8C4D32CED0}"/>
              </a:ext>
            </a:extLst>
          </p:cNvPr>
          <p:cNvSpPr>
            <a:spLocks noGrp="1" noChangeArrowheads="1"/>
          </p:cNvSpPr>
          <p:nvPr>
            <p:ph type="title"/>
          </p:nvPr>
        </p:nvSpPr>
        <p:spPr/>
        <p:txBody>
          <a:bodyPr/>
          <a:lstStyle/>
          <a:p>
            <a:pPr eaLnBrk="1" hangingPunct="1"/>
            <a:r>
              <a:rPr lang="en-US" altLang="en-US" sz="4000" b="1"/>
              <a:t>Linker</a:t>
            </a:r>
          </a:p>
        </p:txBody>
      </p:sp>
      <p:sp>
        <p:nvSpPr>
          <p:cNvPr id="33795" name="Rectangle 3">
            <a:extLst>
              <a:ext uri="{FF2B5EF4-FFF2-40B4-BE49-F238E27FC236}">
                <a16:creationId xmlns:a16="http://schemas.microsoft.com/office/drawing/2014/main" id="{284DB731-EDE3-46F6-9239-9AA08DE38514}"/>
              </a:ext>
            </a:extLst>
          </p:cNvPr>
          <p:cNvSpPr>
            <a:spLocks noGrp="1" noChangeArrowheads="1"/>
          </p:cNvSpPr>
          <p:nvPr>
            <p:ph type="body" idx="1"/>
          </p:nvPr>
        </p:nvSpPr>
        <p:spPr/>
        <p:txBody>
          <a:bodyPr/>
          <a:lstStyle/>
          <a:p>
            <a:pPr algn="ctr" eaLnBrk="1" hangingPunct="1">
              <a:buFontTx/>
              <a:buNone/>
            </a:pPr>
            <a:endParaRPr lang="en-US" altLang="en-US"/>
          </a:p>
          <a:p>
            <a:pPr algn="ctr" eaLnBrk="1" hangingPunct="1">
              <a:buFontTx/>
              <a:buNone/>
            </a:pPr>
            <a:endParaRPr lang="en-US" altLang="en-US"/>
          </a:p>
          <a:p>
            <a:pPr algn="ctr" eaLnBrk="1" hangingPunct="1">
              <a:buFontTx/>
              <a:buNone/>
            </a:pPr>
            <a:endParaRPr lang="en-US" altLang="en-US"/>
          </a:p>
          <a:p>
            <a:pPr algn="ctr" eaLnBrk="1" hangingPunct="1">
              <a:buFontTx/>
              <a:buNone/>
            </a:pPr>
            <a:r>
              <a:rPr lang="en-US" altLang="en-US"/>
              <a:t>ALINK</a:t>
            </a:r>
          </a:p>
          <a:p>
            <a:pPr eaLnBrk="1" hangingPunct="1">
              <a:buFontTx/>
              <a:buNone/>
            </a:pPr>
            <a:endParaRPr lang="en-US" altLang="en-US"/>
          </a:p>
        </p:txBody>
      </p:sp>
      <p:sp>
        <p:nvSpPr>
          <p:cNvPr id="33796" name="Slide Number Placeholder 1">
            <a:extLst>
              <a:ext uri="{FF2B5EF4-FFF2-40B4-BE49-F238E27FC236}">
                <a16:creationId xmlns:a16="http://schemas.microsoft.com/office/drawing/2014/main" id="{4FE27959-CB7B-4110-AD11-D9A6EE410104}"/>
              </a:ext>
            </a:extLst>
          </p:cNvPr>
          <p:cNvSpPr>
            <a:spLocks noGrp="1"/>
          </p:cNvSpPr>
          <p:nvPr>
            <p:ph type="sldNum" sz="quarter" idx="12"/>
          </p:nvPr>
        </p:nvSpPr>
        <p:spPr>
          <a:blipFill dpi="0" rotWithShape="0">
            <a:blip r:embed="rId3"/>
            <a:srcRect/>
            <a:tile tx="0" ty="0" sx="100000" sy="100000" flip="none" algn="tl"/>
          </a:blipFill>
        </p:spPr>
        <p:txBody>
          <a:bodyPr/>
          <a:lstStyle>
            <a:lvl1pPr>
              <a:spcBef>
                <a:spcPct val="20000"/>
              </a:spcBef>
              <a:buSzPct val="85000"/>
              <a:buBlip>
                <a:blip r:embed="rId4"/>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F2A549CE-C13E-4635-8A95-D2D12231DA2B}" type="slidenum">
              <a:rPr lang="en-GB" altLang="en-US" sz="1400">
                <a:solidFill>
                  <a:schemeClr val="bg1"/>
                </a:solidFill>
              </a:rPr>
              <a:pPr>
                <a:spcBef>
                  <a:spcPct val="0"/>
                </a:spcBef>
                <a:buSzTx/>
                <a:buFontTx/>
                <a:buNone/>
              </a:pPr>
              <a:t>4</a:t>
            </a:fld>
            <a:endParaRPr lang="en-GB" altLang="en-US" sz="14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descr="Large confetti">
            <a:extLst>
              <a:ext uri="{FF2B5EF4-FFF2-40B4-BE49-F238E27FC236}">
                <a16:creationId xmlns:a16="http://schemas.microsoft.com/office/drawing/2014/main" id="{5BB318BF-DC6F-4678-82CE-B1AB202D14FD}"/>
              </a:ext>
            </a:extLst>
          </p:cNvPr>
          <p:cNvSpPr>
            <a:spLocks noGrp="1" noChangeArrowheads="1"/>
          </p:cNvSpPr>
          <p:nvPr>
            <p:ph type="title"/>
          </p:nvPr>
        </p:nvSpPr>
        <p:spPr/>
        <p:txBody>
          <a:bodyPr/>
          <a:lstStyle/>
          <a:p>
            <a:pPr eaLnBrk="1" hangingPunct="1"/>
            <a:r>
              <a:rPr lang="en-US" altLang="en-US" sz="4000" b="1"/>
              <a:t>Debugger</a:t>
            </a:r>
          </a:p>
        </p:txBody>
      </p:sp>
      <p:sp>
        <p:nvSpPr>
          <p:cNvPr id="35843" name="Rectangle 3">
            <a:extLst>
              <a:ext uri="{FF2B5EF4-FFF2-40B4-BE49-F238E27FC236}">
                <a16:creationId xmlns:a16="http://schemas.microsoft.com/office/drawing/2014/main" id="{08E18374-E62F-4F2C-ACDE-8CDA84F826E2}"/>
              </a:ext>
            </a:extLst>
          </p:cNvPr>
          <p:cNvSpPr>
            <a:spLocks noGrp="1" noChangeArrowheads="1"/>
          </p:cNvSpPr>
          <p:nvPr>
            <p:ph type="body" idx="1"/>
          </p:nvPr>
        </p:nvSpPr>
        <p:spPr/>
        <p:txBody>
          <a:bodyPr/>
          <a:lstStyle/>
          <a:p>
            <a:pPr algn="ctr" eaLnBrk="1" hangingPunct="1">
              <a:buFontTx/>
              <a:buNone/>
            </a:pPr>
            <a:endParaRPr lang="en-US" altLang="en-US"/>
          </a:p>
          <a:p>
            <a:pPr algn="ctr" eaLnBrk="1" hangingPunct="1">
              <a:buFontTx/>
              <a:buNone/>
            </a:pPr>
            <a:endParaRPr lang="en-US" altLang="en-US"/>
          </a:p>
          <a:p>
            <a:pPr algn="ctr" eaLnBrk="1" hangingPunct="1">
              <a:buFontTx/>
              <a:buNone/>
            </a:pPr>
            <a:r>
              <a:rPr lang="en-US" altLang="en-US"/>
              <a:t>AFD</a:t>
            </a:r>
          </a:p>
          <a:p>
            <a:pPr algn="ctr" eaLnBrk="1" hangingPunct="1">
              <a:buFontTx/>
              <a:buNone/>
            </a:pPr>
            <a:endParaRPr lang="en-US" altLang="en-US"/>
          </a:p>
          <a:p>
            <a:pPr algn="ctr" eaLnBrk="1" hangingPunct="1">
              <a:buFontTx/>
              <a:buNone/>
            </a:pPr>
            <a:r>
              <a:rPr lang="en-US" altLang="en-US"/>
              <a:t>Advanced Full Screen Debug</a:t>
            </a:r>
          </a:p>
          <a:p>
            <a:pPr eaLnBrk="1" hangingPunct="1">
              <a:buFontTx/>
              <a:buNone/>
            </a:pPr>
            <a:endParaRPr lang="en-US" altLang="en-US"/>
          </a:p>
        </p:txBody>
      </p:sp>
      <p:sp>
        <p:nvSpPr>
          <p:cNvPr id="35844" name="Slide Number Placeholder 1">
            <a:extLst>
              <a:ext uri="{FF2B5EF4-FFF2-40B4-BE49-F238E27FC236}">
                <a16:creationId xmlns:a16="http://schemas.microsoft.com/office/drawing/2014/main" id="{2A9E1BAB-DC49-4599-B7A3-281E150BFB36}"/>
              </a:ext>
            </a:extLst>
          </p:cNvPr>
          <p:cNvSpPr>
            <a:spLocks noGrp="1"/>
          </p:cNvSpPr>
          <p:nvPr>
            <p:ph type="sldNum" sz="quarter" idx="12"/>
          </p:nvPr>
        </p:nvSpPr>
        <p:spPr>
          <a:blipFill dpi="0" rotWithShape="0">
            <a:blip r:embed="rId2"/>
            <a:srcRect/>
            <a:tile tx="0" ty="0" sx="100000" sy="100000" flip="none" algn="tl"/>
          </a:blipFill>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8386BF65-DAED-41B2-A256-4291B0DAF42B}" type="slidenum">
              <a:rPr lang="en-GB" altLang="en-US" sz="1400">
                <a:solidFill>
                  <a:schemeClr val="bg1"/>
                </a:solidFill>
              </a:rPr>
              <a:pPr>
                <a:spcBef>
                  <a:spcPct val="0"/>
                </a:spcBef>
                <a:buSzTx/>
                <a:buFontTx/>
                <a:buNone/>
              </a:pPr>
              <a:t>5</a:t>
            </a:fld>
            <a:endParaRPr lang="en-GB" altLang="en-US" sz="14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First Assembly Program:</a:t>
            </a:r>
          </a:p>
        </p:txBody>
      </p:sp>
      <p:sp>
        <p:nvSpPr>
          <p:cNvPr id="3" name="Content Placeholder 2"/>
          <p:cNvSpPr>
            <a:spLocks noGrp="1"/>
          </p:cNvSpPr>
          <p:nvPr>
            <p:ph idx="1"/>
          </p:nvPr>
        </p:nvSpPr>
        <p:spPr/>
        <p:txBody>
          <a:bodyPr/>
          <a:lstStyle/>
          <a:p>
            <a:pPr marL="0" indent="0">
              <a:buNone/>
            </a:pPr>
            <a:r>
              <a:rPr lang="en-US" dirty="0"/>
              <a:t>Write a program in assembly that calculates the sum of squares of 2 and 3…</a:t>
            </a:r>
          </a:p>
          <a:p>
            <a:pPr marL="0" indent="0">
              <a:buNone/>
            </a:pPr>
            <a:r>
              <a:rPr lang="en-US" dirty="0"/>
              <a:t>by adding through registers…</a:t>
            </a:r>
          </a:p>
          <a:p>
            <a:pPr marL="0" indent="0">
              <a:buNone/>
            </a:pPr>
            <a:r>
              <a:rPr lang="en-US" dirty="0">
                <a:solidFill>
                  <a:srgbClr val="FF0000"/>
                </a:solidFill>
              </a:rPr>
              <a:t>Restriction: You can only use addition and subtraction in registers.</a:t>
            </a:r>
          </a:p>
          <a:p>
            <a:pPr marL="0" indent="0">
              <a:buNone/>
            </a:pPr>
            <a:r>
              <a:rPr lang="en-US" dirty="0">
                <a:solidFill>
                  <a:srgbClr val="FF0000"/>
                </a:solidFill>
              </a:rPr>
              <a:t>You cannot use multiplication.</a:t>
            </a:r>
          </a:p>
        </p:txBody>
      </p:sp>
      <p:sp>
        <p:nvSpPr>
          <p:cNvPr id="4" name="Slide Number Placeholder 3"/>
          <p:cNvSpPr>
            <a:spLocks noGrp="1"/>
          </p:cNvSpPr>
          <p:nvPr>
            <p:ph type="sldNum" sz="quarter" idx="12"/>
          </p:nvPr>
        </p:nvSpPr>
        <p:spPr/>
        <p:txBody>
          <a:bodyPr/>
          <a:lstStyle/>
          <a:p>
            <a:fld id="{786BC2AF-63D7-47AC-AF79-A5E6370C3DFB}" type="slidenum">
              <a:rPr lang="en-US" smtClean="0"/>
              <a:t>6</a:t>
            </a:fld>
            <a:endParaRPr lang="en-US"/>
          </a:p>
        </p:txBody>
      </p:sp>
    </p:spTree>
    <p:extLst>
      <p:ext uri="{BB962C8B-B14F-4D97-AF65-F5344CB8AC3E}">
        <p14:creationId xmlns:p14="http://schemas.microsoft.com/office/powerpoint/2010/main" val="66141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fir.asm</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[org 0x100]</a:t>
            </a:r>
          </a:p>
          <a:p>
            <a:pPr marL="0" indent="0">
              <a:buNone/>
            </a:pPr>
            <a:endParaRPr lang="en-US" dirty="0"/>
          </a:p>
          <a:p>
            <a:pPr marL="0" indent="0">
              <a:buNone/>
            </a:pPr>
            <a:r>
              <a:rPr lang="en-US" dirty="0" err="1"/>
              <a:t>mov</a:t>
            </a:r>
            <a:r>
              <a:rPr lang="en-US" dirty="0"/>
              <a:t> ax, 2</a:t>
            </a:r>
          </a:p>
          <a:p>
            <a:pPr marL="0" indent="0">
              <a:buNone/>
            </a:pPr>
            <a:r>
              <a:rPr lang="en-US" dirty="0"/>
              <a:t>add ax, 2</a:t>
            </a:r>
          </a:p>
          <a:p>
            <a:pPr marL="0" indent="0">
              <a:buNone/>
            </a:pPr>
            <a:r>
              <a:rPr lang="en-US" dirty="0" err="1"/>
              <a:t>mov</a:t>
            </a:r>
            <a:r>
              <a:rPr lang="en-US" dirty="0"/>
              <a:t> </a:t>
            </a:r>
            <a:r>
              <a:rPr lang="en-US" dirty="0" err="1"/>
              <a:t>bx</a:t>
            </a:r>
            <a:r>
              <a:rPr lang="en-US" dirty="0"/>
              <a:t>, 3</a:t>
            </a:r>
          </a:p>
          <a:p>
            <a:pPr marL="0" indent="0">
              <a:buNone/>
            </a:pPr>
            <a:r>
              <a:rPr lang="en-US" dirty="0"/>
              <a:t>add </a:t>
            </a:r>
            <a:r>
              <a:rPr lang="en-US" dirty="0" err="1"/>
              <a:t>bx</a:t>
            </a:r>
            <a:r>
              <a:rPr lang="en-US" dirty="0"/>
              <a:t>, 3</a:t>
            </a:r>
          </a:p>
          <a:p>
            <a:pPr marL="0" indent="0">
              <a:buNone/>
            </a:pPr>
            <a:r>
              <a:rPr lang="en-US" dirty="0"/>
              <a:t>add </a:t>
            </a:r>
            <a:r>
              <a:rPr lang="en-US" dirty="0" err="1"/>
              <a:t>bx</a:t>
            </a:r>
            <a:r>
              <a:rPr lang="en-US" dirty="0"/>
              <a:t>, 3</a:t>
            </a:r>
          </a:p>
          <a:p>
            <a:pPr marL="0" indent="0">
              <a:buNone/>
            </a:pPr>
            <a:r>
              <a:rPr lang="en-US" dirty="0"/>
              <a:t>add ax, </a:t>
            </a:r>
            <a:r>
              <a:rPr lang="en-US" dirty="0" err="1"/>
              <a:t>bx</a:t>
            </a:r>
            <a:endParaRPr lang="en-US" dirty="0"/>
          </a:p>
          <a:p>
            <a:pPr marL="0" indent="0">
              <a:buNone/>
            </a:pPr>
            <a:endParaRPr lang="en-US" dirty="0"/>
          </a:p>
          <a:p>
            <a:pPr marL="0" indent="0">
              <a:buNone/>
            </a:pPr>
            <a:r>
              <a:rPr lang="en-US" dirty="0" err="1"/>
              <a:t>mov</a:t>
            </a:r>
            <a:r>
              <a:rPr lang="en-US" dirty="0"/>
              <a:t> ax, 0x4c00</a:t>
            </a:r>
          </a:p>
          <a:p>
            <a:pPr marL="0" indent="0">
              <a:buNone/>
            </a:pPr>
            <a:r>
              <a:rPr lang="en-US" dirty="0"/>
              <a:t>int 0x21</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786BC2AF-63D7-47AC-AF79-A5E6370C3DFB}" type="slidenum">
              <a:rPr lang="en-US" smtClean="0"/>
              <a:t>7</a:t>
            </a:fld>
            <a:endParaRPr lang="en-US"/>
          </a:p>
        </p:txBody>
      </p:sp>
    </p:spTree>
    <p:extLst>
      <p:ext uri="{BB962C8B-B14F-4D97-AF65-F5344CB8AC3E}">
        <p14:creationId xmlns:p14="http://schemas.microsoft.com/office/powerpoint/2010/main" val="3938879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descr="Large confetti">
            <a:extLst>
              <a:ext uri="{FF2B5EF4-FFF2-40B4-BE49-F238E27FC236}">
                <a16:creationId xmlns:a16="http://schemas.microsoft.com/office/drawing/2014/main" id="{06C9E401-6F0B-4D51-8745-C66F3C4A17BA}"/>
              </a:ext>
            </a:extLst>
          </p:cNvPr>
          <p:cNvSpPr>
            <a:spLocks noGrp="1" noChangeArrowheads="1"/>
          </p:cNvSpPr>
          <p:nvPr>
            <p:ph type="title"/>
          </p:nvPr>
        </p:nvSpPr>
        <p:spPr/>
        <p:txBody>
          <a:bodyPr/>
          <a:lstStyle/>
          <a:p>
            <a:pPr eaLnBrk="1" hangingPunct="1"/>
            <a:r>
              <a:rPr lang="en-US" altLang="en-US" sz="4000" b="1"/>
              <a:t>Commands to execute the code</a:t>
            </a:r>
          </a:p>
        </p:txBody>
      </p:sp>
      <p:sp>
        <p:nvSpPr>
          <p:cNvPr id="45059" name="Slide Number Placeholder 1">
            <a:extLst>
              <a:ext uri="{FF2B5EF4-FFF2-40B4-BE49-F238E27FC236}">
                <a16:creationId xmlns:a16="http://schemas.microsoft.com/office/drawing/2014/main" id="{F86FE0F4-908E-466E-A361-A1A19B9DFCFD}"/>
              </a:ext>
            </a:extLst>
          </p:cNvPr>
          <p:cNvSpPr>
            <a:spLocks noGrp="1"/>
          </p:cNvSpPr>
          <p:nvPr>
            <p:ph type="sldNum" sz="quarter" idx="12"/>
          </p:nvPr>
        </p:nvSpPr>
        <p:spPr>
          <a:blipFill dpi="0" rotWithShape="0">
            <a:blip r:embed="rId2"/>
            <a:srcRect/>
            <a:tile tx="0" ty="0" sx="100000" sy="100000" flip="none" algn="tl"/>
          </a:blipFill>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DA035C71-7232-4514-8499-FDFE3FF45155}" type="slidenum">
              <a:rPr lang="en-GB" altLang="en-US" sz="1400">
                <a:solidFill>
                  <a:schemeClr val="bg1"/>
                </a:solidFill>
              </a:rPr>
              <a:pPr>
                <a:spcBef>
                  <a:spcPct val="0"/>
                </a:spcBef>
                <a:buSzTx/>
                <a:buFontTx/>
                <a:buNone/>
              </a:pPr>
              <a:t>8</a:t>
            </a:fld>
            <a:endParaRPr lang="en-GB" altLang="en-US" sz="1400">
              <a:solidFill>
                <a:schemeClr val="bg1"/>
              </a:solidFill>
            </a:endParaRPr>
          </a:p>
        </p:txBody>
      </p:sp>
      <p:sp>
        <p:nvSpPr>
          <p:cNvPr id="45060" name="Content Placeholder 1">
            <a:extLst>
              <a:ext uri="{FF2B5EF4-FFF2-40B4-BE49-F238E27FC236}">
                <a16:creationId xmlns:a16="http://schemas.microsoft.com/office/drawing/2014/main" id="{5F0A687A-2F63-4BCE-B13C-098B2F76DD9A}"/>
              </a:ext>
            </a:extLst>
          </p:cNvPr>
          <p:cNvSpPr>
            <a:spLocks noGrp="1" noChangeArrowheads="1"/>
          </p:cNvSpPr>
          <p:nvPr>
            <p:ph idx="1"/>
          </p:nvPr>
        </p:nvSpPr>
        <p:spPr>
          <a:xfrm>
            <a:off x="1771650" y="1709738"/>
            <a:ext cx="7772400" cy="4953000"/>
          </a:xfrm>
        </p:spPr>
        <p:txBody>
          <a:bodyPr/>
          <a:lstStyle/>
          <a:p>
            <a:r>
              <a:rPr lang="en-US" altLang="en-US" dirty="0" err="1"/>
              <a:t>cls</a:t>
            </a:r>
            <a:r>
              <a:rPr lang="en-US" altLang="en-US" dirty="0"/>
              <a:t> – to clear screen of DOSBox</a:t>
            </a:r>
          </a:p>
          <a:p>
            <a:r>
              <a:rPr lang="en-US" altLang="en-US" dirty="0"/>
              <a:t>mount m: path of directory where assembly code is placed. e.g. mount m: d:\assembly</a:t>
            </a:r>
          </a:p>
          <a:p>
            <a:r>
              <a:rPr lang="en-US" altLang="en-US" dirty="0"/>
              <a:t>m:</a:t>
            </a:r>
          </a:p>
          <a:p>
            <a:r>
              <a:rPr lang="en-US" altLang="en-US" dirty="0" err="1"/>
              <a:t>dir</a:t>
            </a:r>
            <a:r>
              <a:rPr lang="en-US" altLang="en-US" dirty="0"/>
              <a:t> – to display files of directory m</a:t>
            </a:r>
          </a:p>
          <a:p>
            <a:r>
              <a:rPr lang="en-US" altLang="en-US" dirty="0"/>
              <a:t>Assemble – </a:t>
            </a:r>
          </a:p>
          <a:p>
            <a:pPr lvl="1"/>
            <a:r>
              <a:rPr lang="en-US" altLang="en-US" dirty="0" err="1"/>
              <a:t>nasm</a:t>
            </a:r>
            <a:r>
              <a:rPr lang="en-US" altLang="en-US" dirty="0"/>
              <a:t> first.asm –o fir.com</a:t>
            </a:r>
          </a:p>
          <a:p>
            <a:r>
              <a:rPr lang="en-US" altLang="en-US" dirty="0"/>
              <a:t>Execute</a:t>
            </a:r>
          </a:p>
          <a:p>
            <a:pPr lvl="1"/>
            <a:r>
              <a:rPr lang="en-US" altLang="en-US" dirty="0"/>
              <a:t>fir.com </a:t>
            </a:r>
            <a:r>
              <a:rPr lang="en-US" altLang="en-US" dirty="0">
                <a:solidFill>
                  <a:srgbClr val="FF0000"/>
                </a:solidFill>
              </a:rPr>
              <a:t>[No output; since we have not displayed anything on screen]</a:t>
            </a:r>
          </a:p>
          <a:p>
            <a:endParaRPr lang="en-US" altLang="en-US" dirty="0"/>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descr="Large confetti">
            <a:extLst>
              <a:ext uri="{FF2B5EF4-FFF2-40B4-BE49-F238E27FC236}">
                <a16:creationId xmlns:a16="http://schemas.microsoft.com/office/drawing/2014/main" id="{AB1AA80E-0850-4FF8-8158-E4F6F1F9021F}"/>
              </a:ext>
            </a:extLst>
          </p:cNvPr>
          <p:cNvSpPr>
            <a:spLocks noGrp="1" noChangeArrowheads="1"/>
          </p:cNvSpPr>
          <p:nvPr>
            <p:ph type="title"/>
          </p:nvPr>
        </p:nvSpPr>
        <p:spPr/>
        <p:txBody>
          <a:bodyPr/>
          <a:lstStyle/>
          <a:p>
            <a:pPr eaLnBrk="1" hangingPunct="1"/>
            <a:r>
              <a:rPr lang="en-US" altLang="en-US" sz="4000" b="1"/>
              <a:t>Commands to execute the code</a:t>
            </a:r>
          </a:p>
        </p:txBody>
      </p:sp>
      <p:sp>
        <p:nvSpPr>
          <p:cNvPr id="46083" name="Slide Number Placeholder 1">
            <a:extLst>
              <a:ext uri="{FF2B5EF4-FFF2-40B4-BE49-F238E27FC236}">
                <a16:creationId xmlns:a16="http://schemas.microsoft.com/office/drawing/2014/main" id="{2B48A5B8-3C58-4AFE-90CD-780C3F99C4EC}"/>
              </a:ext>
            </a:extLst>
          </p:cNvPr>
          <p:cNvSpPr>
            <a:spLocks noGrp="1"/>
          </p:cNvSpPr>
          <p:nvPr>
            <p:ph type="sldNum" sz="quarter" idx="12"/>
          </p:nvPr>
        </p:nvSpPr>
        <p:spPr>
          <a:blipFill dpi="0" rotWithShape="0">
            <a:blip r:embed="rId2"/>
            <a:srcRect/>
            <a:tile tx="0" ty="0" sx="100000" sy="100000" flip="none" algn="tl"/>
          </a:blipFill>
        </p:spPr>
        <p:txBody>
          <a:bodyPr/>
          <a:lstStyle>
            <a:lvl1pPr>
              <a:spcBef>
                <a:spcPct val="20000"/>
              </a:spcBef>
              <a:buSzPct val="85000"/>
              <a:buBlip>
                <a:blip r:embed="rId3"/>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fld id="{7501F623-8672-4E4A-9D7F-6729F48AC6E1}" type="slidenum">
              <a:rPr lang="en-GB" altLang="en-US" sz="1400">
                <a:solidFill>
                  <a:schemeClr val="bg1"/>
                </a:solidFill>
              </a:rPr>
              <a:pPr>
                <a:spcBef>
                  <a:spcPct val="0"/>
                </a:spcBef>
                <a:buSzTx/>
                <a:buFontTx/>
                <a:buNone/>
              </a:pPr>
              <a:t>9</a:t>
            </a:fld>
            <a:endParaRPr lang="en-GB" altLang="en-US" sz="1400">
              <a:solidFill>
                <a:schemeClr val="bg1"/>
              </a:solidFill>
            </a:endParaRPr>
          </a:p>
        </p:txBody>
      </p:sp>
      <p:pic>
        <p:nvPicPr>
          <p:cNvPr id="46084" name="Picture 3">
            <a:extLst>
              <a:ext uri="{FF2B5EF4-FFF2-40B4-BE49-F238E27FC236}">
                <a16:creationId xmlns:a16="http://schemas.microsoft.com/office/drawing/2014/main" id="{298E0C8F-E47F-43D9-A9AB-63245DF7DDF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0376" y="1743076"/>
            <a:ext cx="8543925"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8D65631BD7B344876510D6EE00220C" ma:contentTypeVersion="2" ma:contentTypeDescription="Create a new document." ma:contentTypeScope="" ma:versionID="a0ffe21fe86ff2705138bc9a273f523d">
  <xsd:schema xmlns:xsd="http://www.w3.org/2001/XMLSchema" xmlns:xs="http://www.w3.org/2001/XMLSchema" xmlns:p="http://schemas.microsoft.com/office/2006/metadata/properties" xmlns:ns2="2899a155-2a47-4499-8be5-4abdb9e2e831" targetNamespace="http://schemas.microsoft.com/office/2006/metadata/properties" ma:root="true" ma:fieldsID="8d265ece942d9c86bf28bf12aecf6db4" ns2:_="">
    <xsd:import namespace="2899a155-2a47-4499-8be5-4abdb9e2e83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99a155-2a47-4499-8be5-4abdb9e2e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0B8077-513A-4414-9D3C-EF97CE89EB4E}"/>
</file>

<file path=customXml/itemProps2.xml><?xml version="1.0" encoding="utf-8"?>
<ds:datastoreItem xmlns:ds="http://schemas.openxmlformats.org/officeDocument/2006/customXml" ds:itemID="{24A515B5-A936-4548-A8C1-7B0E6885E594}"/>
</file>

<file path=customXml/itemProps3.xml><?xml version="1.0" encoding="utf-8"?>
<ds:datastoreItem xmlns:ds="http://schemas.openxmlformats.org/officeDocument/2006/customXml" ds:itemID="{06C5B122-56B8-4363-9417-21FD2A9838C7}"/>
</file>

<file path=docProps/app.xml><?xml version="1.0" encoding="utf-8"?>
<Properties xmlns="http://schemas.openxmlformats.org/officeDocument/2006/extended-properties" xmlns:vt="http://schemas.openxmlformats.org/officeDocument/2006/docPropsVTypes">
  <TotalTime>109</TotalTime>
  <Words>1431</Words>
  <Application>Microsoft Office PowerPoint</Application>
  <PresentationFormat>Widescreen</PresentationFormat>
  <Paragraphs>409</Paragraphs>
  <Slides>36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CS2523 Computer Organisation and Assembly Language</vt:lpstr>
      <vt:lpstr>In this lecture we will learn…</vt:lpstr>
      <vt:lpstr>Assembler</vt:lpstr>
      <vt:lpstr>Linker</vt:lpstr>
      <vt:lpstr>Debugger</vt:lpstr>
      <vt:lpstr>My First Assembly Program:</vt:lpstr>
      <vt:lpstr>fir.asm</vt:lpstr>
      <vt:lpstr>Commands to execute the code</vt:lpstr>
      <vt:lpstr>Commands to execute the code</vt:lpstr>
      <vt:lpstr>Word Representation</vt:lpstr>
      <vt:lpstr>Word Representation</vt:lpstr>
      <vt:lpstr>Commands to execute the code</vt:lpstr>
      <vt:lpstr>fir.lst: Word Representation (Little Endian, Big Endian)</vt:lpstr>
      <vt:lpstr>fir.lst: Addresses in Hexadecimal</vt:lpstr>
      <vt:lpstr>Commands to debug the code</vt:lpstr>
      <vt:lpstr>Commands to debug the code</vt:lpstr>
      <vt:lpstr>Debugger: Step by step execution</vt:lpstr>
      <vt:lpstr>Debugger: After pressing F1 or F2</vt:lpstr>
      <vt:lpstr>Debugger: After pressing F1 or F2</vt:lpstr>
      <vt:lpstr>Debugger: After pressing F1 or F2</vt:lpstr>
      <vt:lpstr>Debugger: After pressing F1 or F2</vt:lpstr>
      <vt:lpstr>Debugger: After pressing F1 or F2</vt:lpstr>
      <vt:lpstr>Debugger: After pressing F1 or F2</vt:lpstr>
      <vt:lpstr>Debugger: After pressing F1 or F2</vt:lpstr>
      <vt:lpstr>Debugger: After pressing F1 or F2</vt:lpstr>
      <vt:lpstr>How values of registers are updating???</vt:lpstr>
      <vt:lpstr>How values of registers are updating???</vt:lpstr>
      <vt:lpstr>How values of registers are updating???</vt:lpstr>
      <vt:lpstr>How values of registers are updating???</vt:lpstr>
      <vt:lpstr>How values of registers are updating???</vt:lpstr>
      <vt:lpstr>How values of registers are updating???</vt:lpstr>
      <vt:lpstr>How values of registers are updating???</vt:lpstr>
      <vt:lpstr>Questions</vt:lpstr>
      <vt:lpstr>Question:1</vt:lpstr>
      <vt:lpstr>Question:2</vt:lpstr>
      <vt:lpstr>Question:3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CS2522 Computer Organisation and Assembly Language</dc:title>
  <dc:creator>Tayyaba Zaheer</dc:creator>
  <cp:lastModifiedBy>Tayyaba Zaheer</cp:lastModifiedBy>
  <cp:revision>67</cp:revision>
  <dcterms:created xsi:type="dcterms:W3CDTF">2018-10-13T06:01:45Z</dcterms:created>
  <dcterms:modified xsi:type="dcterms:W3CDTF">2020-04-07T12:49:25Z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0x010100BA8D65631BD7B344876510D6EE00220C</vt:lpwstr>
  </property>
</Properties>
</file>