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notesMasterIdLst>
    <p:notesMasterId r:id="rId9"/>
  </p:notesMasterIdLst>
  <p:sldIdLst>
    <p:sldId id="256" r:id="rId2"/>
    <p:sldId id="283" r:id="rId3"/>
    <p:sldId id="284" r:id="rId4"/>
    <p:sldId id="285" r:id="rId5"/>
    <p:sldId id="286" r:id="rId6"/>
    <p:sldId id="287" r:id="rId7"/>
    <p:sldId id="288" r:id="rId8"/>
  </p:sldIdLst>
  <p:sldSz cx="12192000" cy="6858000"/>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7273" autoAdjust="0"/>
  </p:normalViewPr>
  <p:slideViewPr>
    <p:cSldViewPr snapToGrid="0">
      <p:cViewPr varScale="1">
        <p:scale>
          <a:sx n="56" d="100"/>
          <a:sy n="56" d="100"/>
        </p:scale>
        <p:origin x="127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C7011B-EC42-4CE4-B403-456733AF92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64CF967C-F90E-4773-93F8-B65F20C29FF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F813EA28-D0CE-45E3-A6CE-07C45E1932A2}" type="datetimeFigureOut">
              <a:rPr lang="en-US"/>
              <a:pPr>
                <a:defRPr/>
              </a:pPr>
              <a:t>11/3/2022</a:t>
            </a:fld>
            <a:endParaRPr lang="en-US"/>
          </a:p>
        </p:txBody>
      </p:sp>
      <p:sp>
        <p:nvSpPr>
          <p:cNvPr id="4" name="Slide Image Placeholder 3">
            <a:extLst>
              <a:ext uri="{FF2B5EF4-FFF2-40B4-BE49-F238E27FC236}">
                <a16:creationId xmlns:a16="http://schemas.microsoft.com/office/drawing/2014/main" id="{7B2387CC-550F-40C6-B919-21D18B17477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D856F95-1788-490D-8D31-85A4E1ACBDE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F5125F1-38BB-4C63-A468-BF08E03CAF6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5968B018-5317-48E8-988B-694FB943536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A106764-BD93-4E36-86D2-6D70152ACA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E3AA6387-91CF-455A-A25C-E852C5F20D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40E3D7AD-3142-4388-ADF8-CC3A85626D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These are the two types of instructions which produce the exactly same result the difference is in the terminology only with the usage of bx register we say that we are adding base with the offset so we say it is a based addressing class. The second way is that we use the source index register and the destination index register  which is called as the index addressing class here the important thing to remember is that using si instead of bx will not change anything in our code.</a:t>
            </a:r>
          </a:p>
          <a:p>
            <a:pPr eaLnBrk="1" hangingPunct="1">
              <a:spcBef>
                <a:spcPct val="0"/>
              </a:spcBef>
            </a:pPr>
            <a:r>
              <a:rPr lang="en-US" altLang="en-US"/>
              <a:t>These above two lines of code work just like an array here we can change the index  and keeping the array base as constant</a:t>
            </a:r>
          </a:p>
        </p:txBody>
      </p:sp>
      <p:sp>
        <p:nvSpPr>
          <p:cNvPr id="6148" name="Slide Number Placeholder 3">
            <a:extLst>
              <a:ext uri="{FF2B5EF4-FFF2-40B4-BE49-F238E27FC236}">
                <a16:creationId xmlns:a16="http://schemas.microsoft.com/office/drawing/2014/main" id="{0719C72A-E333-4063-9136-D1A3871121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A92B47-9425-48C1-BC15-3C68F050024C}" type="slidenum">
              <a:rPr lang="en-US" altLang="en-US" sz="1200" smtClean="0"/>
              <a:pPr/>
              <a:t>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0D428FDE-34C8-4317-A196-21DC869969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A3F4486-791B-4B9D-9A22-24E36020AB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This is the 3</a:t>
            </a:r>
            <a:r>
              <a:rPr lang="en-US" altLang="en-US" baseline="30000"/>
              <a:t>rd</a:t>
            </a:r>
            <a:r>
              <a:rPr lang="en-US" altLang="en-US"/>
              <a:t> way to give the address of using both the index and the base register values means that we can combine base with indirect this is called as the base + offset we can also use both the register values here like above  we have two register i.e. bx, si both are added and the answer is the memory location where the data is placed or is present. We can also use this form to implement two dimensional array.</a:t>
            </a:r>
          </a:p>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C2CA18E0-A1AF-47F0-9121-8580C7D7CC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3AAF53-8944-423F-BC48-E2BA0FFEFD00}" type="slidenum">
              <a:rPr lang="en-US" altLang="en-US" sz="1200" smtClean="0"/>
              <a:pPr/>
              <a:t>4</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C4D9286C-2CCA-4356-8FC1-FDF2DD187B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798A1CEA-09C0-4784-896B-16B113A1EF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13D032B0-F1B1-4CFC-9682-5853F50DCA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11943B0-B3F2-45E9-8A7E-DC219333FEC2}" type="slidenum">
              <a:rPr lang="en-US" altLang="en-US" sz="1200" smtClean="0"/>
              <a:pPr/>
              <a:t>5</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257AF964-F8C1-481E-A779-93D8C935F9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7E7F8A36-F618-4DD3-A810-7AD5A100E1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All these modes of addressing if used each one of these will give a number which is called as the effective address.</a:t>
            </a:r>
          </a:p>
          <a:p>
            <a:pPr eaLnBrk="1" hangingPunct="1">
              <a:spcBef>
                <a:spcPct val="0"/>
              </a:spcBef>
            </a:pPr>
            <a:r>
              <a:rPr lang="en-US" altLang="en-US"/>
              <a:t>Remember that no address is meaningful until we attach the segment part also we know that every offset part is attached with a default segment so if we don’t even give it any segment and just directly access the offset than the default attachment is used e.g. in our examples the IP register is by default used with the Code Segment. For the direct case of addressing the default will be the data segment. The si,di,bx all three in the indirect form of addressing will use the data segment by default. The Base pointer BP register by default will goto the stack segment. </a:t>
            </a:r>
          </a:p>
          <a:p>
            <a:pPr eaLnBrk="1" hangingPunct="1">
              <a:spcBef>
                <a:spcPct val="0"/>
              </a:spcBef>
            </a:pPr>
            <a:r>
              <a:rPr lang="en-US" altLang="en-US"/>
              <a:t>SP register is tied with the SS and it doesn’t have any default. The IP and SP registers are both tied with their registers</a:t>
            </a:r>
          </a:p>
        </p:txBody>
      </p:sp>
      <p:sp>
        <p:nvSpPr>
          <p:cNvPr id="12292" name="Slide Number Placeholder 3">
            <a:extLst>
              <a:ext uri="{FF2B5EF4-FFF2-40B4-BE49-F238E27FC236}">
                <a16:creationId xmlns:a16="http://schemas.microsoft.com/office/drawing/2014/main" id="{D9F4EAE4-89D7-4501-ADD4-F874C70A4D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BA1E43-59F0-4113-B9BE-8CF6BF915B9E}" type="slidenum">
              <a:rPr lang="en-US" altLang="en-US" sz="1200" smtClean="0"/>
              <a:pPr/>
              <a:t>6</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B63AFFE1-6B3F-4C66-9336-21213ACF74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9369997C-1583-4EA6-BD95-26684C6D4B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Override prefix will be used in case we override the default segment for bx register because its default was the data segment and not the code segment.</a:t>
            </a:r>
          </a:p>
          <a:p>
            <a:pPr eaLnBrk="1" hangingPunct="1">
              <a:spcBef>
                <a:spcPct val="0"/>
              </a:spcBef>
            </a:pPr>
            <a:r>
              <a:rPr lang="en-US" altLang="en-US"/>
              <a:t>So here we are telling the processor that just for this instruction take bx to CS and not DS. This value is per instruction</a:t>
            </a:r>
          </a:p>
        </p:txBody>
      </p:sp>
      <p:sp>
        <p:nvSpPr>
          <p:cNvPr id="14340" name="Slide Number Placeholder 3">
            <a:extLst>
              <a:ext uri="{FF2B5EF4-FFF2-40B4-BE49-F238E27FC236}">
                <a16:creationId xmlns:a16="http://schemas.microsoft.com/office/drawing/2014/main" id="{226178BE-8F28-467C-B890-88D89B3BD7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732F53-B2EE-47D5-9061-B9CD9C76024F}" type="slidenum">
              <a:rPr lang="en-US" altLang="en-US" sz="1200" smtClean="0"/>
              <a:pPr/>
              <a:t>7</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9F0E643-CC1B-40C7-AE3B-8C5B3B8A43A4}"/>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A20B25C-0573-4243-8A8D-73D92C6E765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54D05F1-4242-4607-9CB4-11134F991B57}"/>
              </a:ext>
            </a:extLst>
          </p:cNvPr>
          <p:cNvSpPr>
            <a:spLocks noGrp="1"/>
          </p:cNvSpPr>
          <p:nvPr>
            <p:ph type="sldNum" sz="quarter" idx="12"/>
          </p:nvPr>
        </p:nvSpPr>
        <p:spPr/>
        <p:txBody>
          <a:bodyPr/>
          <a:lstStyle>
            <a:lvl1pPr>
              <a:defRPr/>
            </a:lvl1pPr>
          </a:lstStyle>
          <a:p>
            <a:pPr>
              <a:defRPr/>
            </a:pPr>
            <a:fld id="{30638AAD-3964-4B00-8E6C-B4A7331E4FC4}" type="slidenum">
              <a:rPr lang="en-GB" altLang="en-US"/>
              <a:pPr>
                <a:defRPr/>
              </a:pPr>
              <a:t>‹#›</a:t>
            </a:fld>
            <a:endParaRPr lang="en-GB" altLang="en-US"/>
          </a:p>
        </p:txBody>
      </p:sp>
    </p:spTree>
    <p:extLst>
      <p:ext uri="{BB962C8B-B14F-4D97-AF65-F5344CB8AC3E}">
        <p14:creationId xmlns:p14="http://schemas.microsoft.com/office/powerpoint/2010/main" val="308223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697DCA-6DE7-488F-A321-F2F393E6D236}"/>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FBB580AE-EF11-4AA9-92B8-CA4FDF00823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CCC12A95-D3D6-4733-8101-D046280F84D6}"/>
              </a:ext>
            </a:extLst>
          </p:cNvPr>
          <p:cNvSpPr>
            <a:spLocks noGrp="1"/>
          </p:cNvSpPr>
          <p:nvPr>
            <p:ph type="sldNum" sz="quarter" idx="12"/>
          </p:nvPr>
        </p:nvSpPr>
        <p:spPr/>
        <p:txBody>
          <a:bodyPr/>
          <a:lstStyle>
            <a:lvl1pPr>
              <a:defRPr/>
            </a:lvl1pPr>
          </a:lstStyle>
          <a:p>
            <a:pPr>
              <a:defRPr/>
            </a:pPr>
            <a:fld id="{81134271-6BB0-4CFD-B165-7B2E241BF63E}" type="slidenum">
              <a:rPr lang="en-GB" altLang="en-US"/>
              <a:pPr>
                <a:defRPr/>
              </a:pPr>
              <a:t>‹#›</a:t>
            </a:fld>
            <a:endParaRPr lang="en-GB" altLang="en-US"/>
          </a:p>
        </p:txBody>
      </p:sp>
    </p:spTree>
    <p:extLst>
      <p:ext uri="{BB962C8B-B14F-4D97-AF65-F5344CB8AC3E}">
        <p14:creationId xmlns:p14="http://schemas.microsoft.com/office/powerpoint/2010/main" val="8130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837852-91C6-4C05-9BAF-B97298D17E6B}"/>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76C42B53-F553-450B-BC4F-8B22C2D97704}"/>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AC5EDD6-D181-4F4E-8333-CE9CE7BD858E}"/>
              </a:ext>
            </a:extLst>
          </p:cNvPr>
          <p:cNvSpPr>
            <a:spLocks noGrp="1"/>
          </p:cNvSpPr>
          <p:nvPr>
            <p:ph type="sldNum" sz="quarter" idx="12"/>
          </p:nvPr>
        </p:nvSpPr>
        <p:spPr/>
        <p:txBody>
          <a:bodyPr/>
          <a:lstStyle>
            <a:lvl1pPr>
              <a:defRPr/>
            </a:lvl1pPr>
          </a:lstStyle>
          <a:p>
            <a:pPr>
              <a:defRPr/>
            </a:pPr>
            <a:fld id="{CA5CED1D-345D-4B3D-B205-F8CCACCF44DD}" type="slidenum">
              <a:rPr lang="en-GB" altLang="en-US"/>
              <a:pPr>
                <a:defRPr/>
              </a:pPr>
              <a:t>‹#›</a:t>
            </a:fld>
            <a:endParaRPr lang="en-GB" altLang="en-US"/>
          </a:p>
        </p:txBody>
      </p:sp>
    </p:spTree>
    <p:extLst>
      <p:ext uri="{BB962C8B-B14F-4D97-AF65-F5344CB8AC3E}">
        <p14:creationId xmlns:p14="http://schemas.microsoft.com/office/powerpoint/2010/main" val="341138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7CE76CD-0FE3-4619-ACC3-7CE3AFF96F1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2CC49F6A-5269-4CF7-B722-4FEFEB35B2D9}"/>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09D4B93-650C-4AD0-B22C-8FE4ABD7F596}"/>
              </a:ext>
            </a:extLst>
          </p:cNvPr>
          <p:cNvSpPr>
            <a:spLocks noGrp="1"/>
          </p:cNvSpPr>
          <p:nvPr>
            <p:ph type="sldNum" sz="quarter" idx="12"/>
          </p:nvPr>
        </p:nvSpPr>
        <p:spPr/>
        <p:txBody>
          <a:bodyPr/>
          <a:lstStyle>
            <a:lvl1pPr>
              <a:defRPr/>
            </a:lvl1pPr>
          </a:lstStyle>
          <a:p>
            <a:pPr>
              <a:defRPr/>
            </a:pPr>
            <a:fld id="{6F970379-5BA8-44D4-A97A-93F5651F1D85}" type="slidenum">
              <a:rPr lang="en-GB" altLang="en-US"/>
              <a:pPr>
                <a:defRPr/>
              </a:pPr>
              <a:t>‹#›</a:t>
            </a:fld>
            <a:endParaRPr lang="en-GB" altLang="en-US"/>
          </a:p>
        </p:txBody>
      </p:sp>
    </p:spTree>
    <p:extLst>
      <p:ext uri="{BB962C8B-B14F-4D97-AF65-F5344CB8AC3E}">
        <p14:creationId xmlns:p14="http://schemas.microsoft.com/office/powerpoint/2010/main" val="62268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DAAEE4-187B-425E-81C4-E66476DC6586}"/>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DCB3A16-FE31-4118-A261-6430ED5A698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5A9B90-B1E7-4600-B354-EA986B0A61AC}"/>
              </a:ext>
            </a:extLst>
          </p:cNvPr>
          <p:cNvSpPr>
            <a:spLocks noGrp="1"/>
          </p:cNvSpPr>
          <p:nvPr>
            <p:ph type="sldNum" sz="quarter" idx="12"/>
          </p:nvPr>
        </p:nvSpPr>
        <p:spPr/>
        <p:txBody>
          <a:bodyPr/>
          <a:lstStyle>
            <a:lvl1pPr>
              <a:defRPr/>
            </a:lvl1pPr>
          </a:lstStyle>
          <a:p>
            <a:pPr>
              <a:defRPr/>
            </a:pPr>
            <a:fld id="{9B83EFFC-9E79-403F-89A5-904871A4F8ED}" type="slidenum">
              <a:rPr lang="en-GB" altLang="en-US"/>
              <a:pPr>
                <a:defRPr/>
              </a:pPr>
              <a:t>‹#›</a:t>
            </a:fld>
            <a:endParaRPr lang="en-GB" altLang="en-US"/>
          </a:p>
        </p:txBody>
      </p:sp>
    </p:spTree>
    <p:extLst>
      <p:ext uri="{BB962C8B-B14F-4D97-AF65-F5344CB8AC3E}">
        <p14:creationId xmlns:p14="http://schemas.microsoft.com/office/powerpoint/2010/main" val="421796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906BE6A-1AFF-4164-9DFD-96E99A88F01B}"/>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D4E14264-224E-42D0-A7E2-C1DD66894F0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642D2C2A-924F-4420-980C-EDF1D7572570}"/>
              </a:ext>
            </a:extLst>
          </p:cNvPr>
          <p:cNvSpPr>
            <a:spLocks noGrp="1"/>
          </p:cNvSpPr>
          <p:nvPr>
            <p:ph type="sldNum" sz="quarter" idx="12"/>
          </p:nvPr>
        </p:nvSpPr>
        <p:spPr/>
        <p:txBody>
          <a:bodyPr/>
          <a:lstStyle>
            <a:lvl1pPr>
              <a:defRPr/>
            </a:lvl1pPr>
          </a:lstStyle>
          <a:p>
            <a:pPr>
              <a:defRPr/>
            </a:pPr>
            <a:fld id="{EDA86E59-3FF9-4C38-81B7-08FC44E346A3}" type="slidenum">
              <a:rPr lang="en-GB" altLang="en-US"/>
              <a:pPr>
                <a:defRPr/>
              </a:pPr>
              <a:t>‹#›</a:t>
            </a:fld>
            <a:endParaRPr lang="en-GB" altLang="en-US"/>
          </a:p>
        </p:txBody>
      </p:sp>
    </p:spTree>
    <p:extLst>
      <p:ext uri="{BB962C8B-B14F-4D97-AF65-F5344CB8AC3E}">
        <p14:creationId xmlns:p14="http://schemas.microsoft.com/office/powerpoint/2010/main" val="322634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05D2483B-18F3-4379-80A0-B1FB35960814}"/>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AD6BCA45-5FEB-4AA8-811C-F14E1CEBD94F}"/>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FCE0BC8-0DBB-4B74-A471-7981B0719916}"/>
              </a:ext>
            </a:extLst>
          </p:cNvPr>
          <p:cNvSpPr>
            <a:spLocks noGrp="1"/>
          </p:cNvSpPr>
          <p:nvPr>
            <p:ph type="sldNum" sz="quarter" idx="12"/>
          </p:nvPr>
        </p:nvSpPr>
        <p:spPr/>
        <p:txBody>
          <a:bodyPr/>
          <a:lstStyle>
            <a:lvl1pPr>
              <a:defRPr/>
            </a:lvl1pPr>
          </a:lstStyle>
          <a:p>
            <a:pPr>
              <a:defRPr/>
            </a:pPr>
            <a:fld id="{3FE1E05C-FC07-4250-A4C6-8DF2522B21F1}" type="slidenum">
              <a:rPr lang="en-GB" altLang="en-US"/>
              <a:pPr>
                <a:defRPr/>
              </a:pPr>
              <a:t>‹#›</a:t>
            </a:fld>
            <a:endParaRPr lang="en-GB" altLang="en-US"/>
          </a:p>
        </p:txBody>
      </p:sp>
    </p:spTree>
    <p:extLst>
      <p:ext uri="{BB962C8B-B14F-4D97-AF65-F5344CB8AC3E}">
        <p14:creationId xmlns:p14="http://schemas.microsoft.com/office/powerpoint/2010/main" val="128873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6BFBA17-2C15-4B82-A886-BE0593D3E71F}"/>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6B802179-6DD2-42B2-A3E0-98EF140B8A1A}"/>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CB8DF880-5A59-457F-9FBB-1307FBE569A4}"/>
              </a:ext>
            </a:extLst>
          </p:cNvPr>
          <p:cNvSpPr>
            <a:spLocks noGrp="1"/>
          </p:cNvSpPr>
          <p:nvPr>
            <p:ph type="sldNum" sz="quarter" idx="12"/>
          </p:nvPr>
        </p:nvSpPr>
        <p:spPr/>
        <p:txBody>
          <a:bodyPr/>
          <a:lstStyle>
            <a:lvl1pPr>
              <a:defRPr/>
            </a:lvl1pPr>
          </a:lstStyle>
          <a:p>
            <a:pPr>
              <a:defRPr/>
            </a:pPr>
            <a:fld id="{268444FC-1CC2-4A07-B12E-91D22E5BA155}" type="slidenum">
              <a:rPr lang="en-GB" altLang="en-US"/>
              <a:pPr>
                <a:defRPr/>
              </a:pPr>
              <a:t>‹#›</a:t>
            </a:fld>
            <a:endParaRPr lang="en-GB" altLang="en-US"/>
          </a:p>
        </p:txBody>
      </p:sp>
    </p:spTree>
    <p:extLst>
      <p:ext uri="{BB962C8B-B14F-4D97-AF65-F5344CB8AC3E}">
        <p14:creationId xmlns:p14="http://schemas.microsoft.com/office/powerpoint/2010/main" val="275527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D904AFD-ABC7-4DA0-89CE-BC6B87B41956}"/>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2078D803-5C68-44EB-935B-75FA683CC7BA}"/>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C0BB3C1E-B935-440E-9BC1-5714F6A78C6F}"/>
              </a:ext>
            </a:extLst>
          </p:cNvPr>
          <p:cNvSpPr>
            <a:spLocks noGrp="1"/>
          </p:cNvSpPr>
          <p:nvPr>
            <p:ph type="sldNum" sz="quarter" idx="12"/>
          </p:nvPr>
        </p:nvSpPr>
        <p:spPr/>
        <p:txBody>
          <a:bodyPr/>
          <a:lstStyle>
            <a:lvl1pPr>
              <a:defRPr/>
            </a:lvl1pPr>
          </a:lstStyle>
          <a:p>
            <a:pPr>
              <a:defRPr/>
            </a:pPr>
            <a:fld id="{311044B2-C299-4166-ABF3-BE14C6407273}" type="slidenum">
              <a:rPr lang="en-GB" altLang="en-US"/>
              <a:pPr>
                <a:defRPr/>
              </a:pPr>
              <a:t>‹#›</a:t>
            </a:fld>
            <a:endParaRPr lang="en-GB" altLang="en-US"/>
          </a:p>
        </p:txBody>
      </p:sp>
    </p:spTree>
    <p:extLst>
      <p:ext uri="{BB962C8B-B14F-4D97-AF65-F5344CB8AC3E}">
        <p14:creationId xmlns:p14="http://schemas.microsoft.com/office/powerpoint/2010/main" val="259512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1864A47D-F83E-425B-94AA-7A443E92ADDD}"/>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2481F61C-8DA7-481C-A981-7F8483E7376E}"/>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2004A549-DDD1-4B68-9CB1-3EC792DC89A4}"/>
              </a:ext>
            </a:extLst>
          </p:cNvPr>
          <p:cNvSpPr>
            <a:spLocks noGrp="1"/>
          </p:cNvSpPr>
          <p:nvPr>
            <p:ph type="sldNum" sz="quarter" idx="12"/>
          </p:nvPr>
        </p:nvSpPr>
        <p:spPr/>
        <p:txBody>
          <a:bodyPr/>
          <a:lstStyle>
            <a:lvl1pPr>
              <a:defRPr/>
            </a:lvl1pPr>
          </a:lstStyle>
          <a:p>
            <a:pPr>
              <a:defRPr/>
            </a:pPr>
            <a:fld id="{969E7935-014E-429D-A26D-836FD0BE1A94}" type="slidenum">
              <a:rPr lang="en-GB" altLang="en-US"/>
              <a:pPr>
                <a:defRPr/>
              </a:pPr>
              <a:t>‹#›</a:t>
            </a:fld>
            <a:endParaRPr lang="en-GB" altLang="en-US"/>
          </a:p>
        </p:txBody>
      </p:sp>
    </p:spTree>
    <p:extLst>
      <p:ext uri="{BB962C8B-B14F-4D97-AF65-F5344CB8AC3E}">
        <p14:creationId xmlns:p14="http://schemas.microsoft.com/office/powerpoint/2010/main" val="422923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13636A57-0E4E-4A29-B502-CF25FCB535B3}"/>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8CDEB0D-5C99-4975-BE41-CD99730B523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211726B7-5109-432F-A121-1D608038CEC8}"/>
              </a:ext>
            </a:extLst>
          </p:cNvPr>
          <p:cNvSpPr>
            <a:spLocks noGrp="1"/>
          </p:cNvSpPr>
          <p:nvPr>
            <p:ph type="sldNum" sz="quarter" idx="12"/>
          </p:nvPr>
        </p:nvSpPr>
        <p:spPr/>
        <p:txBody>
          <a:bodyPr/>
          <a:lstStyle>
            <a:lvl1pPr>
              <a:defRPr/>
            </a:lvl1pPr>
          </a:lstStyle>
          <a:p>
            <a:pPr>
              <a:defRPr/>
            </a:pPr>
            <a:fld id="{35FF863B-6273-4EDD-A945-420163D72456}" type="slidenum">
              <a:rPr lang="en-GB" altLang="en-US"/>
              <a:pPr>
                <a:defRPr/>
              </a:pPr>
              <a:t>‹#›</a:t>
            </a:fld>
            <a:endParaRPr lang="en-GB" altLang="en-US"/>
          </a:p>
        </p:txBody>
      </p:sp>
    </p:spTree>
    <p:extLst>
      <p:ext uri="{BB962C8B-B14F-4D97-AF65-F5344CB8AC3E}">
        <p14:creationId xmlns:p14="http://schemas.microsoft.com/office/powerpoint/2010/main" val="207373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4AF6BAC-04E8-4069-965E-4B8BEC6FE7CF}"/>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59E6A91-1E6A-4BB1-A10B-E03C3241C04A}"/>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1F2E826-A8A4-40CA-8B66-D6A87DC8ED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a:extLst>
              <a:ext uri="{FF2B5EF4-FFF2-40B4-BE49-F238E27FC236}">
                <a16:creationId xmlns:a16="http://schemas.microsoft.com/office/drawing/2014/main" id="{552BCA0F-0F3F-4490-83D9-6AE48B478E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05A4D3A2-29D6-4EE7-8532-18E387FA1144}"/>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B2B40045-DA6B-4B72-9CD8-88E07B56A779}"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a:extLst>
              <a:ext uri="{FF2B5EF4-FFF2-40B4-BE49-F238E27FC236}">
                <a16:creationId xmlns:a16="http://schemas.microsoft.com/office/drawing/2014/main" id="{A8E1B3D1-7E28-4B4A-A778-28A77ADA10C8}"/>
              </a:ext>
            </a:extLst>
          </p:cNvPr>
          <p:cNvSpPr>
            <a:spLocks noGrp="1"/>
          </p:cNvSpPr>
          <p:nvPr>
            <p:ph type="ctrTitle"/>
          </p:nvPr>
        </p:nvSpPr>
        <p:spPr>
          <a:solidFill>
            <a:schemeClr val="bg1"/>
          </a:solidFill>
        </p:spPr>
        <p:txBody>
          <a:bodyPr/>
          <a:lstStyle/>
          <a:p>
            <a:pPr eaLnBrk="1" hangingPunct="1"/>
            <a:r>
              <a:rPr lang="en-US" altLang="zh-CN" sz="4000" b="1">
                <a:ea typeface="宋体" panose="02010600030101010101" pitchFamily="2" charset="-122"/>
              </a:rPr>
              <a:t>CS2523 - Computer Organisation and Assembly Language</a:t>
            </a:r>
            <a:endParaRPr lang="en-GB" altLang="en-US" sz="4000"/>
          </a:p>
        </p:txBody>
      </p:sp>
      <p:sp>
        <p:nvSpPr>
          <p:cNvPr id="3075" name="Rectangle 3">
            <a:extLst>
              <a:ext uri="{FF2B5EF4-FFF2-40B4-BE49-F238E27FC236}">
                <a16:creationId xmlns:a16="http://schemas.microsoft.com/office/drawing/2014/main" id="{2527E789-132F-46F2-837C-71774D01C4E4}"/>
              </a:ext>
            </a:extLst>
          </p:cNvPr>
          <p:cNvSpPr>
            <a:spLocks noGrp="1"/>
          </p:cNvSpPr>
          <p:nvPr>
            <p:ph type="subTitle" idx="1"/>
          </p:nvPr>
        </p:nvSpPr>
        <p:spPr/>
        <p:txBody>
          <a:bodyPr/>
          <a:lstStyle/>
          <a:p>
            <a:pPr eaLnBrk="1" hangingPunct="1"/>
            <a:endParaRPr lang="en-GB" altLang="en-US" sz="2800"/>
          </a:p>
          <a:p>
            <a:pPr eaLnBrk="1" hangingPunct="1"/>
            <a:r>
              <a:rPr lang="en-GB" altLang="en-US" sz="2800"/>
              <a:t>Segment Override Prefix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3" descr="Large confetti">
            <a:extLst>
              <a:ext uri="{FF2B5EF4-FFF2-40B4-BE49-F238E27FC236}">
                <a16:creationId xmlns:a16="http://schemas.microsoft.com/office/drawing/2014/main" id="{884E98CE-5AFD-4850-953D-3D10988A3907}"/>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4099" name="Rectangle 24">
            <a:extLst>
              <a:ext uri="{FF2B5EF4-FFF2-40B4-BE49-F238E27FC236}">
                <a16:creationId xmlns:a16="http://schemas.microsoft.com/office/drawing/2014/main" id="{33A4E1CD-8E81-45E3-85E8-1E83682E8670}"/>
              </a:ext>
            </a:extLst>
          </p:cNvPr>
          <p:cNvSpPr>
            <a:spLocks noGrp="1"/>
          </p:cNvSpPr>
          <p:nvPr>
            <p:ph type="body" idx="1"/>
          </p:nvPr>
        </p:nvSpPr>
        <p:spPr>
          <a:noFill/>
        </p:spPr>
        <p:txBody>
          <a:bodyPr/>
          <a:lstStyle/>
          <a:p>
            <a:pPr algn="ctr" eaLnBrk="1" hangingPunct="1">
              <a:buFontTx/>
              <a:buNone/>
            </a:pPr>
            <a:endParaRPr lang="en-GB" altLang="en-US"/>
          </a:p>
          <a:p>
            <a:pPr algn="ctr" eaLnBrk="1" hangingPunct="1">
              <a:buFontTx/>
              <a:buNone/>
            </a:pPr>
            <a:r>
              <a:rPr lang="en-GB" altLang="en-US"/>
              <a:t>Register Indirect</a:t>
            </a:r>
          </a:p>
          <a:p>
            <a:pPr eaLnBrk="1" hangingPunct="1">
              <a:buFontTx/>
              <a:buNone/>
            </a:pPr>
            <a:endParaRPr lang="en-GB" altLang="en-US"/>
          </a:p>
          <a:p>
            <a:pPr algn="ctr" eaLnBrk="1" hangingPunct="1">
              <a:buFontTx/>
              <a:buNone/>
            </a:pPr>
            <a:r>
              <a:rPr lang="en-GB" altLang="en-US" b="1">
                <a:latin typeface="Courier New" panose="02070309020205020404" pitchFamily="49" charset="0"/>
              </a:rPr>
              <a:t>mov 	ax, [bx]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53" descr="Large confetti">
            <a:extLst>
              <a:ext uri="{FF2B5EF4-FFF2-40B4-BE49-F238E27FC236}">
                <a16:creationId xmlns:a16="http://schemas.microsoft.com/office/drawing/2014/main" id="{4BE89CC2-B116-41ED-A43E-1234DFDF64F4}"/>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5123" name="Rectangle 54">
            <a:extLst>
              <a:ext uri="{FF2B5EF4-FFF2-40B4-BE49-F238E27FC236}">
                <a16:creationId xmlns:a16="http://schemas.microsoft.com/office/drawing/2014/main" id="{EB88D078-B046-419E-9E77-E3DA782385E4}"/>
              </a:ext>
            </a:extLst>
          </p:cNvPr>
          <p:cNvSpPr>
            <a:spLocks noGrp="1"/>
          </p:cNvSpPr>
          <p:nvPr>
            <p:ph type="body" idx="1"/>
          </p:nvPr>
        </p:nvSpPr>
        <p:spPr>
          <a:noFill/>
        </p:spPr>
        <p:txBody>
          <a:bodyPr/>
          <a:lstStyle/>
          <a:p>
            <a:pPr algn="ctr" eaLnBrk="1" hangingPunct="1">
              <a:buFontTx/>
              <a:buNone/>
            </a:pPr>
            <a:endParaRPr lang="en-GB" altLang="en-US"/>
          </a:p>
          <a:p>
            <a:pPr algn="ctr" eaLnBrk="1" hangingPunct="1">
              <a:buFontTx/>
              <a:buNone/>
            </a:pPr>
            <a:r>
              <a:rPr lang="en-GB" altLang="en-US"/>
              <a:t>Register Indirect + Offset</a:t>
            </a:r>
          </a:p>
          <a:p>
            <a:pPr algn="ctr" eaLnBrk="1" hangingPunct="1">
              <a:buFontTx/>
              <a:buNone/>
            </a:pPr>
            <a:endParaRPr lang="en-GB" altLang="en-US"/>
          </a:p>
          <a:p>
            <a:pPr eaLnBrk="1" hangingPunct="1">
              <a:buFontTx/>
              <a:buNone/>
            </a:pPr>
            <a:r>
              <a:rPr lang="en-GB" altLang="en-US" b="1">
                <a:latin typeface="Courier New" panose="02070309020205020404" pitchFamily="49" charset="0"/>
              </a:rPr>
              <a:t>mov ax,[bx+num1];base + offset</a:t>
            </a:r>
          </a:p>
          <a:p>
            <a:pPr eaLnBrk="1" hangingPunct="1">
              <a:buFontTx/>
              <a:buNone/>
            </a:pPr>
            <a:r>
              <a:rPr lang="en-GB" altLang="en-US" b="1">
                <a:latin typeface="Courier New" panose="02070309020205020404" pitchFamily="49" charset="0"/>
              </a:rPr>
              <a:t>mov ax,[si+num1];index + offset </a:t>
            </a:r>
          </a:p>
          <a:p>
            <a:pPr eaLnBrk="1" hangingPunct="1">
              <a:buFontTx/>
              <a:buNone/>
            </a:pPr>
            <a:endParaRPr lang="en-GB" altLang="en-US" b="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30" descr="Large confetti">
            <a:extLst>
              <a:ext uri="{FF2B5EF4-FFF2-40B4-BE49-F238E27FC236}">
                <a16:creationId xmlns:a16="http://schemas.microsoft.com/office/drawing/2014/main" id="{AD249284-FEC1-4111-9878-57AAD4E18C22}"/>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7171" name="Rectangle 31">
            <a:extLst>
              <a:ext uri="{FF2B5EF4-FFF2-40B4-BE49-F238E27FC236}">
                <a16:creationId xmlns:a16="http://schemas.microsoft.com/office/drawing/2014/main" id="{382B3CBC-AAA7-42FD-BE97-DDD2887B5108}"/>
              </a:ext>
            </a:extLst>
          </p:cNvPr>
          <p:cNvSpPr>
            <a:spLocks noGrp="1"/>
          </p:cNvSpPr>
          <p:nvPr>
            <p:ph type="body" idx="1"/>
          </p:nvPr>
        </p:nvSpPr>
        <p:spPr>
          <a:noFill/>
        </p:spPr>
        <p:txBody>
          <a:bodyPr/>
          <a:lstStyle/>
          <a:p>
            <a:pPr algn="ctr" eaLnBrk="1" hangingPunct="1">
              <a:buFontTx/>
              <a:buNone/>
            </a:pPr>
            <a:endParaRPr lang="en-GB" altLang="en-US"/>
          </a:p>
          <a:p>
            <a:pPr algn="ctr" eaLnBrk="1" hangingPunct="1">
              <a:buFontTx/>
              <a:buNone/>
            </a:pPr>
            <a:r>
              <a:rPr lang="en-GB" altLang="en-US"/>
              <a:t>Base + Index</a:t>
            </a:r>
          </a:p>
          <a:p>
            <a:pPr eaLnBrk="1" hangingPunct="1">
              <a:buFontTx/>
              <a:buNone/>
            </a:pPr>
            <a:endParaRPr lang="en-GB" altLang="en-US"/>
          </a:p>
          <a:p>
            <a:pPr algn="ctr" eaLnBrk="1" hangingPunct="1">
              <a:buFontTx/>
              <a:buNone/>
            </a:pPr>
            <a:r>
              <a:rPr lang="en-GB" altLang="en-US" b="1">
                <a:latin typeface="Courier New" panose="02070309020205020404" pitchFamily="49" charset="0"/>
              </a:rPr>
              <a:t>       mov 	ax,[bx+si]	</a:t>
            </a:r>
            <a:r>
              <a:rPr lang="en-GB" altLang="en-US" b="1"/>
              <a:t>	</a:t>
            </a:r>
          </a:p>
          <a:p>
            <a:pPr eaLnBrk="1" hangingPunct="1">
              <a:buFontTx/>
              <a:buNone/>
            </a:pPr>
            <a:endParaRPr lang="en-GB" altLang="en-US" b="1"/>
          </a:p>
          <a:p>
            <a:pPr eaLnBrk="1" hangingPunct="1"/>
            <a:endParaRPr lang="en-GB"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6" descr="Large confetti">
            <a:extLst>
              <a:ext uri="{FF2B5EF4-FFF2-40B4-BE49-F238E27FC236}">
                <a16:creationId xmlns:a16="http://schemas.microsoft.com/office/drawing/2014/main" id="{810BCDFA-FAE7-45EF-9074-5D3F96CED599}"/>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9219" name="Rectangle 7">
            <a:extLst>
              <a:ext uri="{FF2B5EF4-FFF2-40B4-BE49-F238E27FC236}">
                <a16:creationId xmlns:a16="http://schemas.microsoft.com/office/drawing/2014/main" id="{804999E5-AD84-4A6B-9B39-0ED5A9D4A000}"/>
              </a:ext>
            </a:extLst>
          </p:cNvPr>
          <p:cNvSpPr>
            <a:spLocks noGrp="1"/>
          </p:cNvSpPr>
          <p:nvPr>
            <p:ph type="body" idx="1"/>
          </p:nvPr>
        </p:nvSpPr>
        <p:spPr>
          <a:noFill/>
        </p:spPr>
        <p:txBody>
          <a:bodyPr/>
          <a:lstStyle/>
          <a:p>
            <a:pPr algn="ctr" eaLnBrk="1" hangingPunct="1">
              <a:buFontTx/>
              <a:buNone/>
            </a:pPr>
            <a:endParaRPr lang="en-GB" altLang="en-US"/>
          </a:p>
          <a:p>
            <a:pPr algn="ctr" eaLnBrk="1" hangingPunct="1">
              <a:buFontTx/>
              <a:buNone/>
            </a:pPr>
            <a:r>
              <a:rPr lang="en-GB" altLang="en-US"/>
              <a:t>Base + Index + Offset</a:t>
            </a:r>
          </a:p>
          <a:p>
            <a:pPr eaLnBrk="1" hangingPunct="1"/>
            <a:endParaRPr lang="en-GB" altLang="en-US"/>
          </a:p>
          <a:p>
            <a:pPr algn="ctr" eaLnBrk="1" hangingPunct="1">
              <a:buFontTx/>
              <a:buNone/>
            </a:pPr>
            <a:r>
              <a:rPr lang="en-GB" altLang="en-US" b="1">
                <a:latin typeface="Courier New" panose="02070309020205020404" pitchFamily="49" charset="0"/>
              </a:rPr>
              <a:t>     mov 	ax,[bx+si+num1]</a:t>
            </a:r>
            <a:r>
              <a:rPr lang="en-GB" altLang="en-US" b="1"/>
              <a:t>		</a:t>
            </a:r>
          </a:p>
          <a:p>
            <a:pPr eaLnBrk="1" hangingPunct="1">
              <a:buFontTx/>
              <a:buNone/>
            </a:pPr>
            <a:endParaRPr lang="en-GB" altLang="en-US" b="1"/>
          </a:p>
          <a:p>
            <a:pPr eaLnBrk="1" hangingPunct="1"/>
            <a:endParaRPr lang="en-GB" alt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6" descr="Large confetti">
            <a:extLst>
              <a:ext uri="{FF2B5EF4-FFF2-40B4-BE49-F238E27FC236}">
                <a16:creationId xmlns:a16="http://schemas.microsoft.com/office/drawing/2014/main" id="{9C912ED9-33DC-4743-9765-79B839991078}"/>
              </a:ext>
            </a:extLst>
          </p:cNvPr>
          <p:cNvSpPr>
            <a:spLocks noGrp="1"/>
          </p:cNvSpPr>
          <p:nvPr>
            <p:ph type="title"/>
          </p:nvPr>
        </p:nvSpPr>
        <p:spPr>
          <a:noFill/>
        </p:spPr>
        <p:txBody>
          <a:bodyPr/>
          <a:lstStyle/>
          <a:p>
            <a:pPr eaLnBrk="1" hangingPunct="1"/>
            <a:r>
              <a:rPr lang="en-US" altLang="en-US" sz="4000" b="1"/>
              <a:t>Addressing Modes</a:t>
            </a:r>
            <a:endParaRPr lang="en-GB" altLang="en-US" sz="4000" b="1"/>
          </a:p>
        </p:txBody>
      </p:sp>
      <p:sp>
        <p:nvSpPr>
          <p:cNvPr id="11267" name="Rectangle 7">
            <a:extLst>
              <a:ext uri="{FF2B5EF4-FFF2-40B4-BE49-F238E27FC236}">
                <a16:creationId xmlns:a16="http://schemas.microsoft.com/office/drawing/2014/main" id="{F86D1799-E123-4774-8889-CF1A7554302E}"/>
              </a:ext>
            </a:extLst>
          </p:cNvPr>
          <p:cNvSpPr>
            <a:spLocks noGrp="1"/>
          </p:cNvSpPr>
          <p:nvPr>
            <p:ph type="body" idx="1"/>
          </p:nvPr>
        </p:nvSpPr>
        <p:spPr>
          <a:xfrm>
            <a:off x="2273300" y="1727200"/>
            <a:ext cx="7772400" cy="4191000"/>
          </a:xfrm>
          <a:noFill/>
        </p:spPr>
        <p:txBody>
          <a:bodyPr/>
          <a:lstStyle/>
          <a:p>
            <a:pPr eaLnBrk="1" hangingPunct="1">
              <a:buFontTx/>
              <a:buNone/>
            </a:pPr>
            <a:endParaRPr lang="en-GB" altLang="en-US" sz="2400" b="1">
              <a:latin typeface="Courier New" panose="02070309020205020404" pitchFamily="49" charset="0"/>
            </a:endParaRPr>
          </a:p>
          <a:p>
            <a:pPr eaLnBrk="1" hangingPunct="1">
              <a:buFontTx/>
              <a:buNone/>
            </a:pPr>
            <a:r>
              <a:rPr lang="en-GB" altLang="en-US" b="1">
                <a:latin typeface="Courier New" panose="02070309020205020404" pitchFamily="49" charset="0"/>
              </a:rPr>
              <a:t>mov ax,[num1]		; (o) - Offset		</a:t>
            </a:r>
          </a:p>
          <a:p>
            <a:pPr eaLnBrk="1" hangingPunct="1">
              <a:buFontTx/>
              <a:buNone/>
            </a:pPr>
            <a:r>
              <a:rPr lang="en-GB" altLang="en-US" b="1">
                <a:latin typeface="Courier New" panose="02070309020205020404" pitchFamily="49" charset="0"/>
              </a:rPr>
              <a:t>mov ax,[bx]		; (b) - Base</a:t>
            </a:r>
          </a:p>
          <a:p>
            <a:pPr eaLnBrk="1" hangingPunct="1">
              <a:buFontTx/>
              <a:buNone/>
            </a:pPr>
            <a:r>
              <a:rPr lang="en-GB" altLang="en-US" b="1">
                <a:latin typeface="Courier New" panose="02070309020205020404" pitchFamily="49" charset="0"/>
              </a:rPr>
              <a:t>mov ax,[si]		; (i) - Index</a:t>
            </a:r>
          </a:p>
          <a:p>
            <a:pPr eaLnBrk="1" hangingPunct="1">
              <a:buFontTx/>
              <a:buNone/>
            </a:pPr>
            <a:r>
              <a:rPr lang="en-GB" altLang="en-US" b="1">
                <a:latin typeface="Courier New" panose="02070309020205020404" pitchFamily="49" charset="0"/>
              </a:rPr>
              <a:t>mov ax,[bx+num1]	; b+o</a:t>
            </a:r>
          </a:p>
          <a:p>
            <a:pPr eaLnBrk="1" hangingPunct="1">
              <a:buFontTx/>
              <a:buNone/>
            </a:pPr>
            <a:r>
              <a:rPr lang="en-GB" altLang="en-US" b="1">
                <a:latin typeface="Courier New" panose="02070309020205020404" pitchFamily="49" charset="0"/>
              </a:rPr>
              <a:t>mov ax,[si+num1]	; i+o</a:t>
            </a:r>
          </a:p>
          <a:p>
            <a:pPr eaLnBrk="1" hangingPunct="1">
              <a:buFontTx/>
              <a:buNone/>
            </a:pPr>
            <a:r>
              <a:rPr lang="en-GB" altLang="en-US" b="1">
                <a:latin typeface="Courier New" panose="02070309020205020404" pitchFamily="49" charset="0"/>
              </a:rPr>
              <a:t>mov ax,[bx+si]		; b+i</a:t>
            </a:r>
          </a:p>
          <a:p>
            <a:pPr eaLnBrk="1" hangingPunct="1">
              <a:buFontTx/>
              <a:buNone/>
            </a:pPr>
            <a:r>
              <a:rPr lang="en-GB" altLang="en-US" b="1">
                <a:latin typeface="Courier New" panose="02070309020205020404" pitchFamily="49" charset="0"/>
              </a:rPr>
              <a:t>mov ax,[bx+si+num1]	; b+i+o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5" descr="Large confetti">
            <a:extLst>
              <a:ext uri="{FF2B5EF4-FFF2-40B4-BE49-F238E27FC236}">
                <a16:creationId xmlns:a16="http://schemas.microsoft.com/office/drawing/2014/main" id="{5679F676-F7F3-4737-9421-A19DFBB55D25}"/>
              </a:ext>
            </a:extLst>
          </p:cNvPr>
          <p:cNvSpPr>
            <a:spLocks noGrp="1"/>
          </p:cNvSpPr>
          <p:nvPr>
            <p:ph type="title"/>
          </p:nvPr>
        </p:nvSpPr>
        <p:spPr>
          <a:noFill/>
        </p:spPr>
        <p:txBody>
          <a:bodyPr/>
          <a:lstStyle/>
          <a:p>
            <a:pPr eaLnBrk="1" hangingPunct="1"/>
            <a:r>
              <a:rPr lang="en-US" altLang="en-US" sz="4000" b="1"/>
              <a:t>Segment Override Prefix</a:t>
            </a:r>
            <a:endParaRPr lang="en-GB" altLang="en-US" sz="4000" b="1"/>
          </a:p>
        </p:txBody>
      </p:sp>
      <p:sp>
        <p:nvSpPr>
          <p:cNvPr id="13315" name="Rectangle 16">
            <a:extLst>
              <a:ext uri="{FF2B5EF4-FFF2-40B4-BE49-F238E27FC236}">
                <a16:creationId xmlns:a16="http://schemas.microsoft.com/office/drawing/2014/main" id="{968BDFCC-1B19-45F1-90AE-02C8D7249E5C}"/>
              </a:ext>
            </a:extLst>
          </p:cNvPr>
          <p:cNvSpPr>
            <a:spLocks noGrp="1"/>
          </p:cNvSpPr>
          <p:nvPr>
            <p:ph type="body" idx="1"/>
          </p:nvPr>
        </p:nvSpPr>
        <p:spPr>
          <a:xfrm>
            <a:off x="838200" y="1300163"/>
            <a:ext cx="10515600" cy="3424237"/>
          </a:xfrm>
          <a:noFill/>
        </p:spPr>
        <p:txBody>
          <a:bodyPr/>
          <a:lstStyle/>
          <a:p>
            <a:pPr eaLnBrk="1" hangingPunct="1">
              <a:buFontTx/>
              <a:buNone/>
            </a:pPr>
            <a:endParaRPr lang="en-GB" altLang="en-US"/>
          </a:p>
          <a:p>
            <a:pPr eaLnBrk="1" hangingPunct="1">
              <a:buFontTx/>
              <a:buNone/>
            </a:pPr>
            <a:r>
              <a:rPr lang="en-GB" altLang="en-US"/>
              <a:t>    Instruction				Opcode</a:t>
            </a:r>
          </a:p>
          <a:p>
            <a:pPr eaLnBrk="1" hangingPunct="1">
              <a:buFontTx/>
              <a:buNone/>
            </a:pPr>
            <a:r>
              <a:rPr lang="en-GB" altLang="en-US" b="1">
                <a:latin typeface="Courier New" panose="02070309020205020404" pitchFamily="49" charset="0"/>
              </a:rPr>
              <a:t>mov ax,[cs:bx]			2E9B07</a:t>
            </a:r>
          </a:p>
          <a:p>
            <a:pPr eaLnBrk="1" hangingPunct="1">
              <a:buFontTx/>
              <a:buNone/>
            </a:pPr>
            <a:r>
              <a:rPr lang="en-GB" altLang="en-US" b="1">
                <a:latin typeface="Courier New" panose="02070309020205020404" pitchFamily="49" charset="0"/>
              </a:rPr>
              <a:t>mov ax,[es:bx]			268B07</a:t>
            </a:r>
          </a:p>
          <a:p>
            <a:pPr eaLnBrk="1" hangingPunct="1">
              <a:buFontTx/>
              <a:buNone/>
            </a:pPr>
            <a:r>
              <a:rPr lang="en-GB" altLang="en-US" b="1">
                <a:latin typeface="Courier New" panose="02070309020205020404" pitchFamily="49" charset="0"/>
              </a:rPr>
              <a:t>mov ax,[ss:bx]			368B07</a:t>
            </a:r>
          </a:p>
          <a:p>
            <a:pPr eaLnBrk="1" hangingPunct="1">
              <a:buFontTx/>
              <a:buNone/>
            </a:pPr>
            <a:r>
              <a:rPr lang="en-GB" altLang="en-US" b="1">
                <a:latin typeface="Courier New" panose="02070309020205020404" pitchFamily="49" charset="0"/>
              </a:rPr>
              <a:t>mov ax,[bx]				8B07</a:t>
            </a:r>
          </a:p>
        </p:txBody>
      </p:sp>
      <p:sp>
        <p:nvSpPr>
          <p:cNvPr id="2" name="TextBox 1">
            <a:extLst>
              <a:ext uri="{FF2B5EF4-FFF2-40B4-BE49-F238E27FC236}">
                <a16:creationId xmlns:a16="http://schemas.microsoft.com/office/drawing/2014/main" id="{E0BF8905-AFF7-40B2-A1AF-A9E5819A36C0}"/>
              </a:ext>
            </a:extLst>
          </p:cNvPr>
          <p:cNvSpPr txBox="1"/>
          <p:nvPr/>
        </p:nvSpPr>
        <p:spPr>
          <a:xfrm>
            <a:off x="344488" y="4508500"/>
            <a:ext cx="12076112" cy="2309813"/>
          </a:xfrm>
          <a:prstGeom prst="rect">
            <a:avLst/>
          </a:prstGeom>
          <a:solidFill>
            <a:schemeClr val="accent1">
              <a:lumMod val="20000"/>
              <a:lumOff val="80000"/>
            </a:schemeClr>
          </a:solidFill>
          <a:ln w="28575">
            <a:solidFill>
              <a:srgbClr val="00B050"/>
            </a:solidFill>
          </a:ln>
        </p:spPr>
        <p:txBody>
          <a:bodyPr wrap="none">
            <a:spAutoFit/>
          </a:bodyPr>
          <a:lstStyle/>
          <a:p>
            <a:pPr eaLnBrk="1" hangingPunct="1">
              <a:defRPr/>
            </a:pPr>
            <a:r>
              <a:rPr lang="en-US" altLang="en-US" dirty="0"/>
              <a:t>Override prefix will be used in case we override the default segment for </a:t>
            </a:r>
            <a:r>
              <a:rPr lang="en-US" altLang="en-US" dirty="0" err="1"/>
              <a:t>bx</a:t>
            </a:r>
            <a:r>
              <a:rPr lang="en-US" altLang="en-US" dirty="0"/>
              <a:t> register </a:t>
            </a:r>
          </a:p>
          <a:p>
            <a:pPr eaLnBrk="1" hangingPunct="1">
              <a:defRPr/>
            </a:pPr>
            <a:r>
              <a:rPr lang="en-US" altLang="en-US" dirty="0"/>
              <a:t>because its default was the data segment and not the code segment.</a:t>
            </a:r>
          </a:p>
          <a:p>
            <a:pPr eaLnBrk="1" hangingPunct="1">
              <a:defRPr/>
            </a:pPr>
            <a:endParaRPr lang="en-US" altLang="en-US" dirty="0"/>
          </a:p>
          <a:p>
            <a:pPr eaLnBrk="1" hangingPunct="1">
              <a:defRPr/>
            </a:pPr>
            <a:r>
              <a:rPr lang="en-US" altLang="en-US" b="1" dirty="0"/>
              <a:t>So here we are telling the processor that just for this instruction take </a:t>
            </a:r>
            <a:r>
              <a:rPr lang="en-US" altLang="en-US" b="1" dirty="0" err="1"/>
              <a:t>bx</a:t>
            </a:r>
            <a:r>
              <a:rPr lang="en-US" altLang="en-US" b="1" dirty="0"/>
              <a:t> to CS and not DS. </a:t>
            </a:r>
          </a:p>
          <a:p>
            <a:pPr eaLnBrk="1" hangingPunct="1">
              <a:defRPr/>
            </a:pPr>
            <a:r>
              <a:rPr lang="en-US" altLang="en-US" b="1" dirty="0"/>
              <a:t>This value is per instruction</a:t>
            </a:r>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Ricepaper">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8D65631BD7B344876510D6EE00220C" ma:contentTypeVersion="2" ma:contentTypeDescription="Create a new document." ma:contentTypeScope="" ma:versionID="a0ffe21fe86ff2705138bc9a273f523d">
  <xsd:schema xmlns:xsd="http://www.w3.org/2001/XMLSchema" xmlns:xs="http://www.w3.org/2001/XMLSchema" xmlns:p="http://schemas.microsoft.com/office/2006/metadata/properties" xmlns:ns2="2899a155-2a47-4499-8be5-4abdb9e2e831" targetNamespace="http://schemas.microsoft.com/office/2006/metadata/properties" ma:root="true" ma:fieldsID="8d265ece942d9c86bf28bf12aecf6db4" ns2:_="">
    <xsd:import namespace="2899a155-2a47-4499-8be5-4abdb9e2e83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9a155-2a47-4499-8be5-4abdb9e2e8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8F304F-1C88-4875-A328-25F9AFE1F2DE}"/>
</file>

<file path=customXml/itemProps2.xml><?xml version="1.0" encoding="utf-8"?>
<ds:datastoreItem xmlns:ds="http://schemas.openxmlformats.org/officeDocument/2006/customXml" ds:itemID="{0CD09335-92BC-4016-AF4F-BC0FCC25D712}"/>
</file>

<file path=customXml/itemProps3.xml><?xml version="1.0" encoding="utf-8"?>
<ds:datastoreItem xmlns:ds="http://schemas.openxmlformats.org/officeDocument/2006/customXml" ds:itemID="{966D8E3E-4E53-4586-A99E-3285938A49D6}"/>
</file>

<file path=docProps/app.xml><?xml version="1.0" encoding="utf-8"?>
<Properties xmlns="http://schemas.openxmlformats.org/officeDocument/2006/extended-properties" xmlns:vt="http://schemas.openxmlformats.org/officeDocument/2006/docPropsVTypes">
  <Template>Office Theme</Template>
  <TotalTime>1790</TotalTime>
  <Words>545</Words>
  <Application>Microsoft Office PowerPoint</Application>
  <PresentationFormat>Widescreen</PresentationFormat>
  <Paragraphs>58</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Times New Roman</vt:lpstr>
      <vt:lpstr>Arial</vt:lpstr>
      <vt:lpstr>Calibri Light</vt:lpstr>
      <vt:lpstr>Calibri</vt:lpstr>
      <vt:lpstr>宋体</vt:lpstr>
      <vt:lpstr>Courier New</vt:lpstr>
      <vt:lpstr>Ricepaper</vt:lpstr>
      <vt:lpstr>CS2523 - Computer Organisation and Assembly Language</vt:lpstr>
      <vt:lpstr>Addressing Modes</vt:lpstr>
      <vt:lpstr>Addressing Modes</vt:lpstr>
      <vt:lpstr>Addressing Modes</vt:lpstr>
      <vt:lpstr>Addressing Modes</vt:lpstr>
      <vt:lpstr>Addressing Modes</vt:lpstr>
      <vt:lpstr>Segment Override Prefix</vt:lpstr>
    </vt:vector>
  </TitlesOfParts>
  <Company>School of Computing, Staffordshire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CM005-1 Aspects of Computer Systems</dc:title>
  <dc:creator>Tayyaba Zaheer</dc:creator>
  <cp:lastModifiedBy>Tayyaba Zaheer</cp:lastModifiedBy>
  <cp:revision>382</cp:revision>
  <cp:lastPrinted>1601-01-01T00:00:00Z</cp:lastPrinted>
  <dcterms:created xsi:type="dcterms:W3CDTF">2003-04-07T11:54:57Z</dcterms:created>
  <dcterms:modified xsi:type="dcterms:W3CDTF">2022-11-03T13:02:24Z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0x010100BA8D65631BD7B344876510D6EE00220C</vt:lpwstr>
  </property>
</Properties>
</file>