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3" r:id="rId1"/>
  </p:sldMasterIdLst>
  <p:notesMasterIdLst>
    <p:notesMasterId r:id="rId10"/>
  </p:notesMasterIdLst>
  <p:sldIdLst>
    <p:sldId id="256" r:id="rId2"/>
    <p:sldId id="280" r:id="rId3"/>
    <p:sldId id="278" r:id="rId4"/>
    <p:sldId id="284" r:id="rId5"/>
    <p:sldId id="285" r:id="rId6"/>
    <p:sldId id="286" r:id="rId7"/>
    <p:sldId id="287" r:id="rId8"/>
    <p:sldId id="281" r:id="rId9"/>
  </p:sldIdLst>
  <p:sldSz cx="12192000" cy="6858000"/>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7273" autoAdjust="0"/>
  </p:normalViewPr>
  <p:slideViewPr>
    <p:cSldViewPr snapToGrid="0">
      <p:cViewPr varScale="1">
        <p:scale>
          <a:sx n="56" d="100"/>
          <a:sy n="56" d="100"/>
        </p:scale>
        <p:origin x="127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D99DD5-7D41-4C45-9BAA-4AF52693BE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AF050303-7C13-46AC-956D-AF1FAFBE94F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C047DB7C-BCE0-48BF-BB64-F6CB2863E938}" type="datetimeFigureOut">
              <a:rPr lang="en-US"/>
              <a:pPr>
                <a:defRPr/>
              </a:pPr>
              <a:t>11/3/2022</a:t>
            </a:fld>
            <a:endParaRPr lang="en-US"/>
          </a:p>
        </p:txBody>
      </p:sp>
      <p:sp>
        <p:nvSpPr>
          <p:cNvPr id="4" name="Slide Image Placeholder 3">
            <a:extLst>
              <a:ext uri="{FF2B5EF4-FFF2-40B4-BE49-F238E27FC236}">
                <a16:creationId xmlns:a16="http://schemas.microsoft.com/office/drawing/2014/main" id="{B411A671-08BF-4A48-AEAF-B241D3FC912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1A9B9CB-9AA0-41D6-A452-C4B3D58D517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2CF4F69-443C-4EBF-BC17-F48A0146BEF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85CB35A4-240A-40ED-A449-56AD7791345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8C93C01-6B7A-439C-98F9-4D5B98539F8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3D2C6806-FA99-4AB1-9263-1CE9926F64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E5ADB44E-89C6-4302-AA44-BB1961E37C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EDFDA77E-B6D8-4C98-BA67-CC2F174CF6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7B9742-2D1F-4484-AC9A-171B9F2B2B4A}" type="slidenum">
              <a:rPr lang="en-US" altLang="en-US" sz="1200"/>
              <a:pPr/>
              <a:t>2</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5EEC2780-F5EB-4C41-A818-52BE13B72B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572C6B51-E097-4833-89DA-27B026A240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first line of code is move bx, num1. there difference here to note is that now num1 is not written like [num1] any more so it means that num1 is it self being referenced which is just the address or the offset and not the data so bx contains the address of num1.</a:t>
            </a:r>
          </a:p>
          <a:p>
            <a:pPr eaLnBrk="1" hangingPunct="1">
              <a:spcBef>
                <a:spcPct val="0"/>
              </a:spcBef>
            </a:pPr>
            <a:r>
              <a:rPr lang="en-US" altLang="en-US"/>
              <a:t>Mov ax, [bx] means that move the contents of the memory location pointed by bx into ax so ax will now contain 5.</a:t>
            </a:r>
          </a:p>
          <a:p>
            <a:pPr eaLnBrk="1" hangingPunct="1">
              <a:spcBef>
                <a:spcPct val="0"/>
              </a:spcBef>
            </a:pPr>
            <a:endParaRPr lang="en-US" altLang="en-US"/>
          </a:p>
          <a:p>
            <a:pPr eaLnBrk="1" hangingPunct="1">
              <a:spcBef>
                <a:spcPct val="0"/>
              </a:spcBef>
            </a:pPr>
            <a:r>
              <a:rPr lang="en-US" altLang="en-US"/>
              <a:t>The line add bx, 2 means that  the reason of adding 2 in bx is that we are reading a word so the last word was at a location of num1 and the new word will start ffrom num1 +2 or since it is pointed by bx so it will be bx +2 and also becuase we are using word interpretation</a:t>
            </a:r>
          </a:p>
          <a:p>
            <a:pPr eaLnBrk="1" hangingPunct="1">
              <a:spcBef>
                <a:spcPct val="0"/>
              </a:spcBef>
            </a:pPr>
            <a:endParaRPr lang="en-US" altLang="en-US"/>
          </a:p>
          <a:p>
            <a:pPr eaLnBrk="1" hangingPunct="1">
              <a:spcBef>
                <a:spcPct val="0"/>
              </a:spcBef>
            </a:pPr>
            <a:r>
              <a:rPr lang="en-US" altLang="en-US"/>
              <a:t>To perform the continuous execution we need a terminal condition to  stop.</a:t>
            </a:r>
          </a:p>
          <a:p>
            <a:pPr eaLnBrk="1" hangingPunct="1">
              <a:spcBef>
                <a:spcPct val="0"/>
              </a:spcBef>
            </a:pPr>
            <a:r>
              <a:rPr lang="en-US" altLang="en-US"/>
              <a:t>L1: add bx, 2; here l1 is label</a:t>
            </a:r>
          </a:p>
          <a:p>
            <a:pPr eaLnBrk="1" hangingPunct="1">
              <a:spcBef>
                <a:spcPct val="0"/>
              </a:spcBef>
            </a:pPr>
            <a:r>
              <a:rPr lang="en-US" altLang="en-US"/>
              <a:t>     sub cx,1 </a:t>
            </a:r>
          </a:p>
          <a:p>
            <a:pPr eaLnBrk="1" hangingPunct="1">
              <a:spcBef>
                <a:spcPct val="0"/>
              </a:spcBef>
            </a:pPr>
            <a:r>
              <a:rPr lang="en-US" altLang="en-US"/>
              <a:t>     jnz l1; means jump if not zero and the jump will be to L1 it is defined as jump to the location of l1 if the zero flag is not set. Zero flag is set if the last mathematical or logical instruction has produced a zero in its destination. Although in the statement jnz l1 its not mentioned where to jump but the destination is implied inside this instruction which is the label l1.</a:t>
            </a:r>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A4C3F1BB-54AC-451F-8CE3-D0E60C5861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679577-787F-4A72-A165-48332D0AB2AB}" type="slidenum">
              <a:rPr lang="en-US" altLang="en-US" sz="1200"/>
              <a:pPr/>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EFC19FE5-F1FC-4F90-B741-647B7B37F2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2F1242DF-8224-432C-90EC-C006AD7AAD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a:extLst>
              <a:ext uri="{FF2B5EF4-FFF2-40B4-BE49-F238E27FC236}">
                <a16:creationId xmlns:a16="http://schemas.microsoft.com/office/drawing/2014/main" id="{6D77963A-5E12-4E44-BE74-14BC6F5010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38B1E7-6BD6-437A-854F-B8E0BE13A914}" type="slidenum">
              <a:rPr lang="en-US" altLang="en-US" sz="1200"/>
              <a:pPr/>
              <a:t>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C0945D2-8876-4F97-9F5B-3DF6ADCC86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A38C4804-86EC-4BA3-8DDD-34735010CF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C0C64E8E-2CBA-4ED9-932D-AC23C6E4BC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FE0A77-A962-4EF7-85F8-4C39D6589E5B}" type="slidenum">
              <a:rPr lang="en-US" altLang="en-US" sz="1200"/>
              <a:pPr/>
              <a:t>5</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F9BCBAA6-4B1D-4E14-B9F9-0F3D777EDD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2F0AA7E3-1B4D-45CA-BCD0-2A52BAF127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34DFB765-6F03-4868-BAA1-41B859AB42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4E61D4-2F3D-4D9C-A531-6B6F7F9A2407}" type="slidenum">
              <a:rPr lang="en-US" altLang="en-US" sz="1200"/>
              <a:pPr/>
              <a:t>6</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5D833A72-13B6-49FD-8315-862AFA1D26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7F3946F2-A92A-446F-AF31-4C86CFC69C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2778A458-6B81-47FD-BBB0-428BA66538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FAFF8F-38A3-4F63-9EFB-29A54DEEE565}" type="slidenum">
              <a:rPr lang="en-US" altLang="en-US" sz="1200"/>
              <a:pPr/>
              <a:t>7</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E899DABE-93F0-4A7E-AC8E-5E2607448D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1F3DD8BC-C651-4934-8983-60FE8CA0BB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a16="http://schemas.microsoft.com/office/drawing/2014/main" id="{18D47D85-715A-4FAD-8700-3AD06F0542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A6DF7B-F4FB-40C7-992E-D19691C54D2D}" type="slidenum">
              <a:rPr lang="en-US" altLang="en-US" sz="1200"/>
              <a:pPr/>
              <a:t>8</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FAD54A-12FA-41EF-AFCD-1B4720BDE0A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44C19022-47A2-49D3-BF18-B0A2F25A177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21080E5-01A5-460E-B6BE-F2BFB5E65809}"/>
              </a:ext>
            </a:extLst>
          </p:cNvPr>
          <p:cNvSpPr>
            <a:spLocks noGrp="1"/>
          </p:cNvSpPr>
          <p:nvPr>
            <p:ph type="sldNum" sz="quarter" idx="12"/>
          </p:nvPr>
        </p:nvSpPr>
        <p:spPr/>
        <p:txBody>
          <a:bodyPr/>
          <a:lstStyle>
            <a:lvl1pPr>
              <a:defRPr/>
            </a:lvl1pPr>
          </a:lstStyle>
          <a:p>
            <a:fld id="{E5898E49-4627-42B1-A9D8-5D027F1CE3DA}" type="slidenum">
              <a:rPr lang="en-GB" altLang="en-US"/>
              <a:pPr/>
              <a:t>‹#›</a:t>
            </a:fld>
            <a:endParaRPr lang="en-GB" altLang="en-US"/>
          </a:p>
        </p:txBody>
      </p:sp>
    </p:spTree>
    <p:extLst>
      <p:ext uri="{BB962C8B-B14F-4D97-AF65-F5344CB8AC3E}">
        <p14:creationId xmlns:p14="http://schemas.microsoft.com/office/powerpoint/2010/main" val="892221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4BC8695-0921-402F-A35D-F5874F6E060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78DA7D5F-7FCB-497C-9F76-2122B07517F0}"/>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E6A8EEA-D783-49F0-938A-0E63BAA96308}"/>
              </a:ext>
            </a:extLst>
          </p:cNvPr>
          <p:cNvSpPr>
            <a:spLocks noGrp="1"/>
          </p:cNvSpPr>
          <p:nvPr>
            <p:ph type="sldNum" sz="quarter" idx="12"/>
          </p:nvPr>
        </p:nvSpPr>
        <p:spPr/>
        <p:txBody>
          <a:bodyPr/>
          <a:lstStyle>
            <a:lvl1pPr>
              <a:defRPr/>
            </a:lvl1pPr>
          </a:lstStyle>
          <a:p>
            <a:fld id="{3744FC56-D862-45B7-8E54-C6157321659C}" type="slidenum">
              <a:rPr lang="en-GB" altLang="en-US"/>
              <a:pPr/>
              <a:t>‹#›</a:t>
            </a:fld>
            <a:endParaRPr lang="en-GB" altLang="en-US"/>
          </a:p>
        </p:txBody>
      </p:sp>
    </p:spTree>
    <p:extLst>
      <p:ext uri="{BB962C8B-B14F-4D97-AF65-F5344CB8AC3E}">
        <p14:creationId xmlns:p14="http://schemas.microsoft.com/office/powerpoint/2010/main" val="1994181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FD933E-1404-47A6-ABD6-849C67EE728B}"/>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6933F721-100B-4919-9930-7C06FA560600}"/>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0816C339-A4A8-4B16-A77A-4883352E73E2}"/>
              </a:ext>
            </a:extLst>
          </p:cNvPr>
          <p:cNvSpPr>
            <a:spLocks noGrp="1"/>
          </p:cNvSpPr>
          <p:nvPr>
            <p:ph type="sldNum" sz="quarter" idx="12"/>
          </p:nvPr>
        </p:nvSpPr>
        <p:spPr/>
        <p:txBody>
          <a:bodyPr/>
          <a:lstStyle>
            <a:lvl1pPr>
              <a:defRPr/>
            </a:lvl1pPr>
          </a:lstStyle>
          <a:p>
            <a:fld id="{9D97AF03-EB73-4482-9982-60AD39D901E6}" type="slidenum">
              <a:rPr lang="en-GB" altLang="en-US"/>
              <a:pPr/>
              <a:t>‹#›</a:t>
            </a:fld>
            <a:endParaRPr lang="en-GB" altLang="en-US"/>
          </a:p>
        </p:txBody>
      </p:sp>
    </p:spTree>
    <p:extLst>
      <p:ext uri="{BB962C8B-B14F-4D97-AF65-F5344CB8AC3E}">
        <p14:creationId xmlns:p14="http://schemas.microsoft.com/office/powerpoint/2010/main" val="285984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E281B1F-F2C7-42BC-B824-E4D1D570F0A2}"/>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F069F4EF-6777-486A-9664-51099E94E5A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60997DD-DE90-4DB8-AB48-168652EA527E}"/>
              </a:ext>
            </a:extLst>
          </p:cNvPr>
          <p:cNvSpPr>
            <a:spLocks noGrp="1"/>
          </p:cNvSpPr>
          <p:nvPr>
            <p:ph type="sldNum" sz="quarter" idx="12"/>
          </p:nvPr>
        </p:nvSpPr>
        <p:spPr/>
        <p:txBody>
          <a:bodyPr/>
          <a:lstStyle>
            <a:lvl1pPr>
              <a:defRPr/>
            </a:lvl1pPr>
          </a:lstStyle>
          <a:p>
            <a:fld id="{4AB87D37-5C3F-4C77-A5E5-AB6C3BAB40FE}" type="slidenum">
              <a:rPr lang="en-GB" altLang="en-US"/>
              <a:pPr/>
              <a:t>‹#›</a:t>
            </a:fld>
            <a:endParaRPr lang="en-GB" altLang="en-US"/>
          </a:p>
        </p:txBody>
      </p:sp>
    </p:spTree>
    <p:extLst>
      <p:ext uri="{BB962C8B-B14F-4D97-AF65-F5344CB8AC3E}">
        <p14:creationId xmlns:p14="http://schemas.microsoft.com/office/powerpoint/2010/main" val="135065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DFC4AE-C2E3-405F-8B34-F59F83ED92A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1CF4917E-DE8A-460D-8DFC-B54943B0C01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C41C53D3-4ED8-408F-8507-164A577E2533}"/>
              </a:ext>
            </a:extLst>
          </p:cNvPr>
          <p:cNvSpPr>
            <a:spLocks noGrp="1"/>
          </p:cNvSpPr>
          <p:nvPr>
            <p:ph type="sldNum" sz="quarter" idx="12"/>
          </p:nvPr>
        </p:nvSpPr>
        <p:spPr/>
        <p:txBody>
          <a:bodyPr/>
          <a:lstStyle>
            <a:lvl1pPr>
              <a:defRPr/>
            </a:lvl1pPr>
          </a:lstStyle>
          <a:p>
            <a:fld id="{61C08B54-F4DE-4432-B459-95862B475084}" type="slidenum">
              <a:rPr lang="en-GB" altLang="en-US"/>
              <a:pPr/>
              <a:t>‹#›</a:t>
            </a:fld>
            <a:endParaRPr lang="en-GB" altLang="en-US"/>
          </a:p>
        </p:txBody>
      </p:sp>
    </p:spTree>
    <p:extLst>
      <p:ext uri="{BB962C8B-B14F-4D97-AF65-F5344CB8AC3E}">
        <p14:creationId xmlns:p14="http://schemas.microsoft.com/office/powerpoint/2010/main" val="292096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6A6EED7-F93C-4FED-964D-C58C8BEDEDE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D723549-7727-4C87-8A87-E197B5E9CC2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9B6C65AF-D904-4DCE-A1E4-26597214361D}"/>
              </a:ext>
            </a:extLst>
          </p:cNvPr>
          <p:cNvSpPr>
            <a:spLocks noGrp="1"/>
          </p:cNvSpPr>
          <p:nvPr>
            <p:ph type="sldNum" sz="quarter" idx="12"/>
          </p:nvPr>
        </p:nvSpPr>
        <p:spPr/>
        <p:txBody>
          <a:bodyPr/>
          <a:lstStyle>
            <a:lvl1pPr>
              <a:defRPr/>
            </a:lvl1pPr>
          </a:lstStyle>
          <a:p>
            <a:fld id="{AD63E197-057E-4518-979B-43C29CC80207}" type="slidenum">
              <a:rPr lang="en-GB" altLang="en-US"/>
              <a:pPr/>
              <a:t>‹#›</a:t>
            </a:fld>
            <a:endParaRPr lang="en-GB" altLang="en-US"/>
          </a:p>
        </p:txBody>
      </p:sp>
    </p:spTree>
    <p:extLst>
      <p:ext uri="{BB962C8B-B14F-4D97-AF65-F5344CB8AC3E}">
        <p14:creationId xmlns:p14="http://schemas.microsoft.com/office/powerpoint/2010/main" val="315245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48BF80BC-291C-4F45-B538-E2745AC6AA7E}"/>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7F39F3E7-10A7-45B2-A3C8-06A61254BD19}"/>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A2D32D19-FE11-4284-8323-FAA3081BBC44}"/>
              </a:ext>
            </a:extLst>
          </p:cNvPr>
          <p:cNvSpPr>
            <a:spLocks noGrp="1"/>
          </p:cNvSpPr>
          <p:nvPr>
            <p:ph type="sldNum" sz="quarter" idx="12"/>
          </p:nvPr>
        </p:nvSpPr>
        <p:spPr/>
        <p:txBody>
          <a:bodyPr/>
          <a:lstStyle>
            <a:lvl1pPr>
              <a:defRPr/>
            </a:lvl1pPr>
          </a:lstStyle>
          <a:p>
            <a:fld id="{50023DFA-6C8D-46A3-B7ED-CB3D32AABE70}" type="slidenum">
              <a:rPr lang="en-GB" altLang="en-US"/>
              <a:pPr/>
              <a:t>‹#›</a:t>
            </a:fld>
            <a:endParaRPr lang="en-GB" altLang="en-US"/>
          </a:p>
        </p:txBody>
      </p:sp>
    </p:spTree>
    <p:extLst>
      <p:ext uri="{BB962C8B-B14F-4D97-AF65-F5344CB8AC3E}">
        <p14:creationId xmlns:p14="http://schemas.microsoft.com/office/powerpoint/2010/main" val="82256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C8959B6E-3097-4970-84AC-DD480DAA74C0}"/>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8FE5D074-403F-4BBF-907B-54EB9E677F46}"/>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2D25588E-2873-4139-9C6F-4818D9854AA7}"/>
              </a:ext>
            </a:extLst>
          </p:cNvPr>
          <p:cNvSpPr>
            <a:spLocks noGrp="1"/>
          </p:cNvSpPr>
          <p:nvPr>
            <p:ph type="sldNum" sz="quarter" idx="12"/>
          </p:nvPr>
        </p:nvSpPr>
        <p:spPr/>
        <p:txBody>
          <a:bodyPr/>
          <a:lstStyle>
            <a:lvl1pPr>
              <a:defRPr/>
            </a:lvl1pPr>
          </a:lstStyle>
          <a:p>
            <a:fld id="{9D0D8598-B5DC-4B58-87E5-2C5099B56428}" type="slidenum">
              <a:rPr lang="en-GB" altLang="en-US"/>
              <a:pPr/>
              <a:t>‹#›</a:t>
            </a:fld>
            <a:endParaRPr lang="en-GB" altLang="en-US"/>
          </a:p>
        </p:txBody>
      </p:sp>
    </p:spTree>
    <p:extLst>
      <p:ext uri="{BB962C8B-B14F-4D97-AF65-F5344CB8AC3E}">
        <p14:creationId xmlns:p14="http://schemas.microsoft.com/office/powerpoint/2010/main" val="52413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1C7CD8-CF8F-42FF-91DC-038E93FE40AE}"/>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BBF91AF1-62B8-4407-879F-B232177021D8}"/>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E26AED4B-35A6-490A-88C1-4DDF18355CFA}"/>
              </a:ext>
            </a:extLst>
          </p:cNvPr>
          <p:cNvSpPr>
            <a:spLocks noGrp="1"/>
          </p:cNvSpPr>
          <p:nvPr>
            <p:ph type="sldNum" sz="quarter" idx="12"/>
          </p:nvPr>
        </p:nvSpPr>
        <p:spPr/>
        <p:txBody>
          <a:bodyPr/>
          <a:lstStyle>
            <a:lvl1pPr>
              <a:defRPr/>
            </a:lvl1pPr>
          </a:lstStyle>
          <a:p>
            <a:fld id="{87F58F5C-FE72-424C-82C8-1AE165C31B5F}" type="slidenum">
              <a:rPr lang="en-GB" altLang="en-US"/>
              <a:pPr/>
              <a:t>‹#›</a:t>
            </a:fld>
            <a:endParaRPr lang="en-GB" altLang="en-US"/>
          </a:p>
        </p:txBody>
      </p:sp>
    </p:spTree>
    <p:extLst>
      <p:ext uri="{BB962C8B-B14F-4D97-AF65-F5344CB8AC3E}">
        <p14:creationId xmlns:p14="http://schemas.microsoft.com/office/powerpoint/2010/main" val="195595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D94A0042-2988-4CC5-9667-1A1CC7CC7321}"/>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1FC70F70-0F7F-4104-B7E4-A8357A8E7D0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D547FCC-1DE5-469B-B686-18D674144629}"/>
              </a:ext>
            </a:extLst>
          </p:cNvPr>
          <p:cNvSpPr>
            <a:spLocks noGrp="1"/>
          </p:cNvSpPr>
          <p:nvPr>
            <p:ph type="sldNum" sz="quarter" idx="12"/>
          </p:nvPr>
        </p:nvSpPr>
        <p:spPr/>
        <p:txBody>
          <a:bodyPr/>
          <a:lstStyle>
            <a:lvl1pPr>
              <a:defRPr/>
            </a:lvl1pPr>
          </a:lstStyle>
          <a:p>
            <a:fld id="{76742E3D-F161-47DF-8E3B-3B82AAAD60C5}" type="slidenum">
              <a:rPr lang="en-GB" altLang="en-US"/>
              <a:pPr/>
              <a:t>‹#›</a:t>
            </a:fld>
            <a:endParaRPr lang="en-GB" altLang="en-US"/>
          </a:p>
        </p:txBody>
      </p:sp>
    </p:spTree>
    <p:extLst>
      <p:ext uri="{BB962C8B-B14F-4D97-AF65-F5344CB8AC3E}">
        <p14:creationId xmlns:p14="http://schemas.microsoft.com/office/powerpoint/2010/main" val="951438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C612800D-9D05-4EF7-842D-F07E046F8425}"/>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BA8AAD23-E3E4-44FC-BF74-469F177FBFF0}"/>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E5E7869-EA34-4B17-B16D-85809368A411}"/>
              </a:ext>
            </a:extLst>
          </p:cNvPr>
          <p:cNvSpPr>
            <a:spLocks noGrp="1"/>
          </p:cNvSpPr>
          <p:nvPr>
            <p:ph type="sldNum" sz="quarter" idx="12"/>
          </p:nvPr>
        </p:nvSpPr>
        <p:spPr/>
        <p:txBody>
          <a:bodyPr/>
          <a:lstStyle>
            <a:lvl1pPr>
              <a:defRPr/>
            </a:lvl1pPr>
          </a:lstStyle>
          <a:p>
            <a:fld id="{0FB73CCA-9921-4301-A611-F068682AC56F}" type="slidenum">
              <a:rPr lang="en-GB" altLang="en-US"/>
              <a:pPr/>
              <a:t>‹#›</a:t>
            </a:fld>
            <a:endParaRPr lang="en-GB" altLang="en-US"/>
          </a:p>
        </p:txBody>
      </p:sp>
    </p:spTree>
    <p:extLst>
      <p:ext uri="{BB962C8B-B14F-4D97-AF65-F5344CB8AC3E}">
        <p14:creationId xmlns:p14="http://schemas.microsoft.com/office/powerpoint/2010/main" val="90997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E4D9242-B394-4C8D-A586-B0F2642C29DB}"/>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2640292-9944-4526-B433-2FAD5F4DCDCC}"/>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1E87C2D-E12E-45AF-B3C8-12F206EEEE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a:extLst>
              <a:ext uri="{FF2B5EF4-FFF2-40B4-BE49-F238E27FC236}">
                <a16:creationId xmlns:a16="http://schemas.microsoft.com/office/drawing/2014/main" id="{2F11ABBA-1D1A-45FF-976E-2AD858252D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63E8D811-2FDD-493F-BAEA-778D7587F36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69685D5-FCC8-4150-B25B-E46E4372FFC7}"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a:extLst>
              <a:ext uri="{FF2B5EF4-FFF2-40B4-BE49-F238E27FC236}">
                <a16:creationId xmlns:a16="http://schemas.microsoft.com/office/drawing/2014/main" id="{E96F3794-368A-4C1B-BFF8-9C91D547D9D4}"/>
              </a:ext>
            </a:extLst>
          </p:cNvPr>
          <p:cNvSpPr>
            <a:spLocks noGrp="1"/>
          </p:cNvSpPr>
          <p:nvPr>
            <p:ph type="ctrTitle"/>
          </p:nvPr>
        </p:nvSpPr>
        <p:spPr>
          <a:solidFill>
            <a:schemeClr val="bg1"/>
          </a:solidFill>
        </p:spPr>
        <p:txBody>
          <a:bodyPr/>
          <a:lstStyle/>
          <a:p>
            <a:pPr eaLnBrk="1" hangingPunct="1"/>
            <a:r>
              <a:rPr lang="en-US" altLang="zh-CN" sz="4000" b="1">
                <a:ea typeface="宋体" panose="02010600030101010101" pitchFamily="2" charset="-122"/>
              </a:rPr>
              <a:t>CS2523 - Computer Organisation and Assembly Language</a:t>
            </a:r>
            <a:endParaRPr lang="en-GB" altLang="en-US" sz="4000"/>
          </a:p>
        </p:txBody>
      </p:sp>
      <p:sp>
        <p:nvSpPr>
          <p:cNvPr id="3075" name="Rectangle 3">
            <a:extLst>
              <a:ext uri="{FF2B5EF4-FFF2-40B4-BE49-F238E27FC236}">
                <a16:creationId xmlns:a16="http://schemas.microsoft.com/office/drawing/2014/main" id="{C3D39F01-3F42-464E-8141-B3473062C47A}"/>
              </a:ext>
            </a:extLst>
          </p:cNvPr>
          <p:cNvSpPr>
            <a:spLocks noGrp="1"/>
          </p:cNvSpPr>
          <p:nvPr>
            <p:ph type="subTitle" idx="1"/>
          </p:nvPr>
        </p:nvSpPr>
        <p:spPr/>
        <p:txBody>
          <a:bodyPr/>
          <a:lstStyle/>
          <a:p>
            <a:pPr eaLnBrk="1" hangingPunct="1"/>
            <a:endParaRPr lang="en-GB" altLang="en-US" sz="2800"/>
          </a:p>
          <a:p>
            <a:pPr eaLnBrk="1" hangingPunct="1"/>
            <a:r>
              <a:rPr lang="en-GB" altLang="en-US" sz="2800"/>
              <a:t>High Level Language to Assembly Conversion - Practice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descr="Large confetti">
            <a:extLst>
              <a:ext uri="{FF2B5EF4-FFF2-40B4-BE49-F238E27FC236}">
                <a16:creationId xmlns:a16="http://schemas.microsoft.com/office/drawing/2014/main" id="{40FB8028-9B1A-483E-A4E9-2D340491DED8}"/>
              </a:ext>
            </a:extLst>
          </p:cNvPr>
          <p:cNvSpPr>
            <a:spLocks noGrp="1"/>
          </p:cNvSpPr>
          <p:nvPr>
            <p:ph type="title"/>
          </p:nvPr>
        </p:nvSpPr>
        <p:spPr/>
        <p:txBody>
          <a:bodyPr/>
          <a:lstStyle/>
          <a:p>
            <a:pPr eaLnBrk="1" hangingPunct="1"/>
            <a:endParaRPr lang="en-US" altLang="en-US"/>
          </a:p>
        </p:txBody>
      </p:sp>
      <p:sp>
        <p:nvSpPr>
          <p:cNvPr id="4099" name="Rectangle 3">
            <a:extLst>
              <a:ext uri="{FF2B5EF4-FFF2-40B4-BE49-F238E27FC236}">
                <a16:creationId xmlns:a16="http://schemas.microsoft.com/office/drawing/2014/main" id="{ED6CA5CE-405F-447E-BEA0-62D9F092AC42}"/>
              </a:ext>
            </a:extLst>
          </p:cNvPr>
          <p:cNvSpPr>
            <a:spLocks noGrp="1"/>
          </p:cNvSpPr>
          <p:nvPr>
            <p:ph idx="1"/>
          </p:nvPr>
        </p:nvSpPr>
        <p:spPr/>
        <p:txBody>
          <a:bodyPr/>
          <a:lstStyle/>
          <a:p>
            <a:pPr eaLnBrk="1" hangingPunct="1"/>
            <a:r>
              <a:rPr lang="en-US" altLang="en-US"/>
              <a:t>Lets revise the last lecture</a:t>
            </a:r>
          </a:p>
          <a:p>
            <a:pPr eaLnBrk="1" hangingPunct="1">
              <a:buFontTx/>
              <a:buNone/>
            </a:pPr>
            <a:endParaRPr lang="en-US" altLang="en-US"/>
          </a:p>
        </p:txBody>
      </p:sp>
      <p:sp>
        <p:nvSpPr>
          <p:cNvPr id="4100" name="Slide Number Placeholder 1">
            <a:extLst>
              <a:ext uri="{FF2B5EF4-FFF2-40B4-BE49-F238E27FC236}">
                <a16:creationId xmlns:a16="http://schemas.microsoft.com/office/drawing/2014/main" id="{BB8CA985-2D13-4643-8196-AF7B9978822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2B144F7-0906-482F-A752-8A46F8714BC8}" type="slidenum">
              <a:rPr lang="en-GB" altLang="en-US" sz="1200">
                <a:solidFill>
                  <a:srgbClr val="898989"/>
                </a:solidFill>
                <a:latin typeface="Times New Roman" panose="02020603050405020304" pitchFamily="18" charset="0"/>
              </a:rPr>
              <a:pPr>
                <a:lnSpc>
                  <a:spcPct val="100000"/>
                </a:lnSpc>
                <a:spcBef>
                  <a:spcPct val="0"/>
                </a:spcBef>
                <a:buFontTx/>
                <a:buNone/>
              </a:pPr>
              <a:t>2</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2" descr="Large confetti">
            <a:extLst>
              <a:ext uri="{FF2B5EF4-FFF2-40B4-BE49-F238E27FC236}">
                <a16:creationId xmlns:a16="http://schemas.microsoft.com/office/drawing/2014/main" id="{CE45B430-FD76-41C4-9191-48935FD2ABD8}"/>
              </a:ext>
            </a:extLst>
          </p:cNvPr>
          <p:cNvSpPr>
            <a:spLocks noGrp="1"/>
          </p:cNvSpPr>
          <p:nvPr>
            <p:ph type="title"/>
          </p:nvPr>
        </p:nvSpPr>
        <p:spPr>
          <a:noFill/>
        </p:spPr>
        <p:txBody>
          <a:bodyPr/>
          <a:lstStyle/>
          <a:p>
            <a:pPr eaLnBrk="1" hangingPunct="1"/>
            <a:r>
              <a:rPr lang="en-US" altLang="en-US" sz="4000" b="1"/>
              <a:t>Loop Control</a:t>
            </a:r>
          </a:p>
        </p:txBody>
      </p:sp>
      <p:sp>
        <p:nvSpPr>
          <p:cNvPr id="18435" name="Rectangle 13">
            <a:extLst>
              <a:ext uri="{FF2B5EF4-FFF2-40B4-BE49-F238E27FC236}">
                <a16:creationId xmlns:a16="http://schemas.microsoft.com/office/drawing/2014/main" id="{FEA00C51-E5B3-4DA4-A10B-9A441D3494D5}"/>
              </a:ext>
            </a:extLst>
          </p:cNvPr>
          <p:cNvSpPr>
            <a:spLocks noGrp="1" noChangeArrowheads="1"/>
          </p:cNvSpPr>
          <p:nvPr>
            <p:ph idx="1"/>
          </p:nvPr>
        </p:nvSpPr>
        <p:spPr>
          <a:xfrm>
            <a:off x="1524000" y="1905000"/>
            <a:ext cx="9144000" cy="4953000"/>
          </a:xfrm>
        </p:spPr>
        <p:txBody>
          <a:bodyPr rtlCol="0">
            <a:normAutofit lnSpcReduction="10000"/>
          </a:bodyPr>
          <a:lstStyle/>
          <a:p>
            <a:pPr eaLnBrk="1" fontAlgn="auto" hangingPunct="1">
              <a:lnSpc>
                <a:spcPct val="80000"/>
              </a:lnSpc>
              <a:spcAft>
                <a:spcPts val="0"/>
              </a:spcAft>
              <a:buFontTx/>
              <a:buNone/>
              <a:defRPr/>
            </a:pPr>
            <a:r>
              <a:rPr lang="en-US" altLang="en-US" sz="900" b="1" dirty="0">
                <a:latin typeface="Courier New" panose="02070309020205020404" pitchFamily="49" charset="0"/>
              </a:rPr>
              <a:t>		…</a:t>
            </a:r>
          </a:p>
          <a:p>
            <a:pPr eaLnBrk="1" fontAlgn="auto" hangingPunct="1">
              <a:lnSpc>
                <a:spcPct val="80000"/>
              </a:lnSpc>
              <a:spcAft>
                <a:spcPts val="0"/>
              </a:spcAft>
              <a:buFontTx/>
              <a:buNone/>
              <a:defRPr/>
            </a:pPr>
            <a:r>
              <a:rPr lang="en-US" altLang="en-US" sz="900" b="1" dirty="0">
                <a:latin typeface="Courier New" panose="02070309020205020404" pitchFamily="49" charset="0"/>
              </a:rPr>
              <a:t>		</a:t>
            </a:r>
            <a:r>
              <a:rPr lang="en-US" altLang="en-US" sz="2200" b="1" dirty="0" err="1">
                <a:latin typeface="Courier New" panose="02070309020205020404" pitchFamily="49" charset="0"/>
              </a:rPr>
              <a:t>mov</a:t>
            </a:r>
            <a:r>
              <a:rPr lang="en-US" altLang="en-US" sz="2200" b="1" dirty="0">
                <a:latin typeface="Courier New" panose="02070309020205020404" pitchFamily="49" charset="0"/>
              </a:rPr>
              <a:t> </a:t>
            </a:r>
            <a:r>
              <a:rPr lang="en-US" altLang="en-US" sz="2200" b="1" dirty="0" err="1">
                <a:latin typeface="Courier New" panose="02070309020205020404" pitchFamily="49" charset="0"/>
              </a:rPr>
              <a:t>bx</a:t>
            </a:r>
            <a:r>
              <a:rPr lang="en-US" altLang="en-US" sz="2200" b="1" dirty="0">
                <a:latin typeface="Courier New" panose="02070309020205020404" pitchFamily="49" charset="0"/>
              </a:rPr>
              <a:t>, num1  ; point </a:t>
            </a:r>
            <a:r>
              <a:rPr lang="en-US" altLang="en-US" sz="2200" b="1" dirty="0" err="1">
                <a:latin typeface="Courier New" panose="02070309020205020404" pitchFamily="49" charset="0"/>
              </a:rPr>
              <a:t>bx</a:t>
            </a:r>
            <a:r>
              <a:rPr lang="en-US" altLang="en-US" sz="2200" b="1" dirty="0">
                <a:latin typeface="Courier New" panose="02070309020205020404" pitchFamily="49" charset="0"/>
              </a:rPr>
              <a:t> to first number</a:t>
            </a:r>
          </a:p>
          <a:p>
            <a:pPr eaLnBrk="1" fontAlgn="auto" hangingPunct="1">
              <a:lnSpc>
                <a:spcPct val="80000"/>
              </a:lnSpc>
              <a:spcAft>
                <a:spcPts val="0"/>
              </a:spcAft>
              <a:buFontTx/>
              <a:buNone/>
              <a:defRPr/>
            </a:pPr>
            <a:r>
              <a:rPr lang="en-US" altLang="en-US" sz="2200" b="1" dirty="0">
                <a:latin typeface="Courier New" panose="02070309020205020404" pitchFamily="49" charset="0"/>
              </a:rPr>
              <a:t>		</a:t>
            </a:r>
            <a:r>
              <a:rPr lang="en-US" altLang="en-US" sz="2200" b="1" dirty="0" err="1">
                <a:latin typeface="Courier New" panose="02070309020205020404" pitchFamily="49" charset="0"/>
              </a:rPr>
              <a:t>mov</a:t>
            </a:r>
            <a:r>
              <a:rPr lang="en-US" altLang="en-US" sz="2200" b="1" dirty="0">
                <a:latin typeface="Courier New" panose="02070309020205020404" pitchFamily="49" charset="0"/>
              </a:rPr>
              <a:t> cx, 10    ; load numbers count</a:t>
            </a:r>
          </a:p>
          <a:p>
            <a:pPr eaLnBrk="1" fontAlgn="auto" hangingPunct="1">
              <a:lnSpc>
                <a:spcPct val="80000"/>
              </a:lnSpc>
              <a:spcAft>
                <a:spcPts val="0"/>
              </a:spcAft>
              <a:buFontTx/>
              <a:buNone/>
              <a:defRPr/>
            </a:pPr>
            <a:r>
              <a:rPr lang="en-US" altLang="en-US" sz="2200" b="1" dirty="0">
                <a:latin typeface="Courier New" panose="02070309020205020404" pitchFamily="49" charset="0"/>
              </a:rPr>
              <a:t>		</a:t>
            </a:r>
          </a:p>
          <a:p>
            <a:pPr eaLnBrk="1" fontAlgn="auto" hangingPunct="1">
              <a:lnSpc>
                <a:spcPct val="80000"/>
              </a:lnSpc>
              <a:spcAft>
                <a:spcPts val="0"/>
              </a:spcAft>
              <a:buFontTx/>
              <a:buNone/>
              <a:defRPr/>
            </a:pPr>
            <a:r>
              <a:rPr lang="en-US" altLang="en-US" sz="2200" b="1" dirty="0">
                <a:latin typeface="Courier New" panose="02070309020205020404" pitchFamily="49" charset="0"/>
              </a:rPr>
              <a:t>l1:	add ax, [</a:t>
            </a:r>
            <a:r>
              <a:rPr lang="en-US" altLang="en-US" sz="2200" b="1" dirty="0" err="1">
                <a:latin typeface="Courier New" panose="02070309020205020404" pitchFamily="49" charset="0"/>
              </a:rPr>
              <a:t>bx</a:t>
            </a:r>
            <a:r>
              <a:rPr lang="en-US" altLang="en-US" sz="2200" b="1" dirty="0">
                <a:latin typeface="Courier New" panose="02070309020205020404" pitchFamily="49" charset="0"/>
              </a:rPr>
              <a:t>]  ; add number pointed by </a:t>
            </a:r>
            <a:r>
              <a:rPr lang="en-US" altLang="en-US" sz="2200" b="1" dirty="0" err="1">
                <a:latin typeface="Courier New" panose="02070309020205020404" pitchFamily="49" charset="0"/>
              </a:rPr>
              <a:t>bx</a:t>
            </a:r>
            <a:r>
              <a:rPr lang="en-US" altLang="en-US" sz="2200" b="1" dirty="0">
                <a:latin typeface="Courier New" panose="02070309020205020404" pitchFamily="49" charset="0"/>
              </a:rPr>
              <a:t> to 			   ; ax	</a:t>
            </a:r>
          </a:p>
          <a:p>
            <a:pPr eaLnBrk="1" fontAlgn="auto" hangingPunct="1">
              <a:lnSpc>
                <a:spcPct val="80000"/>
              </a:lnSpc>
              <a:spcAft>
                <a:spcPts val="0"/>
              </a:spcAft>
              <a:buFontTx/>
              <a:buNone/>
              <a:defRPr/>
            </a:pPr>
            <a:endParaRPr lang="en-US" altLang="en-US" sz="2200" b="1" dirty="0">
              <a:latin typeface="Courier New" panose="02070309020205020404" pitchFamily="49" charset="0"/>
            </a:endParaRPr>
          </a:p>
          <a:p>
            <a:pPr eaLnBrk="1" fontAlgn="auto" hangingPunct="1">
              <a:lnSpc>
                <a:spcPct val="80000"/>
              </a:lnSpc>
              <a:spcAft>
                <a:spcPts val="0"/>
              </a:spcAft>
              <a:buFontTx/>
              <a:buNone/>
              <a:defRPr/>
            </a:pPr>
            <a:r>
              <a:rPr lang="en-US" altLang="en-US" sz="2200" b="1" dirty="0">
                <a:latin typeface="Courier New" panose="02070309020205020404" pitchFamily="49" charset="0"/>
              </a:rPr>
              <a:t>		add </a:t>
            </a:r>
            <a:r>
              <a:rPr lang="en-US" altLang="en-US" sz="2200" b="1" dirty="0" err="1">
                <a:latin typeface="Courier New" panose="02070309020205020404" pitchFamily="49" charset="0"/>
              </a:rPr>
              <a:t>bx</a:t>
            </a:r>
            <a:r>
              <a:rPr lang="en-US" altLang="en-US" sz="2200" b="1" dirty="0">
                <a:latin typeface="Courier New" panose="02070309020205020404" pitchFamily="49" charset="0"/>
              </a:rPr>
              <a:t>, 2 ; l1 is label</a:t>
            </a:r>
          </a:p>
          <a:p>
            <a:pPr eaLnBrk="1" fontAlgn="auto" hangingPunct="1">
              <a:lnSpc>
                <a:spcPct val="80000"/>
              </a:lnSpc>
              <a:spcAft>
                <a:spcPts val="0"/>
              </a:spcAft>
              <a:buFontTx/>
              <a:buNone/>
              <a:defRPr/>
            </a:pPr>
            <a:r>
              <a:rPr lang="en-US" altLang="en-US" sz="2200" b="1" dirty="0">
                <a:latin typeface="Courier New" panose="02070309020205020404" pitchFamily="49" charset="0"/>
              </a:rPr>
              <a:t>		sub cx, 1</a:t>
            </a:r>
          </a:p>
          <a:p>
            <a:pPr eaLnBrk="1" fontAlgn="auto" hangingPunct="1">
              <a:lnSpc>
                <a:spcPct val="80000"/>
              </a:lnSpc>
              <a:spcAft>
                <a:spcPts val="0"/>
              </a:spcAft>
              <a:buFontTx/>
              <a:buNone/>
              <a:defRPr/>
            </a:pPr>
            <a:r>
              <a:rPr lang="en-US" altLang="en-US" sz="2200" b="1" dirty="0">
                <a:latin typeface="Courier New" panose="02070309020205020404" pitchFamily="49" charset="0"/>
              </a:rPr>
              <a:t>		</a:t>
            </a:r>
            <a:r>
              <a:rPr lang="en-US" altLang="en-US" sz="2200" b="1" dirty="0" err="1">
                <a:latin typeface="Courier New" panose="02070309020205020404" pitchFamily="49" charset="0"/>
              </a:rPr>
              <a:t>jnz</a:t>
            </a:r>
            <a:r>
              <a:rPr lang="en-US" altLang="en-US" sz="2200" b="1" dirty="0">
                <a:latin typeface="Courier New" panose="02070309020205020404" pitchFamily="49" charset="0"/>
              </a:rPr>
              <a:t>	l1</a:t>
            </a:r>
          </a:p>
          <a:p>
            <a:pPr eaLnBrk="1" fontAlgn="auto" hangingPunct="1">
              <a:lnSpc>
                <a:spcPct val="80000"/>
              </a:lnSpc>
              <a:spcAft>
                <a:spcPts val="0"/>
              </a:spcAft>
              <a:buFontTx/>
              <a:buNone/>
              <a:defRPr/>
            </a:pPr>
            <a:r>
              <a:rPr lang="en-US" altLang="en-US" sz="2200" b="1" dirty="0">
                <a:latin typeface="Courier New" panose="02070309020205020404" pitchFamily="49" charset="0"/>
              </a:rPr>
              <a:t>		</a:t>
            </a:r>
            <a:r>
              <a:rPr lang="en-US" altLang="en-US" sz="2200" b="1" dirty="0" err="1">
                <a:latin typeface="Courier New" panose="02070309020205020404" pitchFamily="49" charset="0"/>
              </a:rPr>
              <a:t>mov</a:t>
            </a:r>
            <a:r>
              <a:rPr lang="en-US" altLang="en-US" sz="2200" b="1" dirty="0">
                <a:latin typeface="Courier New" panose="02070309020205020404" pitchFamily="49" charset="0"/>
              </a:rPr>
              <a:t> [num1+20], ax ; write back result</a:t>
            </a:r>
          </a:p>
          <a:p>
            <a:pPr eaLnBrk="1" fontAlgn="auto" hangingPunct="1">
              <a:lnSpc>
                <a:spcPct val="80000"/>
              </a:lnSpc>
              <a:spcAft>
                <a:spcPts val="0"/>
              </a:spcAft>
              <a:buFontTx/>
              <a:buNone/>
              <a:defRPr/>
            </a:pPr>
            <a:r>
              <a:rPr lang="en-US" altLang="en-US" sz="2200" b="1" dirty="0">
                <a:latin typeface="Courier New" panose="02070309020205020404" pitchFamily="49" charset="0"/>
              </a:rPr>
              <a:t>		…</a:t>
            </a:r>
          </a:p>
          <a:p>
            <a:pPr eaLnBrk="1" fontAlgn="auto" hangingPunct="1">
              <a:lnSpc>
                <a:spcPct val="80000"/>
              </a:lnSpc>
              <a:spcAft>
                <a:spcPts val="0"/>
              </a:spcAft>
              <a:buFontTx/>
              <a:buNone/>
              <a:defRPr/>
            </a:pPr>
            <a:r>
              <a:rPr lang="en-US" altLang="en-US" sz="2200" b="1" dirty="0">
                <a:latin typeface="Courier New" panose="02070309020205020404" pitchFamily="49" charset="0"/>
              </a:rPr>
              <a:t>num1:	</a:t>
            </a:r>
            <a:r>
              <a:rPr lang="en-US" altLang="en-US" sz="2200" b="1" dirty="0" err="1">
                <a:latin typeface="Courier New" panose="02070309020205020404" pitchFamily="49" charset="0"/>
              </a:rPr>
              <a:t>dw</a:t>
            </a:r>
            <a:r>
              <a:rPr lang="en-US" altLang="en-US" sz="2200" b="1" dirty="0">
                <a:latin typeface="Courier New" panose="02070309020205020404" pitchFamily="49" charset="0"/>
              </a:rPr>
              <a:t>	1, 1, 1, 1, 1, 2, 2, 2, 2, 2 </a:t>
            </a:r>
          </a:p>
          <a:p>
            <a:pPr eaLnBrk="1" fontAlgn="auto" hangingPunct="1">
              <a:lnSpc>
                <a:spcPct val="80000"/>
              </a:lnSpc>
              <a:spcAft>
                <a:spcPts val="0"/>
              </a:spcAft>
              <a:buFontTx/>
              <a:buNone/>
              <a:defRPr/>
            </a:pPr>
            <a:r>
              <a:rPr lang="en-US" altLang="en-US" sz="2200" b="1" dirty="0">
                <a:latin typeface="Courier New" panose="02070309020205020404" pitchFamily="49" charset="0"/>
              </a:rPr>
              <a:t> </a:t>
            </a:r>
          </a:p>
          <a:p>
            <a:pPr eaLnBrk="1" fontAlgn="auto" hangingPunct="1">
              <a:lnSpc>
                <a:spcPct val="80000"/>
              </a:lnSpc>
              <a:spcAft>
                <a:spcPts val="0"/>
              </a:spcAft>
              <a:buFontTx/>
              <a:buNone/>
              <a:defRPr/>
            </a:pPr>
            <a:endParaRPr lang="en-US" altLang="en-US" sz="2200" b="1" dirty="0">
              <a:latin typeface="Courier New" panose="02070309020205020404" pitchFamily="49" charset="0"/>
            </a:endParaRPr>
          </a:p>
        </p:txBody>
      </p:sp>
      <p:sp>
        <p:nvSpPr>
          <p:cNvPr id="6148" name="Slide Number Placeholder 1">
            <a:extLst>
              <a:ext uri="{FF2B5EF4-FFF2-40B4-BE49-F238E27FC236}">
                <a16:creationId xmlns:a16="http://schemas.microsoft.com/office/drawing/2014/main" id="{AC2BAB56-28C9-4F14-AEB4-1519DAD119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A3AD65D-C659-4C8F-84A2-2830AFFDB223}" type="slidenum">
              <a:rPr lang="en-GB" altLang="en-US" sz="1200">
                <a:solidFill>
                  <a:srgbClr val="898989"/>
                </a:solidFill>
                <a:latin typeface="Times New Roman" panose="02020603050405020304" pitchFamily="18" charset="0"/>
              </a:rPr>
              <a:pPr>
                <a:lnSpc>
                  <a:spcPct val="100000"/>
                </a:lnSpc>
                <a:spcBef>
                  <a:spcPct val="0"/>
                </a:spcBef>
                <a:buFontTx/>
                <a:buNone/>
              </a:pPr>
              <a:t>3</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Large confetti">
            <a:extLst>
              <a:ext uri="{FF2B5EF4-FFF2-40B4-BE49-F238E27FC236}">
                <a16:creationId xmlns:a16="http://schemas.microsoft.com/office/drawing/2014/main" id="{2E5DA74F-FD2F-45D5-AD3F-5BD220FF48CA}"/>
              </a:ext>
            </a:extLst>
          </p:cNvPr>
          <p:cNvSpPr>
            <a:spLocks noGrp="1"/>
          </p:cNvSpPr>
          <p:nvPr>
            <p:ph type="title"/>
          </p:nvPr>
        </p:nvSpPr>
        <p:spPr>
          <a:xfrm>
            <a:off x="203200" y="85725"/>
            <a:ext cx="10515600" cy="1325563"/>
          </a:xfrm>
        </p:spPr>
        <p:txBody>
          <a:bodyPr/>
          <a:lstStyle/>
          <a:p>
            <a:pPr eaLnBrk="1" hangingPunct="1"/>
            <a:r>
              <a:rPr lang="en-US" altLang="en-US"/>
              <a:t>C++</a:t>
            </a:r>
          </a:p>
        </p:txBody>
      </p:sp>
      <p:sp>
        <p:nvSpPr>
          <p:cNvPr id="8195" name="Rectangle 3">
            <a:extLst>
              <a:ext uri="{FF2B5EF4-FFF2-40B4-BE49-F238E27FC236}">
                <a16:creationId xmlns:a16="http://schemas.microsoft.com/office/drawing/2014/main" id="{8ADF93A6-80AA-4E66-B80F-9295E3F29D6D}"/>
              </a:ext>
            </a:extLst>
          </p:cNvPr>
          <p:cNvSpPr>
            <a:spLocks noGrp="1"/>
          </p:cNvSpPr>
          <p:nvPr>
            <p:ph idx="1"/>
          </p:nvPr>
        </p:nvSpPr>
        <p:spPr>
          <a:xfrm>
            <a:off x="836613" y="1058863"/>
            <a:ext cx="10918825" cy="5297487"/>
          </a:xfrm>
        </p:spPr>
        <p:txBody>
          <a:bodyPr/>
          <a:lstStyle/>
          <a:p>
            <a:pPr eaLnBrk="1" hangingPunct="1">
              <a:buFontTx/>
              <a:buNone/>
            </a:pPr>
            <a:r>
              <a:rPr lang="en-US" altLang="en-US" sz="1200"/>
              <a:t>#include &lt;iostream&gt;</a:t>
            </a:r>
          </a:p>
          <a:p>
            <a:pPr eaLnBrk="1" hangingPunct="1">
              <a:buFontTx/>
              <a:buNone/>
            </a:pPr>
            <a:r>
              <a:rPr lang="en-US" altLang="en-US" sz="1200"/>
              <a:t>using namespace std;</a:t>
            </a:r>
          </a:p>
          <a:p>
            <a:pPr eaLnBrk="1" hangingPunct="1">
              <a:buFontTx/>
              <a:buNone/>
            </a:pPr>
            <a:r>
              <a:rPr lang="en-US" altLang="en-US" sz="1200"/>
              <a:t>int main() </a:t>
            </a:r>
          </a:p>
          <a:p>
            <a:pPr eaLnBrk="1" hangingPunct="1">
              <a:buFontTx/>
              <a:buNone/>
            </a:pPr>
            <a:r>
              <a:rPr lang="en-US" altLang="en-US" sz="1200"/>
              <a:t>{</a:t>
            </a:r>
          </a:p>
          <a:p>
            <a:pPr eaLnBrk="1" hangingPunct="1">
              <a:buFontTx/>
              <a:buNone/>
            </a:pPr>
            <a:r>
              <a:rPr lang="en-US" altLang="en-US" sz="1200"/>
              <a:t>	short num1[10]={1, 1, 1, 1, 1, 2, 2, 2, 2, 2};</a:t>
            </a:r>
          </a:p>
          <a:p>
            <a:pPr eaLnBrk="1" hangingPunct="1">
              <a:buFontTx/>
              <a:buNone/>
            </a:pPr>
            <a:r>
              <a:rPr lang="en-US" altLang="en-US" sz="1200"/>
              <a:t>	short *bx = num1;</a:t>
            </a:r>
          </a:p>
          <a:p>
            <a:pPr eaLnBrk="1" hangingPunct="1">
              <a:buFontTx/>
              <a:buNone/>
            </a:pPr>
            <a:r>
              <a:rPr lang="en-US" altLang="en-US" sz="1200"/>
              <a:t>	short counter = 10;</a:t>
            </a:r>
          </a:p>
          <a:p>
            <a:pPr eaLnBrk="1" hangingPunct="1">
              <a:buFontTx/>
              <a:buNone/>
            </a:pPr>
            <a:r>
              <a:rPr lang="en-US" altLang="en-US" sz="1200"/>
              <a:t>	short ax=0;</a:t>
            </a:r>
          </a:p>
          <a:p>
            <a:pPr eaLnBrk="1" hangingPunct="1">
              <a:buFontTx/>
              <a:buNone/>
            </a:pPr>
            <a:r>
              <a:rPr lang="en-US" altLang="en-US" sz="1200"/>
              <a:t>	for(counter=10; counter&gt;0; --counter)</a:t>
            </a:r>
          </a:p>
          <a:p>
            <a:pPr eaLnBrk="1" hangingPunct="1">
              <a:buFontTx/>
              <a:buNone/>
            </a:pPr>
            <a:r>
              <a:rPr lang="en-US" altLang="en-US" sz="1200"/>
              <a:t>	{</a:t>
            </a:r>
          </a:p>
          <a:p>
            <a:pPr eaLnBrk="1" hangingPunct="1">
              <a:buFontTx/>
              <a:buNone/>
            </a:pPr>
            <a:r>
              <a:rPr lang="en-US" altLang="en-US" sz="1200"/>
              <a:t>		ax = ax + *bx;</a:t>
            </a:r>
          </a:p>
          <a:p>
            <a:pPr eaLnBrk="1" hangingPunct="1">
              <a:buFontTx/>
              <a:buNone/>
            </a:pPr>
            <a:r>
              <a:rPr lang="en-US" altLang="en-US" sz="1200"/>
              <a:t>		bx = bx + 1;</a:t>
            </a:r>
          </a:p>
          <a:p>
            <a:pPr eaLnBrk="1" hangingPunct="1">
              <a:buFontTx/>
              <a:buNone/>
            </a:pPr>
            <a:r>
              <a:rPr lang="en-US" altLang="en-US" sz="1200"/>
              <a:t>	}</a:t>
            </a:r>
          </a:p>
          <a:p>
            <a:pPr eaLnBrk="1" hangingPunct="1">
              <a:buFontTx/>
              <a:buNone/>
            </a:pPr>
            <a:r>
              <a:rPr lang="en-US" altLang="en-US" sz="1200"/>
              <a:t>	bx = num1;</a:t>
            </a:r>
          </a:p>
          <a:p>
            <a:pPr eaLnBrk="1" hangingPunct="1">
              <a:buFontTx/>
              <a:buNone/>
            </a:pPr>
            <a:r>
              <a:rPr lang="en-US" altLang="en-US" sz="1200"/>
              <a:t>	bx = bx + 10;</a:t>
            </a:r>
          </a:p>
          <a:p>
            <a:pPr eaLnBrk="1" hangingPunct="1">
              <a:buFontTx/>
              <a:buNone/>
            </a:pPr>
            <a:r>
              <a:rPr lang="en-US" altLang="en-US" sz="1200"/>
              <a:t>	cout&lt;&lt;"Sum of arrary elements: "&lt;&lt;ax&lt;&lt;endl;</a:t>
            </a:r>
          </a:p>
          <a:p>
            <a:pPr eaLnBrk="1" hangingPunct="1">
              <a:buFontTx/>
              <a:buNone/>
            </a:pPr>
            <a:r>
              <a:rPr lang="en-US" altLang="en-US" sz="1200"/>
              <a:t>	*bx = ax;</a:t>
            </a:r>
          </a:p>
          <a:p>
            <a:pPr eaLnBrk="1" hangingPunct="1">
              <a:buFontTx/>
              <a:buNone/>
            </a:pPr>
            <a:r>
              <a:rPr lang="en-US" altLang="en-US" sz="1200"/>
              <a:t>	return 0;</a:t>
            </a:r>
          </a:p>
          <a:p>
            <a:pPr eaLnBrk="1" hangingPunct="1">
              <a:buFontTx/>
              <a:buNone/>
            </a:pPr>
            <a:r>
              <a:rPr lang="en-US" altLang="en-US" sz="1200"/>
              <a:t>}</a:t>
            </a:r>
          </a:p>
        </p:txBody>
      </p:sp>
      <p:sp>
        <p:nvSpPr>
          <p:cNvPr id="8196" name="Slide Number Placeholder 1">
            <a:extLst>
              <a:ext uri="{FF2B5EF4-FFF2-40B4-BE49-F238E27FC236}">
                <a16:creationId xmlns:a16="http://schemas.microsoft.com/office/drawing/2014/main" id="{60FDF535-0451-431F-A370-EC4F444C6B3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BD3513B-A27F-4A04-8E68-0A1913DE2E8C}" type="slidenum">
              <a:rPr lang="en-GB" altLang="en-US" sz="1200">
                <a:solidFill>
                  <a:srgbClr val="898989"/>
                </a:solidFill>
                <a:latin typeface="Times New Roman" panose="02020603050405020304" pitchFamily="18" charset="0"/>
              </a:rPr>
              <a:pPr>
                <a:lnSpc>
                  <a:spcPct val="100000"/>
                </a:lnSpc>
                <a:spcBef>
                  <a:spcPct val="0"/>
                </a:spcBef>
                <a:buFontTx/>
                <a:buNone/>
              </a:pPr>
              <a:t>4</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descr="Large confetti">
            <a:extLst>
              <a:ext uri="{FF2B5EF4-FFF2-40B4-BE49-F238E27FC236}">
                <a16:creationId xmlns:a16="http://schemas.microsoft.com/office/drawing/2014/main" id="{E50B81A5-E540-40B4-AB92-11B05F52ECF2}"/>
              </a:ext>
            </a:extLst>
          </p:cNvPr>
          <p:cNvSpPr>
            <a:spLocks noGrp="1"/>
          </p:cNvSpPr>
          <p:nvPr>
            <p:ph type="title"/>
          </p:nvPr>
        </p:nvSpPr>
        <p:spPr>
          <a:xfrm>
            <a:off x="203200" y="85725"/>
            <a:ext cx="10515600" cy="1325563"/>
          </a:xfrm>
        </p:spPr>
        <p:txBody>
          <a:bodyPr/>
          <a:lstStyle/>
          <a:p>
            <a:pPr eaLnBrk="1" hangingPunct="1"/>
            <a:r>
              <a:rPr lang="en-US" altLang="en-US"/>
              <a:t>C++</a:t>
            </a:r>
          </a:p>
        </p:txBody>
      </p:sp>
      <p:sp>
        <p:nvSpPr>
          <p:cNvPr id="10243" name="Slide Number Placeholder 1">
            <a:extLst>
              <a:ext uri="{FF2B5EF4-FFF2-40B4-BE49-F238E27FC236}">
                <a16:creationId xmlns:a16="http://schemas.microsoft.com/office/drawing/2014/main" id="{9257B6ED-4704-4E22-A246-BF7B7ACFF3F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A5353A6A-6112-44B2-95C9-5F9C403E9380}" type="slidenum">
              <a:rPr lang="en-GB" altLang="en-US" sz="1200">
                <a:solidFill>
                  <a:srgbClr val="898989"/>
                </a:solidFill>
                <a:latin typeface="Times New Roman" panose="02020603050405020304" pitchFamily="18" charset="0"/>
              </a:rPr>
              <a:pPr>
                <a:lnSpc>
                  <a:spcPct val="100000"/>
                </a:lnSpc>
                <a:spcBef>
                  <a:spcPct val="0"/>
                </a:spcBef>
                <a:buFontTx/>
                <a:buNone/>
              </a:pPr>
              <a:t>5</a:t>
            </a:fld>
            <a:endParaRPr lang="en-GB" altLang="en-US" sz="1200">
              <a:solidFill>
                <a:srgbClr val="898989"/>
              </a:solidFill>
              <a:latin typeface="Times New Roman" panose="02020603050405020304" pitchFamily="18" charset="0"/>
            </a:endParaRPr>
          </a:p>
        </p:txBody>
      </p:sp>
      <p:pic>
        <p:nvPicPr>
          <p:cNvPr id="10244" name="Picture 2">
            <a:extLst>
              <a:ext uri="{FF2B5EF4-FFF2-40B4-BE49-F238E27FC236}">
                <a16:creationId xmlns:a16="http://schemas.microsoft.com/office/drawing/2014/main" id="{01E28EDA-7184-4E7D-B67A-5D6E50F4B9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3300" y="725488"/>
            <a:ext cx="7256463"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descr="Large confetti">
            <a:extLst>
              <a:ext uri="{FF2B5EF4-FFF2-40B4-BE49-F238E27FC236}">
                <a16:creationId xmlns:a16="http://schemas.microsoft.com/office/drawing/2014/main" id="{584C2AFA-16E5-4D0B-80A9-FCEEEB6E875D}"/>
              </a:ext>
            </a:extLst>
          </p:cNvPr>
          <p:cNvSpPr>
            <a:spLocks noGrp="1"/>
          </p:cNvSpPr>
          <p:nvPr>
            <p:ph type="title"/>
          </p:nvPr>
        </p:nvSpPr>
        <p:spPr>
          <a:xfrm>
            <a:off x="203200" y="85725"/>
            <a:ext cx="10515600" cy="1325563"/>
          </a:xfrm>
        </p:spPr>
        <p:txBody>
          <a:bodyPr/>
          <a:lstStyle/>
          <a:p>
            <a:pPr eaLnBrk="1" hangingPunct="1"/>
            <a:r>
              <a:rPr lang="en-US" altLang="en-US"/>
              <a:t>Assembly</a:t>
            </a:r>
          </a:p>
        </p:txBody>
      </p:sp>
      <p:sp>
        <p:nvSpPr>
          <p:cNvPr id="12291" name="Rectangle 3">
            <a:extLst>
              <a:ext uri="{FF2B5EF4-FFF2-40B4-BE49-F238E27FC236}">
                <a16:creationId xmlns:a16="http://schemas.microsoft.com/office/drawing/2014/main" id="{4932F656-259D-44AC-A6A2-6943CDC84A8A}"/>
              </a:ext>
            </a:extLst>
          </p:cNvPr>
          <p:cNvSpPr>
            <a:spLocks noGrp="1"/>
          </p:cNvSpPr>
          <p:nvPr>
            <p:ph idx="1"/>
          </p:nvPr>
        </p:nvSpPr>
        <p:spPr>
          <a:xfrm>
            <a:off x="836613" y="1058863"/>
            <a:ext cx="10918825" cy="5297487"/>
          </a:xfrm>
        </p:spPr>
        <p:txBody>
          <a:bodyPr/>
          <a:lstStyle/>
          <a:p>
            <a:pPr eaLnBrk="1" hangingPunct="1">
              <a:buFontTx/>
              <a:buNone/>
            </a:pPr>
            <a:r>
              <a:rPr lang="en-US" altLang="en-US" sz="1600">
                <a:solidFill>
                  <a:srgbClr val="00B0F0"/>
                </a:solidFill>
              </a:rPr>
              <a:t>[org 0x100]</a:t>
            </a:r>
          </a:p>
          <a:p>
            <a:pPr eaLnBrk="1" hangingPunct="1">
              <a:buFontTx/>
              <a:buNone/>
            </a:pPr>
            <a:endParaRPr lang="en-US" altLang="en-US" sz="1600">
              <a:solidFill>
                <a:srgbClr val="00B0F0"/>
              </a:solidFill>
            </a:endParaRPr>
          </a:p>
          <a:p>
            <a:pPr eaLnBrk="1" hangingPunct="1">
              <a:buFontTx/>
              <a:buNone/>
            </a:pPr>
            <a:r>
              <a:rPr lang="en-US" altLang="en-US" sz="1600">
                <a:solidFill>
                  <a:srgbClr val="00B0F0"/>
                </a:solidFill>
              </a:rPr>
              <a:t>mov bx, num1  ; point bx to first number</a:t>
            </a:r>
          </a:p>
          <a:p>
            <a:pPr eaLnBrk="1" hangingPunct="1">
              <a:buFontTx/>
              <a:buNone/>
            </a:pPr>
            <a:r>
              <a:rPr lang="en-US" altLang="en-US" sz="1600">
                <a:solidFill>
                  <a:srgbClr val="00B0F0"/>
                </a:solidFill>
              </a:rPr>
              <a:t>mov cx, 10    ; load numbers count</a:t>
            </a:r>
          </a:p>
          <a:p>
            <a:pPr eaLnBrk="1" hangingPunct="1">
              <a:buFontTx/>
              <a:buNone/>
            </a:pPr>
            <a:r>
              <a:rPr lang="en-US" altLang="en-US" sz="1600">
                <a:solidFill>
                  <a:srgbClr val="00B0F0"/>
                </a:solidFill>
              </a:rPr>
              <a:t>		</a:t>
            </a:r>
          </a:p>
          <a:p>
            <a:pPr eaLnBrk="1" hangingPunct="1">
              <a:buFontTx/>
              <a:buNone/>
            </a:pPr>
            <a:r>
              <a:rPr lang="en-US" altLang="en-US" sz="1600">
                <a:solidFill>
                  <a:srgbClr val="00B0F0"/>
                </a:solidFill>
              </a:rPr>
              <a:t>l1:	add ax, [bx]  ; add number pointed by bx to 			   ; ax	</a:t>
            </a:r>
          </a:p>
          <a:p>
            <a:pPr eaLnBrk="1" hangingPunct="1">
              <a:buFontTx/>
              <a:buNone/>
            </a:pPr>
            <a:endParaRPr lang="en-US" altLang="en-US" sz="1600">
              <a:solidFill>
                <a:srgbClr val="00B0F0"/>
              </a:solidFill>
            </a:endParaRPr>
          </a:p>
          <a:p>
            <a:pPr eaLnBrk="1" hangingPunct="1">
              <a:buFontTx/>
              <a:buNone/>
            </a:pPr>
            <a:r>
              <a:rPr lang="en-US" altLang="en-US" sz="1600">
                <a:solidFill>
                  <a:srgbClr val="00B0F0"/>
                </a:solidFill>
              </a:rPr>
              <a:t>		add bx, 2 ; l1 is label</a:t>
            </a:r>
          </a:p>
          <a:p>
            <a:pPr eaLnBrk="1" hangingPunct="1">
              <a:buFontTx/>
              <a:buNone/>
            </a:pPr>
            <a:r>
              <a:rPr lang="en-US" altLang="en-US" sz="1600">
                <a:solidFill>
                  <a:srgbClr val="00B0F0"/>
                </a:solidFill>
              </a:rPr>
              <a:t>		sub cx, 1</a:t>
            </a:r>
          </a:p>
          <a:p>
            <a:pPr eaLnBrk="1" hangingPunct="1">
              <a:buFontTx/>
              <a:buNone/>
            </a:pPr>
            <a:r>
              <a:rPr lang="en-US" altLang="en-US" sz="1600">
                <a:solidFill>
                  <a:srgbClr val="00B0F0"/>
                </a:solidFill>
              </a:rPr>
              <a:t>		jnz	l1</a:t>
            </a:r>
          </a:p>
          <a:p>
            <a:pPr eaLnBrk="1" hangingPunct="1">
              <a:buFontTx/>
              <a:buNone/>
            </a:pPr>
            <a:r>
              <a:rPr lang="en-US" altLang="en-US" sz="1600">
                <a:solidFill>
                  <a:srgbClr val="00B0F0"/>
                </a:solidFill>
              </a:rPr>
              <a:t>	mov [num1+20], ax ; write back result</a:t>
            </a:r>
          </a:p>
          <a:p>
            <a:pPr eaLnBrk="1" hangingPunct="1">
              <a:buFontTx/>
              <a:buNone/>
            </a:pPr>
            <a:r>
              <a:rPr lang="en-US" altLang="en-US" sz="1600">
                <a:solidFill>
                  <a:srgbClr val="00B0F0"/>
                </a:solidFill>
              </a:rPr>
              <a:t>	</a:t>
            </a:r>
          </a:p>
          <a:p>
            <a:pPr eaLnBrk="1" hangingPunct="1">
              <a:buFontTx/>
              <a:buNone/>
            </a:pPr>
            <a:r>
              <a:rPr lang="en-US" altLang="en-US" sz="1600">
                <a:solidFill>
                  <a:srgbClr val="00B0F0"/>
                </a:solidFill>
              </a:rPr>
              <a:t>num1:	dw	</a:t>
            </a:r>
            <a:r>
              <a:rPr lang="en-US" altLang="en-US" sz="1600" b="1">
                <a:solidFill>
                  <a:srgbClr val="00B0F0"/>
                </a:solidFill>
                <a:latin typeface="Courier New" panose="02070309020205020404" pitchFamily="49" charset="0"/>
              </a:rPr>
              <a:t>1, 1, 1, 1, 1, 2, 2, 2, 2, 2 </a:t>
            </a:r>
            <a:endParaRPr lang="en-US" altLang="en-US" sz="1600">
              <a:solidFill>
                <a:srgbClr val="00B0F0"/>
              </a:solidFill>
            </a:endParaRPr>
          </a:p>
          <a:p>
            <a:pPr eaLnBrk="1" hangingPunct="1">
              <a:buFontTx/>
              <a:buNone/>
            </a:pPr>
            <a:endParaRPr lang="en-US" altLang="en-US" sz="1600">
              <a:solidFill>
                <a:srgbClr val="00B0F0"/>
              </a:solidFill>
            </a:endParaRPr>
          </a:p>
          <a:p>
            <a:pPr eaLnBrk="1" hangingPunct="1">
              <a:buFontTx/>
              <a:buNone/>
            </a:pPr>
            <a:r>
              <a:rPr lang="en-US" altLang="en-US" sz="1600">
                <a:solidFill>
                  <a:srgbClr val="00B0F0"/>
                </a:solidFill>
              </a:rPr>
              <a:t>mov ax, 0x4c00</a:t>
            </a:r>
          </a:p>
          <a:p>
            <a:pPr eaLnBrk="1" hangingPunct="1">
              <a:buFontTx/>
              <a:buNone/>
            </a:pPr>
            <a:r>
              <a:rPr lang="en-US" altLang="en-US" sz="1600">
                <a:solidFill>
                  <a:srgbClr val="00B0F0"/>
                </a:solidFill>
              </a:rPr>
              <a:t>int 0x21</a:t>
            </a:r>
          </a:p>
        </p:txBody>
      </p:sp>
      <p:sp>
        <p:nvSpPr>
          <p:cNvPr id="12292" name="Slide Number Placeholder 1">
            <a:extLst>
              <a:ext uri="{FF2B5EF4-FFF2-40B4-BE49-F238E27FC236}">
                <a16:creationId xmlns:a16="http://schemas.microsoft.com/office/drawing/2014/main" id="{0B12ECE4-8EE3-4883-AA7D-BF5D8EF9588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21E66C8-CC44-42D0-8A1E-A09AC01F10FE}" type="slidenum">
              <a:rPr lang="en-GB" altLang="en-US" sz="1200">
                <a:solidFill>
                  <a:srgbClr val="898989"/>
                </a:solidFill>
                <a:latin typeface="Times New Roman" panose="02020603050405020304" pitchFamily="18" charset="0"/>
              </a:rPr>
              <a:pPr>
                <a:lnSpc>
                  <a:spcPct val="100000"/>
                </a:lnSpc>
                <a:spcBef>
                  <a:spcPct val="0"/>
                </a:spcBef>
                <a:buFontTx/>
                <a:buNone/>
              </a:pPr>
              <a:t>6</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descr="Large confetti">
            <a:extLst>
              <a:ext uri="{FF2B5EF4-FFF2-40B4-BE49-F238E27FC236}">
                <a16:creationId xmlns:a16="http://schemas.microsoft.com/office/drawing/2014/main" id="{E507534E-76D6-4687-B90A-2D62B84BD061}"/>
              </a:ext>
            </a:extLst>
          </p:cNvPr>
          <p:cNvSpPr>
            <a:spLocks noGrp="1"/>
          </p:cNvSpPr>
          <p:nvPr>
            <p:ph type="title"/>
          </p:nvPr>
        </p:nvSpPr>
        <p:spPr>
          <a:xfrm>
            <a:off x="203200" y="85725"/>
            <a:ext cx="10515600" cy="1325563"/>
          </a:xfrm>
        </p:spPr>
        <p:txBody>
          <a:bodyPr/>
          <a:lstStyle/>
          <a:p>
            <a:pPr eaLnBrk="1" hangingPunct="1"/>
            <a:r>
              <a:rPr lang="en-US" altLang="en-US"/>
              <a:t>Assembly</a:t>
            </a:r>
          </a:p>
        </p:txBody>
      </p:sp>
      <p:sp>
        <p:nvSpPr>
          <p:cNvPr id="14339" name="Slide Number Placeholder 1">
            <a:extLst>
              <a:ext uri="{FF2B5EF4-FFF2-40B4-BE49-F238E27FC236}">
                <a16:creationId xmlns:a16="http://schemas.microsoft.com/office/drawing/2014/main" id="{0D2CA87C-1CEA-45F2-B498-8245074B10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00EE431-6733-47C7-8C5A-7BF8CF2668F5}" type="slidenum">
              <a:rPr lang="en-GB" altLang="en-US" sz="1200">
                <a:solidFill>
                  <a:srgbClr val="898989"/>
                </a:solidFill>
                <a:latin typeface="Times New Roman" panose="02020603050405020304" pitchFamily="18" charset="0"/>
              </a:rPr>
              <a:pPr>
                <a:lnSpc>
                  <a:spcPct val="100000"/>
                </a:lnSpc>
                <a:spcBef>
                  <a:spcPct val="0"/>
                </a:spcBef>
                <a:buFontTx/>
                <a:buNone/>
              </a:pPr>
              <a:t>7</a:t>
            </a:fld>
            <a:endParaRPr lang="en-GB" altLang="en-US" sz="1200">
              <a:solidFill>
                <a:srgbClr val="898989"/>
              </a:solidFill>
              <a:latin typeface="Times New Roman" panose="02020603050405020304" pitchFamily="18" charset="0"/>
            </a:endParaRPr>
          </a:p>
        </p:txBody>
      </p:sp>
      <p:pic>
        <p:nvPicPr>
          <p:cNvPr id="14340" name="Picture 2">
            <a:extLst>
              <a:ext uri="{FF2B5EF4-FFF2-40B4-BE49-F238E27FC236}">
                <a16:creationId xmlns:a16="http://schemas.microsoft.com/office/drawing/2014/main" id="{E2588849-8C11-47EC-906F-1B646E47D0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3738" y="1165225"/>
            <a:ext cx="74866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2FFAF756-FF4D-42AB-A493-70852A998EA9}"/>
              </a:ext>
            </a:extLst>
          </p:cNvPr>
          <p:cNvSpPr>
            <a:spLocks noGrp="1"/>
          </p:cNvSpPr>
          <p:nvPr>
            <p:ph idx="1"/>
          </p:nvPr>
        </p:nvSpPr>
        <p:spPr>
          <a:xfrm>
            <a:off x="719138" y="131763"/>
            <a:ext cx="10515600" cy="6589712"/>
          </a:xfrm>
        </p:spPr>
        <p:txBody>
          <a:bodyPr/>
          <a:lstStyle/>
          <a:p>
            <a:pPr eaLnBrk="1" hangingPunct="1">
              <a:spcBef>
                <a:spcPct val="0"/>
              </a:spcBef>
            </a:pPr>
            <a:r>
              <a:rPr lang="en-US" altLang="en-US" sz="2400"/>
              <a:t>The first line of code is move bx, num1. there difference here to note is that now num1 is not written like [num1] any more so it means that num1 is it self being referenced which is just the address or the offset and not the data so bx contains the address of num1.</a:t>
            </a:r>
          </a:p>
          <a:p>
            <a:pPr eaLnBrk="1" hangingPunct="1">
              <a:spcBef>
                <a:spcPct val="0"/>
              </a:spcBef>
            </a:pPr>
            <a:r>
              <a:rPr lang="en-US" altLang="en-US" sz="2400"/>
              <a:t>Mov ax, [bx] means that move the contents of the memory location pointed by bx into ax so ax will now contain 5.</a:t>
            </a:r>
          </a:p>
          <a:p>
            <a:pPr eaLnBrk="1" hangingPunct="1">
              <a:spcBef>
                <a:spcPct val="0"/>
              </a:spcBef>
            </a:pPr>
            <a:endParaRPr lang="en-US" altLang="en-US" sz="2400"/>
          </a:p>
          <a:p>
            <a:pPr eaLnBrk="1" hangingPunct="1">
              <a:spcBef>
                <a:spcPct val="0"/>
              </a:spcBef>
            </a:pPr>
            <a:r>
              <a:rPr lang="en-US" altLang="en-US" sz="2400"/>
              <a:t>The line add bx, 2 means that  the reason of adding 2 in bx is that we are reading a word so the last word was at a location of num1 and the new word will start ffrom num1 +2 or since it is pointed by bx so it will be bx +2 and also becuase we are using word interpretation</a:t>
            </a:r>
          </a:p>
          <a:p>
            <a:pPr eaLnBrk="1" hangingPunct="1">
              <a:spcBef>
                <a:spcPct val="0"/>
              </a:spcBef>
            </a:pPr>
            <a:endParaRPr lang="en-US" altLang="en-US" sz="2400"/>
          </a:p>
          <a:p>
            <a:pPr eaLnBrk="1" hangingPunct="1">
              <a:spcBef>
                <a:spcPct val="0"/>
              </a:spcBef>
            </a:pPr>
            <a:r>
              <a:rPr lang="en-US" altLang="en-US" sz="2400"/>
              <a:t>To perform the continuous execution we need a terminal condition to  stop.</a:t>
            </a:r>
          </a:p>
          <a:p>
            <a:pPr eaLnBrk="1" hangingPunct="1">
              <a:spcBef>
                <a:spcPct val="0"/>
              </a:spcBef>
            </a:pPr>
            <a:r>
              <a:rPr lang="en-US" altLang="en-US" sz="2400"/>
              <a:t>L1: add bx, 2; here l1 is label</a:t>
            </a:r>
          </a:p>
          <a:p>
            <a:pPr eaLnBrk="1" hangingPunct="1">
              <a:spcBef>
                <a:spcPct val="0"/>
              </a:spcBef>
            </a:pPr>
            <a:r>
              <a:rPr lang="en-US" altLang="en-US" sz="2400"/>
              <a:t>     sub cx,1 </a:t>
            </a:r>
          </a:p>
          <a:p>
            <a:pPr eaLnBrk="1" hangingPunct="1">
              <a:spcBef>
                <a:spcPct val="0"/>
              </a:spcBef>
            </a:pPr>
            <a:r>
              <a:rPr lang="en-US" altLang="en-US" sz="2400"/>
              <a:t>     jnz l1; means jump if not zero and the jump will be to L1 it is defined as jump to the location of l1 if the zero flag is not set. Zero flag is set if the last mathematical or logical instruction has produced a zero in its destination. Although in the statement jnz l1 its not mentioned where to jump but the destination is implied inside this instruction which is the label l1.</a:t>
            </a:r>
          </a:p>
        </p:txBody>
      </p:sp>
      <p:sp>
        <p:nvSpPr>
          <p:cNvPr id="16387" name="Slide Number Placeholder 1">
            <a:extLst>
              <a:ext uri="{FF2B5EF4-FFF2-40B4-BE49-F238E27FC236}">
                <a16:creationId xmlns:a16="http://schemas.microsoft.com/office/drawing/2014/main" id="{F815DB66-425B-4B74-B6F2-8F826FD6C30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92DDBEE-4C1F-402E-966C-34546A601163}" type="slidenum">
              <a:rPr lang="en-GB" altLang="en-US" sz="1200">
                <a:solidFill>
                  <a:srgbClr val="898989"/>
                </a:solidFill>
                <a:latin typeface="Times New Roman" panose="02020603050405020304" pitchFamily="18" charset="0"/>
              </a:rPr>
              <a:pPr>
                <a:lnSpc>
                  <a:spcPct val="100000"/>
                </a:lnSpc>
                <a:spcBef>
                  <a:spcPct val="0"/>
                </a:spcBef>
                <a:buFontTx/>
                <a:buNone/>
              </a:pPr>
              <a:t>8</a:t>
            </a:fld>
            <a:endParaRPr lang="en-GB" altLang="en-US" sz="1200">
              <a:solidFill>
                <a:srgbClr val="898989"/>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icepaper">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2" ma:contentTypeDescription="Create a new document." ma:contentTypeScope="" ma:versionID="a0ffe21fe86ff2705138bc9a273f523d">
  <xsd:schema xmlns:xsd="http://www.w3.org/2001/XMLSchema" xmlns:xs="http://www.w3.org/2001/XMLSchema" xmlns:p="http://schemas.microsoft.com/office/2006/metadata/properties" xmlns:ns2="2899a155-2a47-4499-8be5-4abdb9e2e831" targetNamespace="http://schemas.microsoft.com/office/2006/metadata/properties" ma:root="true" ma:fieldsID="8d265ece942d9c86bf28bf12aecf6db4" ns2:_="">
    <xsd:import namespace="2899a155-2a47-4499-8be5-4abdb9e2e83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9a155-2a47-4499-8be5-4abdb9e2e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1BDAC5-BED5-4BD8-9A2A-6987B3A14722}"/>
</file>

<file path=customXml/itemProps2.xml><?xml version="1.0" encoding="utf-8"?>
<ds:datastoreItem xmlns:ds="http://schemas.openxmlformats.org/officeDocument/2006/customXml" ds:itemID="{DBC4E4FA-51EA-43C2-99E5-8FE940CF406E}"/>
</file>

<file path=customXml/itemProps3.xml><?xml version="1.0" encoding="utf-8"?>
<ds:datastoreItem xmlns:ds="http://schemas.openxmlformats.org/officeDocument/2006/customXml" ds:itemID="{5575D7A7-1577-4541-AD8F-D83222C5D6B5}"/>
</file>

<file path=docProps/app.xml><?xml version="1.0" encoding="utf-8"?>
<Properties xmlns="http://schemas.openxmlformats.org/officeDocument/2006/extended-properties" xmlns:vt="http://schemas.openxmlformats.org/officeDocument/2006/docPropsVTypes">
  <Template>Office Theme</Template>
  <TotalTime>1781</TotalTime>
  <Words>593</Words>
  <Application>Microsoft Office PowerPoint</Application>
  <PresentationFormat>Widescreen</PresentationFormat>
  <Paragraphs>90</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Times New Roman</vt:lpstr>
      <vt:lpstr>Arial</vt:lpstr>
      <vt:lpstr>Calibri Light</vt:lpstr>
      <vt:lpstr>Calibri</vt:lpstr>
      <vt:lpstr>宋体</vt:lpstr>
      <vt:lpstr>Courier New</vt:lpstr>
      <vt:lpstr>Ricepaper</vt:lpstr>
      <vt:lpstr>CS2523 - Computer Organisation and Assembly Language</vt:lpstr>
      <vt:lpstr>PowerPoint Presentation</vt:lpstr>
      <vt:lpstr>Loop Control</vt:lpstr>
      <vt:lpstr>C++</vt:lpstr>
      <vt:lpstr>C++</vt:lpstr>
      <vt:lpstr>Assembly</vt:lpstr>
      <vt:lpstr>Assembly</vt:lpstr>
      <vt:lpstr>PowerPoint Presentation</vt:lpstr>
    </vt:vector>
  </TitlesOfParts>
  <Company>School of Computing, Staffordshire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CM005-1 Aspects of Computer Systems</dc:title>
  <dc:creator>Tayyaba Zaheer</dc:creator>
  <cp:lastModifiedBy>Tayyaba Zaheer</cp:lastModifiedBy>
  <cp:revision>371</cp:revision>
  <cp:lastPrinted>1601-01-01T00:00:00Z</cp:lastPrinted>
  <dcterms:created xsi:type="dcterms:W3CDTF">2003-04-07T11:54:57Z</dcterms:created>
  <dcterms:modified xsi:type="dcterms:W3CDTF">2022-11-03T13:04:11Z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