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s/slide2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21.xml" ContentType="application/vnd.openxmlformats-officedocument.presentationml.slide+xml"/>
  <Override PartName="/ppt/slides/slide36.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5.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9"/>
  </p:notesMasterIdLst>
  <p:sldIdLst>
    <p:sldId id="308" r:id="rId3"/>
    <p:sldId id="338" r:id="rId4"/>
    <p:sldId id="341" r:id="rId5"/>
    <p:sldId id="461" r:id="rId6"/>
    <p:sldId id="325" r:id="rId7"/>
    <p:sldId id="309" r:id="rId8"/>
    <p:sldId id="340" r:id="rId9"/>
    <p:sldId id="312" r:id="rId10"/>
    <p:sldId id="302" r:id="rId11"/>
    <p:sldId id="304" r:id="rId12"/>
    <p:sldId id="462" r:id="rId13"/>
    <p:sldId id="463" r:id="rId14"/>
    <p:sldId id="339" r:id="rId15"/>
    <p:sldId id="589" r:id="rId16"/>
    <p:sldId id="306" r:id="rId17"/>
    <p:sldId id="464" r:id="rId18"/>
    <p:sldId id="316" r:id="rId19"/>
    <p:sldId id="385" r:id="rId20"/>
    <p:sldId id="386" r:id="rId21"/>
    <p:sldId id="307" r:id="rId22"/>
    <p:sldId id="313" r:id="rId23"/>
    <p:sldId id="315" r:id="rId24"/>
    <p:sldId id="331" r:id="rId25"/>
    <p:sldId id="332" r:id="rId26"/>
    <p:sldId id="317" r:id="rId27"/>
    <p:sldId id="318" r:id="rId28"/>
    <p:sldId id="324" r:id="rId29"/>
    <p:sldId id="337" r:id="rId30"/>
    <p:sldId id="327" r:id="rId31"/>
    <p:sldId id="583" r:id="rId32"/>
    <p:sldId id="584" r:id="rId33"/>
    <p:sldId id="585" r:id="rId34"/>
    <p:sldId id="586" r:id="rId35"/>
    <p:sldId id="587" r:id="rId36"/>
    <p:sldId id="321" r:id="rId37"/>
    <p:sldId id="32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891" autoAdjust="0"/>
  </p:normalViewPr>
  <p:slideViewPr>
    <p:cSldViewPr>
      <p:cViewPr varScale="1">
        <p:scale>
          <a:sx n="57" d="100"/>
          <a:sy n="57" d="100"/>
        </p:scale>
        <p:origin x="17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ustomXml" Target="../customXml/item3.xml"/><Relationship Id="rId20" Type="http://schemas.openxmlformats.org/officeDocument/2006/relationships/slide" Target="slides/slide18.xml"/><Relationship Id="rId4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169AD5-4FC0-4D3E-95A9-02B3F49776F6}" type="datetimeFigureOut">
              <a:rPr lang="en-US" smtClean="0"/>
              <a:t>9/27/2022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4D906C-A64A-4CEF-84D8-F375CB9F3A95}" type="slidenum">
              <a:rPr lang="en-US" smtClean="0"/>
              <a:t>‹#›</a:t>
            </a:fld>
            <a:endParaRPr lang="en-US"/>
          </a:p>
        </p:txBody>
      </p:sp>
    </p:spTree>
    <p:extLst>
      <p:ext uri="{BB962C8B-B14F-4D97-AF65-F5344CB8AC3E}">
        <p14:creationId xmlns:p14="http://schemas.microsoft.com/office/powerpoint/2010/main" val="601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4D906C-A64A-4CEF-84D8-F375CB9F3A95}" type="slidenum">
              <a:rPr lang="en-US" smtClean="0"/>
              <a:t>6</a:t>
            </a:fld>
            <a:endParaRPr lang="en-US"/>
          </a:p>
        </p:txBody>
      </p:sp>
    </p:spTree>
    <p:extLst>
      <p:ext uri="{BB962C8B-B14F-4D97-AF65-F5344CB8AC3E}">
        <p14:creationId xmlns:p14="http://schemas.microsoft.com/office/powerpoint/2010/main" val="150949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4D906C-A64A-4CEF-84D8-F375CB9F3A95}" type="slidenum">
              <a:rPr lang="en-US" smtClean="0"/>
              <a:t>7</a:t>
            </a:fld>
            <a:endParaRPr lang="en-US"/>
          </a:p>
        </p:txBody>
      </p:sp>
    </p:spTree>
    <p:extLst>
      <p:ext uri="{BB962C8B-B14F-4D97-AF65-F5344CB8AC3E}">
        <p14:creationId xmlns:p14="http://schemas.microsoft.com/office/powerpoint/2010/main" val="789500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fld id="{4D8B81EB-643D-40C1-B834-C53664A8A691}" type="slidenum">
              <a:rPr lang="en-US" smtClean="0"/>
              <a:t>8</a:t>
            </a:fld>
            <a:fld id="{AB4066CC-3794-4271-9006-8BA1EAE8F81A}" type="slidenum">
              <a:rPr lang="en-US" smtClean="0"/>
              <a:t>8</a:t>
            </a:fld>
            <a:fld id="{CAC3EB34-1F84-4906-95F8-1026FF20222B}" type="slidenum">
              <a:rPr lang="en-US" smtClean="0"/>
              <a:t>8</a:t>
            </a:fld>
            <a:endParaRPr lang="en-US" dirty="0"/>
          </a:p>
        </p:txBody>
      </p:sp>
      <p:sp>
        <p:nvSpPr>
          <p:cNvPr id="4" name="Slide Number Placeholder 3"/>
          <p:cNvSpPr>
            <a:spLocks noGrp="1"/>
          </p:cNvSpPr>
          <p:nvPr>
            <p:ph type="sldNum" sz="quarter" idx="10"/>
          </p:nvPr>
        </p:nvSpPr>
        <p:spPr/>
        <p:txBody>
          <a:bodyPr/>
          <a:lstStyle/>
          <a:p>
            <a:fld id="{324D906C-A64A-4CEF-84D8-F375CB9F3A95}" type="slidenum">
              <a:rPr lang="en-US" smtClean="0"/>
              <a:t>8</a:t>
            </a:fld>
            <a:endParaRPr lang="en-US"/>
          </a:p>
        </p:txBody>
      </p:sp>
    </p:spTree>
    <p:extLst>
      <p:ext uri="{BB962C8B-B14F-4D97-AF65-F5344CB8AC3E}">
        <p14:creationId xmlns:p14="http://schemas.microsoft.com/office/powerpoint/2010/main" val="870415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4D906C-A64A-4CEF-84D8-F375CB9F3A95}" type="slidenum">
              <a:rPr lang="en-US" smtClean="0"/>
              <a:t>17</a:t>
            </a:fld>
            <a:endParaRPr lang="en-US"/>
          </a:p>
        </p:txBody>
      </p:sp>
    </p:spTree>
    <p:extLst>
      <p:ext uri="{BB962C8B-B14F-4D97-AF65-F5344CB8AC3E}">
        <p14:creationId xmlns:p14="http://schemas.microsoft.com/office/powerpoint/2010/main" val="1654996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4D906C-A64A-4CEF-84D8-F375CB9F3A95}" type="slidenum">
              <a:rPr lang="en-US" smtClean="0"/>
              <a:t>21</a:t>
            </a:fld>
            <a:endParaRPr lang="en-US"/>
          </a:p>
        </p:txBody>
      </p:sp>
    </p:spTree>
    <p:extLst>
      <p:ext uri="{BB962C8B-B14F-4D97-AF65-F5344CB8AC3E}">
        <p14:creationId xmlns:p14="http://schemas.microsoft.com/office/powerpoint/2010/main" val="2439893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4D906C-A64A-4CEF-84D8-F375CB9F3A95}" type="slidenum">
              <a:rPr lang="en-US" smtClean="0"/>
              <a:t>22</a:t>
            </a:fld>
            <a:endParaRPr lang="en-US"/>
          </a:p>
        </p:txBody>
      </p:sp>
    </p:spTree>
    <p:extLst>
      <p:ext uri="{BB962C8B-B14F-4D97-AF65-F5344CB8AC3E}">
        <p14:creationId xmlns:p14="http://schemas.microsoft.com/office/powerpoint/2010/main" val="458199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4D906C-A64A-4CEF-84D8-F375CB9F3A95}" type="slidenum">
              <a:rPr lang="en-US" smtClean="0"/>
              <a:t>25</a:t>
            </a:fld>
            <a:endParaRPr lang="en-US"/>
          </a:p>
        </p:txBody>
      </p:sp>
    </p:spTree>
    <p:extLst>
      <p:ext uri="{BB962C8B-B14F-4D97-AF65-F5344CB8AC3E}">
        <p14:creationId xmlns:p14="http://schemas.microsoft.com/office/powerpoint/2010/main" val="997760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4D906C-A64A-4CEF-84D8-F375CB9F3A95}" type="slidenum">
              <a:rPr lang="en-US" smtClean="0"/>
              <a:t>26</a:t>
            </a:fld>
            <a:endParaRPr lang="en-US"/>
          </a:p>
        </p:txBody>
      </p:sp>
    </p:spTree>
    <p:extLst>
      <p:ext uri="{BB962C8B-B14F-4D97-AF65-F5344CB8AC3E}">
        <p14:creationId xmlns:p14="http://schemas.microsoft.com/office/powerpoint/2010/main" val="1191999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tx2"/>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EF3B5C1-0950-4BA8-996C-229903F9F6AA}" type="datetime1">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985014-882C-488F-B558-B82A23054F29}" type="datetime1">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A9C61D-A113-474A-B540-21AE66B77627}" type="datetime1">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Isosceles Triangle 6"/>
          <p:cNvSpPr/>
          <p:nvPr/>
        </p:nvSpPr>
        <p:spPr>
          <a:xfrm rot="16200000">
            <a:off x="7553325" y="5254626"/>
            <a:ext cx="1893887" cy="1293812"/>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8" name="Title 7"/>
          <p:cNvSpPr>
            <a:spLocks noGrp="1"/>
          </p:cNvSpPr>
          <p:nvPr>
            <p:ph type="ctrTitle"/>
          </p:nvPr>
        </p:nvSpPr>
        <p:spPr>
          <a:xfrm>
            <a:off x="540544" y="776288"/>
            <a:ext cx="8062912" cy="1470025"/>
          </a:xfrm>
        </p:spPr>
        <p:txBody>
          <a:bodyPr anchor="b"/>
          <a:lstStyle>
            <a:lvl1pPr algn="r">
              <a:defRPr sz="4400"/>
            </a:lvl1pPr>
          </a:lstStyle>
          <a:p>
            <a:r>
              <a:rPr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5" name="Date Placeholder 27"/>
          <p:cNvSpPr>
            <a:spLocks noGrp="1"/>
          </p:cNvSpPr>
          <p:nvPr>
            <p:ph type="dt" sz="half" idx="10"/>
          </p:nvPr>
        </p:nvSpPr>
        <p:spPr>
          <a:xfrm>
            <a:off x="1371600" y="6011863"/>
            <a:ext cx="5791200" cy="365125"/>
          </a:xfrm>
        </p:spPr>
        <p:txBody>
          <a:bodyPr tIns="0" bIns="0" anchor="t"/>
          <a:lstStyle>
            <a:lvl1pPr algn="r">
              <a:defRPr sz="10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F8728D4-3249-43B3-AA0A-B67196CE2CA1}" type="datetime1">
              <a:rPr kumimoji="0" lang="en-US" sz="1000" b="0" i="0" u="none" strike="noStrike" kern="1200" cap="none" spc="0" normalizeH="0" baseline="0" noProof="0" smtClean="0">
                <a:ln>
                  <a:noFill/>
                </a:ln>
                <a:solidFill>
                  <a:prstClr val="white"/>
                </a:solidFill>
                <a:effectLst/>
                <a:uLnTx/>
                <a:uFillTx/>
                <a:latin typeface="Century Gothic"/>
                <a:ea typeface="+mn-ea"/>
                <a:cs typeface="+mn-cs"/>
              </a:rPr>
              <a:t>9/27/2022</a:t>
            </a:fld>
            <a:endParaRPr kumimoji="0" lang="en-US" sz="10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6" name="Footer Placeholder 16"/>
          <p:cNvSpPr>
            <a:spLocks noGrp="1"/>
          </p:cNvSpPr>
          <p:nvPr>
            <p:ph type="ftr" sz="quarter" idx="11"/>
          </p:nvPr>
        </p:nvSpPr>
        <p:spPr>
          <a:xfrm>
            <a:off x="1371600" y="5649913"/>
            <a:ext cx="5791200" cy="365125"/>
          </a:xfrm>
        </p:spPr>
        <p:txBody>
          <a:bodyPr tIns="0" bIns="0"/>
          <a:lstStyle>
            <a:lvl1pPr algn="r">
              <a:defRPr sz="1100"/>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entury Gothic"/>
              <a:ea typeface="+mn-ea"/>
              <a:cs typeface="+mn-cs"/>
            </a:endParaRPr>
          </a:p>
        </p:txBody>
      </p:sp>
      <p:sp>
        <p:nvSpPr>
          <p:cNvPr id="7" name="Slide Number Placeholder 28"/>
          <p:cNvSpPr>
            <a:spLocks noGrp="1"/>
          </p:cNvSpPr>
          <p:nvPr>
            <p:ph type="sldNum" sz="quarter" idx="12"/>
          </p:nvPr>
        </p:nvSpPr>
        <p:spPr>
          <a:xfrm>
            <a:off x="8391525" y="5753100"/>
            <a:ext cx="503238" cy="365125"/>
          </a:xfrm>
        </p:spPr>
        <p:txBody>
          <a:bodyPr anchor="ctr"/>
          <a:lstStyle>
            <a:lvl1pPr>
              <a:defRPr sz="1300">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5DCE02D9-3062-48E9-8DE8-EAA6457390EF}" type="slidenum">
              <a:rPr kumimoji="0" lang="en-US" altLang="en-US" sz="13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13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731682965"/>
      </p:ext>
    </p:extLst>
  </p:cSld>
  <p:clrMapOvr>
    <a:masterClrMapping/>
  </p:clrMapOvr>
  <p:transition spd="med">
    <p:pull dir="l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791075" y="6480175"/>
            <a:ext cx="2133600" cy="301625"/>
          </a:xfr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EE04B5F-84DC-47BF-9EBC-B356D04B7BF0}" type="datetime1">
              <a:rPr kumimoji="0" lang="en-US" sz="1000" b="0" i="0" u="none" strike="noStrike" kern="1200" cap="none" spc="0" normalizeH="0" baseline="0" noProof="0" smtClean="0">
                <a:ln>
                  <a:noFill/>
                </a:ln>
                <a:solidFill>
                  <a:prstClr val="white"/>
                </a:solidFill>
                <a:effectLst/>
                <a:uLnTx/>
                <a:uFillTx/>
                <a:latin typeface="Century Gothic"/>
                <a:ea typeface="+mn-ea"/>
                <a:cs typeface="+mn-cs"/>
              </a:rPr>
              <a:t>9/27/2022</a:t>
            </a:fld>
            <a:endParaRPr kumimoji="0" lang="en-US" sz="10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5" name="Footer Placeholder 4"/>
          <p:cNvSpPr>
            <a:spLocks noGrp="1"/>
          </p:cNvSpPr>
          <p:nvPr>
            <p:ph type="ftr" sz="quarter" idx="11"/>
          </p:nvPr>
        </p:nvSpPr>
        <p:spPr>
          <a:xfrm>
            <a:off x="457200" y="6481763"/>
            <a:ext cx="4259263" cy="300037"/>
          </a:xfr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entury Gothic"/>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0965F778-0961-4463-AAC5-84A8C7429F06}" type="slidenum">
              <a:rPr kumimoji="0" lang="en-US" altLang="en-US" sz="12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12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71217402"/>
      </p:ext>
    </p:extLst>
  </p:cSld>
  <p:clrMapOvr>
    <a:masterClrMapping/>
  </p:clrMapOvr>
  <p:transition spd="med">
    <p:pull dir="l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0">
              <a:srgbClr val="000000"/>
            </a:gs>
            <a:gs pos="60001">
              <a:srgbClr val="000000"/>
            </a:gs>
            <a:gs pos="100000">
              <a:srgbClr val="6C6C6C"/>
            </a:gs>
          </a:gsLst>
          <a:lin ang="5400000"/>
        </a:gradFill>
        <a:effectLst/>
      </p:bgPr>
    </p:bg>
    <p:spTree>
      <p:nvGrpSpPr>
        <p:cNvPr id="1" name=""/>
        <p:cNvGrpSpPr/>
        <p:nvPr/>
      </p:nvGrpSpPr>
      <p:grpSpPr>
        <a:xfrm>
          <a:off x="0" y="0"/>
          <a:ext cx="0" cy="0"/>
          <a:chOff x="0" y="0"/>
          <a:chExt cx="0" cy="0"/>
        </a:xfrm>
      </p:grpSpPr>
      <p:sp>
        <p:nvSpPr>
          <p:cNvPr id="4" name="Right Triangle 8"/>
          <p:cNvSpPr/>
          <p:nvPr/>
        </p:nvSpPr>
        <p:spPr>
          <a:xfrm flipV="1">
            <a:off x="6350" y="6350"/>
            <a:ext cx="9131300" cy="6837363"/>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5" name="Isosceles Triangle 7"/>
          <p:cNvSpPr/>
          <p:nvPr/>
        </p:nvSpPr>
        <p:spPr>
          <a:xfrm rot="5400000" flipV="1">
            <a:off x="7553325" y="309563"/>
            <a:ext cx="1893888" cy="1293812"/>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p:txBody>
      </p:sp>
      <p:cxnSp>
        <p:nvCxnSpPr>
          <p:cNvPr id="6" name="Straight Connector 10"/>
          <p:cNvCxnSpPr/>
          <p:nvPr/>
        </p:nvCxnSpPr>
        <p:spPr>
          <a:xfrm rot="10800000">
            <a:off x="6469063" y="9525"/>
            <a:ext cx="2673350" cy="190023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7" name="Straight Connector 9"/>
          <p:cNvCxnSpPr/>
          <p:nvPr/>
        </p:nvCxnSpPr>
        <p:spPr>
          <a:xfrm flipV="1">
            <a:off x="0" y="6350"/>
            <a:ext cx="9137650" cy="684530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lstStyle>
            <a:lvl1pPr marL="0" algn="l">
              <a:buNone/>
              <a:defRPr sz="3600" b="1" cap="none" baseline="0"/>
            </a:lvl1pPr>
          </a:lstStyle>
          <a:p>
            <a:r>
              <a:rPr lang="en-US"/>
              <a:t>Click to edit Master title style</a:t>
            </a:r>
          </a:p>
        </p:txBody>
      </p:sp>
      <p:sp>
        <p:nvSpPr>
          <p:cNvPr id="3" name="Text Placeholder 2"/>
          <p:cNvSpPr>
            <a:spLocks noGrp="1"/>
          </p:cNvSpPr>
          <p:nvPr>
            <p:ph type="body" idx="1"/>
          </p:nvPr>
        </p:nvSpPr>
        <p:spPr>
          <a:xfrm>
            <a:off x="381000" y="1633536"/>
            <a:ext cx="3886200" cy="2286000"/>
          </a:xfrm>
        </p:spPr>
        <p:txBody>
          <a:bodyPr/>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8" name="Date Placeholder 3"/>
          <p:cNvSpPr>
            <a:spLocks noGrp="1"/>
          </p:cNvSpPr>
          <p:nvPr>
            <p:ph type="dt" sz="half" idx="10"/>
          </p:nvPr>
        </p:nvSpPr>
        <p:spPr>
          <a:xfrm>
            <a:off x="6956425" y="6477000"/>
            <a:ext cx="2133600" cy="304800"/>
          </a:xfr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7A825A6-3BBA-4907-AF9F-72CEB59F79A8}" type="datetime1">
              <a:rPr kumimoji="0" lang="en-US" sz="1000" b="0" i="0" u="none" strike="noStrike" kern="1200" cap="none" spc="0" normalizeH="0" baseline="0" noProof="0" smtClean="0">
                <a:ln>
                  <a:noFill/>
                </a:ln>
                <a:solidFill>
                  <a:prstClr val="white"/>
                </a:solidFill>
                <a:effectLst/>
                <a:uLnTx/>
                <a:uFillTx/>
                <a:latin typeface="Century Gothic"/>
                <a:ea typeface="+mn-ea"/>
                <a:cs typeface="+mn-cs"/>
              </a:rPr>
              <a:t>9/27/2022</a:t>
            </a:fld>
            <a:endParaRPr kumimoji="0" lang="en-US" sz="10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9" name="Footer Placeholder 4"/>
          <p:cNvSpPr>
            <a:spLocks noGrp="1"/>
          </p:cNvSpPr>
          <p:nvPr>
            <p:ph type="ftr" sz="quarter" idx="11"/>
          </p:nvPr>
        </p:nvSpPr>
        <p:spPr>
          <a:xfrm>
            <a:off x="2619375" y="6481763"/>
            <a:ext cx="4260850" cy="300037"/>
          </a:xfr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Slide Number Placeholder 5"/>
          <p:cNvSpPr>
            <a:spLocks noGrp="1"/>
          </p:cNvSpPr>
          <p:nvPr>
            <p:ph type="sldNum" sz="quarter" idx="12"/>
          </p:nvPr>
        </p:nvSpPr>
        <p:spPr>
          <a:xfrm>
            <a:off x="8450263" y="809625"/>
            <a:ext cx="503237" cy="300038"/>
          </a:xfr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C230346-B799-40EB-8CE2-ECE6C44B6005}" type="slidenum">
              <a:rPr kumimoji="0" lang="en-US" altLang="en-US" sz="12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12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977479087"/>
      </p:ext>
    </p:extLst>
  </p:cSld>
  <p:clrMapOvr>
    <a:overrideClrMapping bg1="dk1" tx1="lt1" bg2="dk2" tx2="lt2" accent1="accent1" accent2="accent2" accent3="accent3" accent4="accent4" accent5="accent5" accent6="accent6" hlink="hlink" folHlink="folHlink"/>
  </p:clrMapOvr>
  <p:transition spd="med">
    <p:pull dir="l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4FB3EB6-A4B6-4893-8DD1-4F449C8AACD3}" type="datetime1">
              <a:rPr kumimoji="0" lang="en-US" sz="1000" b="0" i="0" u="none" strike="noStrike" kern="1200" cap="none" spc="0" normalizeH="0" baseline="0" noProof="0" smtClean="0">
                <a:ln>
                  <a:noFill/>
                </a:ln>
                <a:solidFill>
                  <a:prstClr val="white"/>
                </a:solidFill>
                <a:effectLst/>
                <a:uLnTx/>
                <a:uFillTx/>
                <a:latin typeface="Century Gothic"/>
                <a:ea typeface="+mn-ea"/>
                <a:cs typeface="+mn-cs"/>
              </a:rPr>
              <a:t>9/27/2022</a:t>
            </a:fld>
            <a:endParaRPr kumimoji="0" lang="en-US" sz="10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6" name="Footer Placeholder 2"/>
          <p:cNvSpPr>
            <a:spLocks noGrp="1"/>
          </p:cNvSpPr>
          <p:nvPr>
            <p:ph type="ftr" sz="quarter" idx="11"/>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entury Gothic"/>
              <a:ea typeface="+mn-ea"/>
              <a:cs typeface="+mn-cs"/>
            </a:endParaRPr>
          </a:p>
        </p:txBody>
      </p:sp>
      <p:sp>
        <p:nvSpPr>
          <p:cNvPr id="7" name="Slide Number Placeholder 22"/>
          <p:cNvSpPr>
            <a:spLocks noGrp="1"/>
          </p:cNvSpPr>
          <p:nvPr>
            <p:ph type="sldNum" sz="quarter" idx="12"/>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0C67252-C2F9-4375-82AE-6D6D20A02E25}" type="slidenum">
              <a:rPr kumimoji="0" lang="en-US" altLang="en-US" sz="12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12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956811692"/>
      </p:ext>
    </p:extLst>
  </p:cSld>
  <p:clrMapOvr>
    <a:masterClrMapping/>
  </p:clrMapOvr>
  <p:transition spd="med">
    <p:pull dir="l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791075" y="6481763"/>
            <a:ext cx="2130425" cy="301625"/>
          </a:xfr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DEBDE23-20E3-4B30-96EE-0E04C50649F4}" type="datetime1">
              <a:rPr kumimoji="0" lang="en-US" sz="1000" b="0" i="0" u="none" strike="noStrike" kern="1200" cap="none" spc="0" normalizeH="0" baseline="0" noProof="0" smtClean="0">
                <a:ln>
                  <a:noFill/>
                </a:ln>
                <a:solidFill>
                  <a:prstClr val="white"/>
                </a:solidFill>
                <a:effectLst/>
                <a:uLnTx/>
                <a:uFillTx/>
                <a:latin typeface="Century Gothic"/>
                <a:ea typeface="+mn-ea"/>
                <a:cs typeface="+mn-cs"/>
              </a:rPr>
              <a:t>9/27/2022</a:t>
            </a:fld>
            <a:endParaRPr kumimoji="0" lang="en-US" sz="10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8" name="Footer Placeholder 7"/>
          <p:cNvSpPr>
            <a:spLocks noGrp="1"/>
          </p:cNvSpPr>
          <p:nvPr>
            <p:ph type="ftr" sz="quarter" idx="11"/>
          </p:nvPr>
        </p:nvSpPr>
        <p:spPr>
          <a:xfrm>
            <a:off x="457200" y="6481763"/>
            <a:ext cx="4260850" cy="301625"/>
          </a:xfr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Slide Number Placeholder 8"/>
          <p:cNvSpPr>
            <a:spLocks noGrp="1"/>
          </p:cNvSpPr>
          <p:nvPr>
            <p:ph type="sldNum" sz="quarter" idx="12"/>
          </p:nvPr>
        </p:nvSpPr>
        <p:spPr>
          <a:xfrm>
            <a:off x="7589838" y="6483350"/>
            <a:ext cx="503237" cy="301625"/>
          </a:xfr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D37C40A-DF3E-49C1-8445-8E4B48A5320A}" type="slidenum">
              <a:rPr kumimoji="0" lang="en-US" altLang="en-US" sz="12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12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629654817"/>
      </p:ext>
    </p:extLst>
  </p:cSld>
  <p:clrMapOvr>
    <a:overrideClrMapping bg1="dk1" tx1="lt1" bg2="dk2" tx2="lt2" accent1="accent1" accent2="accent2" accent3="accent3" accent4="accent4" accent5="accent5" accent6="accent6" hlink="hlink" folHlink="folHlink"/>
  </p:clrMapOvr>
  <p:transition spd="med">
    <p:pull dir="l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6395BB-A0D7-45E3-8D63-D4357557A7D9}" type="datetime1">
              <a:rPr kumimoji="0" lang="en-US" sz="1000" b="0" i="0" u="none" strike="noStrike" kern="1200" cap="none" spc="0" normalizeH="0" baseline="0" noProof="0" smtClean="0">
                <a:ln>
                  <a:noFill/>
                </a:ln>
                <a:solidFill>
                  <a:prstClr val="white"/>
                </a:solidFill>
                <a:effectLst/>
                <a:uLnTx/>
                <a:uFillTx/>
                <a:latin typeface="Century Gothic"/>
                <a:ea typeface="+mn-ea"/>
                <a:cs typeface="+mn-cs"/>
              </a:rPr>
              <a:t>9/27/2022</a:t>
            </a:fld>
            <a:endParaRPr kumimoji="0" lang="en-US" sz="10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4" name="Footer Placeholder 2"/>
          <p:cNvSpPr>
            <a:spLocks noGrp="1"/>
          </p:cNvSpPr>
          <p:nvPr>
            <p:ph type="ftr" sz="quarter" idx="11"/>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entury Gothic"/>
              <a:ea typeface="+mn-ea"/>
              <a:cs typeface="+mn-cs"/>
            </a:endParaRPr>
          </a:p>
        </p:txBody>
      </p:sp>
      <p:sp>
        <p:nvSpPr>
          <p:cNvPr id="5" name="Slide Number Placeholder 22"/>
          <p:cNvSpPr>
            <a:spLocks noGrp="1"/>
          </p:cNvSpPr>
          <p:nvPr>
            <p:ph type="sldNum" sz="quarter" idx="12"/>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343F6E6-0282-4BA5-9EA8-C75DDB449D6D}" type="slidenum">
              <a:rPr kumimoji="0" lang="en-US" altLang="en-US" sz="12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12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87780880"/>
      </p:ext>
    </p:extLst>
  </p:cSld>
  <p:clrMapOvr>
    <a:masterClrMapping/>
  </p:clrMapOvr>
  <p:transition spd="med">
    <p:pull dir="l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F1C6669-43D2-49C8-83FA-A91A5592E398}" type="datetime1">
              <a:rPr kumimoji="0" lang="en-US" sz="1000" b="0" i="0" u="none" strike="noStrike" kern="1200" cap="none" spc="0" normalizeH="0" baseline="0" noProof="0" smtClean="0">
                <a:ln>
                  <a:noFill/>
                </a:ln>
                <a:solidFill>
                  <a:prstClr val="white"/>
                </a:solidFill>
                <a:effectLst/>
                <a:uLnTx/>
                <a:uFillTx/>
                <a:latin typeface="Century Gothic"/>
                <a:ea typeface="+mn-ea"/>
                <a:cs typeface="+mn-cs"/>
              </a:rPr>
              <a:t>9/27/2022</a:t>
            </a:fld>
            <a:endParaRPr kumimoji="0" lang="en-US" sz="10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3" name="Footer Placeholder 2"/>
          <p:cNvSpPr>
            <a:spLocks noGrp="1"/>
          </p:cNvSpPr>
          <p:nvPr>
            <p:ph type="ftr" sz="quarter" idx="11"/>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entury Gothic"/>
              <a:ea typeface="+mn-ea"/>
              <a:cs typeface="+mn-cs"/>
            </a:endParaRPr>
          </a:p>
        </p:txBody>
      </p:sp>
      <p:sp>
        <p:nvSpPr>
          <p:cNvPr id="4" name="Slide Number Placeholder 22"/>
          <p:cNvSpPr>
            <a:spLocks noGrp="1"/>
          </p:cNvSpPr>
          <p:nvPr>
            <p:ph type="sldNum" sz="quarter" idx="12"/>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9E1C906-6990-4951-84B5-8FFAD6993562}" type="slidenum">
              <a:rPr kumimoji="0" lang="en-US" altLang="en-US" sz="12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12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716409695"/>
      </p:ext>
    </p:extLst>
  </p:cSld>
  <p:clrMapOvr>
    <a:masterClrMapping/>
  </p:clrMapOvr>
  <p:transition spd="med">
    <p:pull dir="l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lang="en-US"/>
              <a:t>Click to edit Master title style</a:t>
            </a:r>
          </a:p>
        </p:txBody>
      </p:sp>
      <p:sp>
        <p:nvSpPr>
          <p:cNvPr id="3" name="Text Placeholder 2"/>
          <p:cNvSpPr>
            <a:spLocks noGrp="1"/>
          </p:cNvSpPr>
          <p:nvPr>
            <p:ph type="body" idx="2"/>
          </p:nvPr>
        </p:nvSpPr>
        <p:spPr>
          <a:xfrm>
            <a:off x="1135856" y="367664"/>
            <a:ext cx="2438400" cy="5943600"/>
          </a:xfrm>
        </p:spPr>
        <p:txBody>
          <a:bodyPr/>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78563" y="6556375"/>
            <a:ext cx="2133600" cy="301625"/>
          </a:xfrm>
        </p:spPr>
        <p:txBody>
          <a:bodyPr/>
          <a:lstStyle>
            <a:lvl1pPr>
              <a:defRPr sz="900"/>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5F3F04F-73B4-4788-9022-1A74878099C9}" type="datetime1">
              <a:rPr kumimoji="0" lang="en-US" sz="900" b="0" i="0" u="none" strike="noStrike" kern="1200" cap="none" spc="0" normalizeH="0" baseline="0" noProof="0" smtClean="0">
                <a:ln>
                  <a:noFill/>
                </a:ln>
                <a:solidFill>
                  <a:prstClr val="white"/>
                </a:solidFill>
                <a:effectLst/>
                <a:uLnTx/>
                <a:uFillTx/>
                <a:latin typeface="Century Gothic"/>
                <a:ea typeface="+mn-ea"/>
                <a:cs typeface="+mn-cs"/>
              </a:rPr>
              <a:t>9/27/2022</a:t>
            </a:fld>
            <a:endParaRPr kumimoji="0" lang="en-US" sz="9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6" name="Footer Placeholder 5"/>
          <p:cNvSpPr>
            <a:spLocks noGrp="1"/>
          </p:cNvSpPr>
          <p:nvPr>
            <p:ph type="ftr" sz="quarter" idx="11"/>
          </p:nvPr>
        </p:nvSpPr>
        <p:spPr>
          <a:xfrm>
            <a:off x="1135063" y="6556375"/>
            <a:ext cx="5143500" cy="301625"/>
          </a:xfrm>
        </p:spPr>
        <p:txBody>
          <a:bodyPr/>
          <a:lstStyle>
            <a:lvl1pPr>
              <a:defRPr sz="900"/>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mn-ea"/>
              <a:cs typeface="+mn-cs"/>
            </a:endParaRPr>
          </a:p>
        </p:txBody>
      </p:sp>
      <p:sp>
        <p:nvSpPr>
          <p:cNvPr id="7" name="Slide Number Placeholder 6"/>
          <p:cNvSpPr>
            <a:spLocks noGrp="1"/>
          </p:cNvSpPr>
          <p:nvPr>
            <p:ph type="sldNum" sz="quarter" idx="12"/>
          </p:nvPr>
        </p:nvSpPr>
        <p:spPr>
          <a:xfrm>
            <a:off x="8410575" y="6556375"/>
            <a:ext cx="503238" cy="301625"/>
          </a:xfrm>
        </p:spPr>
        <p:txBody>
          <a:bodyPr/>
          <a:lstStyle>
            <a:lvl1pPr>
              <a:defRPr sz="900"/>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068DBB5-DEA6-4825-B85D-62C05EC2DB0D}" type="slidenum">
              <a:rPr kumimoji="0" lang="en-US" altLang="en-US"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4118179451"/>
      </p:ext>
    </p:extLst>
  </p:cSld>
  <p:clrMapOvr>
    <a:overrideClrMapping bg1="dk1" tx1="lt1" bg2="dk2" tx2="lt2" accent1="accent1" accent2="accent2" accent3="accent3" accent4="accent4" accent5="accent5" accent6="accent6" hlink="hlink" folHlink="folHlink"/>
  </p:clrMapOvr>
  <p:transition spd="med">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6934200" cy="639762"/>
          </a:xfrm>
        </p:spPr>
        <p:txBody>
          <a:bodyPr>
            <a:noAutofit/>
          </a:bodyPr>
          <a:lstStyle>
            <a:lvl1pPr>
              <a:defRPr sz="3600" b="1">
                <a:solidFill>
                  <a:schemeClr val="tx2"/>
                </a:solidFill>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342900" indent="-342900">
              <a:buClr>
                <a:schemeClr val="tx2"/>
              </a:buClr>
              <a:buSzPct val="150000"/>
              <a:buFont typeface="Wingdings" pitchFamily="2" charset="2"/>
              <a:buChar char="§"/>
              <a:defRPr sz="2800"/>
            </a:lvl1pPr>
            <a:lvl2pPr marL="914400" indent="-457200">
              <a:buClr>
                <a:schemeClr val="tx2"/>
              </a:buClr>
              <a:buSzPct val="70000"/>
              <a:buFont typeface="Wingdings" pitchFamily="2" charset="2"/>
              <a:buChar char="q"/>
              <a:defRPr sz="2800"/>
            </a:lvl2pPr>
            <a:lvl3pPr marL="1371600" indent="-457200">
              <a:buClr>
                <a:schemeClr val="accent1"/>
              </a:buClr>
              <a:buSzPct val="120000"/>
              <a:buFont typeface="Wingdings" pitchFamily="2" charset="2"/>
              <a:buChar char="§"/>
              <a:defRPr sz="2800"/>
            </a:lvl3pPr>
            <a:lvl4pPr marL="1600200" indent="-228600">
              <a:buSzPct val="150000"/>
              <a:buFont typeface="Wingdings" pitchFamily="2" charset="2"/>
              <a:buChar char="§"/>
              <a:defRPr sz="2800"/>
            </a:lvl4pPr>
            <a:lvl5pPr marL="2057400" indent="-228600">
              <a:buSzPct val="150000"/>
              <a:buFont typeface="Wingdings" pitchFamily="2" charset="2"/>
              <a:buChar char="§"/>
              <a:defRPr sz="2800"/>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p:txBody>
          <a:bodyPr/>
          <a:lstStyle/>
          <a:p>
            <a:fld id="{77033EF1-4097-4DCF-AB1E-BE8902FD5D4A}" type="datetime1">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Rectangle 10"/>
          <p:cNvSpPr>
            <a:spLocks noChangeArrowheads="1"/>
          </p:cNvSpPr>
          <p:nvPr userDrawn="1"/>
        </p:nvSpPr>
        <p:spPr bwMode="auto">
          <a:xfrm>
            <a:off x="1180563" y="784225"/>
            <a:ext cx="7543800" cy="57080"/>
          </a:xfrm>
          <a:prstGeom prst="rect">
            <a:avLst/>
          </a:prstGeom>
          <a:solidFill>
            <a:srgbClr val="9999CC"/>
          </a:solidFill>
          <a:ln>
            <a:noFill/>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400" b="0" i="0" u="none" strike="noStrike" kern="0" cap="none" spc="0" normalizeH="0" baseline="0" noProof="0">
              <a:ln>
                <a:noFill/>
              </a:ln>
              <a:solidFill>
                <a:srgbClr val="000000"/>
              </a:solidFill>
              <a:effectLst/>
              <a:uLnTx/>
              <a:uFillTx/>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rotWithShape="1">
          <a:gsLst>
            <a:gs pos="0">
              <a:srgbClr val="000000"/>
            </a:gs>
            <a:gs pos="60001">
              <a:srgbClr val="000000"/>
            </a:gs>
            <a:gs pos="100000">
              <a:srgbClr val="6C6C6C"/>
            </a:gs>
          </a:gsLst>
          <a:lin ang="54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normAutofit/>
          </a:bodyPr>
          <a:lstStyle>
            <a:lvl1pPr marL="0" indent="0">
              <a:buNone/>
              <a:defRPr sz="3200"/>
            </a:lvl1pPr>
          </a:lstStyle>
          <a:p>
            <a:pPr lvl="0"/>
            <a:r>
              <a:rPr lang="en-US" noProof="0" dirty="0"/>
              <a:t>Click icon to add picture</a:t>
            </a:r>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a:r>
              <a:rPr lang="en-US"/>
              <a:t>Click to edit Master text styles</a:t>
            </a:r>
          </a:p>
        </p:txBody>
      </p:sp>
      <p:sp>
        <p:nvSpPr>
          <p:cNvPr id="5" name="Date Placeholder 4"/>
          <p:cNvSpPr>
            <a:spLocks noGrp="1"/>
          </p:cNvSpPr>
          <p:nvPr>
            <p:ph type="dt" sz="half" idx="10"/>
          </p:nvPr>
        </p:nvSpPr>
        <p:spPr>
          <a:xfrm>
            <a:off x="6108700" y="6556375"/>
            <a:ext cx="2101850" cy="301625"/>
          </a:xfrm>
        </p:spPr>
        <p:txBody>
          <a:bodyPr/>
          <a:lstStyle>
            <a:lvl1pPr>
              <a:defRPr sz="900"/>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459114C-5C61-4A06-B0C5-D1A7D0E77CB1}" type="datetime1">
              <a:rPr kumimoji="0" lang="en-US" sz="900" b="0" i="0" u="none" strike="noStrike" kern="1200" cap="none" spc="0" normalizeH="0" baseline="0" noProof="0" smtClean="0">
                <a:ln>
                  <a:noFill/>
                </a:ln>
                <a:solidFill>
                  <a:prstClr val="white"/>
                </a:solidFill>
                <a:effectLst/>
                <a:uLnTx/>
                <a:uFillTx/>
                <a:latin typeface="Century Gothic"/>
                <a:ea typeface="+mn-ea"/>
                <a:cs typeface="+mn-cs"/>
              </a:rPr>
              <a:t>9/27/2022</a:t>
            </a:fld>
            <a:endParaRPr kumimoji="0" lang="en-US" sz="9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6" name="Footer Placeholder 5"/>
          <p:cNvSpPr>
            <a:spLocks noGrp="1"/>
          </p:cNvSpPr>
          <p:nvPr>
            <p:ph type="ftr" sz="quarter" idx="11"/>
          </p:nvPr>
        </p:nvSpPr>
        <p:spPr>
          <a:xfrm>
            <a:off x="1169988" y="6557963"/>
            <a:ext cx="4948237" cy="301625"/>
          </a:xfrm>
        </p:spPr>
        <p:txBody>
          <a:bodyPr/>
          <a:lstStyle>
            <a:lvl1pPr>
              <a:defRPr sz="900"/>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mn-ea"/>
              <a:cs typeface="+mn-cs"/>
            </a:endParaRPr>
          </a:p>
        </p:txBody>
      </p:sp>
      <p:sp>
        <p:nvSpPr>
          <p:cNvPr id="7" name="Slide Number Placeholder 6"/>
          <p:cNvSpPr>
            <a:spLocks noGrp="1"/>
          </p:cNvSpPr>
          <p:nvPr>
            <p:ph type="sldNum" sz="quarter" idx="12"/>
          </p:nvPr>
        </p:nvSpPr>
        <p:spPr>
          <a:xfrm>
            <a:off x="8216900" y="6556375"/>
            <a:ext cx="366713" cy="301625"/>
          </a:xfrm>
        </p:spPr>
        <p:txBody>
          <a:bodyPr/>
          <a:lstStyle>
            <a:lvl1pPr>
              <a:defRPr sz="900"/>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2441803-87F2-4028-8201-CA073D779162}" type="slidenum">
              <a:rPr kumimoji="0" lang="en-US" altLang="en-US"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838044279"/>
      </p:ext>
    </p:extLst>
  </p:cSld>
  <p:clrMapOvr>
    <a:overrideClrMapping bg1="dk1" tx1="lt1" bg2="dk2" tx2="lt2" accent1="accent1" accent2="accent2" accent3="accent3" accent4="accent4" accent5="accent5" accent6="accent6" hlink="hlink" folHlink="folHlink"/>
  </p:clrMapOvr>
  <p:transition spd="med">
    <p:pull dir="l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AADC432-9856-40EA-8713-A2BEAC618E0F}" type="datetime1">
              <a:rPr kumimoji="0" lang="en-US" sz="1000" b="0" i="0" u="none" strike="noStrike" kern="1200" cap="none" spc="0" normalizeH="0" baseline="0" noProof="0" smtClean="0">
                <a:ln>
                  <a:noFill/>
                </a:ln>
                <a:solidFill>
                  <a:prstClr val="white"/>
                </a:solidFill>
                <a:effectLst/>
                <a:uLnTx/>
                <a:uFillTx/>
                <a:latin typeface="Century Gothic"/>
                <a:ea typeface="+mn-ea"/>
                <a:cs typeface="+mn-cs"/>
              </a:rPr>
              <a:t>9/27/2022</a:t>
            </a:fld>
            <a:endParaRPr kumimoji="0" lang="en-US" sz="10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5" name="Footer Placeholder 2"/>
          <p:cNvSpPr>
            <a:spLocks noGrp="1"/>
          </p:cNvSpPr>
          <p:nvPr>
            <p:ph type="ftr" sz="quarter" idx="11"/>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entury Gothic"/>
              <a:ea typeface="+mn-ea"/>
              <a:cs typeface="+mn-cs"/>
            </a:endParaRPr>
          </a:p>
        </p:txBody>
      </p:sp>
      <p:sp>
        <p:nvSpPr>
          <p:cNvPr id="6" name="Slide Number Placeholder 22"/>
          <p:cNvSpPr>
            <a:spLocks noGrp="1"/>
          </p:cNvSpPr>
          <p:nvPr>
            <p:ph type="sldNum" sz="quarter" idx="12"/>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A548581-E8F2-4DAC-8C08-D726601DF5A3}" type="slidenum">
              <a:rPr kumimoji="0" lang="en-US" altLang="en-US" sz="12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12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287089998"/>
      </p:ext>
    </p:extLst>
  </p:cSld>
  <p:clrMapOvr>
    <a:masterClrMapping/>
  </p:clrMapOvr>
  <p:transition spd="med">
    <p:pull dir="l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D8E3730-3C7D-49E0-A42A-95EB18BEF961}" type="datetime1">
              <a:rPr kumimoji="0" lang="en-US" sz="1000" b="0" i="0" u="none" strike="noStrike" kern="1200" cap="none" spc="0" normalizeH="0" baseline="0" noProof="0" smtClean="0">
                <a:ln>
                  <a:noFill/>
                </a:ln>
                <a:solidFill>
                  <a:prstClr val="white"/>
                </a:solidFill>
                <a:effectLst/>
                <a:uLnTx/>
                <a:uFillTx/>
                <a:latin typeface="Century Gothic"/>
                <a:ea typeface="+mn-ea"/>
                <a:cs typeface="+mn-cs"/>
              </a:rPr>
              <a:t>9/27/2022</a:t>
            </a:fld>
            <a:endParaRPr kumimoji="0" lang="en-US" sz="10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5" name="Footer Placeholder 2"/>
          <p:cNvSpPr>
            <a:spLocks noGrp="1"/>
          </p:cNvSpPr>
          <p:nvPr>
            <p:ph type="ftr" sz="quarter" idx="11"/>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entury Gothic"/>
              <a:ea typeface="+mn-ea"/>
              <a:cs typeface="+mn-cs"/>
            </a:endParaRPr>
          </a:p>
        </p:txBody>
      </p:sp>
      <p:sp>
        <p:nvSpPr>
          <p:cNvPr id="6" name="Slide Number Placeholder 22"/>
          <p:cNvSpPr>
            <a:spLocks noGrp="1"/>
          </p:cNvSpPr>
          <p:nvPr>
            <p:ph type="sldNum" sz="quarter" idx="12"/>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082BBE0-E079-4260-A758-28DCC3558F26}" type="slidenum">
              <a:rPr kumimoji="0" lang="en-US" altLang="en-US" sz="12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12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918734506"/>
      </p:ext>
    </p:extLst>
  </p:cSld>
  <p:clrMapOvr>
    <a:masterClrMapping/>
  </p:clrMapOvr>
  <p:transition spd="med">
    <p:pull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13F6D5-5A3C-441B-AEA3-577FC17093F6}" type="datetime1">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30E945-941E-4A5B-B21F-B959BA2CE658}" type="datetime1">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797922-5148-42D7-9936-BAE048085B71}" type="datetime1">
              <a:rPr lang="en-US" smtClean="0"/>
              <a:t>9/27/2022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E09433-DB20-441B-B4B3-5CB2B929269D}" type="datetime1">
              <a:rPr lang="en-US" smtClean="0"/>
              <a:t>9/27/2022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B95A3-F708-4C1C-8525-870AA62754B7}" type="datetime1">
              <a:rPr lang="en-US" smtClean="0"/>
              <a:t>9/27/2022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D13EEE-61E2-4AE4-BC18-A0977DA076D9}" type="datetime1">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B35D48-84F4-46B2-9D64-ACCC8CF59753}" type="datetime1">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9E5924-5ADB-4CA6-B469-46D6C8D691EA}" type="datetime1">
              <a:rPr lang="en-US" smtClean="0"/>
              <a:t>9/27/2022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474747"/>
            </a:gs>
            <a:gs pos="60001">
              <a:srgbClr val="626262"/>
            </a:gs>
            <a:gs pos="100000">
              <a:srgbClr val="8C8C8C"/>
            </a:gs>
          </a:gsLst>
          <a:lin ang="5400000"/>
        </a:gradFill>
        <a:effectLst/>
      </p:bgPr>
    </p:bg>
    <p:spTree>
      <p:nvGrpSpPr>
        <p:cNvPr id="1" name=""/>
        <p:cNvGrpSpPr/>
        <p:nvPr/>
      </p:nvGrpSpPr>
      <p:grpSpPr>
        <a:xfrm>
          <a:off x="0" y="0"/>
          <a:ext cx="0" cy="0"/>
          <a:chOff x="0" y="0"/>
          <a:chExt cx="0" cy="0"/>
        </a:xfrm>
      </p:grpSpPr>
      <p:sp>
        <p:nvSpPr>
          <p:cNvPr id="11" name="Right Triangle 10"/>
          <p:cNvSpPr/>
          <p:nvPr/>
        </p:nvSpPr>
        <p:spPr>
          <a:xfrm>
            <a:off x="6350" y="14288"/>
            <a:ext cx="9131300" cy="6837362"/>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p:txBody>
      </p:sp>
      <p:cxnSp>
        <p:nvCxnSpPr>
          <p:cNvPr id="8" name="Straight Connector 7"/>
          <p:cNvCxnSpPr/>
          <p:nvPr/>
        </p:nvCxnSpPr>
        <p:spPr>
          <a:xfrm>
            <a:off x="0" y="6350"/>
            <a:ext cx="9137650" cy="684530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9063" y="4948238"/>
            <a:ext cx="2673350" cy="1900237"/>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8288"/>
            <a:ext cx="8229600" cy="1398587"/>
          </a:xfrm>
          <a:prstGeom prst="rect">
            <a:avLst/>
          </a:prstGeom>
        </p:spPr>
        <p:txBody>
          <a:bodyPr vert="horz" anchor="ctr">
            <a:normAutofit/>
          </a:bodyPr>
          <a:lstStyle/>
          <a:p>
            <a:r>
              <a:rPr lang="en-US"/>
              <a:t>Click to edit Master title style</a:t>
            </a:r>
          </a:p>
        </p:txBody>
      </p:sp>
      <p:sp>
        <p:nvSpPr>
          <p:cNvPr id="1030" name="Text Placeholder 12"/>
          <p:cNvSpPr>
            <a:spLocks noGrp="1"/>
          </p:cNvSpPr>
          <p:nvPr>
            <p:ph type="body" idx="1"/>
          </p:nvPr>
        </p:nvSpPr>
        <p:spPr bwMode="auto">
          <a:xfrm>
            <a:off x="457200" y="1882775"/>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4791075" y="6481763"/>
            <a:ext cx="2133600" cy="301625"/>
          </a:xfrm>
          <a:prstGeom prst="rect">
            <a:avLst/>
          </a:prstGeom>
        </p:spPr>
        <p:txBody>
          <a:bodyPr vert="horz" anchor="b"/>
          <a:lstStyle>
            <a:lvl1pPr algn="l" eaLnBrk="1" fontAlgn="auto" latinLnBrk="0" hangingPunct="1">
              <a:spcBef>
                <a:spcPts val="0"/>
              </a:spcBef>
              <a:spcAft>
                <a:spcPts val="0"/>
              </a:spcAft>
              <a:defRPr kumimoji="0" sz="1000" b="0">
                <a:solidFill>
                  <a:schemeClr val="tx1"/>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92AE2BA-5011-4A08-8110-3524C7031953}" type="datetime1">
              <a:rPr kumimoji="0" lang="en-US" sz="1000" b="0" i="0" u="none" strike="noStrike" kern="1200" cap="none" spc="0" normalizeH="0" baseline="0" noProof="0" smtClean="0">
                <a:ln>
                  <a:noFill/>
                </a:ln>
                <a:solidFill>
                  <a:prstClr val="white"/>
                </a:solidFill>
                <a:effectLst/>
                <a:uLnTx/>
                <a:uFillTx/>
                <a:latin typeface="Century Gothic"/>
                <a:ea typeface="+mn-ea"/>
                <a:cs typeface="+mn-cs"/>
              </a:rPr>
              <a:t>9/27/2022</a:t>
            </a:fld>
            <a:endParaRPr kumimoji="0" lang="en-US" sz="10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3" name="Footer Placeholder 2"/>
          <p:cNvSpPr>
            <a:spLocks noGrp="1"/>
          </p:cNvSpPr>
          <p:nvPr>
            <p:ph type="ftr" sz="quarter" idx="3"/>
          </p:nvPr>
        </p:nvSpPr>
        <p:spPr>
          <a:xfrm>
            <a:off x="457200" y="6481763"/>
            <a:ext cx="4259263" cy="3016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entury Gothic"/>
              <a:ea typeface="+mn-ea"/>
              <a:cs typeface="+mn-cs"/>
            </a:endParaRPr>
          </a:p>
        </p:txBody>
      </p:sp>
      <p:sp>
        <p:nvSpPr>
          <p:cNvPr id="23" name="Slide Number Placeholder 22"/>
          <p:cNvSpPr>
            <a:spLocks noGrp="1"/>
          </p:cNvSpPr>
          <p:nvPr>
            <p:ph type="sldNum" sz="quarter" idx="4"/>
          </p:nvPr>
        </p:nvSpPr>
        <p:spPr>
          <a:xfrm>
            <a:off x="7589838" y="6481763"/>
            <a:ext cx="503237" cy="301625"/>
          </a:xfrm>
          <a:prstGeom prst="rect">
            <a:avLst/>
          </a:prstGeom>
        </p:spPr>
        <p:txBody>
          <a:bodyPr vert="horz" wrap="square" lIns="91440" tIns="45720" rIns="91440" bIns="45720" numCol="1" anchor="b" anchorCtr="0" compatLnSpc="1">
            <a:prstTxWarp prst="textNoShape">
              <a:avLst/>
            </a:prstTxWarp>
          </a:bodyPr>
          <a:lstStyle>
            <a:lvl1pPr algn="ctr">
              <a:defRPr sz="1200">
                <a:latin typeface="Century Gothic" panose="020B0502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fld id="{8653D0D8-775D-4F58-B4AB-E945FE12C628}" type="slidenum">
              <a:rPr kumimoji="0" lang="en-US" altLang="en-US" sz="1200" b="0" i="0" u="none" strike="noStrike" kern="1200" cap="none" spc="0" normalizeH="0" baseline="0" noProof="0" smtClean="0">
                <a:ln>
                  <a:noFill/>
                </a:ln>
                <a:solidFill>
                  <a:prstClr val="white"/>
                </a:solidFill>
                <a:effectLst/>
                <a:uLnTx/>
                <a:uFillTx/>
                <a:latin typeface="Century Gothic" panose="020B0502020202020204" pitchFamily="34"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prstClr val="white"/>
              </a:solidFill>
              <a:effectLst/>
              <a:uLnTx/>
              <a:uFillTx/>
              <a:latin typeface="Century Gothic" panose="020B0502020202020204" pitchFamily="34" charset="0"/>
              <a:ea typeface="+mn-ea"/>
              <a:cs typeface="Arial" panose="020B0604020202020204" pitchFamily="34" charset="0"/>
            </a:endParaRPr>
          </a:p>
        </p:txBody>
      </p:sp>
    </p:spTree>
    <p:extLst>
      <p:ext uri="{BB962C8B-B14F-4D97-AF65-F5344CB8AC3E}">
        <p14:creationId xmlns:p14="http://schemas.microsoft.com/office/powerpoint/2010/main" val="41325217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pull dir="lu"/>
  </p:transition>
  <p:hf hdr="0" ftr="0" dt="0"/>
  <p:txStyles>
    <p:titleStyle>
      <a:lvl1pPr marL="484188" indent="-484188" algn="l" rtl="0" eaLnBrk="0" fontAlgn="base" hangingPunct="0">
        <a:spcBef>
          <a:spcPct val="0"/>
        </a:spcBef>
        <a:spcAft>
          <a:spcPct val="0"/>
        </a:spcAft>
        <a:defRPr sz="4200" kern="1200">
          <a:ln w="6350">
            <a:solidFill>
              <a:schemeClr val="accent1">
                <a:shade val="43000"/>
              </a:schemeClr>
            </a:solidFill>
          </a:ln>
          <a:solidFill>
            <a:srgbClr val="FF5C9C"/>
          </a:solidFill>
          <a:effectLst>
            <a:outerShdw blurRad="26000" dist="26000" dir="14500000" algn="tl" rotWithShape="0">
              <a:srgbClr val="000000">
                <a:alpha val="40000"/>
              </a:srgbClr>
            </a:outerShdw>
          </a:effectLst>
          <a:latin typeface="+mj-lt"/>
          <a:ea typeface="+mj-ea"/>
          <a:cs typeface="+mj-cs"/>
        </a:defRPr>
      </a:lvl1pPr>
      <a:lvl2pPr marL="484188" indent="-484188" algn="l" rtl="0" eaLnBrk="0" fontAlgn="base" hangingPunct="0">
        <a:spcBef>
          <a:spcPct val="0"/>
        </a:spcBef>
        <a:spcAft>
          <a:spcPct val="0"/>
        </a:spcAft>
        <a:defRPr sz="4200">
          <a:solidFill>
            <a:srgbClr val="FF5C9C"/>
          </a:solidFill>
          <a:latin typeface="Century Gothic" pitchFamily="34" charset="0"/>
        </a:defRPr>
      </a:lvl2pPr>
      <a:lvl3pPr marL="484188" indent="-484188" algn="l" rtl="0" eaLnBrk="0" fontAlgn="base" hangingPunct="0">
        <a:spcBef>
          <a:spcPct val="0"/>
        </a:spcBef>
        <a:spcAft>
          <a:spcPct val="0"/>
        </a:spcAft>
        <a:defRPr sz="4200">
          <a:solidFill>
            <a:srgbClr val="FF5C9C"/>
          </a:solidFill>
          <a:latin typeface="Century Gothic" pitchFamily="34" charset="0"/>
        </a:defRPr>
      </a:lvl3pPr>
      <a:lvl4pPr marL="484188" indent="-484188" algn="l" rtl="0" eaLnBrk="0" fontAlgn="base" hangingPunct="0">
        <a:spcBef>
          <a:spcPct val="0"/>
        </a:spcBef>
        <a:spcAft>
          <a:spcPct val="0"/>
        </a:spcAft>
        <a:defRPr sz="4200">
          <a:solidFill>
            <a:srgbClr val="FF5C9C"/>
          </a:solidFill>
          <a:latin typeface="Century Gothic" pitchFamily="34" charset="0"/>
        </a:defRPr>
      </a:lvl4pPr>
      <a:lvl5pPr marL="484188" indent="-484188" algn="l" rtl="0" eaLnBrk="0" fontAlgn="base" hangingPunct="0">
        <a:spcBef>
          <a:spcPct val="0"/>
        </a:spcBef>
        <a:spcAft>
          <a:spcPct val="0"/>
        </a:spcAft>
        <a:defRPr sz="4200">
          <a:solidFill>
            <a:srgbClr val="FF5C9C"/>
          </a:solidFill>
          <a:latin typeface="Century Gothic" pitchFamily="34" charset="0"/>
        </a:defRPr>
      </a:lvl5pPr>
      <a:lvl6pPr marL="941388" indent="-484188" algn="l" rtl="0" fontAlgn="base">
        <a:spcBef>
          <a:spcPct val="0"/>
        </a:spcBef>
        <a:spcAft>
          <a:spcPct val="0"/>
        </a:spcAft>
        <a:defRPr sz="4200">
          <a:solidFill>
            <a:srgbClr val="FF5C9C"/>
          </a:solidFill>
          <a:latin typeface="Century Gothic" pitchFamily="34" charset="0"/>
        </a:defRPr>
      </a:lvl6pPr>
      <a:lvl7pPr marL="1398588" indent="-484188" algn="l" rtl="0" fontAlgn="base">
        <a:spcBef>
          <a:spcPct val="0"/>
        </a:spcBef>
        <a:spcAft>
          <a:spcPct val="0"/>
        </a:spcAft>
        <a:defRPr sz="4200">
          <a:solidFill>
            <a:srgbClr val="FF5C9C"/>
          </a:solidFill>
          <a:latin typeface="Century Gothic" pitchFamily="34" charset="0"/>
        </a:defRPr>
      </a:lvl7pPr>
      <a:lvl8pPr marL="1855788" indent="-484188" algn="l" rtl="0" fontAlgn="base">
        <a:spcBef>
          <a:spcPct val="0"/>
        </a:spcBef>
        <a:spcAft>
          <a:spcPct val="0"/>
        </a:spcAft>
        <a:defRPr sz="4200">
          <a:solidFill>
            <a:srgbClr val="FF5C9C"/>
          </a:solidFill>
          <a:latin typeface="Century Gothic" pitchFamily="34" charset="0"/>
        </a:defRPr>
      </a:lvl8pPr>
      <a:lvl9pPr marL="2312988" indent="-484188" algn="l" rtl="0" fontAlgn="base">
        <a:spcBef>
          <a:spcPct val="0"/>
        </a:spcBef>
        <a:spcAft>
          <a:spcPct val="0"/>
        </a:spcAft>
        <a:defRPr sz="4200">
          <a:solidFill>
            <a:srgbClr val="FF5C9C"/>
          </a:solidFill>
          <a:latin typeface="Century Gothic" pitchFamily="34" charset="0"/>
        </a:defRPr>
      </a:lvl9pPr>
    </p:titleStyle>
    <p:bodyStyle>
      <a:lvl1pPr marL="447675" indent="-382588"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822325" indent="-285750" algn="l" rtl="0" eaLnBrk="0" fontAlgn="base" hangingPunct="0">
        <a:spcBef>
          <a:spcPct val="20000"/>
        </a:spcBef>
        <a:spcAft>
          <a:spcPct val="0"/>
        </a:spcAft>
        <a:buClr>
          <a:schemeClr val="accent1"/>
        </a:buClr>
        <a:buSzPct val="95000"/>
        <a:buFont typeface="Verdana" panose="020B0604030504040204" pitchFamily="34" charset="0"/>
        <a:buChar char="›"/>
        <a:defRPr sz="2600" kern="1200">
          <a:solidFill>
            <a:schemeClr val="tx1"/>
          </a:solidFill>
          <a:latin typeface="+mn-lt"/>
          <a:ea typeface="+mn-ea"/>
          <a:cs typeface="+mn-cs"/>
        </a:defRPr>
      </a:lvl2pPr>
      <a:lvl3pPr marL="1104900" indent="-228600" algn="l" rtl="0" eaLnBrk="0" fontAlgn="base" hangingPunct="0">
        <a:spcBef>
          <a:spcPct val="20000"/>
        </a:spcBef>
        <a:spcAft>
          <a:spcPct val="0"/>
        </a:spcAft>
        <a:buClr>
          <a:schemeClr val="accent1"/>
        </a:buClr>
        <a:buFont typeface="Wingdings 2" panose="05020102010507070707" pitchFamily="18" charset="2"/>
        <a:buChar char=""/>
        <a:defRPr sz="2400" kern="1200">
          <a:solidFill>
            <a:schemeClr val="tx1"/>
          </a:solidFill>
          <a:latin typeface="+mn-lt"/>
          <a:ea typeface="+mn-ea"/>
          <a:cs typeface="+mn-cs"/>
        </a:defRPr>
      </a:lvl3pPr>
      <a:lvl4pPr marL="1371600" indent="-209550" algn="l" rtl="0" eaLnBrk="0" fontAlgn="base" hangingPunct="0">
        <a:spcBef>
          <a:spcPct val="20000"/>
        </a:spcBef>
        <a:spcAft>
          <a:spcPct val="0"/>
        </a:spcAft>
        <a:buClr>
          <a:schemeClr val="accent1"/>
        </a:buClr>
        <a:buFont typeface="Wingdings 2" panose="05020102010507070707" pitchFamily="18" charset="2"/>
        <a:buChar char=""/>
        <a:defRPr sz="2000" kern="1200">
          <a:solidFill>
            <a:schemeClr val="tx1"/>
          </a:solidFill>
          <a:latin typeface="+mn-lt"/>
          <a:ea typeface="+mn-ea"/>
          <a:cs typeface="+mn-cs"/>
        </a:defRPr>
      </a:lvl4pPr>
      <a:lvl5pPr marL="1600200" indent="-209550" algn="l" rtl="0" eaLnBrk="0" fontAlgn="base" hangingPunct="0">
        <a:spcBef>
          <a:spcPct val="20000"/>
        </a:spcBef>
        <a:spcAft>
          <a:spcPct val="0"/>
        </a:spcAft>
        <a:buClr>
          <a:srgbClr val="FF90B2"/>
        </a:buClr>
        <a:buFont typeface="Wingdings 2" panose="05020102010507070707" pitchFamily="18" charset="2"/>
        <a:buChar char=""/>
        <a:defRPr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tayyaba.zaheer@cust.edu.p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file:///\\fs\lectures$\Tayyaba%20Zaheer\ACP-CS2153-S3\"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1712545"/>
      </p:ext>
    </p:extLst>
  </p:cSld>
  <p:clrMapOvr>
    <a:masterClrMapping/>
  </p:clrMapOvr>
  <p:transition spd="med">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934200" cy="639762"/>
          </a:xfrm>
        </p:spPr>
        <p:txBody>
          <a:bodyPr>
            <a:noAutofit/>
          </a:bodyPr>
          <a:lstStyle/>
          <a:p>
            <a:r>
              <a:rPr lang="en-US" dirty="0"/>
              <a:t>Course Motivations</a:t>
            </a:r>
          </a:p>
        </p:txBody>
      </p:sp>
      <p:sp>
        <p:nvSpPr>
          <p:cNvPr id="3" name="Content Placeholder 2"/>
          <p:cNvSpPr>
            <a:spLocks noGrp="1"/>
          </p:cNvSpPr>
          <p:nvPr>
            <p:ph idx="1"/>
          </p:nvPr>
        </p:nvSpPr>
        <p:spPr>
          <a:xfrm>
            <a:off x="152400" y="930275"/>
            <a:ext cx="8839200" cy="5791200"/>
          </a:xfrm>
        </p:spPr>
        <p:txBody>
          <a:bodyPr>
            <a:normAutofit/>
          </a:bodyPr>
          <a:lstStyle/>
          <a:p>
            <a:r>
              <a:rPr lang="en-US" dirty="0"/>
              <a:t>A very important aspect in assembly will be looking at the working of a hidden but very important aspect of a program which is stack and the clear understanding of this topic will help to understand many topics in the Operating System Course. </a:t>
            </a:r>
          </a:p>
          <a:p>
            <a:endParaRPr lang="en-US" dirty="0"/>
          </a:p>
          <a:p>
            <a:r>
              <a:rPr lang="en-US" dirty="0"/>
              <a:t>At the end of the course the students should be capable of writing moderately complex assembly language subroutines and interfacing them to any high level language.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82952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934200" cy="639762"/>
          </a:xfrm>
        </p:spPr>
        <p:txBody>
          <a:bodyPr>
            <a:noAutofit/>
          </a:bodyPr>
          <a:lstStyle/>
          <a:p>
            <a:r>
              <a:rPr lang="en-US" dirty="0"/>
              <a:t>Aims</a:t>
            </a:r>
          </a:p>
        </p:txBody>
      </p:sp>
      <p:sp>
        <p:nvSpPr>
          <p:cNvPr id="3" name="Content Placeholder 2"/>
          <p:cNvSpPr>
            <a:spLocks noGrp="1"/>
          </p:cNvSpPr>
          <p:nvPr>
            <p:ph idx="1"/>
          </p:nvPr>
        </p:nvSpPr>
        <p:spPr>
          <a:xfrm>
            <a:off x="152400" y="930275"/>
            <a:ext cx="8839200" cy="5791200"/>
          </a:xfrm>
        </p:spPr>
        <p:txBody>
          <a:bodyPr>
            <a:normAutofit/>
          </a:bodyPr>
          <a:lstStyle/>
          <a:p>
            <a:pPr marL="514350" indent="-514350">
              <a:buSzPct val="110000"/>
            </a:pPr>
            <a:r>
              <a:rPr lang="en-US" dirty="0"/>
              <a:t>Identify the major components of computer architecture, and explain their purposes and interactions. </a:t>
            </a:r>
          </a:p>
          <a:p>
            <a:pPr marL="514350" indent="-514350">
              <a:buSzPct val="110000"/>
            </a:pPr>
            <a:r>
              <a:rPr lang="en-US" dirty="0"/>
              <a:t>Simulate the internal representation of data, and show how data is stored and accessed in memory. Explain the relationships between hardware architecture and its instruction set, and simulate micro-programs. </a:t>
            </a:r>
          </a:p>
          <a:p>
            <a:pPr marL="514350" indent="-514350">
              <a:buSzPct val="110000"/>
            </a:pPr>
            <a:r>
              <a:rPr lang="en-US" dirty="0"/>
              <a:t>Explain the Instruction Execution Cycle. </a:t>
            </a:r>
          </a:p>
          <a:p>
            <a:pPr marL="514350" indent="-514350">
              <a:buSzPct val="110000"/>
            </a:pPr>
            <a:r>
              <a:rPr lang="en-US" dirty="0"/>
              <a:t>Explain the differences and relationships among high-level, assembly, and machine languages.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983772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934200" cy="639762"/>
          </a:xfrm>
        </p:spPr>
        <p:txBody>
          <a:bodyPr>
            <a:noAutofit/>
          </a:bodyPr>
          <a:lstStyle/>
          <a:p>
            <a:r>
              <a:rPr lang="en-US" dirty="0"/>
              <a:t>Aims</a:t>
            </a:r>
          </a:p>
        </p:txBody>
      </p:sp>
      <p:sp>
        <p:nvSpPr>
          <p:cNvPr id="3" name="Content Placeholder 2"/>
          <p:cNvSpPr>
            <a:spLocks noGrp="1"/>
          </p:cNvSpPr>
          <p:nvPr>
            <p:ph idx="1"/>
          </p:nvPr>
        </p:nvSpPr>
        <p:spPr>
          <a:xfrm>
            <a:off x="152400" y="930275"/>
            <a:ext cx="8839200" cy="5791200"/>
          </a:xfrm>
        </p:spPr>
        <p:txBody>
          <a:bodyPr>
            <a:normAutofit/>
          </a:bodyPr>
          <a:lstStyle/>
          <a:p>
            <a:pPr marL="514350" indent="-514350">
              <a:buSzPct val="110000"/>
            </a:pPr>
            <a:r>
              <a:rPr lang="en-US" dirty="0"/>
              <a:t>Write well-modularized </a:t>
            </a:r>
            <a:r>
              <a:rPr lang="en-US" u="sng" dirty="0"/>
              <a:t>computer programs in an assembly language</a:t>
            </a:r>
            <a:r>
              <a:rPr lang="en-US" dirty="0"/>
              <a:t>, implementing decision, repetition, and procedure structures. </a:t>
            </a:r>
          </a:p>
          <a:p>
            <a:pPr marL="514350" indent="-514350">
              <a:buSzPct val="110000"/>
            </a:pPr>
            <a:r>
              <a:rPr lang="en-US" dirty="0"/>
              <a:t>Write moderately complex </a:t>
            </a:r>
            <a:r>
              <a:rPr lang="en-US" u="sng" dirty="0"/>
              <a:t>assembly language subroutines</a:t>
            </a:r>
            <a:r>
              <a:rPr lang="en-US" dirty="0"/>
              <a:t> and interfacing them to any high level language. Use a debugger, and explain register contents. </a:t>
            </a:r>
          </a:p>
          <a:p>
            <a:pPr marL="514350" indent="-514350">
              <a:buSzPct val="110000"/>
            </a:pPr>
            <a:r>
              <a:rPr lang="en-US" dirty="0"/>
              <a:t>Simulate the </a:t>
            </a:r>
            <a:r>
              <a:rPr lang="en-US" u="sng" dirty="0"/>
              <a:t>system stack </a:t>
            </a:r>
            <a:r>
              <a:rPr lang="en-US" dirty="0"/>
              <a:t>as it is used for procedure calls and parameter passing. </a:t>
            </a:r>
          </a:p>
          <a:p>
            <a:pPr marL="514350" indent="-514350">
              <a:buSzPct val="110000"/>
            </a:pPr>
            <a:r>
              <a:rPr lang="en-US" dirty="0"/>
              <a:t>Explain how </a:t>
            </a:r>
            <a:r>
              <a:rPr lang="en-US" u="sng" dirty="0"/>
              <a:t>editors, assemblers, linkers</a:t>
            </a:r>
            <a:r>
              <a:rPr lang="en-US" dirty="0"/>
              <a:t>, and operating systems enable computer programming. </a:t>
            </a:r>
          </a:p>
          <a:p>
            <a:pPr marL="514350" indent="-514350">
              <a:buSzPct val="110000"/>
            </a:pPr>
            <a:r>
              <a:rPr lang="en-US" dirty="0"/>
              <a:t>Explain various mechanisms for </a:t>
            </a:r>
            <a:r>
              <a:rPr lang="en-US" u="sng" dirty="0"/>
              <a:t>implementing parallelism in hardware/software</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424053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Information</a:t>
            </a:r>
          </a:p>
        </p:txBody>
      </p:sp>
      <p:sp>
        <p:nvSpPr>
          <p:cNvPr id="3" name="Content Placeholder 2"/>
          <p:cNvSpPr>
            <a:spLocks noGrp="1"/>
          </p:cNvSpPr>
          <p:nvPr>
            <p:ph idx="1"/>
          </p:nvPr>
        </p:nvSpPr>
        <p:spPr>
          <a:xfrm>
            <a:off x="457200" y="1219200"/>
            <a:ext cx="8229600" cy="4114800"/>
          </a:xfrm>
        </p:spPr>
        <p:txBody>
          <a:bodyPr>
            <a:normAutofit/>
          </a:bodyPr>
          <a:lstStyle/>
          <a:p>
            <a:pPr marL="857250" lvl="1">
              <a:buSzPct val="75000"/>
            </a:pPr>
            <a:r>
              <a:rPr lang="en-US" sz="3200" b="1" dirty="0"/>
              <a:t>Ms. Tayyaba Zaheer</a:t>
            </a:r>
            <a:endParaRPr lang="en-US" sz="3200" dirty="0"/>
          </a:p>
          <a:p>
            <a:pPr marL="857250" lvl="1">
              <a:buSzPct val="75000"/>
            </a:pPr>
            <a:r>
              <a:rPr lang="en-US" sz="3200" dirty="0"/>
              <a:t>Contact:</a:t>
            </a:r>
          </a:p>
          <a:p>
            <a:pPr lvl="2">
              <a:lnSpc>
                <a:spcPct val="90000"/>
              </a:lnSpc>
            </a:pPr>
            <a:r>
              <a:rPr lang="en-US" altLang="zh-CN" dirty="0"/>
              <a:t>Office:</a:t>
            </a:r>
          </a:p>
          <a:p>
            <a:pPr lvl="3">
              <a:lnSpc>
                <a:spcPct val="90000"/>
              </a:lnSpc>
            </a:pPr>
            <a:r>
              <a:rPr lang="en-US" altLang="zh-CN" sz="2300" dirty="0"/>
              <a:t>Block M 1</a:t>
            </a:r>
            <a:r>
              <a:rPr lang="en-US" altLang="zh-CN" sz="2300" baseline="30000" dirty="0"/>
              <a:t>st</a:t>
            </a:r>
            <a:r>
              <a:rPr lang="en-US" altLang="zh-CN" sz="2300" dirty="0"/>
              <a:t> Floor, CS Faculty Offices</a:t>
            </a:r>
          </a:p>
          <a:p>
            <a:pPr lvl="2">
              <a:lnSpc>
                <a:spcPct val="90000"/>
              </a:lnSpc>
            </a:pPr>
            <a:r>
              <a:rPr lang="en-US" altLang="zh-CN" dirty="0"/>
              <a:t>Email:</a:t>
            </a:r>
          </a:p>
          <a:p>
            <a:pPr lvl="3">
              <a:lnSpc>
                <a:spcPct val="90000"/>
              </a:lnSpc>
            </a:pPr>
            <a:r>
              <a:rPr lang="en-US" altLang="zh-CN" sz="2300" dirty="0"/>
              <a:t> </a:t>
            </a:r>
            <a:r>
              <a:rPr lang="en-US" altLang="zh-CN" sz="2300" dirty="0">
                <a:hlinkClick r:id="rId2"/>
              </a:rPr>
              <a:t>tayyaba.zaheer@cust.edu.pk</a:t>
            </a:r>
            <a:endParaRPr lang="en-US" altLang="zh-CN" dirty="0"/>
          </a:p>
          <a:p>
            <a:pPr lvl="2">
              <a:lnSpc>
                <a:spcPct val="90000"/>
              </a:lnSpc>
            </a:pPr>
            <a:r>
              <a:rPr lang="en-US" altLang="zh-CN" dirty="0"/>
              <a:t>Counseling hours</a:t>
            </a:r>
            <a:r>
              <a:rPr lang="en-US" dirty="0"/>
              <a:t>(by prior email)</a:t>
            </a:r>
            <a:endParaRPr lang="en-US" altLang="zh-CN" dirty="0"/>
          </a:p>
        </p:txBody>
      </p:sp>
      <p:graphicFrame>
        <p:nvGraphicFramePr>
          <p:cNvPr id="4" name="Table 3"/>
          <p:cNvGraphicFramePr>
            <a:graphicFrameLocks noGrp="1"/>
          </p:cNvGraphicFramePr>
          <p:nvPr>
            <p:extLst>
              <p:ext uri="{D42A27DB-BD31-4B8C-83A1-F6EECF244321}">
                <p14:modId xmlns:p14="http://schemas.microsoft.com/office/powerpoint/2010/main" val="223036407"/>
              </p:ext>
            </p:extLst>
          </p:nvPr>
        </p:nvGraphicFramePr>
        <p:xfrm>
          <a:off x="2019300" y="5486400"/>
          <a:ext cx="4876800" cy="936104"/>
        </p:xfrm>
        <a:graphic>
          <a:graphicData uri="http://schemas.openxmlformats.org/drawingml/2006/table">
            <a:tbl>
              <a:tblPr/>
              <a:tblGrid>
                <a:gridCol w="1177807">
                  <a:extLst>
                    <a:ext uri="{9D8B030D-6E8A-4147-A177-3AD203B41FA5}">
                      <a16:colId xmlns:a16="http://schemas.microsoft.com/office/drawing/2014/main" val="20000"/>
                    </a:ext>
                  </a:extLst>
                </a:gridCol>
                <a:gridCol w="3698993">
                  <a:extLst>
                    <a:ext uri="{9D8B030D-6E8A-4147-A177-3AD203B41FA5}">
                      <a16:colId xmlns:a16="http://schemas.microsoft.com/office/drawing/2014/main" val="20002"/>
                    </a:ext>
                  </a:extLst>
                </a:gridCol>
              </a:tblGrid>
              <a:tr h="504056">
                <a:tc>
                  <a:txBody>
                    <a:bodyPr/>
                    <a:lstStyle/>
                    <a:p>
                      <a:pPr marL="0" marR="0" algn="ctr">
                        <a:spcBef>
                          <a:spcPts val="0"/>
                        </a:spcBef>
                        <a:spcAft>
                          <a:spcPts val="0"/>
                        </a:spcAft>
                      </a:pPr>
                      <a:r>
                        <a:rPr lang="en-US" sz="2000" dirty="0">
                          <a:effectLst/>
                          <a:latin typeface="Calibri"/>
                        </a:rPr>
                        <a:t>MON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spcBef>
                          <a:spcPts val="0"/>
                        </a:spcBef>
                        <a:spcAft>
                          <a:spcPts val="0"/>
                        </a:spcAft>
                      </a:pPr>
                      <a:r>
                        <a:rPr lang="en-US" sz="2000" dirty="0">
                          <a:solidFill>
                            <a:srgbClr val="333333"/>
                          </a:solidFill>
                          <a:effectLst/>
                          <a:latin typeface="Calibri"/>
                        </a:rPr>
                        <a:t>11:30 AM-01:00 PM</a:t>
                      </a:r>
                      <a:endParaRPr lang="en-US" sz="2000" dirty="0">
                        <a:effectLst/>
                        <a:latin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432048">
                <a:tc>
                  <a:txBody>
                    <a:bodyPr/>
                    <a:lstStyle/>
                    <a:p>
                      <a:pPr marL="0" marR="0" algn="ctr">
                        <a:spcBef>
                          <a:spcPts val="0"/>
                        </a:spcBef>
                        <a:spcAft>
                          <a:spcPts val="0"/>
                        </a:spcAft>
                      </a:pPr>
                      <a:r>
                        <a:rPr lang="en-US" sz="2000" dirty="0">
                          <a:solidFill>
                            <a:srgbClr val="333333"/>
                          </a:solidFill>
                          <a:effectLst/>
                          <a:latin typeface="Calibri"/>
                        </a:rPr>
                        <a:t>WED</a:t>
                      </a:r>
                      <a:endParaRPr lang="en-US" sz="2000" dirty="0">
                        <a:effectLst/>
                        <a:latin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spcBef>
                          <a:spcPts val="0"/>
                        </a:spcBef>
                        <a:spcAft>
                          <a:spcPts val="0"/>
                        </a:spcAft>
                      </a:pPr>
                      <a:r>
                        <a:rPr lang="en-US" sz="2000" dirty="0">
                          <a:solidFill>
                            <a:srgbClr val="333333"/>
                          </a:solidFill>
                          <a:effectLst/>
                          <a:latin typeface="Calibri"/>
                        </a:rPr>
                        <a:t>11:30 AM-12:30 PM</a:t>
                      </a:r>
                      <a:endParaRPr lang="en-US" sz="2000" dirty="0">
                        <a:effectLst/>
                        <a:latin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001410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Information</a:t>
            </a:r>
          </a:p>
        </p:txBody>
      </p:sp>
      <p:sp>
        <p:nvSpPr>
          <p:cNvPr id="3" name="Content Placeholder 2"/>
          <p:cNvSpPr>
            <a:spLocks noGrp="1"/>
          </p:cNvSpPr>
          <p:nvPr>
            <p:ph idx="1"/>
          </p:nvPr>
        </p:nvSpPr>
        <p:spPr>
          <a:xfrm>
            <a:off x="457200" y="1219199"/>
            <a:ext cx="8229600" cy="5502275"/>
          </a:xfrm>
        </p:spPr>
        <p:txBody>
          <a:bodyPr>
            <a:normAutofit lnSpcReduction="10000"/>
          </a:bodyPr>
          <a:lstStyle/>
          <a:p>
            <a:pPr marL="857250" lvl="1">
              <a:buSzPct val="75000"/>
            </a:pPr>
            <a:r>
              <a:rPr lang="en-US" sz="3200" b="1" dirty="0"/>
              <a:t>Industrial Experience</a:t>
            </a:r>
          </a:p>
          <a:p>
            <a:pPr marL="1314450" lvl="2">
              <a:buSzPct val="75000"/>
            </a:pPr>
            <a:r>
              <a:rPr lang="en-US" sz="3200" dirty="0" err="1"/>
              <a:t>Whizpool</a:t>
            </a:r>
            <a:endParaRPr lang="en-US" sz="3200" dirty="0"/>
          </a:p>
          <a:p>
            <a:pPr marL="1314450" lvl="2">
              <a:buSzPct val="75000"/>
            </a:pPr>
            <a:r>
              <a:rPr lang="en-US" sz="3200" dirty="0" err="1"/>
              <a:t>Jolta</a:t>
            </a:r>
            <a:r>
              <a:rPr lang="en-US" sz="3200" dirty="0"/>
              <a:t> Technologies</a:t>
            </a:r>
          </a:p>
          <a:p>
            <a:pPr marL="1314450" lvl="2">
              <a:buSzPct val="75000"/>
            </a:pPr>
            <a:r>
              <a:rPr lang="en-US" sz="3200" dirty="0"/>
              <a:t>PRAL</a:t>
            </a:r>
          </a:p>
          <a:p>
            <a:pPr marL="1314450" lvl="2">
              <a:buSzPct val="75000"/>
            </a:pPr>
            <a:r>
              <a:rPr lang="en-US" sz="3200" dirty="0"/>
              <a:t>Pakistan Army</a:t>
            </a:r>
          </a:p>
          <a:p>
            <a:pPr marL="857250" lvl="1">
              <a:buSzPct val="75000"/>
            </a:pPr>
            <a:r>
              <a:rPr lang="en-US" sz="3200" b="1" dirty="0"/>
              <a:t>Teaching Experience</a:t>
            </a:r>
          </a:p>
          <a:p>
            <a:pPr marL="1314450" lvl="2">
              <a:buSzPct val="75000"/>
            </a:pPr>
            <a:r>
              <a:rPr lang="en-US" sz="3200" dirty="0" err="1"/>
              <a:t>Barani</a:t>
            </a:r>
            <a:endParaRPr lang="en-US" sz="3200" dirty="0"/>
          </a:p>
          <a:p>
            <a:pPr marL="1314450" lvl="2">
              <a:buSzPct val="75000"/>
            </a:pPr>
            <a:r>
              <a:rPr lang="en-US" sz="3200" dirty="0"/>
              <a:t>SEECS, NUST</a:t>
            </a:r>
          </a:p>
          <a:p>
            <a:pPr marL="1314450" lvl="2">
              <a:buSzPct val="75000"/>
            </a:pPr>
            <a:r>
              <a:rPr lang="en-US" sz="3200" dirty="0"/>
              <a:t>IQRA</a:t>
            </a:r>
          </a:p>
          <a:p>
            <a:pPr marL="1314450" lvl="2">
              <a:buSzPct val="75000"/>
            </a:pPr>
            <a:r>
              <a:rPr lang="en-US" sz="3200" dirty="0"/>
              <a:t>CUST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631514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172200" cy="639762"/>
          </a:xfrm>
        </p:spPr>
        <p:txBody>
          <a:bodyPr>
            <a:noAutofit/>
          </a:bodyPr>
          <a:lstStyle/>
          <a:p>
            <a:r>
              <a:rPr lang="en-US" sz="4400" dirty="0"/>
              <a:t>Literature</a:t>
            </a:r>
          </a:p>
        </p:txBody>
      </p:sp>
      <p:sp>
        <p:nvSpPr>
          <p:cNvPr id="3" name="Content Placeholder 2"/>
          <p:cNvSpPr>
            <a:spLocks noGrp="1"/>
          </p:cNvSpPr>
          <p:nvPr>
            <p:ph idx="1"/>
          </p:nvPr>
        </p:nvSpPr>
        <p:spPr>
          <a:xfrm>
            <a:off x="152400" y="990601"/>
            <a:ext cx="8839200" cy="5730874"/>
          </a:xfrm>
        </p:spPr>
        <p:txBody>
          <a:bodyPr>
            <a:normAutofit/>
          </a:bodyPr>
          <a:lstStyle/>
          <a:p>
            <a:pPr marL="514350" indent="-514350">
              <a:buSzPct val="110000"/>
            </a:pPr>
            <a:r>
              <a:rPr lang="en-US" sz="3400" b="1" dirty="0">
                <a:solidFill>
                  <a:srgbClr val="2C14DE"/>
                </a:solidFill>
              </a:rPr>
              <a:t>Books</a:t>
            </a:r>
          </a:p>
          <a:p>
            <a:pPr lvl="1">
              <a:spcBef>
                <a:spcPts val="1200"/>
              </a:spcBef>
            </a:pPr>
            <a:r>
              <a:rPr lang="en-US" sz="3400" dirty="0"/>
              <a:t>Text Book(s): </a:t>
            </a:r>
          </a:p>
          <a:p>
            <a:pPr lvl="2">
              <a:spcBef>
                <a:spcPts val="1200"/>
              </a:spcBef>
            </a:pPr>
            <a:r>
              <a:rPr lang="en-US" dirty="0"/>
              <a:t>Assembly language for x88 processors</a:t>
            </a:r>
            <a:r>
              <a:rPr lang="en-US" sz="3400" dirty="0"/>
              <a:t>, </a:t>
            </a:r>
            <a:r>
              <a:rPr lang="en-US" dirty="0"/>
              <a:t>Belal Hashmi</a:t>
            </a:r>
            <a:endParaRPr lang="en-US" sz="3400" dirty="0"/>
          </a:p>
          <a:p>
            <a:pPr lvl="1">
              <a:spcBef>
                <a:spcPts val="1200"/>
              </a:spcBef>
            </a:pPr>
            <a:r>
              <a:rPr lang="en-US" sz="3400" dirty="0"/>
              <a:t>Reference Books(s): </a:t>
            </a:r>
          </a:p>
          <a:p>
            <a:pPr lvl="2">
              <a:spcBef>
                <a:spcPts val="1200"/>
              </a:spcBef>
            </a:pPr>
            <a:r>
              <a:rPr lang="en-US" dirty="0"/>
              <a:t>Assembly Language for Intel based computers</a:t>
            </a:r>
            <a:r>
              <a:rPr lang="en-US" sz="3400" dirty="0"/>
              <a:t>, </a:t>
            </a:r>
            <a:r>
              <a:rPr lang="en-US" dirty="0"/>
              <a:t>Kip Irvine, 4th edition</a:t>
            </a:r>
          </a:p>
          <a:p>
            <a:pPr lvl="2">
              <a:spcBef>
                <a:spcPts val="1200"/>
              </a:spcBef>
            </a:pPr>
            <a:r>
              <a:rPr lang="en-US" dirty="0"/>
              <a:t>Computer Organization and Architecture, William Stallings, 11</a:t>
            </a:r>
            <a:r>
              <a:rPr lang="en-US" baseline="30000" dirty="0"/>
              <a:t>th</a:t>
            </a:r>
            <a:r>
              <a:rPr lang="en-US" dirty="0"/>
              <a:t> Edition, Pearson</a:t>
            </a:r>
          </a:p>
          <a:p>
            <a:pPr lvl="2">
              <a:spcBef>
                <a:spcPts val="1200"/>
              </a:spcBef>
            </a:pPr>
            <a:r>
              <a:rPr lang="en-US" dirty="0"/>
              <a:t>Programming the 8086/8088, Coffron, James W.</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4062620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172200" cy="639762"/>
          </a:xfrm>
        </p:spPr>
        <p:txBody>
          <a:bodyPr>
            <a:noAutofit/>
          </a:bodyPr>
          <a:lstStyle/>
          <a:p>
            <a:r>
              <a:rPr lang="en-US" sz="4400" dirty="0"/>
              <a:t>Literature</a:t>
            </a:r>
          </a:p>
        </p:txBody>
      </p:sp>
      <p:sp>
        <p:nvSpPr>
          <p:cNvPr id="3" name="Content Placeholder 2"/>
          <p:cNvSpPr>
            <a:spLocks noGrp="1"/>
          </p:cNvSpPr>
          <p:nvPr>
            <p:ph idx="1"/>
          </p:nvPr>
        </p:nvSpPr>
        <p:spPr>
          <a:xfrm>
            <a:off x="152400" y="990601"/>
            <a:ext cx="8839200" cy="5730874"/>
          </a:xfrm>
        </p:spPr>
        <p:txBody>
          <a:bodyPr>
            <a:normAutofit/>
          </a:bodyPr>
          <a:lstStyle/>
          <a:p>
            <a:pPr lvl="0"/>
            <a:r>
              <a:rPr lang="en-US" sz="3600" dirty="0"/>
              <a:t>Reading other books is also recommended for better understanding of the topics covered.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309737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172200" cy="639762"/>
          </a:xfrm>
        </p:spPr>
        <p:txBody>
          <a:bodyPr>
            <a:noAutofit/>
          </a:bodyPr>
          <a:lstStyle/>
          <a:p>
            <a:r>
              <a:rPr lang="en-US" sz="4400" dirty="0"/>
              <a:t>Tentative Grading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777712767"/>
              </p:ext>
            </p:extLst>
          </p:nvPr>
        </p:nvGraphicFramePr>
        <p:xfrm>
          <a:off x="1428728" y="1857364"/>
          <a:ext cx="6643734" cy="3203912"/>
        </p:xfrm>
        <a:graphic>
          <a:graphicData uri="http://schemas.openxmlformats.org/drawingml/2006/table">
            <a:tbl>
              <a:tblPr firstRow="1" bandRow="1">
                <a:tableStyleId>{69CF1AB2-1976-4502-BF36-3FF5EA218861}</a:tableStyleId>
              </a:tblPr>
              <a:tblGrid>
                <a:gridCol w="3719336">
                  <a:extLst>
                    <a:ext uri="{9D8B030D-6E8A-4147-A177-3AD203B41FA5}">
                      <a16:colId xmlns:a16="http://schemas.microsoft.com/office/drawing/2014/main" val="20000"/>
                    </a:ext>
                  </a:extLst>
                </a:gridCol>
                <a:gridCol w="2924398">
                  <a:extLst>
                    <a:ext uri="{9D8B030D-6E8A-4147-A177-3AD203B41FA5}">
                      <a16:colId xmlns:a16="http://schemas.microsoft.com/office/drawing/2014/main" val="20001"/>
                    </a:ext>
                  </a:extLst>
                </a:gridCol>
              </a:tblGrid>
              <a:tr h="588954">
                <a:tc>
                  <a:txBody>
                    <a:bodyPr/>
                    <a:lstStyle/>
                    <a:p>
                      <a:pPr algn="ctr"/>
                      <a:r>
                        <a:rPr lang="en-US" sz="2200" b="1" dirty="0"/>
                        <a:t>Exam Type</a:t>
                      </a:r>
                    </a:p>
                  </a:txBody>
                  <a:tcPr/>
                </a:tc>
                <a:tc>
                  <a:txBody>
                    <a:bodyPr/>
                    <a:lstStyle/>
                    <a:p>
                      <a:pPr algn="ctr"/>
                      <a:r>
                        <a:rPr lang="en-US" altLang="zh-CN" sz="2200" dirty="0"/>
                        <a:t>Percentage(%)</a:t>
                      </a:r>
                    </a:p>
                  </a:txBody>
                  <a:tcPr/>
                </a:tc>
                <a:extLst>
                  <a:ext uri="{0D108BD9-81ED-4DB2-BD59-A6C34878D82A}">
                    <a16:rowId xmlns:a16="http://schemas.microsoft.com/office/drawing/2014/main" val="1951647653"/>
                  </a:ext>
                </a:extLst>
              </a:tr>
              <a:tr h="588954">
                <a:tc>
                  <a:txBody>
                    <a:bodyPr/>
                    <a:lstStyle/>
                    <a:p>
                      <a:pPr algn="ctr"/>
                      <a:r>
                        <a:rPr lang="en-US" altLang="zh-CN" sz="2200" b="0" dirty="0"/>
                        <a:t>Quizzes/Class-Tests</a:t>
                      </a:r>
                      <a:endParaRPr lang="en-US" sz="2200" b="0" dirty="0"/>
                    </a:p>
                  </a:txBody>
                  <a:tcPr/>
                </a:tc>
                <a:tc>
                  <a:txBody>
                    <a:bodyPr/>
                    <a:lstStyle/>
                    <a:p>
                      <a:pPr algn="ctr"/>
                      <a:r>
                        <a:rPr lang="en-US" altLang="zh-CN" sz="2200" b="0" dirty="0"/>
                        <a:t>20</a:t>
                      </a:r>
                    </a:p>
                  </a:txBody>
                  <a:tcPr/>
                </a:tc>
                <a:extLst>
                  <a:ext uri="{0D108BD9-81ED-4DB2-BD59-A6C34878D82A}">
                    <a16:rowId xmlns:a16="http://schemas.microsoft.com/office/drawing/2014/main" val="10001"/>
                  </a:ext>
                </a:extLst>
              </a:tr>
              <a:tr h="69693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200" b="0" kern="1200" dirty="0">
                          <a:solidFill>
                            <a:schemeClr val="dk1"/>
                          </a:solidFill>
                          <a:latin typeface="+mn-lt"/>
                          <a:ea typeface="+mn-ea"/>
                          <a:cs typeface="+mn-cs"/>
                        </a:rPr>
                        <a:t>Assignments</a:t>
                      </a:r>
                      <a:r>
                        <a:rPr lang="en-US" altLang="zh-CN" sz="2200" b="0" dirty="0"/>
                        <a:t>		</a:t>
                      </a:r>
                      <a:endParaRPr lang="en-US" sz="22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200" b="0" dirty="0"/>
                        <a:t>20</a:t>
                      </a:r>
                    </a:p>
                  </a:txBody>
                  <a:tcPr/>
                </a:tc>
                <a:extLst>
                  <a:ext uri="{0D108BD9-81ED-4DB2-BD59-A6C34878D82A}">
                    <a16:rowId xmlns:a16="http://schemas.microsoft.com/office/drawing/2014/main" val="10002"/>
                  </a:ext>
                </a:extLst>
              </a:tr>
              <a:tr h="48261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200" b="0" dirty="0"/>
                        <a:t>Mid</a:t>
                      </a:r>
                      <a:r>
                        <a:rPr lang="en-US" altLang="zh-CN" sz="2200" b="0" baseline="0" dirty="0"/>
                        <a:t> Term</a:t>
                      </a:r>
                      <a:r>
                        <a:rPr lang="en-US" altLang="zh-CN" sz="2200" b="0" dirty="0"/>
                        <a:t>	</a:t>
                      </a:r>
                      <a:endParaRPr lang="en-US" sz="22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200" b="0" dirty="0"/>
                        <a:t>20</a:t>
                      </a:r>
                      <a:endParaRPr lang="en-US" altLang="zh-CN" sz="2200" b="0" dirty="0">
                        <a:latin typeface="Times New Roman" charset="0"/>
                      </a:endParaRPr>
                    </a:p>
                  </a:txBody>
                  <a:tcPr/>
                </a:tc>
                <a:extLst>
                  <a:ext uri="{0D108BD9-81ED-4DB2-BD59-A6C34878D82A}">
                    <a16:rowId xmlns:a16="http://schemas.microsoft.com/office/drawing/2014/main" val="10004"/>
                  </a:ext>
                </a:extLst>
              </a:tr>
              <a:tr h="84645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200" b="0"/>
                        <a:t>Final</a:t>
                      </a:r>
                      <a:r>
                        <a:rPr lang="en-US" altLang="zh-CN" sz="2200" b="0" baseline="0"/>
                        <a:t> Term</a:t>
                      </a:r>
                      <a:r>
                        <a:rPr lang="en-US" altLang="zh-CN" sz="2200" b="0" dirty="0"/>
                        <a:t>		</a:t>
                      </a:r>
                      <a:endParaRPr lang="en-US" altLang="zh-CN" sz="2200" b="0" dirty="0">
                        <a:latin typeface="Times New Roman"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200" b="0" dirty="0"/>
                        <a:t>40</a:t>
                      </a:r>
                      <a:endParaRPr lang="en-US" altLang="zh-CN" sz="2200" b="0" dirty="0">
                        <a:latin typeface="Times New Roman"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344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Methodology</a:t>
            </a:r>
          </a:p>
        </p:txBody>
      </p:sp>
      <p:sp>
        <p:nvSpPr>
          <p:cNvPr id="3" name="Content Placeholder 2"/>
          <p:cNvSpPr>
            <a:spLocks noGrp="1"/>
          </p:cNvSpPr>
          <p:nvPr>
            <p:ph idx="1"/>
          </p:nvPr>
        </p:nvSpPr>
        <p:spPr>
          <a:xfrm>
            <a:off x="457200" y="1600200"/>
            <a:ext cx="8229600" cy="4756150"/>
          </a:xfrm>
        </p:spPr>
        <p:txBody>
          <a:bodyPr>
            <a:normAutofit fontScale="92500" lnSpcReduction="10000"/>
          </a:bodyPr>
          <a:lstStyle/>
          <a:p>
            <a:r>
              <a:rPr lang="en-GB" dirty="0"/>
              <a:t>Lectures will be delivered using white board (most of the time), sometimes we may use slides / multimedia.</a:t>
            </a:r>
            <a:r>
              <a:rPr lang="en-US" dirty="0"/>
              <a:t> </a:t>
            </a:r>
          </a:p>
          <a:p>
            <a:r>
              <a:rPr lang="en-US" dirty="0"/>
              <a:t>Class participation will be encouraged. </a:t>
            </a:r>
          </a:p>
          <a:p>
            <a:r>
              <a:rPr lang="en-US" dirty="0"/>
              <a:t>Ask question immediately when it comes to your mind. </a:t>
            </a:r>
          </a:p>
          <a:p>
            <a:r>
              <a:rPr lang="en-US" dirty="0"/>
              <a:t>Any difficulty in the lecture must be pointed out in the coming lecture (immediately after the lecture). </a:t>
            </a:r>
          </a:p>
          <a:p>
            <a:r>
              <a:rPr lang="en-GB" dirty="0"/>
              <a:t>It is strongly advised to concentrate and participate in the discussions during class hours, because you may not find the explanation with same examples in the book. </a:t>
            </a:r>
          </a:p>
          <a:p>
            <a:r>
              <a:rPr lang="en-GB" dirty="0"/>
              <a:t>Be on time, as there may be a quiz in the start of the class. </a:t>
            </a:r>
            <a:endParaRPr lang="en-US" dirty="0"/>
          </a:p>
          <a:p>
            <a:endParaRPr lang="en-US" dirty="0"/>
          </a:p>
        </p:txBody>
      </p:sp>
      <p:sp>
        <p:nvSpPr>
          <p:cNvPr id="5" name="Slide Number Placeholder 4"/>
          <p:cNvSpPr>
            <a:spLocks noGrp="1"/>
          </p:cNvSpPr>
          <p:nvPr>
            <p:ph type="sldNum" sz="quarter" idx="12"/>
          </p:nvPr>
        </p:nvSpPr>
        <p:spPr/>
        <p:txBody>
          <a:bodyPr/>
          <a:lstStyle/>
          <a:p>
            <a:fld id="{42AC90BD-678B-495C-AC87-66050D917D79}" type="slidenum">
              <a:rPr lang="en-US" smtClean="0"/>
              <a:pPr/>
              <a:t>18</a:t>
            </a:fld>
            <a:endParaRPr lang="en-US"/>
          </a:p>
        </p:txBody>
      </p:sp>
    </p:spTree>
    <p:extLst>
      <p:ext uri="{BB962C8B-B14F-4D97-AF65-F5344CB8AC3E}">
        <p14:creationId xmlns:p14="http://schemas.microsoft.com/office/powerpoint/2010/main" val="3027417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Consultation</a:t>
            </a:r>
          </a:p>
        </p:txBody>
      </p:sp>
      <p:sp>
        <p:nvSpPr>
          <p:cNvPr id="3" name="Content Placeholder 2"/>
          <p:cNvSpPr>
            <a:spLocks noGrp="1"/>
          </p:cNvSpPr>
          <p:nvPr>
            <p:ph idx="1"/>
          </p:nvPr>
        </p:nvSpPr>
        <p:spPr/>
        <p:txBody>
          <a:bodyPr/>
          <a:lstStyle/>
          <a:p>
            <a:r>
              <a:rPr lang="en-GB" dirty="0"/>
              <a:t>You may contact via email. </a:t>
            </a:r>
          </a:p>
          <a:p>
            <a:r>
              <a:rPr lang="en-GB" dirty="0"/>
              <a:t>There will be a team on Microsoft Teams for discussions and assignments. </a:t>
            </a:r>
          </a:p>
          <a:p>
            <a:r>
              <a:rPr lang="en-GB" dirty="0"/>
              <a:t>All of you will be added in the team.</a:t>
            </a:r>
            <a:endParaRPr lang="en-US" dirty="0"/>
          </a:p>
        </p:txBody>
      </p:sp>
      <p:sp>
        <p:nvSpPr>
          <p:cNvPr id="5" name="Slide Number Placeholder 4"/>
          <p:cNvSpPr>
            <a:spLocks noGrp="1"/>
          </p:cNvSpPr>
          <p:nvPr>
            <p:ph type="sldNum" sz="quarter" idx="12"/>
          </p:nvPr>
        </p:nvSpPr>
        <p:spPr/>
        <p:txBody>
          <a:bodyPr/>
          <a:lstStyle/>
          <a:p>
            <a:fld id="{42AC90BD-678B-495C-AC87-66050D917D79}" type="slidenum">
              <a:rPr lang="en-US" smtClean="0"/>
              <a:pPr/>
              <a:t>19</a:t>
            </a:fld>
            <a:endParaRPr lang="en-US"/>
          </a:p>
        </p:txBody>
      </p:sp>
    </p:spTree>
    <p:extLst>
      <p:ext uri="{BB962C8B-B14F-4D97-AF65-F5344CB8AC3E}">
        <p14:creationId xmlns:p14="http://schemas.microsoft.com/office/powerpoint/2010/main" val="271188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6625"/>
            <a:ext cx="7772400" cy="1751357"/>
          </a:xfrm>
        </p:spPr>
        <p:txBody>
          <a:bodyPr>
            <a:normAutofit fontScale="90000"/>
          </a:bodyPr>
          <a:lstStyle/>
          <a:p>
            <a:r>
              <a:rPr lang="en-US" dirty="0"/>
              <a:t>Computer Organization and Assembly Language</a:t>
            </a:r>
            <a:br>
              <a:rPr lang="en-US" dirty="0"/>
            </a:br>
            <a:r>
              <a:rPr lang="en-US" b="1" dirty="0"/>
              <a:t> (</a:t>
            </a:r>
            <a:r>
              <a:rPr lang="en-US" dirty="0"/>
              <a:t>CS2523</a:t>
            </a:r>
            <a:r>
              <a:rPr lang="en-US" b="1" dirty="0"/>
              <a:t>) – Section </a:t>
            </a:r>
            <a:r>
              <a:rPr lang="en-US" b="1"/>
              <a:t># 4</a:t>
            </a:r>
            <a:endParaRPr lang="en-US" b="1" dirty="0"/>
          </a:p>
        </p:txBody>
      </p:sp>
      <p:pic>
        <p:nvPicPr>
          <p:cNvPr id="1026" name="Picture 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683255" y="234497"/>
            <a:ext cx="1751357" cy="1751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a:xfrm>
            <a:off x="1295400" y="4038600"/>
            <a:ext cx="6781800" cy="2743200"/>
          </a:xfrm>
        </p:spPr>
        <p:txBody>
          <a:bodyPr>
            <a:normAutofit fontScale="77500" lnSpcReduction="20000"/>
          </a:bodyPr>
          <a:lstStyle/>
          <a:p>
            <a:endParaRPr lang="en-US" sz="2800" b="1" dirty="0">
              <a:solidFill>
                <a:schemeClr val="tx2">
                  <a:lumMod val="50000"/>
                </a:schemeClr>
              </a:solidFill>
              <a:latin typeface="Calibri" pitchFamily="34" charset="0"/>
            </a:endParaRPr>
          </a:p>
          <a:p>
            <a:endParaRPr lang="en-US" sz="2800" b="1" dirty="0">
              <a:solidFill>
                <a:schemeClr val="tx2">
                  <a:lumMod val="50000"/>
                </a:schemeClr>
              </a:solidFill>
              <a:latin typeface="Calibri" pitchFamily="34" charset="0"/>
            </a:endParaRPr>
          </a:p>
          <a:p>
            <a:endParaRPr lang="en-US" sz="2800" b="1" dirty="0">
              <a:solidFill>
                <a:schemeClr val="tx2">
                  <a:lumMod val="50000"/>
                </a:schemeClr>
              </a:solidFill>
              <a:latin typeface="Calibri" pitchFamily="34" charset="0"/>
            </a:endParaRPr>
          </a:p>
          <a:p>
            <a:endParaRPr lang="en-US" sz="2800" b="1" dirty="0">
              <a:solidFill>
                <a:schemeClr val="tx2">
                  <a:lumMod val="50000"/>
                </a:schemeClr>
              </a:solidFill>
              <a:latin typeface="Calibri" pitchFamily="34" charset="0"/>
            </a:endParaRPr>
          </a:p>
          <a:p>
            <a:endParaRPr lang="en-US" sz="2800" b="1" dirty="0">
              <a:solidFill>
                <a:schemeClr val="tx2">
                  <a:lumMod val="50000"/>
                </a:schemeClr>
              </a:solidFill>
              <a:latin typeface="Calibri" pitchFamily="34" charset="0"/>
            </a:endParaRPr>
          </a:p>
          <a:p>
            <a:r>
              <a:rPr lang="en-US" sz="2800" b="1" dirty="0">
                <a:solidFill>
                  <a:schemeClr val="tx2">
                    <a:lumMod val="50000"/>
                  </a:schemeClr>
                </a:solidFill>
                <a:latin typeface="Calibri" pitchFamily="34" charset="0"/>
              </a:rPr>
              <a:t>Department of Computer Science, </a:t>
            </a:r>
          </a:p>
          <a:p>
            <a:r>
              <a:rPr lang="en-US" sz="2800" b="1" dirty="0">
                <a:solidFill>
                  <a:schemeClr val="tx2">
                    <a:lumMod val="50000"/>
                  </a:schemeClr>
                </a:solidFill>
                <a:latin typeface="Calibri" pitchFamily="34" charset="0"/>
              </a:rPr>
              <a:t>Capital University of Science and Technology, Islamabad</a:t>
            </a:r>
          </a:p>
          <a:p>
            <a:r>
              <a:rPr lang="en-US" sz="2800" b="1" dirty="0">
                <a:solidFill>
                  <a:schemeClr val="tx2">
                    <a:lumMod val="50000"/>
                  </a:schemeClr>
                </a:solidFill>
                <a:latin typeface="Calibri" pitchFamily="34" charset="0"/>
              </a:rPr>
              <a:t>Fall Semester, 2022</a:t>
            </a:r>
          </a:p>
          <a:p>
            <a:endParaRPr lang="en-US" dirty="0">
              <a:solidFill>
                <a:schemeClr val="tx2">
                  <a:lumMod val="50000"/>
                </a:schemeClr>
              </a:solidFill>
            </a:endParaRPr>
          </a:p>
        </p:txBody>
      </p:sp>
    </p:spTree>
    <p:extLst>
      <p:ext uri="{BB962C8B-B14F-4D97-AF65-F5344CB8AC3E}">
        <p14:creationId xmlns:p14="http://schemas.microsoft.com/office/powerpoint/2010/main" val="3277825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172200" cy="639762"/>
          </a:xfrm>
        </p:spPr>
        <p:txBody>
          <a:bodyPr>
            <a:noAutofit/>
          </a:bodyPr>
          <a:lstStyle/>
          <a:p>
            <a:r>
              <a:rPr lang="en-US" sz="4400" dirty="0"/>
              <a:t>General Guidelines</a:t>
            </a:r>
          </a:p>
        </p:txBody>
      </p:sp>
      <p:sp>
        <p:nvSpPr>
          <p:cNvPr id="3" name="Content Placeholder 2"/>
          <p:cNvSpPr>
            <a:spLocks noGrp="1"/>
          </p:cNvSpPr>
          <p:nvPr>
            <p:ph idx="1"/>
          </p:nvPr>
        </p:nvSpPr>
        <p:spPr>
          <a:xfrm>
            <a:off x="152400" y="1474125"/>
            <a:ext cx="8839200" cy="5079075"/>
          </a:xfrm>
        </p:spPr>
        <p:txBody>
          <a:bodyPr>
            <a:normAutofit fontScale="92500" lnSpcReduction="10000"/>
          </a:bodyPr>
          <a:lstStyle/>
          <a:p>
            <a:r>
              <a:rPr lang="en-US" b="1" dirty="0"/>
              <a:t>Lectures material will be available on CUST intranet:</a:t>
            </a:r>
          </a:p>
          <a:p>
            <a:pPr marL="0" indent="0">
              <a:buNone/>
            </a:pPr>
            <a:r>
              <a:rPr lang="en-US" b="1" dirty="0"/>
              <a:t>	</a:t>
            </a:r>
            <a:r>
              <a:rPr lang="en-US" b="1" dirty="0">
                <a:hlinkClick r:id="rId2" action="ppaction://hlinkfile"/>
              </a:rPr>
              <a:t>\\fs\lectures$\Tayyaba Zaheer\2. COAL-CS2523</a:t>
            </a:r>
            <a:r>
              <a:rPr lang="en-US" b="1">
                <a:hlinkClick r:id="rId2" action="ppaction://hlinkfile"/>
              </a:rPr>
              <a:t>(S4)5th</a:t>
            </a:r>
            <a:r>
              <a:rPr lang="en-US" b="1" dirty="0">
                <a:hlinkClick r:id="rId2" action="ppaction://hlinkfile"/>
              </a:rPr>
              <a:t>\</a:t>
            </a:r>
            <a:r>
              <a:rPr lang="en-US" b="1" dirty="0"/>
              <a:t>      </a:t>
            </a:r>
          </a:p>
          <a:p>
            <a:pPr marL="0" indent="0">
              <a:buNone/>
            </a:pPr>
            <a:r>
              <a:rPr lang="en-US" b="1" dirty="0"/>
              <a:t>      </a:t>
            </a:r>
          </a:p>
          <a:p>
            <a:r>
              <a:rPr lang="en-US" dirty="0"/>
              <a:t>Submit assignments </a:t>
            </a:r>
            <a:r>
              <a:rPr lang="en-US" b="1" dirty="0"/>
              <a:t>on Microsoft Teams</a:t>
            </a:r>
            <a:endParaRPr lang="en-US" dirty="0"/>
          </a:p>
          <a:p>
            <a:pPr>
              <a:buNone/>
            </a:pPr>
            <a:endParaRPr lang="en-US" b="1" dirty="0"/>
          </a:p>
          <a:p>
            <a:r>
              <a:rPr lang="en-US" dirty="0"/>
              <a:t>Further </a:t>
            </a:r>
            <a:r>
              <a:rPr lang="en-US" b="1" dirty="0"/>
              <a:t>remarks:</a:t>
            </a:r>
          </a:p>
          <a:p>
            <a:pPr lvl="1"/>
            <a:r>
              <a:rPr lang="en-US" sz="3000" dirty="0"/>
              <a:t>Please interrupt the lecture </a:t>
            </a:r>
            <a:r>
              <a:rPr lang="en-US" sz="3000" b="1" i="1" dirty="0">
                <a:solidFill>
                  <a:schemeClr val="tx2"/>
                </a:solidFill>
              </a:rPr>
              <a:t>if you have questions, Any other disturbance will not be allowed</a:t>
            </a:r>
          </a:p>
          <a:p>
            <a:pPr lvl="1"/>
            <a:r>
              <a:rPr lang="en-US" sz="3000" b="1" dirty="0">
                <a:solidFill>
                  <a:srgbClr val="FF0000"/>
                </a:solidFill>
              </a:rPr>
              <a:t>Use of mobile phones is strictly prohibited during lecture</a:t>
            </a:r>
          </a:p>
          <a:p>
            <a:pPr lvl="1"/>
            <a:r>
              <a:rPr lang="en-US" sz="3000" dirty="0"/>
              <a:t>Feedback is welcome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620078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172200" cy="639762"/>
          </a:xfrm>
        </p:spPr>
        <p:txBody>
          <a:bodyPr>
            <a:noAutofit/>
          </a:bodyPr>
          <a:lstStyle/>
          <a:p>
            <a:r>
              <a:rPr lang="en-US" sz="4400" dirty="0"/>
              <a:t>General Guidelines</a:t>
            </a:r>
          </a:p>
        </p:txBody>
      </p:sp>
      <p:sp>
        <p:nvSpPr>
          <p:cNvPr id="3" name="Content Placeholder 2"/>
          <p:cNvSpPr>
            <a:spLocks noGrp="1"/>
          </p:cNvSpPr>
          <p:nvPr>
            <p:ph idx="1"/>
          </p:nvPr>
        </p:nvSpPr>
        <p:spPr>
          <a:xfrm>
            <a:off x="152400" y="1474125"/>
            <a:ext cx="8839200" cy="4545675"/>
          </a:xfrm>
        </p:spPr>
        <p:txBody>
          <a:bodyPr>
            <a:normAutofit/>
          </a:bodyPr>
          <a:lstStyle/>
          <a:p>
            <a:pPr>
              <a:lnSpc>
                <a:spcPct val="90000"/>
              </a:lnSpc>
            </a:pPr>
            <a:r>
              <a:rPr lang="en-US" altLang="en-US" dirty="0"/>
              <a:t>Visit Portal and Network Server folder regularly for updates</a:t>
            </a:r>
          </a:p>
          <a:p>
            <a:pPr>
              <a:lnSpc>
                <a:spcPct val="90000"/>
              </a:lnSpc>
            </a:pPr>
            <a:r>
              <a:rPr lang="en-US" altLang="en-US" dirty="0"/>
              <a:t>Start working on projects/assignments right from the first day.</a:t>
            </a:r>
          </a:p>
          <a:p>
            <a:pPr>
              <a:lnSpc>
                <a:spcPct val="90000"/>
              </a:lnSpc>
            </a:pPr>
            <a:r>
              <a:rPr lang="en-US" altLang="en-US" dirty="0"/>
              <a:t>Come prepared in the class</a:t>
            </a:r>
          </a:p>
          <a:p>
            <a:pPr>
              <a:lnSpc>
                <a:spcPct val="90000"/>
              </a:lnSpc>
            </a:pPr>
            <a:r>
              <a:rPr lang="en-US" altLang="en-US" dirty="0"/>
              <a:t>Read book (s)</a:t>
            </a:r>
          </a:p>
          <a:p>
            <a:pPr>
              <a:lnSpc>
                <a:spcPct val="90000"/>
              </a:lnSpc>
            </a:pPr>
            <a:r>
              <a:rPr lang="en-US" altLang="en-US" dirty="0"/>
              <a:t>Remain attentive during the class. Ask questions.</a:t>
            </a:r>
          </a:p>
          <a:p>
            <a:pPr>
              <a:lnSpc>
                <a:spcPct val="90000"/>
              </a:lnSpc>
            </a:pPr>
            <a:r>
              <a:rPr lang="en-US" altLang="en-US" dirty="0"/>
              <a:t>I will ask questions very often</a:t>
            </a:r>
          </a:p>
          <a:p>
            <a:pPr>
              <a:lnSpc>
                <a:spcPct val="90000"/>
              </a:lnSpc>
            </a:pPr>
            <a:r>
              <a:rPr lang="en-US" altLang="en-US" dirty="0"/>
              <a:t>Maintain proper discipline in the class. I will be very strict on disciplinary matters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836351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172200" cy="639762"/>
          </a:xfrm>
        </p:spPr>
        <p:txBody>
          <a:bodyPr>
            <a:noAutofit/>
          </a:bodyPr>
          <a:lstStyle/>
          <a:p>
            <a:r>
              <a:rPr lang="en-US" sz="4400" dirty="0"/>
              <a:t>General Guidelines</a:t>
            </a:r>
          </a:p>
        </p:txBody>
      </p:sp>
      <p:sp>
        <p:nvSpPr>
          <p:cNvPr id="3" name="Content Placeholder 2"/>
          <p:cNvSpPr>
            <a:spLocks noGrp="1"/>
          </p:cNvSpPr>
          <p:nvPr>
            <p:ph idx="1"/>
          </p:nvPr>
        </p:nvSpPr>
        <p:spPr>
          <a:xfrm>
            <a:off x="152400" y="1474125"/>
            <a:ext cx="8839200" cy="4545675"/>
          </a:xfrm>
        </p:spPr>
        <p:txBody>
          <a:bodyPr>
            <a:normAutofit fontScale="85000" lnSpcReduction="20000"/>
          </a:bodyPr>
          <a:lstStyle/>
          <a:p>
            <a:pPr>
              <a:buNone/>
            </a:pPr>
            <a:r>
              <a:rPr lang="en-US" b="1" dirty="0"/>
              <a:t>Quiz</a:t>
            </a:r>
          </a:p>
          <a:p>
            <a:r>
              <a:rPr lang="en-US" dirty="0"/>
              <a:t>Announced </a:t>
            </a:r>
          </a:p>
          <a:p>
            <a:r>
              <a:rPr lang="en-US" dirty="0"/>
              <a:t>Un-announced </a:t>
            </a:r>
          </a:p>
          <a:p>
            <a:pPr>
              <a:buNone/>
            </a:pPr>
            <a:endParaRPr lang="en-US" dirty="0"/>
          </a:p>
          <a:p>
            <a:pPr>
              <a:buNone/>
            </a:pPr>
            <a:r>
              <a:rPr lang="en-US" b="1" dirty="0"/>
              <a:t>Assignments</a:t>
            </a:r>
          </a:p>
          <a:p>
            <a:r>
              <a:rPr lang="en-US" dirty="0"/>
              <a:t>All assignments will be graded</a:t>
            </a:r>
          </a:p>
          <a:p>
            <a:pPr>
              <a:buNone/>
            </a:pPr>
            <a:endParaRPr lang="en-US" dirty="0"/>
          </a:p>
          <a:p>
            <a:pPr>
              <a:buNone/>
            </a:pPr>
            <a:r>
              <a:rPr lang="en-US" b="1" u="sng" dirty="0">
                <a:solidFill>
                  <a:srgbClr val="C00000"/>
                </a:solidFill>
              </a:rPr>
              <a:t>Cheating/plagiarism </a:t>
            </a:r>
          </a:p>
          <a:p>
            <a:r>
              <a:rPr lang="en-US" dirty="0">
                <a:solidFill>
                  <a:srgbClr val="C00000"/>
                </a:solidFill>
              </a:rPr>
              <a:t>Zero tolerance policy!</a:t>
            </a:r>
          </a:p>
          <a:p>
            <a:r>
              <a:rPr lang="en-US" dirty="0">
                <a:solidFill>
                  <a:srgbClr val="C00000"/>
                </a:solidFill>
              </a:rPr>
              <a:t>Partial and genuine work can get marks but plagiarized work would not be accepted at all.</a:t>
            </a:r>
          </a:p>
          <a:p>
            <a:r>
              <a:rPr lang="en-US" dirty="0">
                <a:solidFill>
                  <a:srgbClr val="C00000"/>
                </a:solidFill>
              </a:rPr>
              <a:t>There can be a penalty on plagiarism</a:t>
            </a:r>
            <a:endParaRPr lang="en-US"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5" name="Picture 2" descr="http://tilt.library.skagit.edu/module4/images/plagiarism.GIF"/>
          <p:cNvPicPr>
            <a:picLocks noChangeAspect="1" noChangeArrowheads="1"/>
          </p:cNvPicPr>
          <p:nvPr/>
        </p:nvPicPr>
        <p:blipFill>
          <a:blip r:embed="rId3"/>
          <a:srcRect/>
          <a:stretch>
            <a:fillRect/>
          </a:stretch>
        </p:blipFill>
        <p:spPr bwMode="auto">
          <a:xfrm>
            <a:off x="4762500" y="1169440"/>
            <a:ext cx="4000500" cy="2228850"/>
          </a:xfrm>
          <a:prstGeom prst="rect">
            <a:avLst/>
          </a:prstGeom>
          <a:noFill/>
        </p:spPr>
      </p:pic>
    </p:spTree>
    <p:extLst>
      <p:ext uri="{BB962C8B-B14F-4D97-AF65-F5344CB8AC3E}">
        <p14:creationId xmlns:p14="http://schemas.microsoft.com/office/powerpoint/2010/main" val="3978014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696200" cy="736600"/>
          </a:xfrm>
        </p:spPr>
        <p:txBody>
          <a:bodyPr/>
          <a:lstStyle/>
          <a:p>
            <a:r>
              <a:rPr lang="en-US" dirty="0"/>
              <a:t>Personal Integrity</a:t>
            </a:r>
          </a:p>
        </p:txBody>
      </p:sp>
      <p:sp>
        <p:nvSpPr>
          <p:cNvPr id="3" name="Content Placeholder 2"/>
          <p:cNvSpPr>
            <a:spLocks noGrp="1"/>
          </p:cNvSpPr>
          <p:nvPr>
            <p:ph idx="1"/>
          </p:nvPr>
        </p:nvSpPr>
        <p:spPr>
          <a:xfrm>
            <a:off x="609600" y="2667000"/>
            <a:ext cx="8001000" cy="2209800"/>
          </a:xfrm>
        </p:spPr>
        <p:txBody>
          <a:bodyPr/>
          <a:lstStyle/>
          <a:p>
            <a:r>
              <a:rPr lang="en-US" dirty="0"/>
              <a:t>I act with honesty, integrity, and respect for others.</a:t>
            </a:r>
          </a:p>
        </p:txBody>
      </p:sp>
    </p:spTree>
    <p:extLst>
      <p:ext uri="{BB962C8B-B14F-4D97-AF65-F5344CB8AC3E}">
        <p14:creationId xmlns:p14="http://schemas.microsoft.com/office/powerpoint/2010/main" val="129016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dirty="0">
                <a:latin typeface="Helvetica" charset="0"/>
                <a:ea typeface="ＭＳ Ｐゴシック" charset="0"/>
                <a:cs typeface="ＭＳ Ｐゴシック" charset="0"/>
              </a:rPr>
              <a:t>Collaboration Policy</a:t>
            </a:r>
          </a:p>
        </p:txBody>
      </p:sp>
      <p:sp>
        <p:nvSpPr>
          <p:cNvPr id="50178" name="Content Placeholder 2"/>
          <p:cNvSpPr>
            <a:spLocks noGrp="1"/>
          </p:cNvSpPr>
          <p:nvPr>
            <p:ph idx="1"/>
          </p:nvPr>
        </p:nvSpPr>
        <p:spPr>
          <a:xfrm>
            <a:off x="762000" y="685800"/>
            <a:ext cx="8458200" cy="5562600"/>
          </a:xfrm>
        </p:spPr>
        <p:txBody>
          <a:bodyPr>
            <a:normAutofit fontScale="92500" lnSpcReduction="10000"/>
          </a:bodyPr>
          <a:lstStyle/>
          <a:p>
            <a:pPr marL="0" indent="0">
              <a:buFontTx/>
              <a:buNone/>
            </a:pPr>
            <a:endParaRPr lang="en-US" sz="1800" dirty="0">
              <a:latin typeface="Helvetica" charset="0"/>
              <a:ea typeface="ＭＳ Ｐゴシック" charset="0"/>
              <a:cs typeface="ＭＳ Ｐゴシック" charset="0"/>
            </a:endParaRPr>
          </a:p>
          <a:p>
            <a:pPr marL="0" indent="0">
              <a:buFontTx/>
              <a:buNone/>
            </a:pPr>
            <a:r>
              <a:rPr lang="en-US" dirty="0">
                <a:latin typeface="Helvetica" charset="0"/>
                <a:ea typeface="ＭＳ Ｐゴシック" charset="0"/>
                <a:cs typeface="ＭＳ Ｐゴシック" charset="0"/>
              </a:rPr>
              <a:t>Explaining a concept to someone in another group</a:t>
            </a:r>
          </a:p>
          <a:p>
            <a:pPr marL="0" indent="0">
              <a:buFontTx/>
              <a:buNone/>
            </a:pPr>
            <a:r>
              <a:rPr lang="en-US" dirty="0">
                <a:latin typeface="Helvetica" charset="0"/>
                <a:ea typeface="ＭＳ Ｐゴシック" charset="0"/>
                <a:cs typeface="ＭＳ Ｐゴシック" charset="0"/>
              </a:rPr>
              <a:t>Discussing algorithms/testing strategies with other groups</a:t>
            </a:r>
          </a:p>
          <a:p>
            <a:pPr marL="0" indent="0">
              <a:buFontTx/>
              <a:buNone/>
            </a:pPr>
            <a:r>
              <a:rPr lang="en-US" dirty="0">
                <a:latin typeface="Helvetica" charset="0"/>
                <a:ea typeface="ＭＳ Ｐゴシック" charset="0"/>
                <a:cs typeface="ＭＳ Ｐゴシック" charset="0"/>
              </a:rPr>
              <a:t>Helping debug someone else’s code (in another group)</a:t>
            </a:r>
          </a:p>
          <a:p>
            <a:pPr marL="0" indent="0">
              <a:buFontTx/>
              <a:buNone/>
            </a:pPr>
            <a:r>
              <a:rPr lang="en-US" dirty="0">
                <a:latin typeface="Helvetica" charset="0"/>
                <a:ea typeface="ＭＳ Ｐゴシック" charset="0"/>
                <a:cs typeface="ＭＳ Ｐゴシック" charset="0"/>
              </a:rPr>
              <a:t>Searching online for generic algorithms (e.g., hash table) </a:t>
            </a:r>
          </a:p>
          <a:p>
            <a:pPr marL="0" indent="0">
              <a:buFontTx/>
              <a:buNone/>
            </a:pPr>
            <a:endParaRPr lang="en-US" sz="1600" dirty="0">
              <a:latin typeface="Helvetica" charset="0"/>
              <a:ea typeface="ＭＳ Ｐゴシック" charset="0"/>
              <a:cs typeface="ＭＳ Ｐゴシック" charset="0"/>
            </a:endParaRPr>
          </a:p>
          <a:p>
            <a:pPr marL="0" indent="0">
              <a:buFontTx/>
              <a:buNone/>
            </a:pPr>
            <a:r>
              <a:rPr lang="en-US" dirty="0">
                <a:solidFill>
                  <a:srgbClr val="FF0000"/>
                </a:solidFill>
                <a:latin typeface="Helvetica" charset="0"/>
                <a:ea typeface="ＭＳ Ｐゴシック" charset="0"/>
                <a:cs typeface="ＭＳ Ｐゴシック" charset="0"/>
              </a:rPr>
              <a:t>Sharing code or test cases with another group</a:t>
            </a:r>
          </a:p>
          <a:p>
            <a:pPr marL="0" indent="0">
              <a:buFontTx/>
              <a:buNone/>
            </a:pPr>
            <a:r>
              <a:rPr lang="en-US" dirty="0">
                <a:solidFill>
                  <a:srgbClr val="FF0000"/>
                </a:solidFill>
                <a:latin typeface="Helvetica" charset="0"/>
                <a:ea typeface="ＭＳ Ｐゴシック" charset="0"/>
                <a:cs typeface="ＭＳ Ｐゴシック" charset="0"/>
              </a:rPr>
              <a:t>Copying OR reading another group’s code or test cases</a:t>
            </a:r>
          </a:p>
          <a:p>
            <a:pPr marL="0" indent="0">
              <a:buFontTx/>
              <a:buNone/>
            </a:pPr>
            <a:r>
              <a:rPr lang="en-US" dirty="0">
                <a:solidFill>
                  <a:srgbClr val="FF0000"/>
                </a:solidFill>
                <a:latin typeface="Helvetica" charset="0"/>
                <a:ea typeface="ＭＳ Ｐゴシック" charset="0"/>
                <a:cs typeface="ＭＳ Ｐゴシック" charset="0"/>
              </a:rPr>
              <a:t>Copying OR reading online code or test cases  from prior years or semesters</a:t>
            </a:r>
            <a:r>
              <a:rPr lang="en-US" dirty="0">
                <a:latin typeface="Helvetica" charset="0"/>
                <a:ea typeface="ＭＳ Ｐゴシック" charset="0"/>
                <a:cs typeface="ＭＳ Ｐゴシック" charset="0"/>
              </a:rPr>
              <a:t> </a:t>
            </a:r>
          </a:p>
          <a:p>
            <a:pPr marL="0" indent="0">
              <a:buFontTx/>
              <a:buNone/>
            </a:pPr>
            <a:endParaRPr lang="en-US" sz="1100" dirty="0">
              <a:latin typeface="Helvetica" charset="0"/>
              <a:ea typeface="ＭＳ Ｐゴシック" charset="0"/>
              <a:cs typeface="ＭＳ Ｐゴシック" charset="0"/>
            </a:endParaRPr>
          </a:p>
          <a:p>
            <a:pPr marL="0" indent="0">
              <a:buFontTx/>
              <a:buNone/>
            </a:pPr>
            <a:r>
              <a:rPr lang="en-US" dirty="0">
                <a:latin typeface="Helvetica" charset="0"/>
                <a:ea typeface="ＭＳ Ｐゴシック" charset="0"/>
                <a:cs typeface="ＭＳ Ｐゴシック" charset="0"/>
              </a:rPr>
              <a:t>Strict actions would be taken against offenders </a:t>
            </a:r>
          </a:p>
          <a:p>
            <a:pPr marL="0" indent="0">
              <a:buFontTx/>
              <a:buNone/>
            </a:pPr>
            <a:endParaRPr lang="en-US" sz="1400" dirty="0">
              <a:latin typeface="Helvetica" charset="0"/>
              <a:ea typeface="ＭＳ Ｐゴシック" charset="0"/>
              <a:cs typeface="ＭＳ Ｐゴシック" charset="0"/>
            </a:endParaRPr>
          </a:p>
          <a:p>
            <a:pPr marL="0" indent="0">
              <a:buFontTx/>
              <a:buNone/>
            </a:pPr>
            <a:endParaRPr lang="en-US" dirty="0">
              <a:latin typeface="Helvetica" charset="0"/>
              <a:ea typeface="ＭＳ Ｐゴシック" charset="0"/>
              <a:cs typeface="ＭＳ Ｐゴシック" charset="0"/>
            </a:endParaRPr>
          </a:p>
        </p:txBody>
      </p:sp>
      <p:pic>
        <p:nvPicPr>
          <p:cNvPr id="50179" name="Picture 3" descr="red x.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3998913"/>
            <a:ext cx="649288" cy="649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0180" name="Picture 4" descr="green che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1752600"/>
            <a:ext cx="939800" cy="93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595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178">
                                            <p:txEl>
                                              <p:pRg st="1" end="1"/>
                                            </p:txEl>
                                          </p:spTgt>
                                        </p:tgtEl>
                                        <p:attrNameLst>
                                          <p:attrName>style.visibility</p:attrName>
                                        </p:attrNameLst>
                                      </p:cBhvr>
                                      <p:to>
                                        <p:strVal val="visible"/>
                                      </p:to>
                                    </p:set>
                                    <p:anim calcmode="lin" valueType="num">
                                      <p:cBhvr additive="base">
                                        <p:cTn id="7" dur="500" fill="hold"/>
                                        <p:tgtEl>
                                          <p:spTgt spid="50178">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01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0178">
                                            <p:txEl>
                                              <p:pRg st="2" end="2"/>
                                            </p:txEl>
                                          </p:spTgt>
                                        </p:tgtEl>
                                        <p:attrNameLst>
                                          <p:attrName>style.visibility</p:attrName>
                                        </p:attrNameLst>
                                      </p:cBhvr>
                                      <p:to>
                                        <p:strVal val="visible"/>
                                      </p:to>
                                    </p:set>
                                    <p:anim calcmode="lin" valueType="num">
                                      <p:cBhvr additive="base">
                                        <p:cTn id="13" dur="500" fill="hold"/>
                                        <p:tgtEl>
                                          <p:spTgt spid="50178">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017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0178">
                                            <p:txEl>
                                              <p:pRg st="3" end="3"/>
                                            </p:txEl>
                                          </p:spTgt>
                                        </p:tgtEl>
                                        <p:attrNameLst>
                                          <p:attrName>style.visibility</p:attrName>
                                        </p:attrNameLst>
                                      </p:cBhvr>
                                      <p:to>
                                        <p:strVal val="visible"/>
                                      </p:to>
                                    </p:set>
                                    <p:anim calcmode="lin" valueType="num">
                                      <p:cBhvr additive="base">
                                        <p:cTn id="19" dur="500" fill="hold"/>
                                        <p:tgtEl>
                                          <p:spTgt spid="50178">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017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0178">
                                            <p:txEl>
                                              <p:pRg st="4" end="4"/>
                                            </p:txEl>
                                          </p:spTgt>
                                        </p:tgtEl>
                                        <p:attrNameLst>
                                          <p:attrName>style.visibility</p:attrName>
                                        </p:attrNameLst>
                                      </p:cBhvr>
                                      <p:to>
                                        <p:strVal val="visible"/>
                                      </p:to>
                                    </p:set>
                                    <p:anim calcmode="lin" valueType="num">
                                      <p:cBhvr additive="base">
                                        <p:cTn id="25" dur="500" fill="hold"/>
                                        <p:tgtEl>
                                          <p:spTgt spid="50178">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017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50180"/>
                                        </p:tgtEl>
                                        <p:attrNameLst>
                                          <p:attrName>style.visibility</p:attrName>
                                        </p:attrNameLst>
                                      </p:cBhvr>
                                      <p:to>
                                        <p:strVal val="visible"/>
                                      </p:to>
                                    </p:set>
                                    <p:animEffect transition="in" filter="wipe(down)">
                                      <p:cBhvr>
                                        <p:cTn id="31" dur="435">
                                          <p:stCondLst>
                                            <p:cond delay="0"/>
                                          </p:stCondLst>
                                        </p:cTn>
                                        <p:tgtEl>
                                          <p:spTgt spid="50180"/>
                                        </p:tgtEl>
                                      </p:cBhvr>
                                    </p:animEffect>
                                    <p:anim calcmode="lin" valueType="num">
                                      <p:cBhvr>
                                        <p:cTn id="32" dur="1367" tmFilter="0,0; 0.14,0.36; 0.43,0.73; 0.71,0.91; 1.0,1.0">
                                          <p:stCondLst>
                                            <p:cond delay="0"/>
                                          </p:stCondLst>
                                        </p:cTn>
                                        <p:tgtEl>
                                          <p:spTgt spid="50180"/>
                                        </p:tgtEl>
                                        <p:attrNameLst>
                                          <p:attrName>ppt_x</p:attrName>
                                        </p:attrNameLst>
                                      </p:cBhvr>
                                      <p:tavLst>
                                        <p:tav tm="0">
                                          <p:val>
                                            <p:strVal val="#ppt_x-0.25"/>
                                          </p:val>
                                        </p:tav>
                                        <p:tav tm="100000">
                                          <p:val>
                                            <p:strVal val="#ppt_x"/>
                                          </p:val>
                                        </p:tav>
                                      </p:tavLst>
                                    </p:anim>
                                    <p:anim calcmode="lin" valueType="num">
                                      <p:cBhvr>
                                        <p:cTn id="33" dur="498" tmFilter="0.0,0.0; 0.25,0.07; 0.50,0.2; 0.75,0.467; 1.0,1.0">
                                          <p:stCondLst>
                                            <p:cond delay="0"/>
                                          </p:stCondLst>
                                        </p:cTn>
                                        <p:tgtEl>
                                          <p:spTgt spid="50180"/>
                                        </p:tgtEl>
                                        <p:attrNameLst>
                                          <p:attrName>ppt_y</p:attrName>
                                        </p:attrNameLst>
                                      </p:cBhvr>
                                      <p:tavLst>
                                        <p:tav tm="0" fmla="#ppt_y-sin(pi*$)/3">
                                          <p:val>
                                            <p:fltVal val="0.5"/>
                                          </p:val>
                                        </p:tav>
                                        <p:tav tm="100000">
                                          <p:val>
                                            <p:fltVal val="1"/>
                                          </p:val>
                                        </p:tav>
                                      </p:tavLst>
                                    </p:anim>
                                    <p:anim calcmode="lin" valueType="num">
                                      <p:cBhvr>
                                        <p:cTn id="34" dur="498" tmFilter="0, 0; 0.125,0.2665; 0.25,0.4; 0.375,0.465; 0.5,0.5;  0.625,0.535; 0.75,0.6; 0.875,0.7335; 1,1">
                                          <p:stCondLst>
                                            <p:cond delay="498"/>
                                          </p:stCondLst>
                                        </p:cTn>
                                        <p:tgtEl>
                                          <p:spTgt spid="50180"/>
                                        </p:tgtEl>
                                        <p:attrNameLst>
                                          <p:attrName>ppt_y</p:attrName>
                                        </p:attrNameLst>
                                      </p:cBhvr>
                                      <p:tavLst>
                                        <p:tav tm="0" fmla="#ppt_y-sin(pi*$)/9">
                                          <p:val>
                                            <p:fltVal val="0"/>
                                          </p:val>
                                        </p:tav>
                                        <p:tav tm="100000">
                                          <p:val>
                                            <p:fltVal val="1"/>
                                          </p:val>
                                        </p:tav>
                                      </p:tavLst>
                                    </p:anim>
                                    <p:anim calcmode="lin" valueType="num">
                                      <p:cBhvr>
                                        <p:cTn id="35" dur="249" tmFilter="0, 0; 0.125,0.2665; 0.25,0.4; 0.375,0.465; 0.5,0.5;  0.625,0.535; 0.75,0.6; 0.875,0.7335; 1,1">
                                          <p:stCondLst>
                                            <p:cond delay="993"/>
                                          </p:stCondLst>
                                        </p:cTn>
                                        <p:tgtEl>
                                          <p:spTgt spid="50180"/>
                                        </p:tgtEl>
                                        <p:attrNameLst>
                                          <p:attrName>ppt_y</p:attrName>
                                        </p:attrNameLst>
                                      </p:cBhvr>
                                      <p:tavLst>
                                        <p:tav tm="0" fmla="#ppt_y-sin(pi*$)/27">
                                          <p:val>
                                            <p:fltVal val="0"/>
                                          </p:val>
                                        </p:tav>
                                        <p:tav tm="100000">
                                          <p:val>
                                            <p:fltVal val="1"/>
                                          </p:val>
                                        </p:tav>
                                      </p:tavLst>
                                    </p:anim>
                                    <p:anim calcmode="lin" valueType="num">
                                      <p:cBhvr>
                                        <p:cTn id="36" dur="123" tmFilter="0, 0; 0.125,0.2665; 0.25,0.4; 0.375,0.465; 0.5,0.5;  0.625,0.535; 0.75,0.6; 0.875,0.7335; 1,1">
                                          <p:stCondLst>
                                            <p:cond delay="1242"/>
                                          </p:stCondLst>
                                        </p:cTn>
                                        <p:tgtEl>
                                          <p:spTgt spid="50180"/>
                                        </p:tgtEl>
                                        <p:attrNameLst>
                                          <p:attrName>ppt_y</p:attrName>
                                        </p:attrNameLst>
                                      </p:cBhvr>
                                      <p:tavLst>
                                        <p:tav tm="0" fmla="#ppt_y-sin(pi*$)/81">
                                          <p:val>
                                            <p:fltVal val="0"/>
                                          </p:val>
                                        </p:tav>
                                        <p:tav tm="100000">
                                          <p:val>
                                            <p:fltVal val="1"/>
                                          </p:val>
                                        </p:tav>
                                      </p:tavLst>
                                    </p:anim>
                                    <p:animScale>
                                      <p:cBhvr>
                                        <p:cTn id="37" dur="20">
                                          <p:stCondLst>
                                            <p:cond delay="487"/>
                                          </p:stCondLst>
                                        </p:cTn>
                                        <p:tgtEl>
                                          <p:spTgt spid="50180"/>
                                        </p:tgtEl>
                                      </p:cBhvr>
                                      <p:to x="100000" y="60000"/>
                                    </p:animScale>
                                    <p:animScale>
                                      <p:cBhvr>
                                        <p:cTn id="38" dur="124" decel="50000">
                                          <p:stCondLst>
                                            <p:cond delay="507"/>
                                          </p:stCondLst>
                                        </p:cTn>
                                        <p:tgtEl>
                                          <p:spTgt spid="50180"/>
                                        </p:tgtEl>
                                      </p:cBhvr>
                                      <p:to x="100000" y="100000"/>
                                    </p:animScale>
                                    <p:animScale>
                                      <p:cBhvr>
                                        <p:cTn id="39" dur="20">
                                          <p:stCondLst>
                                            <p:cond delay="984"/>
                                          </p:stCondLst>
                                        </p:cTn>
                                        <p:tgtEl>
                                          <p:spTgt spid="50180"/>
                                        </p:tgtEl>
                                      </p:cBhvr>
                                      <p:to x="100000" y="80000"/>
                                    </p:animScale>
                                    <p:animScale>
                                      <p:cBhvr>
                                        <p:cTn id="40" dur="124" decel="50000">
                                          <p:stCondLst>
                                            <p:cond delay="1004"/>
                                          </p:stCondLst>
                                        </p:cTn>
                                        <p:tgtEl>
                                          <p:spTgt spid="50180"/>
                                        </p:tgtEl>
                                      </p:cBhvr>
                                      <p:to x="100000" y="100000"/>
                                    </p:animScale>
                                    <p:animScale>
                                      <p:cBhvr>
                                        <p:cTn id="41" dur="20">
                                          <p:stCondLst>
                                            <p:cond delay="1231"/>
                                          </p:stCondLst>
                                        </p:cTn>
                                        <p:tgtEl>
                                          <p:spTgt spid="50180"/>
                                        </p:tgtEl>
                                      </p:cBhvr>
                                      <p:to x="100000" y="90000"/>
                                    </p:animScale>
                                    <p:animScale>
                                      <p:cBhvr>
                                        <p:cTn id="42" dur="124" decel="50000">
                                          <p:stCondLst>
                                            <p:cond delay="1251"/>
                                          </p:stCondLst>
                                        </p:cTn>
                                        <p:tgtEl>
                                          <p:spTgt spid="50180"/>
                                        </p:tgtEl>
                                      </p:cBhvr>
                                      <p:to x="100000" y="100000"/>
                                    </p:animScale>
                                    <p:animScale>
                                      <p:cBhvr>
                                        <p:cTn id="43" dur="20">
                                          <p:stCondLst>
                                            <p:cond delay="1356"/>
                                          </p:stCondLst>
                                        </p:cTn>
                                        <p:tgtEl>
                                          <p:spTgt spid="50180"/>
                                        </p:tgtEl>
                                      </p:cBhvr>
                                      <p:to x="100000" y="95000"/>
                                    </p:animScale>
                                    <p:animScale>
                                      <p:cBhvr>
                                        <p:cTn id="44" dur="124" decel="50000">
                                          <p:stCondLst>
                                            <p:cond delay="1376"/>
                                          </p:stCondLst>
                                        </p:cTn>
                                        <p:tgtEl>
                                          <p:spTgt spid="50180"/>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0178">
                                            <p:txEl>
                                              <p:pRg st="6" end="6"/>
                                            </p:txEl>
                                          </p:spTgt>
                                        </p:tgtEl>
                                        <p:attrNameLst>
                                          <p:attrName>style.visibility</p:attrName>
                                        </p:attrNameLst>
                                      </p:cBhvr>
                                      <p:to>
                                        <p:strVal val="visible"/>
                                      </p:to>
                                    </p:set>
                                    <p:anim calcmode="lin" valueType="num">
                                      <p:cBhvr additive="base">
                                        <p:cTn id="49" dur="500" fill="hold"/>
                                        <p:tgtEl>
                                          <p:spTgt spid="50178">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017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0178">
                                            <p:txEl>
                                              <p:pRg st="7" end="7"/>
                                            </p:txEl>
                                          </p:spTgt>
                                        </p:tgtEl>
                                        <p:attrNameLst>
                                          <p:attrName>style.visibility</p:attrName>
                                        </p:attrNameLst>
                                      </p:cBhvr>
                                      <p:to>
                                        <p:strVal val="visible"/>
                                      </p:to>
                                    </p:set>
                                    <p:anim calcmode="lin" valueType="num">
                                      <p:cBhvr additive="base">
                                        <p:cTn id="55" dur="500" fill="hold"/>
                                        <p:tgtEl>
                                          <p:spTgt spid="50178">
                                            <p:txEl>
                                              <p:pRg st="7" end="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5017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50178">
                                            <p:txEl>
                                              <p:pRg st="8" end="8"/>
                                            </p:txEl>
                                          </p:spTgt>
                                        </p:tgtEl>
                                        <p:attrNameLst>
                                          <p:attrName>style.visibility</p:attrName>
                                        </p:attrNameLst>
                                      </p:cBhvr>
                                      <p:to>
                                        <p:strVal val="visible"/>
                                      </p:to>
                                    </p:set>
                                    <p:anim calcmode="lin" valueType="num">
                                      <p:cBhvr additive="base">
                                        <p:cTn id="61" dur="500" fill="hold"/>
                                        <p:tgtEl>
                                          <p:spTgt spid="50178">
                                            <p:txEl>
                                              <p:pRg st="8" end="8"/>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017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nodeType="clickEffect">
                                  <p:stCondLst>
                                    <p:cond delay="0"/>
                                  </p:stCondLst>
                                  <p:childTnLst>
                                    <p:set>
                                      <p:cBhvr>
                                        <p:cTn id="66" dur="1" fill="hold">
                                          <p:stCondLst>
                                            <p:cond delay="0"/>
                                          </p:stCondLst>
                                        </p:cTn>
                                        <p:tgtEl>
                                          <p:spTgt spid="50179"/>
                                        </p:tgtEl>
                                        <p:attrNameLst>
                                          <p:attrName>style.visibility</p:attrName>
                                        </p:attrNameLst>
                                      </p:cBhvr>
                                      <p:to>
                                        <p:strVal val="visible"/>
                                      </p:to>
                                    </p:set>
                                    <p:animEffect transition="in" filter="wipe(down)">
                                      <p:cBhvr>
                                        <p:cTn id="67" dur="435">
                                          <p:stCondLst>
                                            <p:cond delay="0"/>
                                          </p:stCondLst>
                                        </p:cTn>
                                        <p:tgtEl>
                                          <p:spTgt spid="50179"/>
                                        </p:tgtEl>
                                      </p:cBhvr>
                                    </p:animEffect>
                                    <p:anim calcmode="lin" valueType="num">
                                      <p:cBhvr>
                                        <p:cTn id="68" dur="1367" tmFilter="0,0; 0.14,0.36; 0.43,0.73; 0.71,0.91; 1.0,1.0">
                                          <p:stCondLst>
                                            <p:cond delay="0"/>
                                          </p:stCondLst>
                                        </p:cTn>
                                        <p:tgtEl>
                                          <p:spTgt spid="50179"/>
                                        </p:tgtEl>
                                        <p:attrNameLst>
                                          <p:attrName>ppt_x</p:attrName>
                                        </p:attrNameLst>
                                      </p:cBhvr>
                                      <p:tavLst>
                                        <p:tav tm="0">
                                          <p:val>
                                            <p:strVal val="#ppt_x-0.25"/>
                                          </p:val>
                                        </p:tav>
                                        <p:tav tm="100000">
                                          <p:val>
                                            <p:strVal val="#ppt_x"/>
                                          </p:val>
                                        </p:tav>
                                      </p:tavLst>
                                    </p:anim>
                                    <p:anim calcmode="lin" valueType="num">
                                      <p:cBhvr>
                                        <p:cTn id="69" dur="498" tmFilter="0.0,0.0; 0.25,0.07; 0.50,0.2; 0.75,0.467; 1.0,1.0">
                                          <p:stCondLst>
                                            <p:cond delay="0"/>
                                          </p:stCondLst>
                                        </p:cTn>
                                        <p:tgtEl>
                                          <p:spTgt spid="50179"/>
                                        </p:tgtEl>
                                        <p:attrNameLst>
                                          <p:attrName>ppt_y</p:attrName>
                                        </p:attrNameLst>
                                      </p:cBhvr>
                                      <p:tavLst>
                                        <p:tav tm="0" fmla="#ppt_y-sin(pi*$)/3">
                                          <p:val>
                                            <p:fltVal val="0.5"/>
                                          </p:val>
                                        </p:tav>
                                        <p:tav tm="100000">
                                          <p:val>
                                            <p:fltVal val="1"/>
                                          </p:val>
                                        </p:tav>
                                      </p:tavLst>
                                    </p:anim>
                                    <p:anim calcmode="lin" valueType="num">
                                      <p:cBhvr>
                                        <p:cTn id="70" dur="498" tmFilter="0, 0; 0.125,0.2665; 0.25,0.4; 0.375,0.465; 0.5,0.5;  0.625,0.535; 0.75,0.6; 0.875,0.7335; 1,1">
                                          <p:stCondLst>
                                            <p:cond delay="498"/>
                                          </p:stCondLst>
                                        </p:cTn>
                                        <p:tgtEl>
                                          <p:spTgt spid="50179"/>
                                        </p:tgtEl>
                                        <p:attrNameLst>
                                          <p:attrName>ppt_y</p:attrName>
                                        </p:attrNameLst>
                                      </p:cBhvr>
                                      <p:tavLst>
                                        <p:tav tm="0" fmla="#ppt_y-sin(pi*$)/9">
                                          <p:val>
                                            <p:fltVal val="0"/>
                                          </p:val>
                                        </p:tav>
                                        <p:tav tm="100000">
                                          <p:val>
                                            <p:fltVal val="1"/>
                                          </p:val>
                                        </p:tav>
                                      </p:tavLst>
                                    </p:anim>
                                    <p:anim calcmode="lin" valueType="num">
                                      <p:cBhvr>
                                        <p:cTn id="71" dur="249" tmFilter="0, 0; 0.125,0.2665; 0.25,0.4; 0.375,0.465; 0.5,0.5;  0.625,0.535; 0.75,0.6; 0.875,0.7335; 1,1">
                                          <p:stCondLst>
                                            <p:cond delay="993"/>
                                          </p:stCondLst>
                                        </p:cTn>
                                        <p:tgtEl>
                                          <p:spTgt spid="50179"/>
                                        </p:tgtEl>
                                        <p:attrNameLst>
                                          <p:attrName>ppt_y</p:attrName>
                                        </p:attrNameLst>
                                      </p:cBhvr>
                                      <p:tavLst>
                                        <p:tav tm="0" fmla="#ppt_y-sin(pi*$)/27">
                                          <p:val>
                                            <p:fltVal val="0"/>
                                          </p:val>
                                        </p:tav>
                                        <p:tav tm="100000">
                                          <p:val>
                                            <p:fltVal val="1"/>
                                          </p:val>
                                        </p:tav>
                                      </p:tavLst>
                                    </p:anim>
                                    <p:anim calcmode="lin" valueType="num">
                                      <p:cBhvr>
                                        <p:cTn id="72" dur="123" tmFilter="0, 0; 0.125,0.2665; 0.25,0.4; 0.375,0.465; 0.5,0.5;  0.625,0.535; 0.75,0.6; 0.875,0.7335; 1,1">
                                          <p:stCondLst>
                                            <p:cond delay="1242"/>
                                          </p:stCondLst>
                                        </p:cTn>
                                        <p:tgtEl>
                                          <p:spTgt spid="50179"/>
                                        </p:tgtEl>
                                        <p:attrNameLst>
                                          <p:attrName>ppt_y</p:attrName>
                                        </p:attrNameLst>
                                      </p:cBhvr>
                                      <p:tavLst>
                                        <p:tav tm="0" fmla="#ppt_y-sin(pi*$)/81">
                                          <p:val>
                                            <p:fltVal val="0"/>
                                          </p:val>
                                        </p:tav>
                                        <p:tav tm="100000">
                                          <p:val>
                                            <p:fltVal val="1"/>
                                          </p:val>
                                        </p:tav>
                                      </p:tavLst>
                                    </p:anim>
                                    <p:animScale>
                                      <p:cBhvr>
                                        <p:cTn id="73" dur="20">
                                          <p:stCondLst>
                                            <p:cond delay="487"/>
                                          </p:stCondLst>
                                        </p:cTn>
                                        <p:tgtEl>
                                          <p:spTgt spid="50179"/>
                                        </p:tgtEl>
                                      </p:cBhvr>
                                      <p:to x="100000" y="60000"/>
                                    </p:animScale>
                                    <p:animScale>
                                      <p:cBhvr>
                                        <p:cTn id="74" dur="124" decel="50000">
                                          <p:stCondLst>
                                            <p:cond delay="507"/>
                                          </p:stCondLst>
                                        </p:cTn>
                                        <p:tgtEl>
                                          <p:spTgt spid="50179"/>
                                        </p:tgtEl>
                                      </p:cBhvr>
                                      <p:to x="100000" y="100000"/>
                                    </p:animScale>
                                    <p:animScale>
                                      <p:cBhvr>
                                        <p:cTn id="75" dur="20">
                                          <p:stCondLst>
                                            <p:cond delay="984"/>
                                          </p:stCondLst>
                                        </p:cTn>
                                        <p:tgtEl>
                                          <p:spTgt spid="50179"/>
                                        </p:tgtEl>
                                      </p:cBhvr>
                                      <p:to x="100000" y="80000"/>
                                    </p:animScale>
                                    <p:animScale>
                                      <p:cBhvr>
                                        <p:cTn id="76" dur="124" decel="50000">
                                          <p:stCondLst>
                                            <p:cond delay="1004"/>
                                          </p:stCondLst>
                                        </p:cTn>
                                        <p:tgtEl>
                                          <p:spTgt spid="50179"/>
                                        </p:tgtEl>
                                      </p:cBhvr>
                                      <p:to x="100000" y="100000"/>
                                    </p:animScale>
                                    <p:animScale>
                                      <p:cBhvr>
                                        <p:cTn id="77" dur="20">
                                          <p:stCondLst>
                                            <p:cond delay="1231"/>
                                          </p:stCondLst>
                                        </p:cTn>
                                        <p:tgtEl>
                                          <p:spTgt spid="50179"/>
                                        </p:tgtEl>
                                      </p:cBhvr>
                                      <p:to x="100000" y="90000"/>
                                    </p:animScale>
                                    <p:animScale>
                                      <p:cBhvr>
                                        <p:cTn id="78" dur="124" decel="50000">
                                          <p:stCondLst>
                                            <p:cond delay="1251"/>
                                          </p:stCondLst>
                                        </p:cTn>
                                        <p:tgtEl>
                                          <p:spTgt spid="50179"/>
                                        </p:tgtEl>
                                      </p:cBhvr>
                                      <p:to x="100000" y="100000"/>
                                    </p:animScale>
                                    <p:animScale>
                                      <p:cBhvr>
                                        <p:cTn id="79" dur="20">
                                          <p:stCondLst>
                                            <p:cond delay="1356"/>
                                          </p:stCondLst>
                                        </p:cTn>
                                        <p:tgtEl>
                                          <p:spTgt spid="50179"/>
                                        </p:tgtEl>
                                      </p:cBhvr>
                                      <p:to x="100000" y="95000"/>
                                    </p:animScale>
                                    <p:animScale>
                                      <p:cBhvr>
                                        <p:cTn id="80" dur="124" decel="50000">
                                          <p:stCondLst>
                                            <p:cond delay="1376"/>
                                          </p:stCondLst>
                                        </p:cTn>
                                        <p:tgtEl>
                                          <p:spTgt spid="50179"/>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50178">
                                            <p:txEl>
                                              <p:pRg st="10" end="10"/>
                                            </p:txEl>
                                          </p:spTgt>
                                        </p:tgtEl>
                                        <p:attrNameLst>
                                          <p:attrName>style.visibility</p:attrName>
                                        </p:attrNameLst>
                                      </p:cBhvr>
                                      <p:to>
                                        <p:strVal val="visible"/>
                                      </p:to>
                                    </p:set>
                                    <p:anim calcmode="lin" valueType="num">
                                      <p:cBhvr additive="base">
                                        <p:cTn id="85" dur="500" fill="hold"/>
                                        <p:tgtEl>
                                          <p:spTgt spid="50178">
                                            <p:txEl>
                                              <p:pRg st="10" end="1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50178">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172200" cy="639762"/>
          </a:xfrm>
        </p:spPr>
        <p:txBody>
          <a:bodyPr>
            <a:noAutofit/>
          </a:bodyPr>
          <a:lstStyle/>
          <a:p>
            <a:r>
              <a:rPr lang="en-US" sz="4400" dirty="0"/>
              <a:t>Attendance Policy</a:t>
            </a:r>
          </a:p>
        </p:txBody>
      </p:sp>
      <p:sp>
        <p:nvSpPr>
          <p:cNvPr id="3" name="Content Placeholder 2"/>
          <p:cNvSpPr>
            <a:spLocks noGrp="1"/>
          </p:cNvSpPr>
          <p:nvPr>
            <p:ph idx="1"/>
          </p:nvPr>
        </p:nvSpPr>
        <p:spPr>
          <a:xfrm>
            <a:off x="152400" y="1474125"/>
            <a:ext cx="8839200" cy="4545675"/>
          </a:xfrm>
        </p:spPr>
        <p:txBody>
          <a:bodyPr>
            <a:normAutofit/>
          </a:bodyPr>
          <a:lstStyle/>
          <a:p>
            <a:r>
              <a:rPr lang="en-US" altLang="en-US" dirty="0"/>
              <a:t>75% required to take Final Exam</a:t>
            </a:r>
          </a:p>
          <a:p>
            <a:r>
              <a:rPr lang="en-US" altLang="en-US" dirty="0"/>
              <a:t>Any missed class is your own responsibility</a:t>
            </a:r>
          </a:p>
          <a:p>
            <a:r>
              <a:rPr lang="en-US" altLang="en-US" dirty="0"/>
              <a:t>Missed quiz/assignment will follow university protocol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397858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172200" cy="639762"/>
          </a:xfrm>
        </p:spPr>
        <p:txBody>
          <a:bodyPr>
            <a:noAutofit/>
          </a:bodyPr>
          <a:lstStyle/>
          <a:p>
            <a:r>
              <a:rPr lang="en-US" sz="4400" dirty="0"/>
              <a:t>Tools We Will Use in Class</a:t>
            </a:r>
          </a:p>
        </p:txBody>
      </p:sp>
      <p:sp>
        <p:nvSpPr>
          <p:cNvPr id="3" name="Content Placeholder 2"/>
          <p:cNvSpPr>
            <a:spLocks noGrp="1"/>
          </p:cNvSpPr>
          <p:nvPr>
            <p:ph idx="1"/>
          </p:nvPr>
        </p:nvSpPr>
        <p:spPr>
          <a:xfrm>
            <a:off x="152400" y="1474125"/>
            <a:ext cx="8839200" cy="4545675"/>
          </a:xfrm>
        </p:spPr>
        <p:txBody>
          <a:bodyPr>
            <a:normAutofit/>
          </a:bodyPr>
          <a:lstStyle/>
          <a:p>
            <a:r>
              <a:rPr lang="en-US" altLang="en-US" dirty="0"/>
              <a:t>NASM</a:t>
            </a:r>
          </a:p>
          <a:p>
            <a:r>
              <a:rPr lang="en-US" altLang="en-US" dirty="0"/>
              <a:t>EMU 8086 in Lab</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151031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5800" y="152400"/>
            <a:ext cx="7772400" cy="914400"/>
          </a:xfrm>
        </p:spPr>
        <p:txBody>
          <a:bodyPr/>
          <a:lstStyle/>
          <a:p>
            <a:pPr eaLnBrk="1" hangingPunct="1"/>
            <a:r>
              <a:rPr lang="en-US" altLang="en-US"/>
              <a:t>Class Etiquettes </a:t>
            </a:r>
          </a:p>
        </p:txBody>
      </p:sp>
      <p:sp>
        <p:nvSpPr>
          <p:cNvPr id="9219" name="Content Placeholder 2"/>
          <p:cNvSpPr>
            <a:spLocks noGrp="1"/>
          </p:cNvSpPr>
          <p:nvPr>
            <p:ph idx="1"/>
          </p:nvPr>
        </p:nvSpPr>
        <p:spPr>
          <a:xfrm>
            <a:off x="685800" y="1143000"/>
            <a:ext cx="7772400" cy="4800600"/>
          </a:xfrm>
        </p:spPr>
        <p:txBody>
          <a:bodyPr/>
          <a:lstStyle/>
          <a:p>
            <a:pPr eaLnBrk="1" hangingPunct="1"/>
            <a:r>
              <a:rPr lang="en-US" altLang="en-US" dirty="0"/>
              <a:t>Respect each others</a:t>
            </a:r>
          </a:p>
          <a:p>
            <a:pPr eaLnBrk="1" hangingPunct="1"/>
            <a:r>
              <a:rPr lang="en-US" altLang="en-US" dirty="0"/>
              <a:t>Keep your mobiles switched off</a:t>
            </a:r>
          </a:p>
          <a:p>
            <a:pPr eaLnBrk="1" hangingPunct="1"/>
            <a:r>
              <a:rPr lang="en-US" altLang="en-US" dirty="0"/>
              <a:t>Be careful of class timing </a:t>
            </a:r>
          </a:p>
          <a:p>
            <a:pPr eaLnBrk="1" hangingPunct="1"/>
            <a:r>
              <a:rPr lang="en-US" altLang="en-US" dirty="0"/>
              <a:t>Late comer may be not allowed</a:t>
            </a:r>
          </a:p>
          <a:p>
            <a:pPr eaLnBrk="1" hangingPunct="1"/>
            <a:r>
              <a:rPr lang="en-US" altLang="en-US" dirty="0"/>
              <a:t>Delay talks with colleagues</a:t>
            </a:r>
          </a:p>
          <a:p>
            <a:pPr eaLnBrk="1" hangingPunct="1"/>
            <a:r>
              <a:rPr lang="en-US" altLang="en-US" dirty="0"/>
              <a:t>Ask questions at the end of a lecture</a:t>
            </a:r>
          </a:p>
          <a:p>
            <a:pPr eaLnBrk="1" hangingPunct="1"/>
            <a:r>
              <a:rPr lang="en-US" altLang="en-US" dirty="0"/>
              <a:t>Avoid interruption in class</a:t>
            </a:r>
          </a:p>
        </p:txBody>
      </p:sp>
      <p:sp>
        <p:nvSpPr>
          <p:cNvPr id="92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89C882B-7F36-42FC-9905-734436928FEA}" type="slidenum">
              <a:rPr lang="en-US" altLang="en-US" sz="1400" smtClean="0"/>
              <a:pPr eaLnBrk="1" hangingPunct="1">
                <a:spcBef>
                  <a:spcPct val="0"/>
                </a:spcBef>
                <a:buFontTx/>
                <a:buNone/>
              </a:pPr>
              <a:t>27</a:t>
            </a:fld>
            <a:endParaRPr lang="en-US" altLang="en-US" sz="1400" dirty="0"/>
          </a:p>
        </p:txBody>
      </p:sp>
    </p:spTree>
    <p:extLst>
      <p:ext uri="{BB962C8B-B14F-4D97-AF65-F5344CB8AC3E}">
        <p14:creationId xmlns:p14="http://schemas.microsoft.com/office/powerpoint/2010/main" val="1447649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5800" y="76200"/>
            <a:ext cx="7772400" cy="914400"/>
          </a:xfrm>
        </p:spPr>
        <p:txBody>
          <a:bodyPr/>
          <a:lstStyle/>
          <a:p>
            <a:r>
              <a:rPr lang="en-US" altLang="en-US" dirty="0"/>
              <a:t>Open Door Policy </a:t>
            </a:r>
          </a:p>
        </p:txBody>
      </p:sp>
      <p:sp>
        <p:nvSpPr>
          <p:cNvPr id="9219" name="Content Placeholder 2"/>
          <p:cNvSpPr>
            <a:spLocks noGrp="1"/>
          </p:cNvSpPr>
          <p:nvPr>
            <p:ph idx="1"/>
          </p:nvPr>
        </p:nvSpPr>
        <p:spPr>
          <a:xfrm>
            <a:off x="685800" y="1143000"/>
            <a:ext cx="7772400" cy="5410200"/>
          </a:xfrm>
        </p:spPr>
        <p:txBody>
          <a:bodyPr>
            <a:normAutofit/>
          </a:bodyPr>
          <a:lstStyle/>
          <a:p>
            <a:r>
              <a:rPr lang="en-US" altLang="en-US" dirty="0"/>
              <a:t>I would like the course to be informative and enjoyable. </a:t>
            </a:r>
          </a:p>
          <a:p>
            <a:endParaRPr lang="en-US" altLang="en-US" dirty="0"/>
          </a:p>
          <a:p>
            <a:r>
              <a:rPr lang="en-US" altLang="en-US" dirty="0"/>
              <a:t>Let us know what you find just, good and interesting about the course. </a:t>
            </a:r>
          </a:p>
          <a:p>
            <a:endParaRPr lang="en-US" altLang="en-US" dirty="0"/>
          </a:p>
          <a:p>
            <a:r>
              <a:rPr lang="en-US" altLang="en-US" b="1" dirty="0">
                <a:solidFill>
                  <a:srgbClr val="0070C0"/>
                </a:solidFill>
              </a:rPr>
              <a:t>Let us know sooner if you feel something could be improved.</a:t>
            </a:r>
            <a:r>
              <a:rPr lang="en-US" altLang="en-US" dirty="0"/>
              <a:t> </a:t>
            </a:r>
          </a:p>
          <a:p>
            <a:endParaRPr lang="en-US" altLang="en-US" dirty="0"/>
          </a:p>
          <a:p>
            <a:r>
              <a:rPr lang="en-US" altLang="en-US" dirty="0"/>
              <a:t>See us, send an e-mail, or leave us a note.</a:t>
            </a:r>
          </a:p>
        </p:txBody>
      </p:sp>
      <p:sp>
        <p:nvSpPr>
          <p:cNvPr id="92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89C882B-7F36-42FC-9905-734436928FEA}" type="slidenum">
              <a:rPr lang="en-US" altLang="en-US" sz="1400" smtClean="0"/>
              <a:pPr eaLnBrk="1" hangingPunct="1">
                <a:spcBef>
                  <a:spcPct val="0"/>
                </a:spcBef>
                <a:buFontTx/>
                <a:buNone/>
              </a:pPr>
              <a:t>28</a:t>
            </a:fld>
            <a:endParaRPr lang="en-US" altLang="en-US" sz="1400" dirty="0"/>
          </a:p>
        </p:txBody>
      </p:sp>
    </p:spTree>
    <p:extLst>
      <p:ext uri="{BB962C8B-B14F-4D97-AF65-F5344CB8AC3E}">
        <p14:creationId xmlns:p14="http://schemas.microsoft.com/office/powerpoint/2010/main" val="3999133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5800" y="152400"/>
            <a:ext cx="7772400" cy="914400"/>
          </a:xfrm>
        </p:spPr>
        <p:txBody>
          <a:bodyPr/>
          <a:lstStyle/>
          <a:p>
            <a:pPr eaLnBrk="1" hangingPunct="1"/>
            <a:r>
              <a:rPr lang="en-US" altLang="en-US" dirty="0"/>
              <a:t>Why take CS2523?</a:t>
            </a:r>
          </a:p>
        </p:txBody>
      </p:sp>
      <p:sp>
        <p:nvSpPr>
          <p:cNvPr id="9219" name="Content Placeholder 2"/>
          <p:cNvSpPr>
            <a:spLocks noGrp="1"/>
          </p:cNvSpPr>
          <p:nvPr>
            <p:ph idx="1"/>
          </p:nvPr>
        </p:nvSpPr>
        <p:spPr>
          <a:xfrm>
            <a:off x="685800" y="1143000"/>
            <a:ext cx="7772400" cy="4800600"/>
          </a:xfrm>
        </p:spPr>
        <p:txBody>
          <a:bodyPr>
            <a:normAutofit fontScale="92500" lnSpcReduction="20000"/>
          </a:bodyPr>
          <a:lstStyle/>
          <a:p>
            <a:r>
              <a:rPr lang="en-US" dirty="0"/>
              <a:t>Some of you will actually design and build operating systems or components of them.</a:t>
            </a:r>
          </a:p>
          <a:p>
            <a:pPr lvl="1"/>
            <a:r>
              <a:rPr lang="en-US" dirty="0"/>
              <a:t>Perhaps more now than ever</a:t>
            </a:r>
          </a:p>
          <a:p>
            <a:r>
              <a:rPr lang="en-US" dirty="0"/>
              <a:t>Many of you will create systems that utilize the core concepts in operating systems.</a:t>
            </a:r>
          </a:p>
          <a:p>
            <a:pPr lvl="1"/>
            <a:r>
              <a:rPr lang="en-US" dirty="0"/>
              <a:t>Whether you build software or hardware</a:t>
            </a:r>
          </a:p>
          <a:p>
            <a:pPr lvl="1"/>
            <a:r>
              <a:rPr lang="en-US" dirty="0"/>
              <a:t>The concepts and design patterns appear at many levels</a:t>
            </a:r>
          </a:p>
          <a:p>
            <a:r>
              <a:rPr lang="en-US" dirty="0"/>
              <a:t>All of you will build applications, etc. that utilize operating systems</a:t>
            </a:r>
          </a:p>
          <a:p>
            <a:pPr lvl="1"/>
            <a:r>
              <a:rPr lang="en-US" dirty="0"/>
              <a:t>The better you understand their design and implementation, the better use you’ll make of them.</a:t>
            </a:r>
            <a:endParaRPr lang="en-US" altLang="en-US" dirty="0"/>
          </a:p>
        </p:txBody>
      </p:sp>
      <p:sp>
        <p:nvSpPr>
          <p:cNvPr id="92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89C882B-7F36-42FC-9905-734436928FEA}" type="slidenum">
              <a:rPr lang="en-US" altLang="en-US" sz="1400" smtClean="0"/>
              <a:pPr eaLnBrk="1" hangingPunct="1">
                <a:spcBef>
                  <a:spcPct val="0"/>
                </a:spcBef>
                <a:buFontTx/>
                <a:buNone/>
              </a:pPr>
              <a:t>29</a:t>
            </a:fld>
            <a:endParaRPr lang="en-US" altLang="en-US" sz="1400" dirty="0"/>
          </a:p>
        </p:txBody>
      </p:sp>
    </p:spTree>
    <p:extLst>
      <p:ext uri="{BB962C8B-B14F-4D97-AF65-F5344CB8AC3E}">
        <p14:creationId xmlns:p14="http://schemas.microsoft.com/office/powerpoint/2010/main" val="415807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
            <a:ext cx="6934200" cy="639762"/>
          </a:xfrm>
        </p:spPr>
        <p:txBody>
          <a:bodyPr>
            <a:noAutofit/>
          </a:bodyPr>
          <a:lstStyle/>
          <a:p>
            <a:r>
              <a:rPr lang="en-US" dirty="0"/>
              <a:t>Lecture Outlines</a:t>
            </a:r>
          </a:p>
        </p:txBody>
      </p:sp>
      <p:sp>
        <p:nvSpPr>
          <p:cNvPr id="3" name="Content Placeholder 2"/>
          <p:cNvSpPr>
            <a:spLocks noGrp="1"/>
          </p:cNvSpPr>
          <p:nvPr>
            <p:ph idx="1"/>
          </p:nvPr>
        </p:nvSpPr>
        <p:spPr>
          <a:xfrm>
            <a:off x="1676400" y="1066799"/>
            <a:ext cx="6172200" cy="5562601"/>
          </a:xfrm>
        </p:spPr>
        <p:txBody>
          <a:bodyPr>
            <a:normAutofit/>
          </a:bodyPr>
          <a:lstStyle/>
          <a:p>
            <a:pPr fontAlgn="base">
              <a:lnSpc>
                <a:spcPct val="90000"/>
              </a:lnSpc>
              <a:spcAft>
                <a:spcPct val="0"/>
              </a:spcAft>
              <a:buClr>
                <a:schemeClr val="tx2"/>
              </a:buClr>
              <a:defRPr/>
            </a:pPr>
            <a:r>
              <a:rPr lang="en-US" dirty="0"/>
              <a:t>Introduce Yourself</a:t>
            </a:r>
          </a:p>
          <a:p>
            <a:pPr fontAlgn="base">
              <a:lnSpc>
                <a:spcPct val="90000"/>
              </a:lnSpc>
              <a:spcAft>
                <a:spcPct val="0"/>
              </a:spcAft>
              <a:buClr>
                <a:schemeClr val="tx2"/>
              </a:buClr>
              <a:defRPr/>
            </a:pPr>
            <a:endParaRPr lang="en-US" dirty="0"/>
          </a:p>
          <a:p>
            <a:pPr fontAlgn="base">
              <a:lnSpc>
                <a:spcPct val="90000"/>
              </a:lnSpc>
              <a:spcAft>
                <a:spcPct val="0"/>
              </a:spcAft>
              <a:buClr>
                <a:schemeClr val="tx2"/>
              </a:buClr>
              <a:defRPr/>
            </a:pPr>
            <a:r>
              <a:rPr lang="en-US" dirty="0"/>
              <a:t>Course Contents and Organization</a:t>
            </a:r>
          </a:p>
          <a:p>
            <a:pPr fontAlgn="base">
              <a:lnSpc>
                <a:spcPct val="90000"/>
              </a:lnSpc>
              <a:spcAft>
                <a:spcPct val="0"/>
              </a:spcAft>
              <a:buClr>
                <a:schemeClr val="tx2"/>
              </a:buClr>
              <a:defRPr/>
            </a:pPr>
            <a:endParaRPr lang="en-US" sz="2000" dirty="0"/>
          </a:p>
          <a:p>
            <a:pPr fontAlgn="base">
              <a:lnSpc>
                <a:spcPct val="90000"/>
              </a:lnSpc>
              <a:spcAft>
                <a:spcPct val="0"/>
              </a:spcAft>
              <a:defRPr/>
            </a:pPr>
            <a:r>
              <a:rPr lang="en-US" dirty="0"/>
              <a:t>Instructor Information</a:t>
            </a:r>
          </a:p>
          <a:p>
            <a:pPr fontAlgn="base">
              <a:lnSpc>
                <a:spcPct val="90000"/>
              </a:lnSpc>
              <a:spcAft>
                <a:spcPct val="0"/>
              </a:spcAft>
              <a:buClr>
                <a:schemeClr val="tx2"/>
              </a:buClr>
              <a:defRPr/>
            </a:pPr>
            <a:endParaRPr lang="en-US" sz="2000" dirty="0"/>
          </a:p>
          <a:p>
            <a:pPr fontAlgn="base">
              <a:lnSpc>
                <a:spcPct val="90000"/>
              </a:lnSpc>
              <a:spcAft>
                <a:spcPct val="0"/>
              </a:spcAft>
              <a:defRPr/>
            </a:pPr>
            <a:r>
              <a:rPr lang="en-US" dirty="0"/>
              <a:t>Course Motivation</a:t>
            </a:r>
          </a:p>
          <a:p>
            <a:pPr fontAlgn="base">
              <a:lnSpc>
                <a:spcPct val="90000"/>
              </a:lnSpc>
              <a:spcAft>
                <a:spcPct val="0"/>
              </a:spcAft>
              <a:buClr>
                <a:schemeClr val="tx2"/>
              </a:buClr>
              <a:defRPr/>
            </a:pPr>
            <a:endParaRPr lang="en-US" sz="2000" dirty="0"/>
          </a:p>
          <a:p>
            <a:pPr fontAlgn="base">
              <a:lnSpc>
                <a:spcPct val="90000"/>
              </a:lnSpc>
              <a:spcAft>
                <a:spcPct val="0"/>
              </a:spcAft>
              <a:buClr>
                <a:schemeClr val="tx2"/>
              </a:buClr>
              <a:defRPr/>
            </a:pPr>
            <a:r>
              <a:rPr lang="en-US" dirty="0"/>
              <a:t>Aims</a:t>
            </a:r>
          </a:p>
          <a:p>
            <a:pPr fontAlgn="base">
              <a:lnSpc>
                <a:spcPct val="90000"/>
              </a:lnSpc>
              <a:spcAft>
                <a:spcPct val="0"/>
              </a:spcAft>
              <a:buClr>
                <a:schemeClr val="tx2"/>
              </a:buClr>
              <a:defRPr/>
            </a:pPr>
            <a:endParaRPr lang="en-US" sz="2000" dirty="0"/>
          </a:p>
          <a:p>
            <a:pPr fontAlgn="base">
              <a:lnSpc>
                <a:spcPct val="90000"/>
              </a:lnSpc>
              <a:spcAft>
                <a:spcPct val="0"/>
              </a:spcAft>
              <a:buClr>
                <a:schemeClr val="tx2"/>
              </a:buClr>
              <a:defRPr/>
            </a:pPr>
            <a:r>
              <a:rPr lang="en-US" dirty="0"/>
              <a:t>Literature</a:t>
            </a:r>
          </a:p>
          <a:p>
            <a:pPr fontAlgn="base">
              <a:lnSpc>
                <a:spcPct val="90000"/>
              </a:lnSpc>
              <a:spcAft>
                <a:spcPct val="0"/>
              </a:spcAft>
              <a:buClr>
                <a:schemeClr val="tx2"/>
              </a:buClr>
              <a:defRPr/>
            </a:pPr>
            <a:endParaRPr lang="en-US" sz="2000" dirty="0"/>
          </a:p>
          <a:p>
            <a:pPr fontAlgn="base">
              <a:lnSpc>
                <a:spcPct val="90000"/>
              </a:lnSpc>
              <a:spcAft>
                <a:spcPct val="0"/>
              </a:spcAft>
              <a:buClr>
                <a:schemeClr val="tx2"/>
              </a:buClr>
              <a:defRPr/>
            </a:pPr>
            <a:r>
              <a:rPr lang="en-US" dirty="0"/>
              <a:t>Miscellaneous</a:t>
            </a:r>
          </a:p>
          <a:p>
            <a:pPr fontAlgn="base">
              <a:lnSpc>
                <a:spcPct val="90000"/>
              </a:lnSpc>
              <a:spcAft>
                <a:spcPct val="0"/>
              </a:spcAft>
              <a:buClr>
                <a:schemeClr val="tx2"/>
              </a:buClr>
              <a:defRPr/>
            </a:pPr>
            <a:endParaRPr lang="en-US" sz="1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945411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5800" y="152400"/>
            <a:ext cx="7772400" cy="914400"/>
          </a:xfrm>
        </p:spPr>
        <p:txBody>
          <a:bodyPr/>
          <a:lstStyle/>
          <a:p>
            <a:pPr eaLnBrk="1" hangingPunct="1"/>
            <a:r>
              <a:rPr lang="en-US" altLang="en-US" dirty="0"/>
              <a:t>Why take CS2523?</a:t>
            </a:r>
          </a:p>
        </p:txBody>
      </p:sp>
      <p:sp>
        <p:nvSpPr>
          <p:cNvPr id="9219" name="Content Placeholder 2"/>
          <p:cNvSpPr>
            <a:spLocks noGrp="1"/>
          </p:cNvSpPr>
          <p:nvPr>
            <p:ph idx="1"/>
          </p:nvPr>
        </p:nvSpPr>
        <p:spPr>
          <a:xfrm>
            <a:off x="685800" y="1143000"/>
            <a:ext cx="7772400" cy="4800600"/>
          </a:xfrm>
        </p:spPr>
        <p:txBody>
          <a:bodyPr>
            <a:normAutofit/>
          </a:bodyPr>
          <a:lstStyle/>
          <a:p>
            <a:r>
              <a:rPr lang="en-US" dirty="0"/>
              <a:t>This course is about computer organization and assembly languages. </a:t>
            </a:r>
          </a:p>
          <a:p>
            <a:endParaRPr lang="en-US" dirty="0"/>
          </a:p>
          <a:p>
            <a:r>
              <a:rPr lang="en-US" b="1" dirty="0"/>
              <a:t>You might wonder why learning assembly languages. </a:t>
            </a:r>
          </a:p>
          <a:p>
            <a:pPr lvl="1"/>
            <a:r>
              <a:rPr lang="en-US" i="1" dirty="0"/>
              <a:t>After all, who will write assembly programs these days.</a:t>
            </a:r>
            <a:endParaRPr lang="en-US" altLang="en-US" b="1" dirty="0"/>
          </a:p>
        </p:txBody>
      </p:sp>
      <p:sp>
        <p:nvSpPr>
          <p:cNvPr id="92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89C882B-7F36-42FC-9905-734436928FEA}" type="slidenum">
              <a:rPr lang="en-US" altLang="en-US" sz="1400" smtClean="0"/>
              <a:pPr eaLnBrk="1" hangingPunct="1">
                <a:spcBef>
                  <a:spcPct val="0"/>
                </a:spcBef>
                <a:buFontTx/>
                <a:buNone/>
              </a:pPr>
              <a:t>30</a:t>
            </a:fld>
            <a:endParaRPr lang="en-US" altLang="en-US" sz="1400" dirty="0"/>
          </a:p>
        </p:txBody>
      </p:sp>
    </p:spTree>
    <p:extLst>
      <p:ext uri="{BB962C8B-B14F-4D97-AF65-F5344CB8AC3E}">
        <p14:creationId xmlns:p14="http://schemas.microsoft.com/office/powerpoint/2010/main" val="2670201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5800" y="152400"/>
            <a:ext cx="7772400" cy="914400"/>
          </a:xfrm>
        </p:spPr>
        <p:txBody>
          <a:bodyPr/>
          <a:lstStyle/>
          <a:p>
            <a:pPr eaLnBrk="1" hangingPunct="1"/>
            <a:r>
              <a:rPr lang="en-US" altLang="en-US" dirty="0"/>
              <a:t>Why take CS2523?</a:t>
            </a:r>
          </a:p>
        </p:txBody>
      </p:sp>
      <p:sp>
        <p:nvSpPr>
          <p:cNvPr id="9219" name="Content Placeholder 2"/>
          <p:cNvSpPr>
            <a:spLocks noGrp="1"/>
          </p:cNvSpPr>
          <p:nvPr>
            <p:ph idx="1"/>
          </p:nvPr>
        </p:nvSpPr>
        <p:spPr>
          <a:xfrm>
            <a:off x="685800" y="1143000"/>
            <a:ext cx="7772400" cy="4800600"/>
          </a:xfrm>
        </p:spPr>
        <p:txBody>
          <a:bodyPr>
            <a:normAutofit fontScale="92500" lnSpcReduction="10000"/>
          </a:bodyPr>
          <a:lstStyle/>
          <a:p>
            <a:r>
              <a:rPr lang="en-US" dirty="0"/>
              <a:t>Actually, people still write assembly for </a:t>
            </a:r>
          </a:p>
          <a:p>
            <a:pPr lvl="1"/>
            <a:r>
              <a:rPr lang="en-US" dirty="0"/>
              <a:t>faster codes (compiler is not as smart as men yet), </a:t>
            </a:r>
          </a:p>
          <a:p>
            <a:pPr lvl="1"/>
            <a:r>
              <a:rPr lang="en-US" dirty="0"/>
              <a:t>smaller codes (for devices with limited amount of memory such as mobile devices) and </a:t>
            </a:r>
          </a:p>
          <a:p>
            <a:pPr lvl="1"/>
            <a:r>
              <a:rPr lang="en-US" dirty="0"/>
              <a:t>specific architectures (in which there are not even compilers, for example, early GPUs). </a:t>
            </a:r>
          </a:p>
          <a:p>
            <a:endParaRPr lang="en-US" dirty="0"/>
          </a:p>
          <a:p>
            <a:r>
              <a:rPr lang="en-US" dirty="0"/>
              <a:t>With these in mind, in addition to the fundamentals about assembly programming, this course emphasizes on code optimization techniques on writing fast and small codes.</a:t>
            </a:r>
            <a:endParaRPr lang="en-US" altLang="en-US" b="1" dirty="0"/>
          </a:p>
        </p:txBody>
      </p:sp>
      <p:sp>
        <p:nvSpPr>
          <p:cNvPr id="92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89C882B-7F36-42FC-9905-734436928FEA}" type="slidenum">
              <a:rPr lang="en-US" altLang="en-US" sz="1400" smtClean="0"/>
              <a:pPr eaLnBrk="1" hangingPunct="1">
                <a:spcBef>
                  <a:spcPct val="0"/>
                </a:spcBef>
                <a:buFontTx/>
                <a:buNone/>
              </a:pPr>
              <a:t>31</a:t>
            </a:fld>
            <a:endParaRPr lang="en-US" altLang="en-US" sz="1400" dirty="0"/>
          </a:p>
        </p:txBody>
      </p:sp>
    </p:spTree>
    <p:extLst>
      <p:ext uri="{BB962C8B-B14F-4D97-AF65-F5344CB8AC3E}">
        <p14:creationId xmlns:p14="http://schemas.microsoft.com/office/powerpoint/2010/main" val="1906280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5800" y="152400"/>
            <a:ext cx="7772400" cy="914400"/>
          </a:xfrm>
        </p:spPr>
        <p:txBody>
          <a:bodyPr/>
          <a:lstStyle/>
          <a:p>
            <a:pPr eaLnBrk="1" hangingPunct="1"/>
            <a:r>
              <a:rPr lang="en-US" altLang="en-US" dirty="0"/>
              <a:t>Why take CS2523?</a:t>
            </a:r>
          </a:p>
        </p:txBody>
      </p:sp>
      <p:sp>
        <p:nvSpPr>
          <p:cNvPr id="92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89C882B-7F36-42FC-9905-734436928FEA}" type="slidenum">
              <a:rPr lang="en-US" altLang="en-US" sz="1400" smtClean="0"/>
              <a:pPr eaLnBrk="1" hangingPunct="1">
                <a:spcBef>
                  <a:spcPct val="0"/>
                </a:spcBef>
                <a:buFontTx/>
                <a:buNone/>
              </a:pPr>
              <a:t>32</a:t>
            </a:fld>
            <a:endParaRPr lang="en-US" altLang="en-US" sz="1400" dirty="0"/>
          </a:p>
        </p:txBody>
      </p:sp>
      <p:pic>
        <p:nvPicPr>
          <p:cNvPr id="2050" name="Picture 2" descr="Computer Organization | Von Neumann architecture - GeeksforGeeks">
            <a:extLst>
              <a:ext uri="{FF2B5EF4-FFF2-40B4-BE49-F238E27FC236}">
                <a16:creationId xmlns:a16="http://schemas.microsoft.com/office/drawing/2014/main" id="{6E695236-36E7-46B7-9946-8360DA0F8D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5847" y="1058333"/>
            <a:ext cx="6972305" cy="4904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366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5800" y="152400"/>
            <a:ext cx="7772400" cy="914400"/>
          </a:xfrm>
        </p:spPr>
        <p:txBody>
          <a:bodyPr/>
          <a:lstStyle/>
          <a:p>
            <a:pPr eaLnBrk="1" hangingPunct="1"/>
            <a:r>
              <a:rPr lang="en-US" altLang="en-US" dirty="0"/>
              <a:t>Why take CS2523?</a:t>
            </a:r>
          </a:p>
        </p:txBody>
      </p:sp>
      <p:sp>
        <p:nvSpPr>
          <p:cNvPr id="92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89C882B-7F36-42FC-9905-734436928FEA}" type="slidenum">
              <a:rPr lang="en-US" altLang="en-US" sz="1400" smtClean="0"/>
              <a:pPr eaLnBrk="1" hangingPunct="1">
                <a:spcBef>
                  <a:spcPct val="0"/>
                </a:spcBef>
                <a:buFontTx/>
                <a:buNone/>
              </a:pPr>
              <a:t>33</a:t>
            </a:fld>
            <a:endParaRPr lang="en-US" altLang="en-US" sz="1400" dirty="0"/>
          </a:p>
        </p:txBody>
      </p:sp>
      <p:pic>
        <p:nvPicPr>
          <p:cNvPr id="3076" name="Picture 4" descr="Computer System Organization. A digital computer consists of an… | by Ayca  Akcay | Medium">
            <a:extLst>
              <a:ext uri="{FF2B5EF4-FFF2-40B4-BE49-F238E27FC236}">
                <a16:creationId xmlns:a16="http://schemas.microsoft.com/office/drawing/2014/main" id="{2FBD2EC5-D0F5-4F89-BE66-E0A89D2326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2866" y="1371600"/>
            <a:ext cx="7515334" cy="4686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243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5800" y="152400"/>
            <a:ext cx="7772400" cy="914400"/>
          </a:xfrm>
        </p:spPr>
        <p:txBody>
          <a:bodyPr/>
          <a:lstStyle/>
          <a:p>
            <a:pPr eaLnBrk="1" hangingPunct="1"/>
            <a:r>
              <a:rPr lang="en-US" altLang="en-US" dirty="0"/>
              <a:t>Why take CS2523?</a:t>
            </a:r>
          </a:p>
        </p:txBody>
      </p:sp>
      <p:sp>
        <p:nvSpPr>
          <p:cNvPr id="92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89C882B-7F36-42FC-9905-734436928FEA}" type="slidenum">
              <a:rPr lang="en-US" altLang="en-US" sz="1400" smtClean="0"/>
              <a:pPr eaLnBrk="1" hangingPunct="1">
                <a:spcBef>
                  <a:spcPct val="0"/>
                </a:spcBef>
                <a:buFontTx/>
                <a:buNone/>
              </a:pPr>
              <a:t>34</a:t>
            </a:fld>
            <a:endParaRPr lang="en-US" altLang="en-US" sz="1400" dirty="0"/>
          </a:p>
        </p:txBody>
      </p:sp>
      <p:pic>
        <p:nvPicPr>
          <p:cNvPr id="4098" name="Picture 2" descr="programming - Who is credited for the creation of Assembly Language? -  Retrocomputing Stack Exchange">
            <a:extLst>
              <a:ext uri="{FF2B5EF4-FFF2-40B4-BE49-F238E27FC236}">
                <a16:creationId xmlns:a16="http://schemas.microsoft.com/office/drawing/2014/main" id="{FCE79D82-5A47-48A9-9531-2263134672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68621"/>
            <a:ext cx="8229600"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479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590800"/>
            <a:ext cx="8229600" cy="1143000"/>
          </a:xfrm>
        </p:spPr>
        <p:txBody>
          <a:bodyPr/>
          <a:lstStyle/>
          <a:p>
            <a:r>
              <a:rPr lang="en-US" altLang="en-US" dirty="0"/>
              <a:t>The End</a:t>
            </a:r>
            <a:br>
              <a:rPr lang="en-US" altLang="en-US" dirty="0"/>
            </a:br>
            <a:br>
              <a:rPr lang="en-US" altLang="en-US" dirty="0"/>
            </a:br>
            <a:r>
              <a:rPr lang="en-US" altLang="en-US" dirty="0"/>
              <a:t>Thanks for Your Attention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951200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590800"/>
            <a:ext cx="8229600" cy="1143000"/>
          </a:xfrm>
        </p:spPr>
        <p:txBody>
          <a:bodyPr/>
          <a:lstStyle/>
          <a:p>
            <a:r>
              <a:rPr lang="en-US" dirty="0"/>
              <a:t>Questions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13266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219200" y="119150"/>
            <a:ext cx="7086600" cy="533400"/>
          </a:xfrm>
        </p:spPr>
        <p:txBody>
          <a:bodyPr/>
          <a:lstStyle/>
          <a:p>
            <a:r>
              <a:rPr lang="en-US" dirty="0"/>
              <a:t>Introduce Yourself</a:t>
            </a:r>
          </a:p>
        </p:txBody>
      </p:sp>
      <p:sp>
        <p:nvSpPr>
          <p:cNvPr id="133123" name="Rectangle 3"/>
          <p:cNvSpPr>
            <a:spLocks noGrp="1" noChangeArrowheads="1"/>
          </p:cNvSpPr>
          <p:nvPr>
            <p:ph type="body" idx="1"/>
          </p:nvPr>
        </p:nvSpPr>
        <p:spPr>
          <a:xfrm>
            <a:off x="76200" y="1219200"/>
            <a:ext cx="8991600" cy="5334000"/>
          </a:xfrm>
        </p:spPr>
        <p:txBody>
          <a:bodyPr>
            <a:normAutofit/>
          </a:bodyPr>
          <a:lstStyle/>
          <a:p>
            <a:endParaRPr lang="en-US" dirty="0"/>
          </a:p>
          <a:p>
            <a:r>
              <a:rPr lang="en-US" dirty="0"/>
              <a:t>Your good name</a:t>
            </a:r>
          </a:p>
          <a:p>
            <a:endParaRPr lang="en-US" dirty="0"/>
          </a:p>
          <a:p>
            <a:r>
              <a:rPr lang="en-US" dirty="0"/>
              <a:t>Your favorite course till now</a:t>
            </a:r>
          </a:p>
          <a:p>
            <a:endParaRPr lang="en-US" dirty="0"/>
          </a:p>
          <a:p>
            <a:r>
              <a:rPr lang="en-US" dirty="0"/>
              <a:t>Your expectation from course</a:t>
            </a:r>
          </a:p>
          <a:p>
            <a:endParaRPr lang="en-US" dirty="0"/>
          </a:p>
          <a:p>
            <a:r>
              <a:rPr lang="en-US" dirty="0"/>
              <a:t>Your expectation from teacher</a:t>
            </a:r>
          </a:p>
        </p:txBody>
      </p:sp>
    </p:spTree>
    <p:extLst>
      <p:ext uri="{BB962C8B-B14F-4D97-AF65-F5344CB8AC3E}">
        <p14:creationId xmlns:p14="http://schemas.microsoft.com/office/powerpoint/2010/main" val="410419109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934200" cy="639762"/>
          </a:xfrm>
        </p:spPr>
        <p:txBody>
          <a:bodyPr>
            <a:noAutofit/>
          </a:bodyPr>
          <a:lstStyle/>
          <a:p>
            <a:r>
              <a:rPr lang="en-US" dirty="0"/>
              <a:t>Course Contents and Organization</a:t>
            </a:r>
          </a:p>
        </p:txBody>
      </p:sp>
      <p:sp>
        <p:nvSpPr>
          <p:cNvPr id="3" name="Content Placeholder 2"/>
          <p:cNvSpPr>
            <a:spLocks noGrp="1"/>
          </p:cNvSpPr>
          <p:nvPr>
            <p:ph idx="1"/>
          </p:nvPr>
        </p:nvSpPr>
        <p:spPr>
          <a:xfrm>
            <a:off x="0" y="1447800"/>
            <a:ext cx="6172200" cy="4545675"/>
          </a:xfrm>
        </p:spPr>
        <p:txBody>
          <a:bodyPr>
            <a:normAutofit/>
          </a:bodyPr>
          <a:lstStyle/>
          <a:p>
            <a:pPr fontAlgn="base">
              <a:lnSpc>
                <a:spcPct val="90000"/>
              </a:lnSpc>
              <a:spcAft>
                <a:spcPct val="0"/>
              </a:spcAft>
              <a:buClr>
                <a:schemeClr val="tx2"/>
              </a:buClr>
              <a:defRPr/>
            </a:pPr>
            <a:r>
              <a:rPr lang="en-US" sz="3200" dirty="0"/>
              <a:t>See outline on Portal for</a:t>
            </a:r>
          </a:p>
          <a:p>
            <a:pPr fontAlgn="base">
              <a:lnSpc>
                <a:spcPct val="90000"/>
              </a:lnSpc>
              <a:spcAft>
                <a:spcPct val="0"/>
              </a:spcAft>
              <a:buClr>
                <a:schemeClr val="tx2"/>
              </a:buClr>
              <a:defRPr/>
            </a:pPr>
            <a:endParaRPr lang="en-US" sz="3200" dirty="0"/>
          </a:p>
          <a:p>
            <a:pPr lvl="1" fontAlgn="base">
              <a:lnSpc>
                <a:spcPct val="90000"/>
              </a:lnSpc>
              <a:spcAft>
                <a:spcPct val="0"/>
              </a:spcAft>
              <a:defRPr/>
            </a:pPr>
            <a:r>
              <a:rPr lang="en-US" sz="3200" dirty="0"/>
              <a:t>Course Contents</a:t>
            </a:r>
          </a:p>
          <a:p>
            <a:pPr fontAlgn="base">
              <a:lnSpc>
                <a:spcPct val="90000"/>
              </a:lnSpc>
              <a:spcAft>
                <a:spcPct val="0"/>
              </a:spcAft>
              <a:buClr>
                <a:schemeClr val="tx2"/>
              </a:buClr>
              <a:defRPr/>
            </a:pPr>
            <a:endParaRPr lang="en-US" sz="3200" dirty="0"/>
          </a:p>
          <a:p>
            <a:pPr lvl="1" fontAlgn="base">
              <a:lnSpc>
                <a:spcPct val="90000"/>
              </a:lnSpc>
              <a:spcAft>
                <a:spcPct val="0"/>
              </a:spcAft>
              <a:defRPr/>
            </a:pPr>
            <a:r>
              <a:rPr lang="en-US" sz="3200" dirty="0"/>
              <a:t>Evaluation Criteria</a:t>
            </a:r>
          </a:p>
          <a:p>
            <a:pPr fontAlgn="base">
              <a:lnSpc>
                <a:spcPct val="90000"/>
              </a:lnSpc>
              <a:spcAft>
                <a:spcPct val="0"/>
              </a:spcAft>
              <a:defRPr/>
            </a:pPr>
            <a:endParaRPr lang="en-US" sz="3200" dirty="0"/>
          </a:p>
          <a:p>
            <a:pPr fontAlgn="base">
              <a:lnSpc>
                <a:spcPct val="90000"/>
              </a:lnSpc>
              <a:spcAft>
                <a:spcPct val="0"/>
              </a:spcAft>
              <a:defRPr/>
            </a:pP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341126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934200" cy="639762"/>
          </a:xfrm>
        </p:spPr>
        <p:txBody>
          <a:bodyPr>
            <a:noAutofit/>
          </a:bodyPr>
          <a:lstStyle/>
          <a:p>
            <a:r>
              <a:rPr lang="en-US" dirty="0"/>
              <a:t>Course Objectives</a:t>
            </a:r>
          </a:p>
        </p:txBody>
      </p:sp>
      <p:sp>
        <p:nvSpPr>
          <p:cNvPr id="3" name="Content Placeholder 2"/>
          <p:cNvSpPr>
            <a:spLocks noGrp="1"/>
          </p:cNvSpPr>
          <p:nvPr>
            <p:ph idx="1"/>
          </p:nvPr>
        </p:nvSpPr>
        <p:spPr>
          <a:xfrm>
            <a:off x="152400" y="1474125"/>
            <a:ext cx="8610600" cy="5079075"/>
          </a:xfrm>
        </p:spPr>
        <p:txBody>
          <a:bodyPr>
            <a:normAutofit fontScale="77500" lnSpcReduction="20000"/>
          </a:bodyPr>
          <a:lstStyle/>
          <a:p>
            <a:pPr fontAlgn="base">
              <a:lnSpc>
                <a:spcPct val="90000"/>
              </a:lnSpc>
              <a:spcAft>
                <a:spcPct val="0"/>
              </a:spcAft>
              <a:buClr>
                <a:schemeClr val="tx2"/>
              </a:buClr>
              <a:defRPr/>
            </a:pPr>
            <a:r>
              <a:rPr lang="en-US" sz="3200" dirty="0"/>
              <a:t>Course learning Outcomes (CLOs):</a:t>
            </a:r>
          </a:p>
          <a:p>
            <a:pPr marL="457200" lvl="1" indent="0" fontAlgn="base">
              <a:lnSpc>
                <a:spcPct val="90000"/>
              </a:lnSpc>
              <a:spcAft>
                <a:spcPct val="0"/>
              </a:spcAft>
              <a:buNone/>
              <a:defRPr/>
            </a:pPr>
            <a:r>
              <a:rPr lang="en-US" sz="3200" dirty="0"/>
              <a:t>At the end of this course, the students should be able to:</a:t>
            </a:r>
          </a:p>
          <a:p>
            <a:pPr marL="457200" lvl="1" indent="0" fontAlgn="base">
              <a:lnSpc>
                <a:spcPct val="90000"/>
              </a:lnSpc>
              <a:spcAft>
                <a:spcPct val="0"/>
              </a:spcAft>
              <a:buNone/>
              <a:defRPr/>
            </a:pPr>
            <a:endParaRPr lang="en-US" sz="3200" dirty="0"/>
          </a:p>
          <a:p>
            <a:pPr marL="514350" indent="-514350">
              <a:buFont typeface="+mj-lt"/>
              <a:buAutoNum type="arabicPeriod"/>
            </a:pPr>
            <a:r>
              <a:rPr lang="en-US" b="1" dirty="0"/>
              <a:t>CLO1: Define </a:t>
            </a:r>
            <a:r>
              <a:rPr lang="en-US" dirty="0"/>
              <a:t>concepts in the design of micro processor as state machine and designing its data path and  its controller. [C1- Remembering]</a:t>
            </a:r>
          </a:p>
          <a:p>
            <a:pPr marL="514350" indent="-514350">
              <a:buFont typeface="+mj-lt"/>
              <a:buAutoNum type="arabicPeriod"/>
            </a:pPr>
            <a:endParaRPr lang="en-US" dirty="0"/>
          </a:p>
          <a:p>
            <a:pPr marL="514350" indent="-514350">
              <a:buFont typeface="+mj-lt"/>
              <a:buAutoNum type="arabicPeriod"/>
            </a:pPr>
            <a:r>
              <a:rPr lang="en-US" dirty="0"/>
              <a:t> </a:t>
            </a:r>
            <a:r>
              <a:rPr lang="en-US" b="1" dirty="0"/>
              <a:t>CLO2</a:t>
            </a:r>
            <a:r>
              <a:rPr lang="en-US" dirty="0"/>
              <a:t>: </a:t>
            </a:r>
            <a:r>
              <a:rPr lang="en-US" b="1" dirty="0"/>
              <a:t>Describe </a:t>
            </a:r>
            <a:r>
              <a:rPr lang="en-US" dirty="0"/>
              <a:t>how the basic units of the Intel 8088 architecture work together to represent Integer Numbers, Floating Numbers and register representation inside the microprocessor. [C2- Understanding]</a:t>
            </a:r>
          </a:p>
          <a:p>
            <a:pPr marL="514350" indent="-514350">
              <a:buFont typeface="+mj-lt"/>
              <a:buAutoNum type="arabicPeriod"/>
            </a:pPr>
            <a:endParaRPr lang="en-US" dirty="0"/>
          </a:p>
          <a:p>
            <a:pPr marL="514350" indent="-514350">
              <a:buFont typeface="+mj-lt"/>
              <a:buAutoNum type="arabicPeriod"/>
            </a:pPr>
            <a:r>
              <a:rPr lang="en-US" b="1" dirty="0"/>
              <a:t> CLO3: Implement </a:t>
            </a:r>
            <a:r>
              <a:rPr lang="en-US" dirty="0"/>
              <a:t>assembly programs of intermediate complexity using the intel 8088 architecture. The student should also be able to convert intermediate complexity program in high level language into assembly code. [C3- Applying]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403805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934200" cy="639762"/>
          </a:xfrm>
        </p:spPr>
        <p:txBody>
          <a:bodyPr>
            <a:noAutofit/>
          </a:bodyPr>
          <a:lstStyle/>
          <a:p>
            <a:r>
              <a:rPr lang="en-US" dirty="0"/>
              <a:t>Course Objectives</a:t>
            </a:r>
          </a:p>
        </p:txBody>
      </p:sp>
      <p:sp>
        <p:nvSpPr>
          <p:cNvPr id="3" name="Content Placeholder 2"/>
          <p:cNvSpPr>
            <a:spLocks noGrp="1"/>
          </p:cNvSpPr>
          <p:nvPr>
            <p:ph idx="1"/>
          </p:nvPr>
        </p:nvSpPr>
        <p:spPr>
          <a:xfrm>
            <a:off x="152400" y="1474125"/>
            <a:ext cx="8610600" cy="5079075"/>
          </a:xfrm>
        </p:spPr>
        <p:txBody>
          <a:bodyPr>
            <a:normAutofit/>
          </a:bodyPr>
          <a:lstStyle/>
          <a:p>
            <a:pPr fontAlgn="base">
              <a:lnSpc>
                <a:spcPct val="90000"/>
              </a:lnSpc>
              <a:spcAft>
                <a:spcPct val="0"/>
              </a:spcAft>
              <a:buClr>
                <a:schemeClr val="tx2"/>
              </a:buClr>
              <a:defRPr/>
            </a:pPr>
            <a:r>
              <a:rPr lang="en-US" b="1" dirty="0"/>
              <a:t>CLO / PLO Mapping </a:t>
            </a:r>
          </a:p>
          <a:p>
            <a:pPr fontAlgn="base">
              <a:lnSpc>
                <a:spcPct val="90000"/>
              </a:lnSpc>
              <a:spcAft>
                <a:spcPct val="0"/>
              </a:spcAft>
              <a:buClr>
                <a:schemeClr val="tx2"/>
              </a:buClr>
              <a:defRPr/>
            </a:pPr>
            <a:endParaRPr lang="en-US" b="1" dirty="0"/>
          </a:p>
          <a:p>
            <a:pPr fontAlgn="base">
              <a:lnSpc>
                <a:spcPct val="90000"/>
              </a:lnSpc>
              <a:spcAft>
                <a:spcPct val="0"/>
              </a:spcAft>
              <a:buClr>
                <a:schemeClr val="tx2"/>
              </a:buClr>
              <a:defRPr/>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graphicFrame>
        <p:nvGraphicFramePr>
          <p:cNvPr id="6" name="Table 5">
            <a:extLst>
              <a:ext uri="{FF2B5EF4-FFF2-40B4-BE49-F238E27FC236}">
                <a16:creationId xmlns:a16="http://schemas.microsoft.com/office/drawing/2014/main" id="{7A653667-3B6E-4CF5-ABA7-B71DC92E369B}"/>
              </a:ext>
            </a:extLst>
          </p:cNvPr>
          <p:cNvGraphicFramePr>
            <a:graphicFrameLocks noGrp="1"/>
          </p:cNvGraphicFramePr>
          <p:nvPr>
            <p:extLst>
              <p:ext uri="{D42A27DB-BD31-4B8C-83A1-F6EECF244321}">
                <p14:modId xmlns:p14="http://schemas.microsoft.com/office/powerpoint/2010/main" val="3674923571"/>
              </p:ext>
            </p:extLst>
          </p:nvPr>
        </p:nvGraphicFramePr>
        <p:xfrm>
          <a:off x="143933" y="2299162"/>
          <a:ext cx="8763001" cy="3428999"/>
        </p:xfrm>
        <a:graphic>
          <a:graphicData uri="http://schemas.openxmlformats.org/drawingml/2006/table">
            <a:tbl>
              <a:tblPr firstRow="1" firstCol="1" bandRow="1">
                <a:tableStyleId>{5C22544A-7EE6-4342-B048-85BDC9FD1C3A}</a:tableStyleId>
              </a:tblPr>
              <a:tblGrid>
                <a:gridCol w="5364673">
                  <a:extLst>
                    <a:ext uri="{9D8B030D-6E8A-4147-A177-3AD203B41FA5}">
                      <a16:colId xmlns:a16="http://schemas.microsoft.com/office/drawing/2014/main" val="2730945046"/>
                    </a:ext>
                  </a:extLst>
                </a:gridCol>
                <a:gridCol w="1196812">
                  <a:extLst>
                    <a:ext uri="{9D8B030D-6E8A-4147-A177-3AD203B41FA5}">
                      <a16:colId xmlns:a16="http://schemas.microsoft.com/office/drawing/2014/main" val="1963357392"/>
                    </a:ext>
                  </a:extLst>
                </a:gridCol>
                <a:gridCol w="1100758">
                  <a:extLst>
                    <a:ext uri="{9D8B030D-6E8A-4147-A177-3AD203B41FA5}">
                      <a16:colId xmlns:a16="http://schemas.microsoft.com/office/drawing/2014/main" val="3680034749"/>
                    </a:ext>
                  </a:extLst>
                </a:gridCol>
                <a:gridCol w="1100758">
                  <a:extLst>
                    <a:ext uri="{9D8B030D-6E8A-4147-A177-3AD203B41FA5}">
                      <a16:colId xmlns:a16="http://schemas.microsoft.com/office/drawing/2014/main" val="3253146172"/>
                    </a:ext>
                  </a:extLst>
                </a:gridCol>
              </a:tblGrid>
              <a:tr h="938525">
                <a:tc>
                  <a:txBody>
                    <a:bodyPr/>
                    <a:lstStyle/>
                    <a:p>
                      <a:pPr marL="0" marR="0">
                        <a:lnSpc>
                          <a:spcPct val="107000"/>
                        </a:lnSpc>
                        <a:spcBef>
                          <a:spcPts val="0"/>
                        </a:spcBef>
                        <a:spcAft>
                          <a:spcPts val="800"/>
                        </a:spcAft>
                      </a:pPr>
                      <a:r>
                        <a:rPr lang="en-US" sz="2000">
                          <a:effectLst/>
                        </a:rPr>
                        <a:t> PLO CS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a:effectLst/>
                        </a:rPr>
                        <a:t>CLO:1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dirty="0">
                          <a:effectLst/>
                        </a:rPr>
                        <a:t>CLO:2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a:effectLst/>
                        </a:rPr>
                        <a:t>CLO:3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5528392"/>
                  </a:ext>
                </a:extLst>
              </a:tr>
              <a:tr h="536868">
                <a:tc>
                  <a:txBody>
                    <a:bodyPr/>
                    <a:lstStyle/>
                    <a:p>
                      <a:pPr marL="0" marR="0">
                        <a:lnSpc>
                          <a:spcPct val="107000"/>
                        </a:lnSpc>
                        <a:spcBef>
                          <a:spcPts val="0"/>
                        </a:spcBef>
                        <a:spcAft>
                          <a:spcPts val="800"/>
                        </a:spcAft>
                      </a:pPr>
                      <a:r>
                        <a:rPr lang="en-US" sz="2000">
                          <a:effectLst/>
                        </a:rPr>
                        <a:t>PLO:1   (Knowledge)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a:effectLst/>
                        </a:rPr>
                        <a:t>     </a:t>
                      </a:r>
                      <a:r>
                        <a:rPr lang="en-US" sz="2000">
                          <a:effectLst/>
                          <a:sym typeface="Wingdings" panose="05000000000000000000" pitchFamily="2" charset="2"/>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a:effectLst/>
                        </a:rPr>
                        <a:t>  </a:t>
                      </a:r>
                      <a:r>
                        <a:rPr lang="en-US" sz="2000">
                          <a:effectLst/>
                          <a:sym typeface="Wingdings" panose="05000000000000000000" pitchFamily="2" charset="2"/>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9736491"/>
                  </a:ext>
                </a:extLst>
              </a:tr>
              <a:tr h="536868">
                <a:tc>
                  <a:txBody>
                    <a:bodyPr/>
                    <a:lstStyle/>
                    <a:p>
                      <a:pPr marL="0" marR="0">
                        <a:lnSpc>
                          <a:spcPct val="107000"/>
                        </a:lnSpc>
                        <a:spcBef>
                          <a:spcPts val="0"/>
                        </a:spcBef>
                        <a:spcAft>
                          <a:spcPts val="800"/>
                        </a:spcAft>
                      </a:pPr>
                      <a:r>
                        <a:rPr lang="en-US" sz="2000">
                          <a:effectLst/>
                        </a:rPr>
                        <a:t>PLO:2  (Problem Analysis)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9369820"/>
                  </a:ext>
                </a:extLst>
              </a:tr>
              <a:tr h="1416738">
                <a:tc>
                  <a:txBody>
                    <a:bodyPr/>
                    <a:lstStyle/>
                    <a:p>
                      <a:pPr marL="0" marR="0">
                        <a:lnSpc>
                          <a:spcPct val="107000"/>
                        </a:lnSpc>
                        <a:spcBef>
                          <a:spcPts val="0"/>
                        </a:spcBef>
                        <a:spcAft>
                          <a:spcPts val="800"/>
                        </a:spcAft>
                      </a:pPr>
                      <a:r>
                        <a:rPr lang="en-US" sz="2000">
                          <a:effectLst/>
                        </a:rPr>
                        <a:t> </a:t>
                      </a:r>
                    </a:p>
                    <a:p>
                      <a:pPr marL="0" marR="0">
                        <a:lnSpc>
                          <a:spcPct val="107000"/>
                        </a:lnSpc>
                        <a:spcBef>
                          <a:spcPts val="0"/>
                        </a:spcBef>
                        <a:spcAft>
                          <a:spcPts val="800"/>
                        </a:spcAft>
                      </a:pPr>
                      <a:r>
                        <a:rPr lang="en-US" sz="2000">
                          <a:effectLst/>
                        </a:rPr>
                        <a:t>PLO:3  (System Design)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dirty="0">
                          <a:effectLst/>
                        </a:rPr>
                        <a:t> </a:t>
                      </a:r>
                    </a:p>
                    <a:p>
                      <a:pPr marL="0" marR="0">
                        <a:lnSpc>
                          <a:spcPct val="107000"/>
                        </a:lnSpc>
                        <a:spcBef>
                          <a:spcPts val="0"/>
                        </a:spcBef>
                        <a:spcAft>
                          <a:spcPts val="800"/>
                        </a:spcAft>
                      </a:pPr>
                      <a:r>
                        <a:rPr lang="en-US" sz="2000" dirty="0">
                          <a:effectLst/>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6155970"/>
                  </a:ext>
                </a:extLst>
              </a:tr>
            </a:tbl>
          </a:graphicData>
        </a:graphic>
      </p:graphicFrame>
    </p:spTree>
    <p:extLst>
      <p:ext uri="{BB962C8B-B14F-4D97-AF65-F5344CB8AC3E}">
        <p14:creationId xmlns:p14="http://schemas.microsoft.com/office/powerpoint/2010/main" val="223491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934200" cy="639762"/>
          </a:xfrm>
        </p:spPr>
        <p:txBody>
          <a:bodyPr>
            <a:noAutofit/>
          </a:bodyPr>
          <a:lstStyle/>
          <a:p>
            <a:r>
              <a:rPr lang="sv-SE" dirty="0"/>
              <a:t>Pre-Requisites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Content Placeholder 4"/>
          <p:cNvSpPr>
            <a:spLocks noGrp="1"/>
          </p:cNvSpPr>
          <p:nvPr>
            <p:ph idx="1"/>
          </p:nvPr>
        </p:nvSpPr>
        <p:spPr>
          <a:xfrm>
            <a:off x="1214120" y="990600"/>
            <a:ext cx="7625080" cy="4525963"/>
          </a:xfrm>
        </p:spPr>
        <p:txBody>
          <a:bodyPr/>
          <a:lstStyle/>
          <a:p>
            <a:r>
              <a:rPr lang="en-US" dirty="0"/>
              <a:t>CS1133: Introduction to Programming</a:t>
            </a:r>
          </a:p>
        </p:txBody>
      </p:sp>
      <p:graphicFrame>
        <p:nvGraphicFramePr>
          <p:cNvPr id="8" name="Object 3"/>
          <p:cNvGraphicFramePr>
            <a:graphicFrameLocks noChangeAspect="1"/>
          </p:cNvGraphicFramePr>
          <p:nvPr>
            <p:extLst>
              <p:ext uri="{D42A27DB-BD31-4B8C-83A1-F6EECF244321}">
                <p14:modId xmlns:p14="http://schemas.microsoft.com/office/powerpoint/2010/main" val="3578940025"/>
              </p:ext>
            </p:extLst>
          </p:nvPr>
        </p:nvGraphicFramePr>
        <p:xfrm>
          <a:off x="508000" y="3052762"/>
          <a:ext cx="3657600" cy="3576638"/>
        </p:xfrm>
        <a:graphic>
          <a:graphicData uri="http://schemas.openxmlformats.org/presentationml/2006/ole">
            <mc:AlternateContent xmlns:mc="http://schemas.openxmlformats.org/markup-compatibility/2006">
              <mc:Choice xmlns:v="urn:schemas-microsoft-com:vml" Requires="v">
                <p:oleObj spid="_x0000_s1285" name="Clip" r:id="rId4" imgW="16500240" imgH="14188320" progId="">
                  <p:embed/>
                </p:oleObj>
              </mc:Choice>
              <mc:Fallback>
                <p:oleObj name="Clip" r:id="rId4" imgW="16500240" imgH="14188320" progId="">
                  <p:embed/>
                  <p:pic>
                    <p:nvPicPr>
                      <p:cNvPr id="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00" y="3052762"/>
                        <a:ext cx="3657600" cy="357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AutoShape 6"/>
          <p:cNvSpPr>
            <a:spLocks noChangeArrowheads="1"/>
          </p:cNvSpPr>
          <p:nvPr/>
        </p:nvSpPr>
        <p:spPr bwMode="auto">
          <a:xfrm>
            <a:off x="3479800" y="2062162"/>
            <a:ext cx="5257800" cy="1524000"/>
          </a:xfrm>
          <a:prstGeom prst="cloudCallout">
            <a:avLst>
              <a:gd name="adj1" fmla="val -44023"/>
              <a:gd name="adj2" fmla="val 58023"/>
            </a:avLst>
          </a:prstGeom>
          <a:noFill/>
          <a:ln w="12700">
            <a:solidFill>
              <a:schemeClr val="tx1"/>
            </a:solidFill>
            <a:round/>
            <a:headEnd/>
            <a:tailEnd/>
          </a:ln>
          <a:effectLst/>
        </p:spPr>
        <p:txBody>
          <a:bodyPr wrap="none" anchor="ctr"/>
          <a:lstStyle/>
          <a:p>
            <a:pPr algn="ctr" defTabSz="762000" eaLnBrk="0" hangingPunct="0"/>
            <a:r>
              <a:rPr lang="en-US" dirty="0">
                <a:latin typeface="Comic Sans MS" pitchFamily="66" charset="0"/>
              </a:rPr>
              <a:t>Thirst for knowledge…</a:t>
            </a:r>
          </a:p>
        </p:txBody>
      </p:sp>
    </p:spTree>
    <p:extLst>
      <p:ext uri="{BB962C8B-B14F-4D97-AF65-F5344CB8AC3E}">
        <p14:creationId xmlns:p14="http://schemas.microsoft.com/office/powerpoint/2010/main" val="338338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934200" cy="639762"/>
          </a:xfrm>
        </p:spPr>
        <p:txBody>
          <a:bodyPr>
            <a:noAutofit/>
          </a:bodyPr>
          <a:lstStyle/>
          <a:p>
            <a:r>
              <a:rPr lang="en-US" dirty="0"/>
              <a:t>Course Information</a:t>
            </a:r>
          </a:p>
        </p:txBody>
      </p:sp>
      <p:sp>
        <p:nvSpPr>
          <p:cNvPr id="3" name="Content Placeholder 2"/>
          <p:cNvSpPr>
            <a:spLocks noGrp="1"/>
          </p:cNvSpPr>
          <p:nvPr>
            <p:ph idx="1"/>
          </p:nvPr>
        </p:nvSpPr>
        <p:spPr>
          <a:xfrm>
            <a:off x="152400" y="914401"/>
            <a:ext cx="8839200" cy="5441950"/>
          </a:xfrm>
        </p:spPr>
        <p:txBody>
          <a:bodyPr>
            <a:normAutofit lnSpcReduction="10000"/>
          </a:bodyPr>
          <a:lstStyle/>
          <a:p>
            <a:r>
              <a:rPr lang="en-US" dirty="0"/>
              <a:t>The main objective of this course is to introduce the organization of computer systems and usage of assembly language for optimization and control. </a:t>
            </a:r>
          </a:p>
          <a:p>
            <a:endParaRPr lang="en-US" dirty="0"/>
          </a:p>
          <a:p>
            <a:r>
              <a:rPr lang="en-US" dirty="0"/>
              <a:t>Emphasis should be given to expose the low-level logic employed for problem solving while using assembly language as a tool. </a:t>
            </a:r>
          </a:p>
          <a:p>
            <a:endParaRPr lang="en-US" dirty="0"/>
          </a:p>
          <a:p>
            <a:r>
              <a:rPr lang="en-US" dirty="0"/>
              <a:t>The course will be delivered with the consideration of the one of the most famous microprocessors of Intel. i.e. iAPX88 and our assembly language programs will be implemented with this architecture.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08916679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8D65631BD7B344876510D6EE00220C" ma:contentTypeVersion="0" ma:contentTypeDescription="Create a new document." ma:contentTypeScope="" ma:versionID="abcefb1a9f9b3df41ae0ab21c8b5a20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3131675-6A86-4F03-BDFA-28C66E2626CA}"/>
</file>

<file path=customXml/itemProps2.xml><?xml version="1.0" encoding="utf-8"?>
<ds:datastoreItem xmlns:ds="http://schemas.openxmlformats.org/officeDocument/2006/customXml" ds:itemID="{054DD730-5D0A-415D-B6EC-97488538757E}"/>
</file>

<file path=customXml/itemProps3.xml><?xml version="1.0" encoding="utf-8"?>
<ds:datastoreItem xmlns:ds="http://schemas.openxmlformats.org/officeDocument/2006/customXml" ds:itemID="{C097C0EF-E444-467C-815C-CAF845D595D2}"/>
</file>

<file path=docProps/app.xml><?xml version="1.0" encoding="utf-8"?>
<Properties xmlns="http://schemas.openxmlformats.org/officeDocument/2006/extended-properties" xmlns:vt="http://schemas.openxmlformats.org/officeDocument/2006/docPropsVTypes">
  <TotalTime>1193</TotalTime>
  <Words>1411</Words>
  <Application>Microsoft Office PowerPoint</Application>
  <PresentationFormat>On-screen Show (4:3)</PresentationFormat>
  <Paragraphs>273</Paragraphs>
  <Slides>36</Slides>
  <Notes>8</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36</vt:i4>
      </vt:variant>
    </vt:vector>
  </HeadingPairs>
  <TitlesOfParts>
    <vt:vector size="50" baseType="lpstr">
      <vt:lpstr>ＭＳ Ｐゴシック</vt:lpstr>
      <vt:lpstr>宋体</vt:lpstr>
      <vt:lpstr>Arial</vt:lpstr>
      <vt:lpstr>Calibri</vt:lpstr>
      <vt:lpstr>Century Gothic</vt:lpstr>
      <vt:lpstr>Comic Sans MS</vt:lpstr>
      <vt:lpstr>Helvetica</vt:lpstr>
      <vt:lpstr>Times New Roman</vt:lpstr>
      <vt:lpstr>Verdana</vt:lpstr>
      <vt:lpstr>Wingdings</vt:lpstr>
      <vt:lpstr>Wingdings 2</vt:lpstr>
      <vt:lpstr>Office Theme</vt:lpstr>
      <vt:lpstr>Verve</vt:lpstr>
      <vt:lpstr>Clip</vt:lpstr>
      <vt:lpstr>PowerPoint Presentation</vt:lpstr>
      <vt:lpstr>Computer Organization and Assembly Language  (CS2523) – Section # 4</vt:lpstr>
      <vt:lpstr>Lecture Outlines</vt:lpstr>
      <vt:lpstr>Introduce Yourself</vt:lpstr>
      <vt:lpstr>Course Contents and Organization</vt:lpstr>
      <vt:lpstr>Course Objectives</vt:lpstr>
      <vt:lpstr>Course Objectives</vt:lpstr>
      <vt:lpstr>Pre-Requisites</vt:lpstr>
      <vt:lpstr>Course Information</vt:lpstr>
      <vt:lpstr>Course Motivations</vt:lpstr>
      <vt:lpstr>Aims</vt:lpstr>
      <vt:lpstr>Aims</vt:lpstr>
      <vt:lpstr>Instructor Information</vt:lpstr>
      <vt:lpstr>Instructor Information</vt:lpstr>
      <vt:lpstr>Literature</vt:lpstr>
      <vt:lpstr>Literature</vt:lpstr>
      <vt:lpstr>Tentative Grading</vt:lpstr>
      <vt:lpstr>Teaching Methodology</vt:lpstr>
      <vt:lpstr>Consultation</vt:lpstr>
      <vt:lpstr>General Guidelines</vt:lpstr>
      <vt:lpstr>General Guidelines</vt:lpstr>
      <vt:lpstr>General Guidelines</vt:lpstr>
      <vt:lpstr>Personal Integrity</vt:lpstr>
      <vt:lpstr>Collaboration Policy</vt:lpstr>
      <vt:lpstr>Attendance Policy</vt:lpstr>
      <vt:lpstr>Tools We Will Use in Class</vt:lpstr>
      <vt:lpstr>Class Etiquettes </vt:lpstr>
      <vt:lpstr>Open Door Policy </vt:lpstr>
      <vt:lpstr>Why take CS2523?</vt:lpstr>
      <vt:lpstr>Why take CS2523?</vt:lpstr>
      <vt:lpstr>Why take CS2523?</vt:lpstr>
      <vt:lpstr>Why take CS2523?</vt:lpstr>
      <vt:lpstr>Why take CS2523?</vt:lpstr>
      <vt:lpstr>Why take CS2523?</vt:lpstr>
      <vt:lpstr>The End  Thanks for Your Attention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Computer Networks (CS----)</dc:title>
  <dc:creator>Tayyaba Zaheer</dc:creator>
  <cp:lastModifiedBy>Tayyaba Zaheer</cp:lastModifiedBy>
  <cp:revision>373</cp:revision>
  <dcterms:created xsi:type="dcterms:W3CDTF">2006-08-16T00:00:00Z</dcterms:created>
  <dcterms:modified xsi:type="dcterms:W3CDTF">2022-09-27T05:01:14Z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0x010100BA8D65631BD7B344876510D6EE00220C</vt:lpwstr>
  </property>
</Properties>
</file>