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96" r:id="rId5"/>
    <p:sldId id="297" r:id="rId6"/>
    <p:sldId id="298" r:id="rId7"/>
    <p:sldId id="299" r:id="rId8"/>
    <p:sldId id="300" r:id="rId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77" y="42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1884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0444" y="2696818"/>
            <a:ext cx="4409211" cy="363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0" dirty="0"/>
              <a:t>Leonid </a:t>
            </a:r>
            <a:r>
              <a:rPr spc="10" dirty="0"/>
              <a:t>E. </a:t>
            </a:r>
            <a:r>
              <a:rPr spc="-20" dirty="0"/>
              <a:t>Zhukov</a:t>
            </a:r>
            <a:r>
              <a:rPr spc="60" dirty="0"/>
              <a:t> </a:t>
            </a:r>
            <a:r>
              <a:rPr spc="5" dirty="0"/>
              <a:t>(HSE)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30" dirty="0"/>
              <a:t>15.01.2015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5" dirty="0"/>
              <a:t>‹#›</a:t>
            </a:fld>
            <a:r>
              <a:rPr spc="-35" dirty="0"/>
              <a:t> </a:t>
            </a:r>
            <a:r>
              <a:rPr spc="75" dirty="0"/>
              <a:t>/</a:t>
            </a:r>
            <a:r>
              <a:rPr spc="10" dirty="0"/>
              <a:t> </a:t>
            </a:r>
            <a:r>
              <a:rPr spc="-35" dirty="0"/>
              <a:t>35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0" dirty="0"/>
              <a:t>Leonid </a:t>
            </a:r>
            <a:r>
              <a:rPr spc="10" dirty="0"/>
              <a:t>E. </a:t>
            </a:r>
            <a:r>
              <a:rPr spc="-20" dirty="0"/>
              <a:t>Zhukov</a:t>
            </a:r>
            <a:r>
              <a:rPr spc="60" dirty="0"/>
              <a:t> </a:t>
            </a:r>
            <a:r>
              <a:rPr spc="5" dirty="0"/>
              <a:t>(HSE)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30" dirty="0"/>
              <a:t>15.01.2015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5" dirty="0"/>
              <a:t>‹#›</a:t>
            </a:fld>
            <a:r>
              <a:rPr spc="-35" dirty="0"/>
              <a:t> </a:t>
            </a:r>
            <a:r>
              <a:rPr spc="75" dirty="0"/>
              <a:t>/</a:t>
            </a:r>
            <a:r>
              <a:rPr spc="10" dirty="0"/>
              <a:t> </a:t>
            </a:r>
            <a:r>
              <a:rPr spc="-35" dirty="0"/>
              <a:t>35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0" dirty="0"/>
              <a:t>Leonid </a:t>
            </a:r>
            <a:r>
              <a:rPr spc="10" dirty="0"/>
              <a:t>E. </a:t>
            </a:r>
            <a:r>
              <a:rPr spc="-20" dirty="0"/>
              <a:t>Zhukov</a:t>
            </a:r>
            <a:r>
              <a:rPr spc="60" dirty="0"/>
              <a:t> </a:t>
            </a:r>
            <a:r>
              <a:rPr spc="5" dirty="0"/>
              <a:t>(HSE)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30" dirty="0"/>
              <a:t>15.01.2015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5" dirty="0"/>
              <a:t>‹#›</a:t>
            </a:fld>
            <a:r>
              <a:rPr spc="-35" dirty="0"/>
              <a:t> </a:t>
            </a:r>
            <a:r>
              <a:rPr spc="75" dirty="0"/>
              <a:t>/</a:t>
            </a:r>
            <a:r>
              <a:rPr spc="10" dirty="0"/>
              <a:t> </a:t>
            </a:r>
            <a:r>
              <a:rPr spc="-35" dirty="0"/>
              <a:t>35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0" dirty="0"/>
              <a:t>Leonid </a:t>
            </a:r>
            <a:r>
              <a:rPr spc="10" dirty="0"/>
              <a:t>E. </a:t>
            </a:r>
            <a:r>
              <a:rPr spc="-20" dirty="0"/>
              <a:t>Zhukov</a:t>
            </a:r>
            <a:r>
              <a:rPr spc="60" dirty="0"/>
              <a:t> </a:t>
            </a:r>
            <a:r>
              <a:rPr spc="5" dirty="0"/>
              <a:t>(HSE)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30" dirty="0"/>
              <a:t>15.01.2015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5" dirty="0"/>
              <a:t>‹#›</a:t>
            </a:fld>
            <a:r>
              <a:rPr spc="-35" dirty="0"/>
              <a:t> </a:t>
            </a:r>
            <a:r>
              <a:rPr spc="75" dirty="0"/>
              <a:t>/</a:t>
            </a:r>
            <a:r>
              <a:rPr spc="10" dirty="0"/>
              <a:t> </a:t>
            </a:r>
            <a:r>
              <a:rPr spc="-35" dirty="0"/>
              <a:t>35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0" dirty="0"/>
              <a:t>Leonid </a:t>
            </a:r>
            <a:r>
              <a:rPr spc="10" dirty="0"/>
              <a:t>E. </a:t>
            </a:r>
            <a:r>
              <a:rPr spc="-20" dirty="0"/>
              <a:t>Zhukov</a:t>
            </a:r>
            <a:r>
              <a:rPr spc="60" dirty="0"/>
              <a:t> </a:t>
            </a:r>
            <a:r>
              <a:rPr spc="5" dirty="0"/>
              <a:t>(HSE)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30" dirty="0"/>
              <a:t>15.01.2015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5" dirty="0"/>
              <a:t>‹#›</a:t>
            </a:fld>
            <a:r>
              <a:rPr spc="-35" dirty="0"/>
              <a:t> </a:t>
            </a:r>
            <a:r>
              <a:rPr spc="75" dirty="0"/>
              <a:t>/</a:t>
            </a:r>
            <a:r>
              <a:rPr spc="10" dirty="0"/>
              <a:t> </a:t>
            </a:r>
            <a:r>
              <a:rPr spc="-35" dirty="0"/>
              <a:t>35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263" y="1072835"/>
            <a:ext cx="3457575" cy="698396"/>
          </a:xfr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139590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67" indent="0" algn="ctr">
              <a:buNone/>
              <a:defRPr sz="756"/>
            </a:lvl2pPr>
            <a:lvl3pPr marL="345735" indent="0" algn="ctr">
              <a:buNone/>
              <a:defRPr sz="681"/>
            </a:lvl3pPr>
            <a:lvl4pPr marL="518602" indent="0" algn="ctr">
              <a:buNone/>
              <a:defRPr sz="605"/>
            </a:lvl4pPr>
            <a:lvl5pPr marL="691469" indent="0" algn="ctr">
              <a:buNone/>
              <a:defRPr sz="605"/>
            </a:lvl5pPr>
            <a:lvl6pPr marL="864337" indent="0" algn="ctr">
              <a:buNone/>
              <a:defRPr sz="605"/>
            </a:lvl6pPr>
            <a:lvl7pPr marL="1037204" indent="0" algn="ctr">
              <a:buNone/>
              <a:defRPr sz="605"/>
            </a:lvl7pPr>
            <a:lvl8pPr marL="1210071" indent="0" algn="ctr">
              <a:buNone/>
              <a:defRPr sz="605"/>
            </a:lvl8pPr>
            <a:lvl9pPr marL="1382939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31450" y="3338410"/>
            <a:ext cx="431800" cy="92333"/>
          </a:xfrm>
        </p:spPr>
        <p:txBody>
          <a:bodyPr/>
          <a:lstStyle/>
          <a:p>
            <a:fld id="{FAB38A32-6D7E-46C1-B167-316090FE7FF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790" y="3338410"/>
            <a:ext cx="978535" cy="9233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2755" y="3338410"/>
            <a:ext cx="320675" cy="92333"/>
          </a:xfrm>
        </p:spPr>
        <p:txBody>
          <a:bodyPr/>
          <a:lstStyle/>
          <a:p>
            <a:fld id="{3CFA7B96-AC8F-4F95-B575-0D08D064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05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362" y="758785"/>
            <a:ext cx="4251375" cy="206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8790" y="3338410"/>
            <a:ext cx="978535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0" dirty="0"/>
              <a:t>Leonid </a:t>
            </a:r>
            <a:r>
              <a:rPr spc="10" dirty="0"/>
              <a:t>E. </a:t>
            </a:r>
            <a:r>
              <a:rPr spc="-20" dirty="0"/>
              <a:t>Zhukov</a:t>
            </a:r>
            <a:r>
              <a:rPr spc="60" dirty="0"/>
              <a:t> </a:t>
            </a:r>
            <a:r>
              <a:rPr spc="5" dirty="0"/>
              <a:t>(HSE)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31450" y="3338410"/>
            <a:ext cx="431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30" dirty="0"/>
              <a:t>15.01.2015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32755" y="3338410"/>
            <a:ext cx="320675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5" dirty="0"/>
              <a:t>‹#›</a:t>
            </a:fld>
            <a:r>
              <a:rPr spc="-35" dirty="0"/>
              <a:t> </a:t>
            </a:r>
            <a:r>
              <a:rPr spc="75" dirty="0"/>
              <a:t>/</a:t>
            </a:r>
            <a:r>
              <a:rPr spc="10" dirty="0"/>
              <a:t> </a:t>
            </a:r>
            <a:r>
              <a:rPr spc="-35" dirty="0"/>
              <a:t>35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263" y="1422033"/>
            <a:ext cx="3457575" cy="349198"/>
          </a:xfrm>
        </p:spPr>
        <p:txBody>
          <a:bodyPr/>
          <a:lstStyle/>
          <a:p>
            <a:r>
              <a:rPr lang="en-US" dirty="0"/>
              <a:t>Introduction to Graphs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A9998E3-4AA3-4876-8CA8-C2D0D4B11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2" y="1301063"/>
            <a:ext cx="3457575" cy="307777"/>
          </a:xfrm>
        </p:spPr>
        <p:txBody>
          <a:bodyPr/>
          <a:lstStyle/>
          <a:p>
            <a:r>
              <a:rPr lang="en-US" sz="2000" b="1" dirty="0"/>
              <a:t>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338744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61" y="206374"/>
            <a:ext cx="4251375" cy="3192491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“A directed graph (or digraph) G consists of a set of V (vertices/nodes) </a:t>
            </a:r>
          </a:p>
          <a:p>
            <a:pPr algn="ctr"/>
            <a:r>
              <a:rPr lang="en-US" dirty="0"/>
              <a:t>and a set of E (edges) called </a:t>
            </a:r>
            <a:r>
              <a:rPr lang="en-US" b="1" i="1" dirty="0"/>
              <a:t>arcs</a:t>
            </a:r>
            <a:r>
              <a:rPr lang="en-US" dirty="0"/>
              <a:t> such that each edge/arc is </a:t>
            </a:r>
          </a:p>
          <a:p>
            <a:pPr algn="ctr"/>
            <a:r>
              <a:rPr lang="en-US" dirty="0"/>
              <a:t>associated with an ordered pair of vertices”</a:t>
            </a:r>
            <a:endParaRPr lang="en-US" b="1" i="1" dirty="0"/>
          </a:p>
          <a:p>
            <a:pPr algn="ctr"/>
            <a:endParaRPr lang="en-US" sz="1050" dirty="0"/>
          </a:p>
          <a:p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Directed edges are called </a:t>
            </a:r>
            <a:r>
              <a:rPr lang="en-US" sz="1000" b="1" i="1" dirty="0">
                <a:solidFill>
                  <a:schemeClr val="accent2">
                    <a:lumMod val="75000"/>
                  </a:schemeClr>
                </a:solidFill>
              </a:rPr>
              <a:t>ARCS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An arc has a </a:t>
            </a:r>
            <a:r>
              <a:rPr lang="en-US" sz="1000" b="1" i="1" dirty="0">
                <a:solidFill>
                  <a:schemeClr val="accent6">
                    <a:lumMod val="75000"/>
                  </a:schemeClr>
                </a:solidFill>
              </a:rPr>
              <a:t>tail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and a </a:t>
            </a:r>
            <a:r>
              <a:rPr lang="en-US" sz="1000" b="1" i="1" dirty="0">
                <a:solidFill>
                  <a:schemeClr val="accent6">
                    <a:lumMod val="75000"/>
                  </a:schemeClr>
                </a:solidFill>
              </a:rPr>
              <a:t>head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e(</a:t>
            </a:r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a,b</a:t>
            </a:r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), e = ab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;	</a:t>
            </a:r>
          </a:p>
          <a:p>
            <a:pPr algn="l"/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	a = start vertex or tail, </a:t>
            </a:r>
          </a:p>
          <a:p>
            <a:pPr algn="l"/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	b = end vertex or head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Two edges </a:t>
            </a:r>
            <a:r>
              <a:rPr lang="en-US" sz="1000" b="1" u="sng" dirty="0">
                <a:solidFill>
                  <a:schemeClr val="tx2">
                    <a:lumMod val="75000"/>
                  </a:schemeClr>
                </a:solidFill>
              </a:rPr>
              <a:t>ab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1000" b="1" u="sng" dirty="0" err="1">
                <a:solidFill>
                  <a:schemeClr val="tx2">
                    <a:lumMod val="75000"/>
                  </a:schemeClr>
                </a:solidFill>
              </a:rPr>
              <a:t>ba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 are called </a:t>
            </a:r>
            <a:r>
              <a:rPr lang="en-US" sz="1000" i="1" dirty="0">
                <a:solidFill>
                  <a:schemeClr val="tx2">
                    <a:lumMod val="75000"/>
                  </a:schemeClr>
                </a:solidFill>
              </a:rPr>
              <a:t>anti-parallel edges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In digraph an edge is not only incident on a vertex but it is also </a:t>
            </a:r>
            <a:r>
              <a:rPr lang="en-US" sz="1000" i="1" u="sng" dirty="0">
                <a:solidFill>
                  <a:schemeClr val="accent5">
                    <a:lumMod val="75000"/>
                  </a:schemeClr>
                </a:solidFill>
              </a:rPr>
              <a:t>incident out of vertex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sz="1000" i="1" u="sng" dirty="0">
                <a:solidFill>
                  <a:schemeClr val="accent5">
                    <a:lumMod val="75000"/>
                  </a:schemeClr>
                </a:solidFill>
              </a:rPr>
              <a:t>incident into a vertex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The vertex v</a:t>
            </a:r>
            <a:r>
              <a:rPr lang="en-US" sz="1000" baseline="-25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, edge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sz="1000" baseline="-25000" dirty="0" err="1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 is incident out is called </a:t>
            </a:r>
            <a:r>
              <a:rPr lang="en-US" sz="1000" i="1" u="sng" dirty="0">
                <a:solidFill>
                  <a:schemeClr val="accent2">
                    <a:lumMod val="75000"/>
                  </a:schemeClr>
                </a:solidFill>
              </a:rPr>
              <a:t>initial vertex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of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sz="1000" baseline="-25000" dirty="0" err="1">
                <a:solidFill>
                  <a:schemeClr val="accent2">
                    <a:lumMod val="75000"/>
                  </a:schemeClr>
                </a:solidFill>
              </a:rPr>
              <a:t>k</a:t>
            </a:r>
            <a:endParaRPr lang="en-US" sz="1000" baseline="-25000" dirty="0">
              <a:solidFill>
                <a:schemeClr val="accent2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The vertex v</a:t>
            </a:r>
            <a:r>
              <a:rPr lang="en-US" sz="1000" baseline="-25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, edge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sz="1000" baseline="-25000" dirty="0" err="1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 is incident into is called </a:t>
            </a:r>
            <a:r>
              <a:rPr lang="en-US" sz="1000" i="1" u="sng" dirty="0">
                <a:solidFill>
                  <a:schemeClr val="accent2">
                    <a:lumMod val="75000"/>
                  </a:schemeClr>
                </a:solidFill>
              </a:rPr>
              <a:t>terminal vertex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of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sz="1000" baseline="-25000" dirty="0" err="1">
                <a:solidFill>
                  <a:schemeClr val="accent2">
                    <a:lumMod val="75000"/>
                  </a:schemeClr>
                </a:solidFill>
              </a:rPr>
              <a:t>k</a:t>
            </a:r>
            <a:endParaRPr lang="en-US" sz="1000" baseline="-25000" dirty="0">
              <a:solidFill>
                <a:schemeClr val="accent2">
                  <a:lumMod val="75000"/>
                </a:schemeClr>
              </a:solidFill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endParaRPr lang="en-US" sz="1000" baseline="-250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Edges for which initial and terminal vertices are same form a </a:t>
            </a:r>
            <a:r>
              <a:rPr lang="en-US" sz="1000" i="1" u="sng" dirty="0">
                <a:solidFill>
                  <a:schemeClr val="tx2">
                    <a:lumMod val="75000"/>
                  </a:schemeClr>
                </a:solidFill>
              </a:rPr>
              <a:t>self loop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300" baseline="-250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300" baseline="-250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3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66CF6-4342-4664-84A8-2EFF05905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21"/>
          <a:stretch/>
        </p:blipFill>
        <p:spPr>
          <a:xfrm>
            <a:off x="2790826" y="886009"/>
            <a:ext cx="1819274" cy="89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6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66CF6-4342-4664-84A8-2EFF05905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21"/>
          <a:stretch/>
        </p:blipFill>
        <p:spPr>
          <a:xfrm>
            <a:off x="1277793" y="1618128"/>
            <a:ext cx="2054512" cy="101417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0" y="358775"/>
            <a:ext cx="4490901" cy="1292662"/>
          </a:xfrm>
        </p:spPr>
        <p:txBody>
          <a:bodyPr/>
          <a:lstStyle/>
          <a:p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The number of edges incident out of a vertex v</a:t>
            </a:r>
            <a:r>
              <a:rPr lang="en-US" sz="1000" baseline="-25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 is called  </a:t>
            </a:r>
            <a:r>
              <a:rPr lang="en-US" sz="1000" b="1" i="1" dirty="0">
                <a:solidFill>
                  <a:schemeClr val="accent2">
                    <a:lumMod val="75000"/>
                  </a:schemeClr>
                </a:solidFill>
              </a:rPr>
              <a:t>Out Degree (out valence)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 of v</a:t>
            </a:r>
            <a:r>
              <a:rPr lang="en-US" sz="1000" baseline="-25000" dirty="0">
                <a:solidFill>
                  <a:schemeClr val="accent2">
                    <a:lumMod val="75000"/>
                  </a:schemeClr>
                </a:solidFill>
              </a:rPr>
              <a:t>i 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It is written as d</a:t>
            </a:r>
            <a:r>
              <a:rPr lang="en-US" sz="1000" baseline="30000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 (v</a:t>
            </a:r>
            <a:r>
              <a:rPr lang="en-US" sz="1000" baseline="-25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algn="ctr"/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The number of edges incident into of a vertex v</a:t>
            </a:r>
            <a:r>
              <a:rPr lang="en-US" sz="1000" baseline="-250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is called </a:t>
            </a:r>
            <a:r>
              <a:rPr lang="en-US" sz="1000" b="1" i="1" dirty="0">
                <a:solidFill>
                  <a:schemeClr val="accent6">
                    <a:lumMod val="75000"/>
                  </a:schemeClr>
                </a:solidFill>
              </a:rPr>
              <a:t>In Degree (in valence)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of v</a:t>
            </a:r>
            <a:r>
              <a:rPr lang="en-US" sz="1000" baseline="-25000" dirty="0">
                <a:solidFill>
                  <a:schemeClr val="accent6">
                    <a:lumMod val="75000"/>
                  </a:schemeClr>
                </a:solidFill>
              </a:rPr>
              <a:t>i </a:t>
            </a:r>
          </a:p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It is written as d</a:t>
            </a:r>
            <a:r>
              <a:rPr lang="en-US" sz="1000" baseline="300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(v</a:t>
            </a:r>
            <a:r>
              <a:rPr lang="en-US" sz="1000" baseline="-250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)	</a:t>
            </a:r>
            <a:endParaRPr lang="en-US" sz="300" baseline="-250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300" baseline="-250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3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4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1" y="698041"/>
            <a:ext cx="4419498" cy="2064668"/>
          </a:xfrm>
        </p:spPr>
        <p:txBody>
          <a:bodyPr/>
          <a:lstStyle/>
          <a:p>
            <a:pPr algn="just"/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000" b="1" u="sng" dirty="0">
                <a:solidFill>
                  <a:schemeClr val="accent2">
                    <a:lumMod val="75000"/>
                  </a:schemeClr>
                </a:solidFill>
              </a:rPr>
              <a:t>ISOLATED VERTEX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 is a vertex in which the in-degree &amp; out-degree are both equal to 0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sz="1000" baseline="-250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sz="1000" baseline="-25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A vertex v in a digraph is called </a:t>
            </a:r>
            <a:r>
              <a:rPr lang="en-US" sz="1000" b="1" u="sng" dirty="0">
                <a:solidFill>
                  <a:schemeClr val="accent6">
                    <a:lumMod val="75000"/>
                  </a:schemeClr>
                </a:solidFill>
              </a:rPr>
              <a:t>pendant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if it is of degree 1. </a:t>
            </a:r>
          </a:p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1000" baseline="30000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(v) + D</a:t>
            </a:r>
            <a:r>
              <a:rPr lang="en-US" sz="1000" baseline="300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(v) = 1</a:t>
            </a:r>
          </a:p>
          <a:p>
            <a:pPr algn="just"/>
            <a:endParaRPr lang="en-US" sz="300" b="1" u="sng" baseline="-250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105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Undirected graph obtained from G (directed graph) will be called </a:t>
            </a:r>
            <a:r>
              <a:rPr lang="en-US" sz="1050" b="1" i="1" dirty="0">
                <a:solidFill>
                  <a:schemeClr val="accent2">
                    <a:lumMod val="75000"/>
                  </a:schemeClr>
                </a:solidFill>
              </a:rPr>
              <a:t>undirected graph corresponding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 to G</a:t>
            </a: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105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An undirected graph H, each edge of H is assigned some arbitrary direction, resulting a digraph, H’ is called an orientation of H and graph is called </a:t>
            </a:r>
            <a:r>
              <a:rPr lang="en-US" sz="1050" b="1" i="1" dirty="0">
                <a:solidFill>
                  <a:schemeClr val="accent2">
                    <a:lumMod val="75000"/>
                  </a:schemeClr>
                </a:solidFill>
              </a:rPr>
              <a:t>digraph associated with H</a:t>
            </a: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3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1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0" y="434975"/>
            <a:ext cx="4419498" cy="2277547"/>
          </a:xfrm>
        </p:spPr>
        <p:txBody>
          <a:bodyPr/>
          <a:lstStyle/>
          <a:p>
            <a:pPr algn="just"/>
            <a:endParaRPr lang="en-US" sz="10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000" b="1" u="sng" dirty="0">
                <a:solidFill>
                  <a:schemeClr val="accent2">
                    <a:lumMod val="75000"/>
                  </a:schemeClr>
                </a:solidFill>
              </a:rPr>
              <a:t>ISOMORPHIC DIGRAPHS:</a:t>
            </a:r>
          </a:p>
          <a:p>
            <a:pPr algn="just"/>
            <a:r>
              <a:rPr lang="en-US" sz="1050" dirty="0"/>
              <a:t>Two graphs G</a:t>
            </a:r>
            <a:r>
              <a:rPr lang="en-US" sz="1050" baseline="-25000" dirty="0"/>
              <a:t>1</a:t>
            </a:r>
            <a:r>
              <a:rPr lang="en-US" sz="1050" dirty="0"/>
              <a:t> and G</a:t>
            </a:r>
            <a:r>
              <a:rPr lang="en-US" sz="1050" baseline="-25000" dirty="0"/>
              <a:t>2</a:t>
            </a:r>
            <a:r>
              <a:rPr lang="en-US" sz="1050" dirty="0"/>
              <a:t> are said to be isomorphic if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dirty="0"/>
              <a:t>Their number of components (vertices and edges) are same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dirty="0"/>
              <a:t>Their edge connectivity is retained</a:t>
            </a:r>
          </a:p>
          <a:p>
            <a:pPr algn="just"/>
            <a:endParaRPr lang="en-US" sz="1050" dirty="0"/>
          </a:p>
          <a:p>
            <a:pPr algn="ctr"/>
            <a:r>
              <a:rPr lang="en-US" sz="1050" dirty="0"/>
              <a:t>If </a:t>
            </a:r>
            <a:r>
              <a:rPr lang="en-US" sz="1050" b="1" dirty="0"/>
              <a:t>G</a:t>
            </a:r>
            <a:r>
              <a:rPr lang="en-US" sz="1050" b="1" baseline="-25000" dirty="0"/>
              <a:t>1</a:t>
            </a:r>
            <a:r>
              <a:rPr lang="en-US" sz="1050" b="1" dirty="0"/>
              <a:t> ≡ G</a:t>
            </a:r>
            <a:r>
              <a:rPr lang="en-US" sz="1050" b="1" baseline="-25000" dirty="0"/>
              <a:t>2</a:t>
            </a:r>
            <a:r>
              <a:rPr lang="en-US" sz="1050" b="1" dirty="0"/>
              <a:t> </a:t>
            </a:r>
            <a:r>
              <a:rPr lang="en-US" sz="1050" dirty="0"/>
              <a:t>then</a:t>
            </a:r>
          </a:p>
          <a:p>
            <a:pPr algn="ctr"/>
            <a:r>
              <a:rPr lang="en-US" sz="1050" dirty="0"/>
              <a:t>|V(G</a:t>
            </a:r>
            <a:r>
              <a:rPr lang="en-US" sz="1050" baseline="-25000" dirty="0"/>
              <a:t>1</a:t>
            </a:r>
            <a:r>
              <a:rPr lang="en-US" sz="1050" dirty="0"/>
              <a:t>)| = |V(G</a:t>
            </a:r>
            <a:r>
              <a:rPr lang="en-US" sz="1050" baseline="-25000" dirty="0"/>
              <a:t>2</a:t>
            </a:r>
            <a:r>
              <a:rPr lang="en-US" sz="1050" dirty="0"/>
              <a:t>)|</a:t>
            </a:r>
          </a:p>
          <a:p>
            <a:pPr algn="ctr"/>
            <a:r>
              <a:rPr lang="en-US" sz="1050" dirty="0"/>
              <a:t>|E(G</a:t>
            </a:r>
            <a:r>
              <a:rPr lang="en-US" sz="1050" baseline="-25000" dirty="0"/>
              <a:t>1</a:t>
            </a:r>
            <a:r>
              <a:rPr lang="en-US" sz="1050" dirty="0"/>
              <a:t>)| = |E(G</a:t>
            </a:r>
            <a:r>
              <a:rPr lang="en-US" sz="1050" baseline="-25000" dirty="0"/>
              <a:t>2</a:t>
            </a:r>
            <a:r>
              <a:rPr lang="en-US" sz="1050" dirty="0"/>
              <a:t>)|</a:t>
            </a:r>
          </a:p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The directions of corresponding edges </a:t>
            </a:r>
            <a:r>
              <a:rPr lang="en-US" sz="1050" b="1" i="1" dirty="0">
                <a:solidFill>
                  <a:schemeClr val="accent2">
                    <a:lumMod val="75000"/>
                  </a:schemeClr>
                </a:solidFill>
              </a:rPr>
              <a:t>must be same</a:t>
            </a:r>
          </a:p>
          <a:p>
            <a:pPr algn="ctr"/>
            <a:endParaRPr lang="en-US" sz="1050" b="1" i="1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US" sz="105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sz="1050" b="1" u="sng" dirty="0">
                <a:solidFill>
                  <a:schemeClr val="accent2">
                    <a:lumMod val="75000"/>
                  </a:schemeClr>
                </a:solidFill>
              </a:rPr>
              <a:t>SIMPLE GRAPH:</a:t>
            </a:r>
          </a:p>
          <a:p>
            <a:pPr algn="ctr"/>
            <a:r>
              <a:rPr lang="en-US" sz="1050" dirty="0"/>
              <a:t>A digraph that has no self loop or parallel edges is called simple digraph</a:t>
            </a: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3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25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0" y="434975"/>
            <a:ext cx="4419498" cy="1723549"/>
          </a:xfrm>
        </p:spPr>
        <p:txBody>
          <a:bodyPr/>
          <a:lstStyle/>
          <a:p>
            <a:pPr algn="just"/>
            <a:endParaRPr lang="en-US" sz="10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000" b="1" u="sng" dirty="0">
                <a:solidFill>
                  <a:schemeClr val="accent2">
                    <a:lumMod val="75000"/>
                  </a:schemeClr>
                </a:solidFill>
              </a:rPr>
              <a:t>ASYMMETRIC DIGRAPH:</a:t>
            </a:r>
          </a:p>
          <a:p>
            <a:pPr algn="ctr"/>
            <a:r>
              <a:rPr lang="en-US" sz="1000" dirty="0"/>
              <a:t>A digraph that have at most one directed edge between a pair of vertices but are allowed to have self-loops.</a:t>
            </a:r>
          </a:p>
          <a:p>
            <a:pPr algn="just"/>
            <a:endParaRPr lang="en-US" sz="10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sz="10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sz="10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sz="10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sz="10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000" b="1" u="sng" dirty="0">
                <a:solidFill>
                  <a:schemeClr val="accent2">
                    <a:lumMod val="75000"/>
                  </a:schemeClr>
                </a:solidFill>
              </a:rPr>
              <a:t>SYMMETRIC DIGRAPH:</a:t>
            </a:r>
          </a:p>
          <a:p>
            <a:pPr algn="ctr"/>
            <a:r>
              <a:rPr lang="en-US" sz="1000" dirty="0"/>
              <a:t>Digraph in which every edge (</a:t>
            </a:r>
            <a:r>
              <a:rPr lang="en-US" sz="1000" dirty="0" err="1"/>
              <a:t>a,b</a:t>
            </a:r>
            <a:r>
              <a:rPr lang="en-US" sz="1000" dirty="0"/>
              <a:t>) there is also an edge (</a:t>
            </a:r>
            <a:r>
              <a:rPr lang="en-US" sz="1000" dirty="0" err="1"/>
              <a:t>b,a</a:t>
            </a:r>
            <a:r>
              <a:rPr lang="en-US" sz="1000" dirty="0"/>
              <a:t>)</a:t>
            </a: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3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69EA5-3F2A-4DF4-B880-6B7E72533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577" y="968375"/>
            <a:ext cx="1315489" cy="963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5B5575-3576-4268-B745-0F7A9C1F2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974" y="2320270"/>
            <a:ext cx="1229238" cy="8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3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0" y="434975"/>
            <a:ext cx="4419498" cy="2872581"/>
          </a:xfrm>
        </p:spPr>
        <p:txBody>
          <a:bodyPr/>
          <a:lstStyle/>
          <a:p>
            <a:pPr algn="just"/>
            <a:endParaRPr lang="en-US" sz="10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000" b="1" u="sng" dirty="0">
                <a:solidFill>
                  <a:schemeClr val="accent2">
                    <a:lumMod val="75000"/>
                  </a:schemeClr>
                </a:solidFill>
              </a:rPr>
              <a:t>COMPLETE DIGRAPH:</a:t>
            </a:r>
          </a:p>
          <a:p>
            <a:pPr algn="l"/>
            <a:r>
              <a:rPr lang="en-US" sz="1000" dirty="0"/>
              <a:t>For digraphs, there are 2 types:</a:t>
            </a:r>
          </a:p>
          <a:p>
            <a:pPr algn="l"/>
            <a:endParaRPr lang="en-US" sz="1000" dirty="0"/>
          </a:p>
          <a:p>
            <a:pPr algn="l"/>
            <a:r>
              <a:rPr lang="en-US" sz="1000" b="1" u="sng" dirty="0"/>
              <a:t>Complete Symmetric Digraphs:</a:t>
            </a:r>
          </a:p>
          <a:p>
            <a:pPr algn="ctr"/>
            <a:r>
              <a:rPr lang="en-US" sz="1000" dirty="0"/>
              <a:t>A simple digraph in which there is exactly one edge from every vertex to every other vertex of graph.</a:t>
            </a:r>
          </a:p>
          <a:p>
            <a:pPr algn="just"/>
            <a:endParaRPr lang="en-US" sz="10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000" b="1" u="sng" dirty="0"/>
              <a:t>Complete </a:t>
            </a:r>
            <a:r>
              <a:rPr lang="en-US" sz="1000" b="1" u="sng" dirty="0" err="1"/>
              <a:t>ASymmetric</a:t>
            </a:r>
            <a:r>
              <a:rPr lang="en-US" sz="1000" b="1" u="sng" dirty="0"/>
              <a:t> Digraphs:</a:t>
            </a:r>
            <a:endParaRPr lang="en-US" sz="300" baseline="-25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000" dirty="0"/>
              <a:t>A graph in which there is exactly one edge between every pair of vertices.</a:t>
            </a:r>
          </a:p>
          <a:p>
            <a:pPr algn="ctr"/>
            <a:endParaRPr lang="en-US" sz="1000" dirty="0"/>
          </a:p>
          <a:p>
            <a:pPr algn="l"/>
            <a:r>
              <a:rPr lang="en-US" sz="1000" dirty="0"/>
              <a:t>A digraph is called a </a:t>
            </a:r>
            <a:r>
              <a:rPr lang="en-US" sz="1000" b="1" i="1" u="sng" dirty="0"/>
              <a:t>balanced</a:t>
            </a:r>
            <a:r>
              <a:rPr lang="en-US" sz="1000" dirty="0"/>
              <a:t> if for every vertex </a:t>
            </a:r>
            <a:r>
              <a:rPr lang="en-US" sz="1000" i="1" dirty="0"/>
              <a:t>v</a:t>
            </a:r>
            <a:r>
              <a:rPr lang="en-US" sz="1000" i="1" baseline="-25000" dirty="0"/>
              <a:t>i </a:t>
            </a:r>
            <a:r>
              <a:rPr lang="en-US" sz="1000" dirty="0"/>
              <a:t> the </a:t>
            </a:r>
            <a:r>
              <a:rPr lang="en-US" sz="1000" b="1" i="1" dirty="0"/>
              <a:t>in-degree</a:t>
            </a:r>
            <a:r>
              <a:rPr lang="en-US" sz="1000" dirty="0"/>
              <a:t> equals to the </a:t>
            </a:r>
            <a:r>
              <a:rPr lang="en-US" sz="1000" b="1" i="1" dirty="0"/>
              <a:t>out-degree</a:t>
            </a:r>
          </a:p>
          <a:p>
            <a:pPr algn="l"/>
            <a:endParaRPr lang="en-US" sz="1000" b="1" i="1" dirty="0"/>
          </a:p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1000" baseline="30000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(v</a:t>
            </a:r>
            <a:r>
              <a:rPr lang="en-US" sz="1000" baseline="-250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) = D</a:t>
            </a:r>
            <a:r>
              <a:rPr lang="en-US" sz="1000" baseline="300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(v</a:t>
            </a:r>
            <a:r>
              <a:rPr lang="en-US" sz="1000" baseline="-250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algn="ctr"/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00" dirty="0"/>
              <a:t>A balanced digraph is also referred to as a </a:t>
            </a:r>
            <a:r>
              <a:rPr lang="en-US" sz="1000" b="1" u="sng" dirty="0"/>
              <a:t>pseudosymmetry</a:t>
            </a:r>
            <a:r>
              <a:rPr lang="en-US" sz="1000" dirty="0"/>
              <a:t> digraph or </a:t>
            </a:r>
            <a:r>
              <a:rPr lang="en-US" sz="1000" b="1" u="sng" dirty="0"/>
              <a:t>isograph</a:t>
            </a:r>
          </a:p>
          <a:p>
            <a:pPr algn="l"/>
            <a:endParaRPr lang="en-US" sz="1000" b="1" i="1" dirty="0"/>
          </a:p>
          <a:p>
            <a:pPr algn="l"/>
            <a:endParaRPr lang="en-US" sz="1000" b="1" i="1" u="sng" baseline="-25000" dirty="0"/>
          </a:p>
        </p:txBody>
      </p:sp>
    </p:spTree>
    <p:extLst>
      <p:ext uri="{BB962C8B-B14F-4D97-AF65-F5344CB8AC3E}">
        <p14:creationId xmlns:p14="http://schemas.microsoft.com/office/powerpoint/2010/main" val="73878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44B3-81F6-404B-88D2-168ECB2F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 - Summary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2EC63-A9CC-4BD5-9A40-895BE864D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0" y="663575"/>
            <a:ext cx="4362451" cy="11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7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08D14047D4BE41A34E6CE2BCD2B825" ma:contentTypeVersion="2" ma:contentTypeDescription="Create a new document." ma:contentTypeScope="" ma:versionID="b1ffb609572d909070a5a6eb3fb45ece">
  <xsd:schema xmlns:xsd="http://www.w3.org/2001/XMLSchema" xmlns:xs="http://www.w3.org/2001/XMLSchema" xmlns:p="http://schemas.microsoft.com/office/2006/metadata/properties" xmlns:ns2="243e6539-876b-4b37-88b4-96681827f1ec" targetNamespace="http://schemas.microsoft.com/office/2006/metadata/properties" ma:root="true" ma:fieldsID="ab8acac9a46b8eb15e7ea6e5478f7e07" ns2:_="">
    <xsd:import namespace="243e6539-876b-4b37-88b4-96681827f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e6539-876b-4b37-88b4-96681827f1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CDCA58-1BB8-4718-8625-31CC0B70BBED}"/>
</file>

<file path=customXml/itemProps2.xml><?xml version="1.0" encoding="utf-8"?>
<ds:datastoreItem xmlns:ds="http://schemas.openxmlformats.org/officeDocument/2006/customXml" ds:itemID="{FC7879FB-744E-49D5-9C26-E7155F960CE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553</Words>
  <Application>Microsoft Office PowerPoint</Application>
  <PresentationFormat>Custom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Tahoma</vt:lpstr>
      <vt:lpstr>Verdana</vt:lpstr>
      <vt:lpstr>Office Theme</vt:lpstr>
      <vt:lpstr>Introduction to Graphs</vt:lpstr>
      <vt:lpstr>Algorithms</vt:lpstr>
      <vt:lpstr>Algorithms</vt:lpstr>
      <vt:lpstr>Algorithms</vt:lpstr>
      <vt:lpstr>Algorithms</vt:lpstr>
      <vt:lpstr>Algorithms</vt:lpstr>
      <vt:lpstr>Algorithms</vt:lpstr>
      <vt:lpstr>Graph Terminologies -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Network Science</dc:title>
  <dc:creator>Leonid E. Zhukov</dc:creator>
  <cp:lastModifiedBy>Omaid Ghayyur/CS</cp:lastModifiedBy>
  <cp:revision>73</cp:revision>
  <dcterms:created xsi:type="dcterms:W3CDTF">2020-02-19T04:14:59Z</dcterms:created>
  <dcterms:modified xsi:type="dcterms:W3CDTF">2022-04-06T05:08:54Z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2015-01-29T00:00:00Z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2020-02-19T00:00:00Z</vt:filetime>
  </property>
</Properties>
</file>