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89" r:id="rId3"/>
    <p:sldId id="277" r:id="rId4"/>
    <p:sldId id="276" r:id="rId5"/>
    <p:sldId id="284" r:id="rId6"/>
    <p:sldId id="285" r:id="rId7"/>
    <p:sldId id="291" r:id="rId8"/>
    <p:sldId id="286" r:id="rId9"/>
    <p:sldId id="287" r:id="rId10"/>
    <p:sldId id="293" r:id="rId11"/>
    <p:sldId id="288" r:id="rId12"/>
    <p:sldId id="294" r:id="rId13"/>
    <p:sldId id="292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44" autoAdjust="0"/>
  </p:normalViewPr>
  <p:slideViewPr>
    <p:cSldViewPr snapToGrid="0">
      <p:cViewPr varScale="1">
        <p:scale>
          <a:sx n="59" d="100"/>
          <a:sy n="59" d="100"/>
        </p:scale>
        <p:origin x="72" y="37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C1F4-85D0-48EF-86E7-46B1CA2C33C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C54A2-94E0-4E69-AC9B-F5B853D2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0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1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5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3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1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6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9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2CAD66F-FB5D-4151-9EB0-DCD757ABBEA4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FD7-8854-4C1B-81CF-3FCD008B4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0D275A-6702-4452-BAF6-813242621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5960" y="4171950"/>
            <a:ext cx="8286750" cy="788671"/>
          </a:xfrm>
        </p:spPr>
        <p:txBody>
          <a:bodyPr>
            <a:normAutofit/>
          </a:bodyPr>
          <a:lstStyle/>
          <a:p>
            <a:r>
              <a:rPr lang="en-US" sz="3200" dirty="0"/>
              <a:t>HAMILTON GRAPHS</a:t>
            </a:r>
          </a:p>
        </p:txBody>
      </p:sp>
    </p:spTree>
    <p:extLst>
      <p:ext uri="{BB962C8B-B14F-4D97-AF65-F5344CB8AC3E}">
        <p14:creationId xmlns:p14="http://schemas.microsoft.com/office/powerpoint/2010/main" val="417046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9506-B82E-4ACE-A6A5-98D2C38B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717" y="3825766"/>
            <a:ext cx="8492359" cy="264195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-Roman"/>
              </a:rPr>
              <a:t>There is no Hamilton circuit in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TMI"/>
              </a:rPr>
              <a:t>G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-Roman"/>
              </a:rPr>
              <a:t>because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TMI"/>
              </a:rPr>
              <a:t>G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-Roman"/>
              </a:rPr>
              <a:t>has a vertex of degree one, namely,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TMI"/>
              </a:rPr>
              <a:t>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-Roman"/>
              </a:rPr>
              <a:t>.</a:t>
            </a:r>
            <a:r>
              <a:rPr lang="en-US" dirty="0"/>
              <a:t> </a:t>
            </a:r>
          </a:p>
          <a:p>
            <a:r>
              <a:rPr lang="en-US" sz="1800" dirty="0">
                <a:solidFill>
                  <a:srgbClr val="242021"/>
                </a:solidFill>
                <a:latin typeface="Times-Roman"/>
              </a:rPr>
              <a:t>If consider H. Because the degrees of the vertices a, b, d, and e are all two, every edge</a:t>
            </a:r>
            <a:br>
              <a:rPr lang="en-US" sz="1800" dirty="0">
                <a:solidFill>
                  <a:srgbClr val="242021"/>
                </a:solidFill>
                <a:latin typeface="Times-Roman"/>
              </a:rPr>
            </a:br>
            <a:r>
              <a:rPr lang="en-US" sz="1800" dirty="0">
                <a:solidFill>
                  <a:srgbClr val="242021"/>
                </a:solidFill>
                <a:latin typeface="Times-Roman"/>
              </a:rPr>
              <a:t>incident with these vertices must be part of any Hamilton circuit.</a:t>
            </a:r>
          </a:p>
          <a:p>
            <a:endParaRPr lang="en-US" sz="1800" dirty="0">
              <a:solidFill>
                <a:srgbClr val="242021"/>
              </a:solidFill>
              <a:latin typeface="Times-Roman"/>
            </a:endParaRPr>
          </a:p>
          <a:p>
            <a:pPr lvl="1"/>
            <a:r>
              <a:rPr lang="en-US" sz="1600" dirty="0">
                <a:solidFill>
                  <a:srgbClr val="242021"/>
                </a:solidFill>
                <a:latin typeface="Times-Roman"/>
              </a:rPr>
              <a:t>But there is no Hamilton circuit that can exist in H, </a:t>
            </a:r>
          </a:p>
          <a:p>
            <a:pPr lvl="1"/>
            <a:r>
              <a:rPr lang="en-US" sz="1600" dirty="0">
                <a:solidFill>
                  <a:srgbClr val="242021"/>
                </a:solidFill>
                <a:latin typeface="Times-Roman"/>
              </a:rPr>
              <a:t>because for any Hamilton circuit would have to contain four edges incident with c, which is impossible as C is repeated</a:t>
            </a:r>
            <a:br>
              <a:rPr lang="en-US" sz="1600" dirty="0">
                <a:solidFill>
                  <a:srgbClr val="242021"/>
                </a:solidFill>
                <a:latin typeface="Times-Roman"/>
              </a:rPr>
            </a:br>
            <a:endParaRPr lang="en-PK" sz="1600" dirty="0">
              <a:solidFill>
                <a:srgbClr val="242021"/>
              </a:solidFill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DE9DE-2D82-482D-85E4-7D10D707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3" y="922518"/>
            <a:ext cx="7636805" cy="2903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8839D-6AD1-494F-BDB6-AC8D83B63FE7}"/>
              </a:ext>
            </a:extLst>
          </p:cNvPr>
          <p:cNvSpPr txBox="1"/>
          <p:nvPr/>
        </p:nvSpPr>
        <p:spPr>
          <a:xfrm>
            <a:off x="1435699" y="390276"/>
            <a:ext cx="964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Based on previous points mentioned can one identify if graph G and H have Hamilton circuit or not</a:t>
            </a:r>
            <a:endParaRPr lang="en-US" sz="1800" dirty="0">
              <a:solidFill>
                <a:srgbClr val="242021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6609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9E6E-7DC7-48B2-9AC6-9E181467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609600"/>
            <a:ext cx="10349049" cy="696686"/>
          </a:xfrm>
        </p:spPr>
        <p:txBody>
          <a:bodyPr/>
          <a:lstStyle/>
          <a:p>
            <a:r>
              <a:rPr lang="en-US" sz="4000" b="1" dirty="0"/>
              <a:t>CONDITION FOR HAMILTON CIRCUITS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7005-2CEB-49E4-AC45-4E760708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1" y="1436913"/>
            <a:ext cx="10662558" cy="499654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242021"/>
                </a:solidFill>
                <a:latin typeface="Times-Roman"/>
              </a:rPr>
              <a:t>DIRAC’S THEOREM</a:t>
            </a:r>
          </a:p>
          <a:p>
            <a:pPr marL="45720" indent="0">
              <a:buNone/>
            </a:pPr>
            <a:endParaRPr lang="en-US" sz="2400" b="1" dirty="0">
              <a:solidFill>
                <a:srgbClr val="242021"/>
              </a:solidFill>
              <a:latin typeface="Times-Roman"/>
            </a:endParaRPr>
          </a:p>
          <a:p>
            <a:pPr marL="45720" indent="0" algn="just">
              <a:buNone/>
            </a:pPr>
            <a:r>
              <a:rPr lang="en-US" sz="2400" dirty="0">
                <a:solidFill>
                  <a:srgbClr val="242021"/>
                </a:solidFill>
                <a:latin typeface="Times-Roman"/>
              </a:rPr>
              <a:t>If </a:t>
            </a:r>
            <a:r>
              <a:rPr lang="en-US" sz="2400" i="1" dirty="0">
                <a:solidFill>
                  <a:srgbClr val="242021"/>
                </a:solidFill>
                <a:latin typeface="MTMI"/>
              </a:rPr>
              <a:t>G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is a simple graph with </a:t>
            </a:r>
            <a:r>
              <a:rPr lang="en-US" sz="2400" i="1" dirty="0">
                <a:solidFill>
                  <a:srgbClr val="242021"/>
                </a:solidFill>
                <a:latin typeface="MTMI"/>
              </a:rPr>
              <a:t>n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vertices with </a:t>
            </a:r>
            <a:r>
              <a:rPr lang="en-US" sz="2400" i="1" dirty="0">
                <a:solidFill>
                  <a:srgbClr val="242021"/>
                </a:solidFill>
                <a:latin typeface="MTMI"/>
              </a:rPr>
              <a:t>n </a:t>
            </a:r>
            <a:r>
              <a:rPr lang="en-US" sz="2400" dirty="0">
                <a:solidFill>
                  <a:srgbClr val="242021"/>
                </a:solidFill>
                <a:latin typeface="MTSYN"/>
              </a:rPr>
              <a:t>≥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3 such that the degree of every vertex in </a:t>
            </a:r>
            <a:r>
              <a:rPr lang="en-US" sz="2400" i="1" dirty="0">
                <a:solidFill>
                  <a:srgbClr val="242021"/>
                </a:solidFill>
                <a:latin typeface="MTMI"/>
              </a:rPr>
              <a:t>G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is at least </a:t>
            </a:r>
            <a:r>
              <a:rPr lang="en-US" sz="2400" i="1" dirty="0">
                <a:solidFill>
                  <a:srgbClr val="242021"/>
                </a:solidFill>
                <a:latin typeface="MTMI"/>
              </a:rPr>
              <a:t>n/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2, then </a:t>
            </a:r>
            <a:r>
              <a:rPr lang="en-US" sz="2400" i="1" dirty="0">
                <a:solidFill>
                  <a:srgbClr val="242021"/>
                </a:solidFill>
                <a:latin typeface="MTMI"/>
              </a:rPr>
              <a:t>G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has a Hamilton circuit.</a:t>
            </a:r>
            <a:endParaRPr lang="en-US" sz="4000" dirty="0"/>
          </a:p>
          <a:p>
            <a:pPr marL="45720" indent="0" algn="just">
              <a:buNone/>
            </a:pPr>
            <a:endParaRPr lang="en-US" sz="2000" b="1" dirty="0">
              <a:solidFill>
                <a:schemeClr val="tx1"/>
              </a:solidFill>
              <a:latin typeface="Times-Roman"/>
            </a:endParaRPr>
          </a:p>
          <a:p>
            <a:pPr marL="45720" indent="0">
              <a:buNone/>
            </a:pPr>
            <a:endParaRPr lang="en-US" sz="2400" b="1" dirty="0">
              <a:solidFill>
                <a:srgbClr val="242021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9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9E6E-7DC7-48B2-9AC6-9E181467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609600"/>
            <a:ext cx="10349049" cy="696686"/>
          </a:xfrm>
        </p:spPr>
        <p:txBody>
          <a:bodyPr/>
          <a:lstStyle/>
          <a:p>
            <a:r>
              <a:rPr lang="en-US" sz="4000" b="1" dirty="0"/>
              <a:t>CONDITION FOR HAMILTON CIRCUITS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7005-2CEB-49E4-AC45-4E760708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1" y="1436913"/>
            <a:ext cx="10662558" cy="499654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242021"/>
                </a:solidFill>
                <a:latin typeface="Times-Roman"/>
              </a:rPr>
              <a:t>ORE’S THEOREM</a:t>
            </a:r>
          </a:p>
          <a:p>
            <a:pPr marL="45720" indent="0">
              <a:buNone/>
            </a:pPr>
            <a:endParaRPr lang="en-US" sz="2400" b="1" dirty="0">
              <a:solidFill>
                <a:srgbClr val="242021"/>
              </a:solidFill>
              <a:latin typeface="Times-Roman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242021"/>
                </a:solidFill>
                <a:latin typeface="Times-Roman"/>
              </a:rPr>
              <a:t>If G is a simple graph with n vertices with n ≥ 3 such that deg(u) + deg(v) ≥ n for every pair of nonadjacent vertices u and v in G, then G has a Hamilton circuit </a:t>
            </a:r>
            <a:br>
              <a:rPr lang="en-US" sz="2400" dirty="0"/>
            </a:br>
            <a:endParaRPr lang="en-US" sz="2000" b="1" dirty="0">
              <a:solidFill>
                <a:schemeClr val="tx1"/>
              </a:solidFill>
              <a:latin typeface="Times-Roman"/>
            </a:endParaRPr>
          </a:p>
          <a:p>
            <a:pPr marL="45720" indent="0" algn="just">
              <a:buNone/>
            </a:pPr>
            <a:endParaRPr lang="en-US" sz="2400" dirty="0">
              <a:solidFill>
                <a:srgbClr val="242021"/>
              </a:solidFill>
              <a:latin typeface="Times-Roman"/>
            </a:endParaRPr>
          </a:p>
          <a:p>
            <a:pPr marL="45720" indent="0" algn="just">
              <a:buNone/>
            </a:pPr>
            <a:endParaRPr lang="en-US" sz="2400" dirty="0">
              <a:solidFill>
                <a:srgbClr val="242021"/>
              </a:solidFill>
              <a:latin typeface="Times-Roman"/>
            </a:endParaRPr>
          </a:p>
          <a:p>
            <a:pPr marL="45720" indent="0" algn="just">
              <a:buNone/>
            </a:pPr>
            <a:r>
              <a:rPr lang="en-US" sz="2400" b="1" dirty="0">
                <a:solidFill>
                  <a:srgbClr val="242021"/>
                </a:solidFill>
                <a:latin typeface="Times-Roman"/>
              </a:rPr>
              <a:t>*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 Both Ore’s theorem and Dirac’s theorem provide sufficient conditions for a connected simple graph to have a Hamilton circuit. However, these theorems do not provide necessary conditions for the existence of a Hamilton circuit. </a:t>
            </a:r>
            <a:br>
              <a:rPr lang="en-US" sz="2400" dirty="0"/>
            </a:br>
            <a:endParaRPr lang="en-US" sz="2400" b="1" dirty="0">
              <a:solidFill>
                <a:srgbClr val="242021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984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CC50-CF57-4A4E-B62D-ED50A547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39939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of Hamilton Graphs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4C13-529A-4CCA-91E1-A601E827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1752"/>
            <a:ext cx="9872871" cy="4824248"/>
          </a:xfrm>
        </p:spPr>
        <p:txBody>
          <a:bodyPr>
            <a:normAutofit lnSpcReduction="10000"/>
          </a:bodyPr>
          <a:lstStyle/>
          <a:p>
            <a:pPr algn="just"/>
            <a:endParaRPr lang="en-US" sz="2800" b="0" i="0" dirty="0">
              <a:solidFill>
                <a:srgbClr val="242021"/>
              </a:solidFill>
              <a:effectLst/>
              <a:latin typeface="Times-Roman"/>
            </a:endParaRPr>
          </a:p>
          <a:p>
            <a:pPr algn="just"/>
            <a:r>
              <a:rPr lang="en-US" sz="2800" b="0" i="0" dirty="0">
                <a:solidFill>
                  <a:srgbClr val="242021"/>
                </a:solidFill>
                <a:effectLst/>
                <a:latin typeface="Times-Roman"/>
              </a:rPr>
              <a:t>Many applications ask for a path or circuit that visits each road intersection in a city, each place pipelines intersect in a utility grid, or each node in a communications network exactly once. </a:t>
            </a:r>
          </a:p>
          <a:p>
            <a:pPr algn="just"/>
            <a:endParaRPr lang="en-US" sz="2800" b="0" i="0" dirty="0">
              <a:solidFill>
                <a:srgbClr val="242021"/>
              </a:solidFill>
              <a:effectLst/>
              <a:latin typeface="Times-Roman"/>
            </a:endParaRPr>
          </a:p>
          <a:p>
            <a:pPr algn="just"/>
            <a:r>
              <a:rPr lang="en-US" sz="2800" b="0" i="0" dirty="0">
                <a:solidFill>
                  <a:srgbClr val="242021"/>
                </a:solidFill>
                <a:effectLst/>
                <a:latin typeface="Times-Roman"/>
              </a:rPr>
              <a:t>The famous </a:t>
            </a:r>
            <a:r>
              <a:rPr lang="en-US" sz="2800" b="1" i="0" dirty="0">
                <a:solidFill>
                  <a:srgbClr val="242021"/>
                </a:solidFill>
                <a:effectLst/>
                <a:latin typeface="Times-Bold"/>
              </a:rPr>
              <a:t>traveling salesperson problem </a:t>
            </a:r>
            <a:r>
              <a:rPr lang="en-US" sz="2800" b="0" i="0" dirty="0">
                <a:solidFill>
                  <a:srgbClr val="242021"/>
                </a:solidFill>
                <a:effectLst/>
                <a:latin typeface="Times-Roman"/>
              </a:rPr>
              <a:t>or </a:t>
            </a:r>
            <a:r>
              <a:rPr lang="en-US" sz="2800" b="1" i="0" dirty="0">
                <a:solidFill>
                  <a:srgbClr val="242021"/>
                </a:solidFill>
                <a:effectLst/>
                <a:latin typeface="Times-Bold"/>
              </a:rPr>
              <a:t>TSP </a:t>
            </a:r>
            <a:r>
              <a:rPr lang="en-US" sz="2800" b="0" i="0" dirty="0">
                <a:solidFill>
                  <a:srgbClr val="242021"/>
                </a:solidFill>
                <a:effectLst/>
                <a:latin typeface="Times-Roman"/>
              </a:rPr>
              <a:t>(also known in older literature as the </a:t>
            </a:r>
            <a:r>
              <a:rPr lang="en-US" sz="2800" b="1" i="0" dirty="0">
                <a:solidFill>
                  <a:srgbClr val="242021"/>
                </a:solidFill>
                <a:effectLst/>
                <a:latin typeface="Times-Bold"/>
              </a:rPr>
              <a:t>traveling salesman problem</a:t>
            </a:r>
            <a:r>
              <a:rPr lang="en-US" sz="2800" b="0" i="0" dirty="0">
                <a:solidFill>
                  <a:srgbClr val="242021"/>
                </a:solidFill>
                <a:effectLst/>
                <a:latin typeface="Times-Roman"/>
              </a:rPr>
              <a:t>) asks for the shortest route a traveling salesperson should take to visit a set of cities.										 </a:t>
            </a:r>
            <a:br>
              <a:rPr lang="en-US" sz="3200" dirty="0"/>
            </a:b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5778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6E92-D474-44AC-9C4A-2FC618DB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483476"/>
            <a:ext cx="11393214" cy="59698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For each of these graphs, determine whether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-Roman"/>
              </a:rPr>
              <a:t>Dirac’s theorem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can be used to show that the graph has a Hamilton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If it does have Hamilton Circuit, find such a circuit. If it does not, give an argument to show why no such circuit exists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F377F-FEAD-4540-BC92-7AA5CB0C2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36" y="2004521"/>
            <a:ext cx="1881877" cy="2662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951ED-8583-431A-9CD6-1E4C2A2E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525" y="2004521"/>
            <a:ext cx="1881877" cy="2662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73AD6-14E7-46B9-BE8F-AB9959FF7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211" y="2230806"/>
            <a:ext cx="2351456" cy="2475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EFF17-5A6C-4A7A-9596-4DA3FC683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476" y="2160813"/>
            <a:ext cx="2511260" cy="2536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6AF40B-9367-4F13-92A8-EFC8444A139C}"/>
              </a:ext>
            </a:extLst>
          </p:cNvPr>
          <p:cNvSpPr txBox="1"/>
          <p:nvPr/>
        </p:nvSpPr>
        <p:spPr>
          <a:xfrm>
            <a:off x="1358537" y="4706021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G1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5449B-AEF0-4328-9FDD-99CB691F7B00}"/>
              </a:ext>
            </a:extLst>
          </p:cNvPr>
          <p:cNvSpPr txBox="1"/>
          <p:nvPr/>
        </p:nvSpPr>
        <p:spPr>
          <a:xfrm>
            <a:off x="3803209" y="4706021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G2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4CEF4-5039-4513-9EDC-EE30A4263472}"/>
              </a:ext>
            </a:extLst>
          </p:cNvPr>
          <p:cNvSpPr txBox="1"/>
          <p:nvPr/>
        </p:nvSpPr>
        <p:spPr>
          <a:xfrm>
            <a:off x="6475236" y="4666947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G3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12B62-627B-4581-AA58-3832C0930B72}"/>
              </a:ext>
            </a:extLst>
          </p:cNvPr>
          <p:cNvSpPr txBox="1"/>
          <p:nvPr/>
        </p:nvSpPr>
        <p:spPr>
          <a:xfrm>
            <a:off x="9454403" y="4706021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G4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3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7D0E-1194-4DA8-BFDB-A9BD5FC8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C9DF-236D-4525-BFEE-1B8D5731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0"/>
            <a:ext cx="10058400" cy="4023360"/>
          </a:xfrm>
        </p:spPr>
        <p:txBody>
          <a:bodyPr>
            <a:normAutofit/>
          </a:bodyPr>
          <a:lstStyle/>
          <a:p>
            <a:pPr lvl="1">
              <a:tabLst>
                <a:tab pos="1074738" algn="l"/>
              </a:tabLst>
            </a:pPr>
            <a:r>
              <a:rPr lang="en-US" sz="2200" b="0" i="1" dirty="0">
                <a:solidFill>
                  <a:srgbClr val="242021"/>
                </a:solidFill>
                <a:effectLst/>
                <a:latin typeface="Times-Roman"/>
              </a:rPr>
              <a:t>Can we travel along the edges of a graph starting at a vertex and returning to it by traversing each edge of the graph exactly once?</a:t>
            </a:r>
            <a:r>
              <a:rPr lang="en-US" sz="2600" i="1" dirty="0"/>
              <a:t> </a:t>
            </a:r>
          </a:p>
          <a:p>
            <a:pPr lvl="1">
              <a:tabLst>
                <a:tab pos="1074738" algn="l"/>
              </a:tabLst>
            </a:pPr>
            <a:endParaRPr lang="en-US" sz="2600" i="1" dirty="0"/>
          </a:p>
          <a:p>
            <a:pPr lvl="1">
              <a:tabLst>
                <a:tab pos="1074738" algn="l"/>
              </a:tabLst>
            </a:pPr>
            <a:r>
              <a:rPr lang="en-US" sz="2200" i="1" dirty="0">
                <a:solidFill>
                  <a:srgbClr val="242021"/>
                </a:solidFill>
                <a:latin typeface="Times-Roman"/>
              </a:rPr>
              <a:t>Can we travel along the edges of a graph starting at a vertex and returning to it while visiting each vertex of the graph exactly once </a:t>
            </a:r>
            <a:br>
              <a:rPr lang="en-US" sz="2400" dirty="0"/>
            </a:br>
            <a:endParaRPr lang="en-US" sz="2400" i="1" dirty="0">
              <a:solidFill>
                <a:srgbClr val="242021"/>
              </a:solidFill>
              <a:latin typeface="Times-Roman"/>
            </a:endParaRPr>
          </a:p>
          <a:p>
            <a:pPr algn="ctr"/>
            <a:r>
              <a:rPr lang="en-US" sz="1800" b="1" i="0" dirty="0">
                <a:solidFill>
                  <a:srgbClr val="242021"/>
                </a:solidFill>
                <a:effectLst/>
                <a:latin typeface="Times-Roman"/>
              </a:rPr>
              <a:t>Both questions have many practical applications in many different areas</a:t>
            </a:r>
            <a:r>
              <a:rPr lang="en-US" sz="1600" b="1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A728-E37F-4C53-A5C4-5644F87C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82006"/>
            <a:ext cx="10515600" cy="806450"/>
          </a:xfrm>
        </p:spPr>
        <p:txBody>
          <a:bodyPr/>
          <a:lstStyle/>
          <a:p>
            <a:r>
              <a:rPr lang="en-US" b="1" u="sng" dirty="0"/>
              <a:t>Hamiltonian Graphs</a:t>
            </a:r>
            <a:endParaRPr lang="en-US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BD0C5E-94AC-4A14-84FB-0EDB21498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00" y="1666489"/>
            <a:ext cx="107822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Hamiltonian cycle is a cycle that contains all vertices in a </a:t>
            </a:r>
            <a:r>
              <a:rPr lang="en-US" altLang="en-US" sz="1800" dirty="0">
                <a:solidFill>
                  <a:schemeClr val="accent6"/>
                </a:solidFill>
                <a:latin typeface="Arial" panose="020B0604020202020204" pitchFamily="34" charset="0"/>
              </a:rPr>
              <a:t>graph G.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accent6"/>
                </a:solidFill>
                <a:latin typeface="Arial" panose="020B0604020202020204" pitchFamily="34" charset="0"/>
              </a:rPr>
              <a:t>If a graph has a Hamiltonian cycle, then the graph G is said to be Hamiltonian.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262033-F22F-4535-A4F8-FBADDF71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3381478"/>
            <a:ext cx="8539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 A graph </a:t>
            </a:r>
            <a:r>
              <a:rPr lang="en-US" altLang="en-US" b="1" i="1" dirty="0">
                <a:latin typeface="Arial" panose="020B0604020202020204" pitchFamily="34" charset="0"/>
              </a:rPr>
              <a:t>G=(V(G),E(G)) </a:t>
            </a:r>
            <a:r>
              <a:rPr lang="en-US" altLang="en-US" b="1" dirty="0">
                <a:latin typeface="Arial" panose="020B0604020202020204" pitchFamily="34" charset="0"/>
              </a:rPr>
              <a:t>is considered Hamiltonian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and only if the graph has a cycle containing all of the vertices of the graph. “</a:t>
            </a:r>
          </a:p>
        </p:txBody>
      </p:sp>
    </p:spTree>
    <p:extLst>
      <p:ext uri="{BB962C8B-B14F-4D97-AF65-F5344CB8AC3E}">
        <p14:creationId xmlns:p14="http://schemas.microsoft.com/office/powerpoint/2010/main" val="3706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DBA2-BC87-4916-8414-8798571D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b="1" u="sng" dirty="0"/>
              <a:t>Hamiltonian Paths And Circuits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8683-AB49-4297-9CAA-6BE8C628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If there exists a walk in the connected graph that visits every vertex of the graph exactly once without repeating the edges, then such a walk is called as a </a:t>
            </a:r>
            <a:r>
              <a:rPr lang="en-US" sz="2000" b="1" dirty="0">
                <a:solidFill>
                  <a:schemeClr val="tx1"/>
                </a:solidFill>
              </a:rPr>
              <a:t>Hamiltonian path/walk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In Hamiltonian path, all the edges </a:t>
            </a:r>
            <a:r>
              <a:rPr lang="en-US" sz="1600" b="1" i="1" u="sng" dirty="0">
                <a:solidFill>
                  <a:srgbClr val="FF0000"/>
                </a:solidFill>
              </a:rPr>
              <a:t>may or may not </a:t>
            </a:r>
            <a:r>
              <a:rPr lang="en-US" sz="1600" b="1" dirty="0">
                <a:solidFill>
                  <a:schemeClr val="tx1"/>
                </a:solidFill>
              </a:rPr>
              <a:t>be covered but edges must not repeat.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</a:rPr>
              <a:t>Hamiltonian circuit </a:t>
            </a:r>
            <a:r>
              <a:rPr lang="en-US" sz="2000" dirty="0">
                <a:solidFill>
                  <a:schemeClr val="tx1"/>
                </a:solidFill>
              </a:rPr>
              <a:t>in a connected graph is defined as a closed walk that traverses every vertex of graph G exactly once except starting and terminal vertex.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42011-16BC-4726-B659-7EDCD3F6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80" y="4078846"/>
            <a:ext cx="5501640" cy="22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3493-EFBA-43CB-9950-AF2F3DF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3" y="438150"/>
            <a:ext cx="9875520" cy="830580"/>
          </a:xfrm>
        </p:spPr>
        <p:txBody>
          <a:bodyPr/>
          <a:lstStyle/>
          <a:p>
            <a:r>
              <a:rPr lang="en-US" b="1" u="sng" dirty="0"/>
              <a:t>Hamiltonian Paths And Circuits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5F9F-BA4B-48F0-82F6-E230B9A3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1850073"/>
            <a:ext cx="501831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This graph contains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closed walk ABCDEFA.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visits every vertex of the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graph exactly once except starting vertex.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edges are not repeated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during the walk.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Therefore, it is a Hamiltonian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graph.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C2184-0030-4A6D-B2F8-00792A42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30" y="1850073"/>
            <a:ext cx="5867401" cy="34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DB9CB-7A7E-4CCA-A9B1-D8484860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367394"/>
            <a:ext cx="304800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0135F-1E93-4FF9-9F69-B2B2340A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0" y="400050"/>
            <a:ext cx="2847975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D557A-29F3-44A1-AB0B-F48C5ED7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651" y="420734"/>
            <a:ext cx="2371725" cy="346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70332-8F82-42F1-93C0-CB388450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7" y="3143250"/>
            <a:ext cx="291465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BFE3D-B0CD-4938-A6D7-D39C24521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211" y="3133725"/>
            <a:ext cx="269557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C8A0E-5D08-4330-BB08-7EEE56819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420" y="3865790"/>
            <a:ext cx="300990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16246-DA41-489A-BCE3-FFF9778F2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244" y="3688216"/>
            <a:ext cx="3114675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BBBEF-42E6-4000-80DA-4089F86700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2448" y="3709988"/>
            <a:ext cx="34671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E2F4F0-E0CE-4A3D-96E9-41C7C653A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7582" y="4384904"/>
            <a:ext cx="34575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F554-7CBD-45EF-A5A4-45F708B2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538" y="3429000"/>
            <a:ext cx="7861738" cy="2666999"/>
          </a:xfrm>
        </p:spPr>
        <p:txBody>
          <a:bodyPr>
            <a:normAutofit/>
          </a:bodyPr>
          <a:lstStyle/>
          <a:p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has a Hamilton circuit: </a:t>
            </a:r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b, c, d, e, a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700" b="0" i="0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Hamilton circuit in </a:t>
            </a:r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circuit containing every vertex must contain the edge {</a:t>
            </a:r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twice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does have a Hamilton path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b, c, d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700" b="0" i="1" dirty="0">
              <a:solidFill>
                <a:srgbClr val="242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has neither a Hamilton circuit nor a Hamilton path, because any path containing all vertices must contain one of the edges {</a:t>
            </a:r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e, f 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}, and {</a:t>
            </a:r>
            <a:r>
              <a:rPr lang="en-US" sz="1700" b="0" i="1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c, d</a:t>
            </a:r>
            <a:r>
              <a:rPr lang="en-US" sz="17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more than once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495C5-ED07-4802-ABC0-98CBEF97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20" y="620050"/>
            <a:ext cx="8328759" cy="27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8EA4-C099-4531-B041-6C6B8421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Hamiltonian Paths And Circuits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E1A5-48C4-4AAF-B413-ADE0B44B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Any Hamiltonian circuit can be converted to a Hamiltonian path by removing one of its edges.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Every graph that contains a Hamiltonian circuit also contains a Hamiltonian path but vice versa is not true.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There may exist more than one Hamiltonian paths and Hamiltonian circuits in a graph.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9E6E-7DC7-48B2-9AC6-9E181467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" y="609600"/>
            <a:ext cx="10349049" cy="696686"/>
          </a:xfrm>
        </p:spPr>
        <p:txBody>
          <a:bodyPr/>
          <a:lstStyle/>
          <a:p>
            <a:r>
              <a:rPr lang="en-US" sz="4000" b="1" dirty="0"/>
              <a:t>CONDITION FOR HAMILTON CIRCUITS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7005-2CEB-49E4-AC45-4E760708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1" y="1436913"/>
            <a:ext cx="10989129" cy="499654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There are no known simple necessary and sufficient criteria for the existence of Hamilton circuits.</a:t>
            </a:r>
            <a:r>
              <a:rPr lang="en-US" sz="2400" dirty="0"/>
              <a:t> </a:t>
            </a:r>
          </a:p>
          <a:p>
            <a:r>
              <a:rPr lang="en-US" sz="2000" dirty="0">
                <a:solidFill>
                  <a:srgbClr val="242021"/>
                </a:solidFill>
                <a:latin typeface="Times-Roman"/>
              </a:rPr>
              <a:t>Many theorems are known that give sufficient conditions for the existence of Hamilton circuits.	 </a:t>
            </a:r>
          </a:p>
          <a:p>
            <a:r>
              <a:rPr lang="en-US" sz="2000" dirty="0">
                <a:solidFill>
                  <a:srgbClr val="242021"/>
                </a:solidFill>
                <a:latin typeface="Times-Roman"/>
              </a:rPr>
              <a:t>Certain properties can be used to show that a graph has no Hamilton circuit. </a:t>
            </a:r>
          </a:p>
          <a:p>
            <a:endParaRPr lang="en-US" sz="2000" dirty="0">
              <a:solidFill>
                <a:srgbClr val="242021"/>
              </a:solidFill>
              <a:latin typeface="Times-Roman"/>
            </a:endParaRPr>
          </a:p>
          <a:p>
            <a:pPr lvl="1"/>
            <a:r>
              <a:rPr lang="en-US" dirty="0">
                <a:solidFill>
                  <a:srgbClr val="242021"/>
                </a:solidFill>
                <a:latin typeface="Times-Roman"/>
              </a:rPr>
              <a:t>A graph with a vertex of degree one cannot have a Hamilton circuit, because in a Hamilton circuit, each vertex is incident with two edges in the circuit.</a:t>
            </a:r>
          </a:p>
          <a:p>
            <a:pPr lvl="1"/>
            <a:endParaRPr lang="en-US" dirty="0">
              <a:solidFill>
                <a:srgbClr val="242021"/>
              </a:solidFill>
              <a:latin typeface="Times-Roman"/>
            </a:endParaRPr>
          </a:p>
          <a:p>
            <a:pPr lvl="1"/>
            <a:r>
              <a:rPr lang="en-US" dirty="0">
                <a:solidFill>
                  <a:srgbClr val="242021"/>
                </a:solidFill>
                <a:latin typeface="Times-Roman"/>
              </a:rPr>
              <a:t>If a vertex in the graph has degree two, then both edges that are incident with this vertex must be part of any Hamilton circuit. </a:t>
            </a:r>
          </a:p>
          <a:p>
            <a:r>
              <a:rPr lang="en-US" sz="2000" dirty="0">
                <a:solidFill>
                  <a:srgbClr val="242021"/>
                </a:solidFill>
                <a:latin typeface="Times-Roman"/>
              </a:rPr>
              <a:t>When a Hamilton circuit is being constructed and this circuit has passed through a vertex, then all remaining edges incident with this vertex, other than the two used in the circuit, can be removed from consideration. </a:t>
            </a:r>
          </a:p>
          <a:p>
            <a:r>
              <a:rPr lang="en-US" sz="2000" dirty="0">
                <a:solidFill>
                  <a:srgbClr val="242021"/>
                </a:solidFill>
                <a:latin typeface="Times-Roman"/>
              </a:rPr>
              <a:t>A Hamilton circuit cannot contain a smaller circuit within it</a:t>
            </a:r>
          </a:p>
        </p:txBody>
      </p:sp>
    </p:spTree>
    <p:extLst>
      <p:ext uri="{BB962C8B-B14F-4D97-AF65-F5344CB8AC3E}">
        <p14:creationId xmlns:p14="http://schemas.microsoft.com/office/powerpoint/2010/main" val="412952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8D14047D4BE41A34E6CE2BCD2B825" ma:contentTypeVersion="2" ma:contentTypeDescription="Create a new document." ma:contentTypeScope="" ma:versionID="b1ffb609572d909070a5a6eb3fb45ece">
  <xsd:schema xmlns:xsd="http://www.w3.org/2001/XMLSchema" xmlns:xs="http://www.w3.org/2001/XMLSchema" xmlns:p="http://schemas.microsoft.com/office/2006/metadata/properties" xmlns:ns2="243e6539-876b-4b37-88b4-96681827f1ec" targetNamespace="http://schemas.microsoft.com/office/2006/metadata/properties" ma:root="true" ma:fieldsID="ab8acac9a46b8eb15e7ea6e5478f7e07" ns2:_="">
    <xsd:import namespace="243e6539-876b-4b37-88b4-96681827f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e6539-876b-4b37-88b4-96681827f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E4C0E4-CE27-46E5-816E-878E31DEFEBD}"/>
</file>

<file path=customXml/itemProps2.xml><?xml version="1.0" encoding="utf-8"?>
<ds:datastoreItem xmlns:ds="http://schemas.openxmlformats.org/officeDocument/2006/customXml" ds:itemID="{059B8D8C-00F5-4579-AD2D-042598D643F1}"/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387</TotalTime>
  <Words>973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Corbel</vt:lpstr>
      <vt:lpstr>MTMI</vt:lpstr>
      <vt:lpstr>MTSYN</vt:lpstr>
      <vt:lpstr>Times New Roman</vt:lpstr>
      <vt:lpstr>Times-Bold</vt:lpstr>
      <vt:lpstr>Times-Roman</vt:lpstr>
      <vt:lpstr>Wingdings</vt:lpstr>
      <vt:lpstr>Basis</vt:lpstr>
      <vt:lpstr>Graph Algorithm</vt:lpstr>
      <vt:lpstr>Introduction</vt:lpstr>
      <vt:lpstr>Hamiltonian Graphs</vt:lpstr>
      <vt:lpstr>Hamiltonian Paths And Circuits</vt:lpstr>
      <vt:lpstr>Hamiltonian Paths And Circuits</vt:lpstr>
      <vt:lpstr>PowerPoint Presentation</vt:lpstr>
      <vt:lpstr>PowerPoint Presentation</vt:lpstr>
      <vt:lpstr>Hamiltonian Paths And Circuits</vt:lpstr>
      <vt:lpstr>CONDITION FOR HAMILTON CIRCUITS</vt:lpstr>
      <vt:lpstr>PowerPoint Presentation</vt:lpstr>
      <vt:lpstr>CONDITION FOR HAMILTON CIRCUITS</vt:lpstr>
      <vt:lpstr>CONDITION FOR HAMILTON CIRCUITS</vt:lpstr>
      <vt:lpstr>Application of Hamilton Graphs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</dc:title>
  <dc:creator>Omaid Ghayyur</dc:creator>
  <cp:lastModifiedBy>Omaid Ghayyur</cp:lastModifiedBy>
  <cp:revision>64</cp:revision>
  <dcterms:created xsi:type="dcterms:W3CDTF">2020-03-18T06:56:16Z</dcterms:created>
  <dcterms:modified xsi:type="dcterms:W3CDTF">2022-04-13T06:10:46Z</dcterms:modified>
</cp:coreProperties>
</file>