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4" r:id="rId3"/>
    <p:sldId id="335" r:id="rId4"/>
    <p:sldId id="336" r:id="rId5"/>
    <p:sldId id="338" r:id="rId6"/>
    <p:sldId id="342" r:id="rId7"/>
    <p:sldId id="340" r:id="rId8"/>
    <p:sldId id="341" r:id="rId9"/>
    <p:sldId id="343" r:id="rId10"/>
    <p:sldId id="344" r:id="rId11"/>
    <p:sldId id="345" r:id="rId12"/>
    <p:sldId id="346" r:id="rId13"/>
    <p:sldId id="347" r:id="rId14"/>
    <p:sldId id="348" r:id="rId15"/>
    <p:sldId id="257" r:id="rId16"/>
    <p:sldId id="349" r:id="rId17"/>
    <p:sldId id="258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id Ghayyur" initials="OG" lastIdx="1" clrIdx="0">
    <p:extLst>
      <p:ext uri="{19B8F6BF-5375-455C-9EA6-DF929625EA0E}">
        <p15:presenceInfo xmlns:p15="http://schemas.microsoft.com/office/powerpoint/2012/main" userId="4c3ed0b4b184b9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52" autoAdjust="0"/>
  </p:normalViewPr>
  <p:slideViewPr>
    <p:cSldViewPr snapToGrid="0">
      <p:cViewPr varScale="1">
        <p:scale>
          <a:sx n="58" d="100"/>
          <a:sy n="58" d="100"/>
        </p:scale>
        <p:origin x="920" y="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5-13T08:11:49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25153 17709 0,'18'0'156,"17"0"-140,-17 0-1,-1 0-15,19 0 16,-1 0-16,-18 0 16,19 0-1,-1 0-15,0 0 16,-17 0-1,0 0-15,-18-17 16,17 17 0,1 0-1,-1 0 32</inkml:trace>
  <inkml:trace contextRef="#ctx0" brushRef="#br0" timeOffset="55814.63">32156 17762 0,'17'0'109,"19"0"-109,-1 0 16,-17 0 0,17 0-16,0 0 15,-17 0-15,-1 0 16,1 0 15,0 0-31,-1 0 16</inkml:trace>
  <inkml:trace contextRef="#ctx0" brushRef="#br0" timeOffset="68432.85">32085 14605 0</inkml:trace>
  <inkml:trace contextRef="#ctx0" brushRef="#br0" timeOffset="75635.95">32085 14605 0,'18'0'203,"17"0"-203,-17 0 16,-1 0 0,1 0-1,0 0-15,-1 0 16,1 0 0,0 0-16,-1 0 31,1 0-16,-1 0 17,1 0-1,0 0 16</inkml:trace>
  <inkml:trace contextRef="#ctx0" brushRef="#br0" timeOffset="206691.69">25382 16087 0,'0'17'140,"0"1"-108,0 0-32,0-1 15,0 18-15,-17 1 16,-1-1-1,-17 18-15,17-18 16,-17 1 0,17-1-16,-35 35 15,36-34 1,-1-1-16,0-17 16,18-1-1,0 1 1,0-1-16,0 1 15,-17-18 1,17 18-16,-18-1 31,18 1 16</inkml:trace>
  <inkml:trace contextRef="#ctx0" brushRef="#br0" timeOffset="208471.33">25612 16316 0,'0'-18'79,"0"1"-17,-18 17-31,0 0-15,1 0 0,-19 0-1,19 17-15,-1 1 16,1 0-16,-1-1 15,18 19 1,0-19-16,-18-17 31,18 18-15,0-1 0,0 1 15,0 0 0,0-1 16,0 1-16,18-18 16,0 0-31,-1 18-1,1-18 1,-1 0 0,1 0-1,0 0 1,-1 0-1,1 0 1,0 0 0,-1 0-1,1 0 32</inkml:trace>
  <inkml:trace contextRef="#ctx0" brushRef="#br0" timeOffset="-154215.18">27605 15346 0,'-18'0'16,"18"17"171,18 1-171,-1 17-16,1-17 16,0-18-1,-1 18 1,1-18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C1F4-85D0-48EF-86E7-46B1CA2C33C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54A2-94E0-4E69-AC9B-F5B853D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860-7994-4A16-BF4E-32024390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65CB-3858-4EB7-8AF4-EB9DDF379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52C0-F510-4E9C-BB5F-72C5F863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4134-FBA1-4043-A2B2-D91A656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3C43-B767-4106-810D-AEB35FE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FEE-77FB-4A60-B70A-9671FC9D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A6C5-F0C4-4B3E-B7D1-443CA728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F344-7C58-40EA-AA13-B6815F20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98D7-370A-4C44-84AB-21AA7BB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CE67-CF8C-490A-AB22-66AE19A0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C178A-3F8E-4205-B23B-DC07E0D5B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C713-0EBB-4A74-9770-A588142B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B2AC-1CA6-4B39-86EF-FF621897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A1E7-400A-4FB8-A265-DDCBDF61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7A6-9ED8-4D76-8F29-C95AFA1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CB97-243B-465B-8ADD-C30A815D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F876-D3DD-4D9A-BBCE-20C9C5A8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FA92-8A1B-4859-8634-3A60C99A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FBD9-5383-476F-927E-2E47AF68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2443-153D-475A-A694-E9578A13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C6-D9E4-4204-A8E1-B43B5FF4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D47C-A7A3-43E4-913E-EE120FFD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AB67-F3F4-44A6-A922-EA7709C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5B3E-F6AB-400F-8E7B-816CE6D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D911-D825-4A98-A3B0-9B6E3BC7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81EE-6751-4C7E-9581-0129A20E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5631-A86A-4631-A628-0F79B4FBB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687E7-E390-4441-A95C-E446F904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B67B-BB34-4DB3-A21C-153353A0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0C38-04CB-4D41-975E-0600CA8C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C6280-DFF0-4ACF-B3B5-A7119AA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994-984E-4994-A1DA-E0037199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0CC4-5FBE-44E1-AB24-525B2CAD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FF429-AD81-4F7E-81BD-D5A31199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55E43-E6BB-42D2-86A8-9B0DC40B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2D9EC-E4B2-400D-B00E-6ECD160FB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8713-30E9-46BC-AE33-E9DBA68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4F913-0A0E-43A3-AE38-A1169697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FEDCD-2525-4819-BFF4-AD7D24B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C889-E125-4378-8603-801A212B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9AA4-AE7B-488A-B3F3-70F8277D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FB22-B14D-4668-8624-379C6C1A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E6EF-371D-4148-9F8E-CEBC8A1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F755F-2C22-4953-BFEC-5BF039D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DB7DD-09E4-4AD6-B73F-EF57D2E4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37A1-758B-4BB0-809D-D57923E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73-6A62-4FFF-A914-C282E0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0F7C-01B2-42C4-9C90-1A2546E5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B8B-AFB8-41C2-BAE8-50A69392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3320-2864-4EE4-8DCD-CAF1A13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E2DD-0E34-4CDC-BF1E-F420764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C005D-C624-4B00-AE3B-8EDDD15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0FD6-D015-4AB5-8157-7FCC6BBA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9EBAC-41DF-43B3-8840-6A9B0A611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E4FC0-A744-46C5-87C6-9B01A36B8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27A2-9120-41CE-BE34-86494BBB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D93B-71C0-4D81-A1E6-AE33DDD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8440-E9E6-4AB4-BBD9-B985550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1CC3-4FFA-4B53-A0F8-B683F47A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7BF6-6CE4-47FA-8E3D-236EC693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51D5-D11F-48BC-BA92-BFAF4E48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994D-AA9A-4C65-ABE6-6DC38222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1581-0CFF-4C7A-841A-07E645C6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.xm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D7-8854-4C1B-81CF-3FCD008B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433B19-CFD2-4D0B-8841-C2ED7EE05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6F5-2D4F-45BB-9246-2B17C632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0743-D191-4675-B6BB-3CECBFC5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Step 1. </a:t>
            </a:r>
            <a:r>
              <a:rPr lang="en-US" b="1" dirty="0"/>
              <a:t>Initialization</a:t>
            </a:r>
          </a:p>
          <a:p>
            <a:pPr marL="0" indent="0" algn="just">
              <a:buNone/>
            </a:pPr>
            <a:endParaRPr lang="en-US" b="1" dirty="0"/>
          </a:p>
          <a:p>
            <a:pPr lvl="1" algn="just"/>
            <a:r>
              <a:rPr lang="en-US" dirty="0"/>
              <a:t>Assign the zero distance value to node s, and label it as </a:t>
            </a:r>
            <a:r>
              <a:rPr lang="en-US" b="1" dirty="0"/>
              <a:t>Permanent</a:t>
            </a:r>
            <a:r>
              <a:rPr lang="en-US" dirty="0"/>
              <a:t>. [The state of node s is (0, p)]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Assign to every node a distance value of ∞ and label them as </a:t>
            </a:r>
            <a:r>
              <a:rPr lang="en-US" b="1" dirty="0"/>
              <a:t>Temporary</a:t>
            </a:r>
            <a:r>
              <a:rPr lang="en-US" dirty="0"/>
              <a:t>. [The state of every other node is (∞, t)]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Designate the node s as the current node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0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6F5-2D4F-45BB-9246-2B17C632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0743-D191-4675-B6BB-3CECBFC5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2. </a:t>
            </a:r>
            <a:r>
              <a:rPr lang="en-US" i="1" dirty="0"/>
              <a:t>Distance Value Update and Current Node Designation Update</a:t>
            </a:r>
          </a:p>
          <a:p>
            <a:pPr marL="0" indent="0">
              <a:buNone/>
            </a:pPr>
            <a:r>
              <a:rPr lang="en-US" dirty="0"/>
              <a:t>	     Let </a:t>
            </a:r>
            <a:r>
              <a:rPr lang="en-US" dirty="0" err="1"/>
              <a:t>i</a:t>
            </a:r>
            <a:r>
              <a:rPr lang="en-US" dirty="0"/>
              <a:t> be the index of the current node.</a:t>
            </a:r>
            <a:endParaRPr lang="en-US" b="1" dirty="0"/>
          </a:p>
          <a:p>
            <a:endParaRPr lang="en-US" dirty="0"/>
          </a:p>
          <a:p>
            <a:pPr lvl="1" algn="just"/>
            <a:r>
              <a:rPr lang="en-US" dirty="0"/>
              <a:t>Find the set J of nodes with temporary labels that can be reached from the current node </a:t>
            </a:r>
            <a:r>
              <a:rPr lang="en-US" dirty="0" err="1"/>
              <a:t>i</a:t>
            </a:r>
            <a:r>
              <a:rPr lang="en-US" dirty="0"/>
              <a:t> by a link (</a:t>
            </a:r>
            <a:r>
              <a:rPr lang="en-US" dirty="0" err="1"/>
              <a:t>i</a:t>
            </a:r>
            <a:r>
              <a:rPr lang="en-US" dirty="0"/>
              <a:t>, j). Update the distance values of these nodes.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Determine a node j that has the smallest distance value </a:t>
            </a:r>
            <a:r>
              <a:rPr lang="en-US" dirty="0" err="1"/>
              <a:t>d</a:t>
            </a:r>
            <a:r>
              <a:rPr lang="en-US" sz="1400" dirty="0" err="1"/>
              <a:t>j</a:t>
            </a:r>
            <a:r>
              <a:rPr lang="en-US" sz="1400" dirty="0"/>
              <a:t> </a:t>
            </a:r>
            <a:r>
              <a:rPr lang="en-US" dirty="0"/>
              <a:t>among all nodes j.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dirty="0"/>
              <a:t>Change the label of node j</a:t>
            </a:r>
            <a:r>
              <a:rPr lang="en-US" sz="1400" dirty="0"/>
              <a:t> </a:t>
            </a:r>
            <a:r>
              <a:rPr lang="en-US" dirty="0"/>
              <a:t>to permanent and designate this node as the current node.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85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6F5-2D4F-45BB-9246-2B17C632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0743-D191-4675-B6BB-3CECBFC5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3. </a:t>
            </a:r>
            <a:r>
              <a:rPr lang="en-US" i="1" dirty="0"/>
              <a:t>Termination Criterion</a:t>
            </a:r>
            <a:endParaRPr lang="en-US" b="1" dirty="0"/>
          </a:p>
          <a:p>
            <a:endParaRPr lang="en-US" dirty="0"/>
          </a:p>
          <a:p>
            <a:pPr lvl="1" algn="just"/>
            <a:r>
              <a:rPr lang="en-US" dirty="0"/>
              <a:t>If all nodes that can be reached from node s have been permanently labeled, then stop - we are done.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we cannot reach any temporary labeled node from the current node, then all the temporary labels become permanent.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Otherwise, go to Step 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04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68E7BE-669C-4058-82B2-FFC5FF6E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872599"/>
            <a:ext cx="3213876" cy="229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BBDAD-21FD-49BA-9AEE-3553C4DC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57" y="821799"/>
            <a:ext cx="3209101" cy="2392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1DF2D-63E0-41D1-A1CD-BFF15B6C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749" y="680610"/>
            <a:ext cx="3633259" cy="254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C42CF-D963-487A-AF3B-A472E4134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" y="3431649"/>
            <a:ext cx="3213876" cy="2810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608A7-FCA0-4E58-8B71-E1BB9FB5F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057" y="3606274"/>
            <a:ext cx="3209101" cy="2635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58B98-9D65-4010-955E-3576B48ED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0360" y="3632310"/>
            <a:ext cx="3633259" cy="2609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3F3F84-5D3E-4F62-AF5A-74418126B12B}"/>
              </a:ext>
            </a:extLst>
          </p:cNvPr>
          <p:cNvSpPr/>
          <p:nvPr/>
        </p:nvSpPr>
        <p:spPr>
          <a:xfrm>
            <a:off x="402590" y="204519"/>
            <a:ext cx="403719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dist(j) = min( dist(j), dist(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, j)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2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E72C180-1416-4460-A5FD-0A69305D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7" y="154262"/>
            <a:ext cx="2007244" cy="17041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A5BC04-68CC-40DC-8C00-96E7A9CE0444}"/>
              </a:ext>
            </a:extLst>
          </p:cNvPr>
          <p:cNvSpPr/>
          <p:nvPr/>
        </p:nvSpPr>
        <p:spPr>
          <a:xfrm>
            <a:off x="2633661" y="214815"/>
            <a:ext cx="43978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edium-content-serif-font"/>
              </a:rPr>
              <a:t>Create a table to keep track of the shortest known distance to every vertex in our graph.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B6776B-B31B-4B96-AAB2-A788D0948309}"/>
              </a:ext>
            </a:extLst>
          </p:cNvPr>
          <p:cNvSpPr/>
          <p:nvPr/>
        </p:nvSpPr>
        <p:spPr>
          <a:xfrm>
            <a:off x="2633660" y="1127166"/>
            <a:ext cx="43978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edium-content-serif-font"/>
              </a:rPr>
              <a:t>Using table we will also keep track of the previous vertex that we </a:t>
            </a:r>
            <a:r>
              <a:rPr lang="en-US" i="1" dirty="0">
                <a:latin typeface="medium-content-serif-font"/>
              </a:rPr>
              <a:t>came from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00F64B-9ED5-416B-AD67-EC1B09FC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368" y="162090"/>
            <a:ext cx="1701420" cy="1688481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224A10A6-0762-474A-A60B-2D03AAA8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135" y="214485"/>
            <a:ext cx="304954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medium-content-serif-fon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nitially, the “shortest path from node </a:t>
            </a:r>
            <a:r>
              <a:rPr lang="en-US" altLang="en-US" sz="1600" dirty="0">
                <a:latin typeface="Menl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" is going to be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infinity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21F039C-F2AB-46D3-9950-16A79EDD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60" y="942500"/>
            <a:ext cx="306062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Since we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at node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 so, the shortest distance from node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to node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actually just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036480-B7E9-4DAF-9A22-017ABCC1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7" y="2188032"/>
            <a:ext cx="2998674" cy="25458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FD084C-B433-41BA-B962-8551801D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57" y="1988154"/>
            <a:ext cx="2099936" cy="2115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E663CC-CB50-4AA5-9073-49C3C6F63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913" y="1988154"/>
            <a:ext cx="2222580" cy="2106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F1BABC-462C-4A86-8557-A6E80B924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4613" y="1988154"/>
            <a:ext cx="2222580" cy="21157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B1D4E3-A167-4689-81A6-BA12E844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894" y="4285915"/>
            <a:ext cx="2225899" cy="22218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9B6E43-2E20-4716-A7A9-74B2EE466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7625" y="4208842"/>
            <a:ext cx="2191155" cy="2298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50012B-376A-4E84-A3A8-2EC8F74C4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4138" y="4208843"/>
            <a:ext cx="2153055" cy="22988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80842ED-F7F1-4DED-A1C9-25308C24D770}"/>
              </a:ext>
            </a:extLst>
          </p:cNvPr>
          <p:cNvSpPr/>
          <p:nvPr/>
        </p:nvSpPr>
        <p:spPr>
          <a:xfrm>
            <a:off x="353826" y="5089832"/>
            <a:ext cx="403719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dist(j) = min( dist(j), dist(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, j) )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CEEB68-9E2C-4662-8496-955F66916DE3}"/>
                  </a:ext>
                </a:extLst>
              </p14:cNvPr>
              <p14:cNvContentPartPr/>
              <p14:nvPr/>
            </p14:nvContentPartPr>
            <p14:xfrm>
              <a:off x="9036000" y="5257800"/>
              <a:ext cx="2635560" cy="113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CEEB68-9E2C-4662-8496-955F66916D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6640" y="5248440"/>
                <a:ext cx="2654280" cy="11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4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0A5A5-EE9B-4BB6-A129-55470F73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9" y="1006965"/>
            <a:ext cx="4686300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75D54-B87D-45A2-BFCD-2E7E6E8F7C81}"/>
              </a:ext>
            </a:extLst>
          </p:cNvPr>
          <p:cNvSpPr txBox="1"/>
          <p:nvPr/>
        </p:nvSpPr>
        <p:spPr>
          <a:xfrm>
            <a:off x="1139727" y="3913712"/>
            <a:ext cx="273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if(dist (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) + cost (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,j ) &lt; dist( j ) 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         dist ( j ) = dist (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) + cost (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,j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7B529-1E47-4235-87F7-541E13BE589F}"/>
              </a:ext>
            </a:extLst>
          </p:cNvPr>
          <p:cNvSpPr/>
          <p:nvPr/>
        </p:nvSpPr>
        <p:spPr>
          <a:xfrm>
            <a:off x="1159540" y="484812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rgbClr val="C7254E"/>
                </a:solidFill>
                <a:latin typeface="Monaco"/>
              </a:rPr>
              <a:t>dist(j) = min(dist(j), dist(</a:t>
            </a:r>
            <a:r>
              <a:rPr lang="en-US" altLang="en-US" sz="14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14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1400" dirty="0" err="1">
                <a:solidFill>
                  <a:srgbClr val="C7254E"/>
                </a:solidFill>
                <a:latin typeface="Monaco"/>
              </a:rPr>
              <a:t>i,j</a:t>
            </a:r>
            <a:r>
              <a:rPr lang="en-US" altLang="en-US" sz="1400" dirty="0">
                <a:solidFill>
                  <a:srgbClr val="C7254E"/>
                </a:solidFill>
                <a:latin typeface="Monaco"/>
              </a:rPr>
              <a:t>))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8F211-58D5-4F27-8A8A-E8B8DAB0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4" y="111779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B799C68-7370-4A1C-8948-A0CED22EECBA}"/>
              </a:ext>
            </a:extLst>
          </p:cNvPr>
          <p:cNvGraphicFramePr>
            <a:graphicFrameLocks noGrp="1"/>
          </p:cNvGraphicFramePr>
          <p:nvPr/>
        </p:nvGraphicFramePr>
        <p:xfrm>
          <a:off x="6664250" y="3262776"/>
          <a:ext cx="4904898" cy="296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67">
                  <a:extLst>
                    <a:ext uri="{9D8B030D-6E8A-4147-A177-3AD203B41FA5}">
                      <a16:colId xmlns:a16="http://schemas.microsoft.com/office/drawing/2014/main" val="3943531647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val="1359495930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3720861356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3531105482"/>
                    </a:ext>
                  </a:extLst>
                </a:gridCol>
              </a:tblGrid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Shortest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895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265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9102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621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49917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4379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5788B-A46B-4B3F-8DFE-467C4F26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2" y="9608"/>
            <a:ext cx="5929546" cy="6848392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7EEC4F9-7D6D-462A-8C75-133FED2B9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0034"/>
              </p:ext>
            </p:extLst>
          </p:nvPr>
        </p:nvGraphicFramePr>
        <p:xfrm>
          <a:off x="6627838" y="1903660"/>
          <a:ext cx="5249422" cy="37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05">
                  <a:extLst>
                    <a:ext uri="{9D8B030D-6E8A-4147-A177-3AD203B41FA5}">
                      <a16:colId xmlns:a16="http://schemas.microsoft.com/office/drawing/2014/main" val="3943531647"/>
                    </a:ext>
                  </a:extLst>
                </a:gridCol>
                <a:gridCol w="1688675">
                  <a:extLst>
                    <a:ext uri="{9D8B030D-6E8A-4147-A177-3AD203B41FA5}">
                      <a16:colId xmlns:a16="http://schemas.microsoft.com/office/drawing/2014/main" val="1359495930"/>
                    </a:ext>
                  </a:extLst>
                </a:gridCol>
                <a:gridCol w="1243368">
                  <a:extLst>
                    <a:ext uri="{9D8B030D-6E8A-4147-A177-3AD203B41FA5}">
                      <a16:colId xmlns:a16="http://schemas.microsoft.com/office/drawing/2014/main" val="372086135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8402452"/>
                    </a:ext>
                  </a:extLst>
                </a:gridCol>
              </a:tblGrid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Shortest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895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265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9102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621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49917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4379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9836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6468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6704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161B0D-F2AC-4E97-9437-D43B80585348}"/>
              </a:ext>
            </a:extLst>
          </p:cNvPr>
          <p:cNvSpPr/>
          <p:nvPr/>
        </p:nvSpPr>
        <p:spPr>
          <a:xfrm>
            <a:off x="6627838" y="1130567"/>
            <a:ext cx="403719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dist(j) = min( dist(j), dist(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20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2000" dirty="0">
                <a:solidFill>
                  <a:srgbClr val="C7254E"/>
                </a:solidFill>
                <a:latin typeface="Monaco"/>
              </a:rPr>
              <a:t>, j) )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FBB9A5-5D9C-47D9-9CBA-ACAD5E31DBC4}"/>
              </a:ext>
            </a:extLst>
          </p:cNvPr>
          <p:cNvSpPr txBox="1">
            <a:spLocks/>
          </p:cNvSpPr>
          <p:nvPr/>
        </p:nvSpPr>
        <p:spPr>
          <a:xfrm>
            <a:off x="5365214" y="111779"/>
            <a:ext cx="6520424" cy="645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/>
              <a:t>DIJKSTRA’S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38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075D54-B87D-45A2-BFCD-2E7E6E8F7C81}"/>
              </a:ext>
            </a:extLst>
          </p:cNvPr>
          <p:cNvSpPr txBox="1"/>
          <p:nvPr/>
        </p:nvSpPr>
        <p:spPr>
          <a:xfrm>
            <a:off x="7760098" y="111779"/>
            <a:ext cx="329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if(dist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) + cost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,j ) &lt; dist( j ) 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         dist ( j ) = dist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) + cost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,j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7B529-1E47-4235-87F7-541E13BE589F}"/>
              </a:ext>
            </a:extLst>
          </p:cNvPr>
          <p:cNvSpPr/>
          <p:nvPr/>
        </p:nvSpPr>
        <p:spPr>
          <a:xfrm>
            <a:off x="7782340" y="634998"/>
            <a:ext cx="3253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dist(j) = min(dist(j), dist(</a:t>
            </a:r>
            <a:r>
              <a:rPr lang="en-US" altLang="en-US" sz="16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1600" dirty="0" err="1">
                <a:solidFill>
                  <a:srgbClr val="C7254E"/>
                </a:solidFill>
                <a:latin typeface="Monaco"/>
              </a:rPr>
              <a:t>i,j</a:t>
            </a:r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))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8F211-58D5-4F27-8A8A-E8B8DAB0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4" y="111779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B799C68-7370-4A1C-8948-A0CED22EECBA}"/>
              </a:ext>
            </a:extLst>
          </p:cNvPr>
          <p:cNvGraphicFramePr>
            <a:graphicFrameLocks noGrp="1"/>
          </p:cNvGraphicFramePr>
          <p:nvPr/>
        </p:nvGraphicFramePr>
        <p:xfrm>
          <a:off x="6627838" y="2847499"/>
          <a:ext cx="5249422" cy="37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05">
                  <a:extLst>
                    <a:ext uri="{9D8B030D-6E8A-4147-A177-3AD203B41FA5}">
                      <a16:colId xmlns:a16="http://schemas.microsoft.com/office/drawing/2014/main" val="3943531647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1359495930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2086135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8402452"/>
                    </a:ext>
                  </a:extLst>
                </a:gridCol>
              </a:tblGrid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Shortest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895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265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9102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621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49917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4379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9836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6468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6704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81A14AC-9BDE-40C8-AAEB-0FB84896A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"/>
          <a:stretch/>
        </p:blipFill>
        <p:spPr>
          <a:xfrm>
            <a:off x="450802" y="784205"/>
            <a:ext cx="4757301" cy="60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075D54-B87D-45A2-BFCD-2E7E6E8F7C81}"/>
              </a:ext>
            </a:extLst>
          </p:cNvPr>
          <p:cNvSpPr txBox="1"/>
          <p:nvPr/>
        </p:nvSpPr>
        <p:spPr>
          <a:xfrm>
            <a:off x="7472796" y="250981"/>
            <a:ext cx="362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if(dist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) + cost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,j ) &lt; dist( j ) 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         dist ( j ) = dist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) + cost (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,j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7B529-1E47-4235-87F7-541E13BE589F}"/>
              </a:ext>
            </a:extLst>
          </p:cNvPr>
          <p:cNvSpPr/>
          <p:nvPr/>
        </p:nvSpPr>
        <p:spPr>
          <a:xfrm>
            <a:off x="7494104" y="774200"/>
            <a:ext cx="3597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dist(j) = min(dist(j), dist(</a:t>
            </a:r>
            <a:r>
              <a:rPr lang="en-US" altLang="en-US" sz="1600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sz="1600" dirty="0" err="1">
                <a:solidFill>
                  <a:srgbClr val="C7254E"/>
                </a:solidFill>
                <a:latin typeface="Monaco"/>
              </a:rPr>
              <a:t>i,j</a:t>
            </a:r>
            <a:r>
              <a:rPr lang="en-US" altLang="en-US" sz="1600" dirty="0">
                <a:solidFill>
                  <a:srgbClr val="C7254E"/>
                </a:solidFill>
                <a:latin typeface="Monaco"/>
              </a:rPr>
              <a:t>))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8F211-58D5-4F27-8A8A-E8B8DAB0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14" y="111779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B799C68-7370-4A1C-8948-A0CED22EECBA}"/>
              </a:ext>
            </a:extLst>
          </p:cNvPr>
          <p:cNvGraphicFramePr>
            <a:graphicFrameLocks noGrp="1"/>
          </p:cNvGraphicFramePr>
          <p:nvPr/>
        </p:nvGraphicFramePr>
        <p:xfrm>
          <a:off x="6627838" y="2847499"/>
          <a:ext cx="5249422" cy="37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05">
                  <a:extLst>
                    <a:ext uri="{9D8B030D-6E8A-4147-A177-3AD203B41FA5}">
                      <a16:colId xmlns:a16="http://schemas.microsoft.com/office/drawing/2014/main" val="3943531647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1359495930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2086135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3168402452"/>
                    </a:ext>
                  </a:extLst>
                </a:gridCol>
              </a:tblGrid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Shortest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Previous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895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265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9102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621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499177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43798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9836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64682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6704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02F03F4-AA55-404C-9827-5814D897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4" y="684749"/>
            <a:ext cx="4190585" cy="60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0D523-3188-4A82-A8E2-8CAC242A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13"/>
            <a:ext cx="5494482" cy="6296774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A96E0272-C55F-4723-BA7C-0E2FAC64BE1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91535"/>
          <a:ext cx="4405745" cy="374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23">
                  <a:extLst>
                    <a:ext uri="{9D8B030D-6E8A-4147-A177-3AD203B41FA5}">
                      <a16:colId xmlns:a16="http://schemas.microsoft.com/office/drawing/2014/main" val="3943531647"/>
                    </a:ext>
                  </a:extLst>
                </a:gridCol>
                <a:gridCol w="1284953">
                  <a:extLst>
                    <a:ext uri="{9D8B030D-6E8A-4147-A177-3AD203B41FA5}">
                      <a16:colId xmlns:a16="http://schemas.microsoft.com/office/drawing/2014/main" val="3720861356"/>
                    </a:ext>
                  </a:extLst>
                </a:gridCol>
                <a:gridCol w="2248669">
                  <a:extLst>
                    <a:ext uri="{9D8B030D-6E8A-4147-A177-3AD203B41FA5}">
                      <a16:colId xmlns:a16="http://schemas.microsoft.com/office/drawing/2014/main" val="3168402452"/>
                    </a:ext>
                  </a:extLst>
                </a:gridCol>
              </a:tblGrid>
              <a:tr h="436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8957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2652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91027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6218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499177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43798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0 1 3 5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9836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64682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0 1 3 7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6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75C9-D5CE-446E-AD9C-A696D54D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57BC-B5B8-45FA-8F46-C98A7F41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Consider the </a:t>
            </a:r>
            <a:r>
              <a:rPr lang="en-US" b="1" i="1" dirty="0"/>
              <a:t>single-source shortest-paths problem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/>
              <a:t>	For a given vertex called the </a:t>
            </a:r>
            <a:r>
              <a:rPr lang="en-US" b="1" i="1" dirty="0"/>
              <a:t>source </a:t>
            </a:r>
            <a:r>
              <a:rPr lang="en-US" dirty="0"/>
              <a:t>in a weighted connected 	graph, find shortest paths to all its other vertices.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Single-source shortest-paths problem asks for paths, each leading from the source to a different vertex in the graph, though some paths may, of course, have edges in common.</a:t>
            </a:r>
          </a:p>
        </p:txBody>
      </p:sp>
    </p:spTree>
    <p:extLst>
      <p:ext uri="{BB962C8B-B14F-4D97-AF65-F5344CB8AC3E}">
        <p14:creationId xmlns:p14="http://schemas.microsoft.com/office/powerpoint/2010/main" val="14856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B0E-AC63-4D7D-B34A-9AADC1CC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0278-6602-4BF8-8CC8-7EDB4FED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 applications of the shortest-paths problem: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Transportation planning </a:t>
            </a:r>
          </a:p>
          <a:p>
            <a:pPr lvl="1"/>
            <a:r>
              <a:rPr lang="en-US" dirty="0"/>
              <a:t>Packet routing in communication</a:t>
            </a:r>
          </a:p>
          <a:p>
            <a:pPr lvl="1"/>
            <a:r>
              <a:rPr lang="en-US" dirty="0"/>
              <a:t>Networks, including the Internet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Document formatting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Airline crew scheduling</a:t>
            </a:r>
          </a:p>
          <a:p>
            <a:pPr lvl="1"/>
            <a:r>
              <a:rPr lang="en-US" dirty="0"/>
              <a:t>Pathfinding in video games </a:t>
            </a:r>
          </a:p>
          <a:p>
            <a:pPr lvl="1"/>
            <a:r>
              <a:rPr lang="en-US" dirty="0"/>
              <a:t>Finding best solutions in puzzles</a:t>
            </a:r>
          </a:p>
        </p:txBody>
      </p:sp>
    </p:spTree>
    <p:extLst>
      <p:ext uri="{BB962C8B-B14F-4D97-AF65-F5344CB8AC3E}">
        <p14:creationId xmlns:p14="http://schemas.microsoft.com/office/powerpoint/2010/main" val="1251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C67-8D24-46D8-9DDF-001D4378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Best-known algorithm for the single-source shortest-paths problem, called </a:t>
            </a:r>
            <a:r>
              <a:rPr lang="en-US" b="1" i="1" dirty="0"/>
              <a:t>Dijkstra’s algorithm.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algorithm is applicable:</a:t>
            </a:r>
          </a:p>
          <a:p>
            <a:pPr lvl="1" algn="just"/>
            <a:r>
              <a:rPr lang="en-US" dirty="0"/>
              <a:t>To undirected and directed graphs </a:t>
            </a:r>
          </a:p>
          <a:p>
            <a:pPr lvl="1" algn="just"/>
            <a:r>
              <a:rPr lang="en-US" dirty="0"/>
              <a:t>With nonnegative weights only</a:t>
            </a:r>
          </a:p>
          <a:p>
            <a:pPr lvl="1" algn="just"/>
            <a:r>
              <a:rPr lang="en-US" dirty="0"/>
              <a:t>Works only for connected graphs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Dijkstra’s algorithm finds the shortest paths to a graph’s vertices in order of their distance from a given source.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093388-8427-4F1B-8065-D2309D4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1CAA-268F-48F1-A1CB-4DB0BFF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7965-7650-4A62-863A-CDBED18C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93076"/>
            <a:ext cx="10515600" cy="5010315"/>
          </a:xfrm>
        </p:spPr>
        <p:txBody>
          <a:bodyPr>
            <a:normAutofit/>
          </a:bodyPr>
          <a:lstStyle/>
          <a:p>
            <a:r>
              <a:rPr lang="en-US" sz="2000" dirty="0"/>
              <a:t>First, it finds the shortest path from the source to a vertex nearest to it.</a:t>
            </a:r>
          </a:p>
          <a:p>
            <a:r>
              <a:rPr lang="en-US" sz="2000" dirty="0"/>
              <a:t>Then to a second nearest, and so on</a:t>
            </a:r>
          </a:p>
          <a:p>
            <a:r>
              <a:rPr lang="en-US" sz="2000" dirty="0"/>
              <a:t>Main logic of algorithm is based on following formula:</a:t>
            </a:r>
            <a:endParaRPr lang="en-US" altLang="en-US" dirty="0">
              <a:solidFill>
                <a:srgbClr val="C7254E"/>
              </a:solidFill>
              <a:latin typeface="Monac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Monaco"/>
              </a:rPr>
              <a:t>		</a:t>
            </a:r>
            <a:r>
              <a:rPr lang="en-US" altLang="en-US" dirty="0" err="1">
                <a:solidFill>
                  <a:srgbClr val="C7254E"/>
                </a:solidFill>
                <a:latin typeface="Monaco"/>
              </a:rPr>
              <a:t>dist</a:t>
            </a:r>
            <a:r>
              <a:rPr lang="en-US" altLang="en-US" dirty="0">
                <a:solidFill>
                  <a:srgbClr val="C7254E"/>
                </a:solidFill>
                <a:latin typeface="Monaco"/>
              </a:rPr>
              <a:t>(j) = min(</a:t>
            </a:r>
            <a:r>
              <a:rPr lang="en-US" altLang="en-US" dirty="0" err="1">
                <a:solidFill>
                  <a:srgbClr val="C7254E"/>
                </a:solidFill>
                <a:latin typeface="Monaco"/>
              </a:rPr>
              <a:t>dist</a:t>
            </a:r>
            <a:r>
              <a:rPr lang="en-US" altLang="en-US" dirty="0">
                <a:solidFill>
                  <a:srgbClr val="C7254E"/>
                </a:solidFill>
                <a:latin typeface="Monaco"/>
              </a:rPr>
              <a:t>(j), </a:t>
            </a:r>
            <a:r>
              <a:rPr lang="en-US" altLang="en-US" dirty="0" err="1">
                <a:solidFill>
                  <a:srgbClr val="C7254E"/>
                </a:solidFill>
                <a:latin typeface="Monaco"/>
              </a:rPr>
              <a:t>dist</a:t>
            </a:r>
            <a:r>
              <a:rPr lang="en-US" altLang="en-US" dirty="0">
                <a:solidFill>
                  <a:srgbClr val="C7254E"/>
                </a:solidFill>
                <a:latin typeface="Monaco"/>
              </a:rPr>
              <a:t>(</a:t>
            </a:r>
            <a:r>
              <a:rPr lang="en-US" altLang="en-US" dirty="0" err="1">
                <a:solidFill>
                  <a:srgbClr val="C7254E"/>
                </a:solidFill>
                <a:latin typeface="Monaco"/>
              </a:rPr>
              <a:t>i</a:t>
            </a:r>
            <a:r>
              <a:rPr lang="en-US" altLang="en-US" dirty="0">
                <a:solidFill>
                  <a:srgbClr val="C7254E"/>
                </a:solidFill>
                <a:latin typeface="Monaco"/>
              </a:rPr>
              <a:t>)+cost(</a:t>
            </a:r>
            <a:r>
              <a:rPr lang="en-US" altLang="en-US" dirty="0" err="1">
                <a:solidFill>
                  <a:srgbClr val="C7254E"/>
                </a:solidFill>
                <a:latin typeface="Monaco"/>
              </a:rPr>
              <a:t>i,j</a:t>
            </a:r>
            <a:r>
              <a:rPr lang="en-US" altLang="en-US" dirty="0">
                <a:solidFill>
                  <a:srgbClr val="C7254E"/>
                </a:solidFill>
                <a:latin typeface="Monaco"/>
              </a:rPr>
              <a:t>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47485-1B5F-4527-80EC-95DF6540BC55}"/>
              </a:ext>
            </a:extLst>
          </p:cNvPr>
          <p:cNvGrpSpPr/>
          <p:nvPr/>
        </p:nvGrpSpPr>
        <p:grpSpPr>
          <a:xfrm>
            <a:off x="838200" y="3598233"/>
            <a:ext cx="4293473" cy="793687"/>
            <a:chOff x="3352800" y="2488168"/>
            <a:chExt cx="4293473" cy="7936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D93D7F-197D-47DC-9F81-B6A11740593F}"/>
                </a:ext>
              </a:extLst>
            </p:cNvPr>
            <p:cNvGrpSpPr/>
            <p:nvPr/>
          </p:nvGrpSpPr>
          <p:grpSpPr>
            <a:xfrm>
              <a:off x="3352800" y="2506717"/>
              <a:ext cx="4293473" cy="775138"/>
              <a:chOff x="2217682" y="2653862"/>
              <a:chExt cx="4293473" cy="77513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A37E545-4C32-4519-88B0-6B17C91B66DC}"/>
                  </a:ext>
                </a:extLst>
              </p:cNvPr>
              <p:cNvSpPr/>
              <p:nvPr/>
            </p:nvSpPr>
            <p:spPr>
              <a:xfrm>
                <a:off x="2217682" y="2653862"/>
                <a:ext cx="767255" cy="775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23108A8-2ADE-41EF-A2A9-E5B95315B8AF}"/>
                  </a:ext>
                </a:extLst>
              </p:cNvPr>
              <p:cNvSpPr/>
              <p:nvPr/>
            </p:nvSpPr>
            <p:spPr>
              <a:xfrm>
                <a:off x="3980791" y="2653862"/>
                <a:ext cx="767255" cy="775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F31668-27F3-4701-9E6E-4D636F0ACF2F}"/>
                  </a:ext>
                </a:extLst>
              </p:cNvPr>
              <p:cNvSpPr/>
              <p:nvPr/>
            </p:nvSpPr>
            <p:spPr>
              <a:xfrm>
                <a:off x="5743900" y="2653862"/>
                <a:ext cx="767255" cy="775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598472-B040-46A4-9F91-EC0A176E4227}"/>
                  </a:ext>
                </a:extLst>
              </p:cNvPr>
              <p:cNvCxnSpPr>
                <a:stCxn id="4" idx="6"/>
              </p:cNvCxnSpPr>
              <p:nvPr/>
            </p:nvCxnSpPr>
            <p:spPr>
              <a:xfrm>
                <a:off x="2984937" y="3041431"/>
                <a:ext cx="99585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B64A979-CC1C-4C9D-A368-1811D149277F}"/>
                  </a:ext>
                </a:extLst>
              </p:cNvPr>
              <p:cNvCxnSpPr/>
              <p:nvPr/>
            </p:nvCxnSpPr>
            <p:spPr>
              <a:xfrm>
                <a:off x="4748046" y="3041431"/>
                <a:ext cx="99585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C93E14-EB5F-4FDA-95FD-D38F04CB957B}"/>
                </a:ext>
              </a:extLst>
            </p:cNvPr>
            <p:cNvSpPr txBox="1"/>
            <p:nvPr/>
          </p:nvSpPr>
          <p:spPr>
            <a:xfrm>
              <a:off x="4434051" y="2501462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D91C8-06D1-4710-96B5-1A0659BA4A13}"/>
                </a:ext>
              </a:extLst>
            </p:cNvPr>
            <p:cNvSpPr txBox="1"/>
            <p:nvPr/>
          </p:nvSpPr>
          <p:spPr>
            <a:xfrm>
              <a:off x="6197160" y="2488168"/>
              <a:ext cx="36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39D7C7-C61F-4C75-9940-63788D6DBE01}"/>
              </a:ext>
            </a:extLst>
          </p:cNvPr>
          <p:cNvSpPr txBox="1"/>
          <p:nvPr/>
        </p:nvSpPr>
        <p:spPr>
          <a:xfrm>
            <a:off x="7764115" y="3429000"/>
            <a:ext cx="4352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can also be expressed as:</a:t>
            </a:r>
          </a:p>
          <a:p>
            <a:r>
              <a:rPr lang="en-US" dirty="0">
                <a:solidFill>
                  <a:srgbClr val="C00000"/>
                </a:solidFill>
              </a:rPr>
              <a:t>         </a:t>
            </a:r>
          </a:p>
          <a:p>
            <a:r>
              <a:rPr lang="en-US" dirty="0">
                <a:solidFill>
                  <a:srgbClr val="C00000"/>
                </a:solidFill>
              </a:rPr>
              <a:t>	if(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) + cost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,j ) &lt;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 j ) )</a:t>
            </a:r>
          </a:p>
          <a:p>
            <a:r>
              <a:rPr lang="en-US" dirty="0">
                <a:solidFill>
                  <a:srgbClr val="C00000"/>
                </a:solidFill>
              </a:rPr>
              <a:t>	       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j ) =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) + cost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,j 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25A42-6E80-42AA-8D5E-B04361C2F0CA}"/>
              </a:ext>
            </a:extLst>
          </p:cNvPr>
          <p:cNvSpPr txBox="1"/>
          <p:nvPr/>
        </p:nvSpPr>
        <p:spPr>
          <a:xfrm>
            <a:off x="1760513" y="5540012"/>
            <a:ext cx="337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Approach of Dijkstra Algorithm:</a:t>
            </a:r>
          </a:p>
          <a:p>
            <a:pPr algn="just"/>
            <a:r>
              <a:rPr lang="en-US" dirty="0"/>
              <a:t>Select vertex with shortest path and then update the shortest path to other vertices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18904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F95A-29E3-4E91-B65D-ED295E02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r>
              <a:rPr lang="en-US" sz="2400" dirty="0"/>
              <a:t>To find a shortest path from a given node s to other nodes in a network (one-to-all shortest path problem)</a:t>
            </a:r>
          </a:p>
          <a:p>
            <a:endParaRPr 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Open Sans" panose="020B0606030504020204" pitchFamily="34" charset="0"/>
                <a:cs typeface="Open Sans" panose="020B0606030504020204" pitchFamily="34" charset="0"/>
              </a:rPr>
              <a:t>General description of algorithm: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Dijkstra’s algorithm starts by assigning some initial values for the distances from node s and to every other node in the network.</a:t>
            </a:r>
          </a:p>
          <a:p>
            <a:pPr lvl="1" algn="just"/>
            <a:r>
              <a:rPr lang="en-US" dirty="0"/>
              <a:t>It operates in steps, where at each step the algorithm improves the distance values.</a:t>
            </a:r>
          </a:p>
          <a:p>
            <a:pPr lvl="1" algn="just"/>
            <a:r>
              <a:rPr lang="en-US" dirty="0"/>
              <a:t>At each step, the shortest distance from node s to another node is determined</a:t>
            </a:r>
            <a:endParaRPr 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0085BF-081F-49FC-84AC-BEF5B2E2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F95A-29E3-4E91-B65D-ED295E02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dirty="0"/>
              <a:t>Mark your selected initial node with a current distance of 0 and the rest with infinity.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Set the distance of adjacent vertex as the cost of the edge to that vertex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Set out to visit a new node, choose the node with the smallest known distance/cost to visit first.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Once moved to the node visit all its adjacent nodes.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For each adjacent node, calculate the distance/cost for the nodes using formula.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distance/cost to a node is </a:t>
            </a:r>
            <a:r>
              <a:rPr lang="en-US" i="1" dirty="0"/>
              <a:t>less than</a:t>
            </a:r>
            <a:r>
              <a:rPr lang="en-US" dirty="0"/>
              <a:t> a known distance, update the shortest distance that we have on file for that vertex.</a:t>
            </a:r>
            <a:endParaRPr lang="en-US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0085BF-081F-49FC-84AC-BEF5B2E2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0085BF-081F-49FC-84AC-BEF5B2E2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DIJKSTRA’S ALGORITHM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8815C-A698-418F-8570-33D2BA7E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9" y="974307"/>
            <a:ext cx="2952115" cy="1776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ED3C1-B5FB-46E1-9D9B-B94DF546A7C9}"/>
              </a:ext>
            </a:extLst>
          </p:cNvPr>
          <p:cNvSpPr txBox="1"/>
          <p:nvPr/>
        </p:nvSpPr>
        <p:spPr>
          <a:xfrm>
            <a:off x="7772399" y="165884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if(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) + cost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,j ) &lt;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( j ) )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j ) = </a:t>
            </a:r>
            <a:r>
              <a:rPr lang="en-US" dirty="0" err="1">
                <a:solidFill>
                  <a:srgbClr val="C00000"/>
                </a:solidFill>
              </a:rPr>
              <a:t>dist</a:t>
            </a:r>
            <a:r>
              <a:rPr lang="en-US" dirty="0">
                <a:solidFill>
                  <a:srgbClr val="C00000"/>
                </a:solidFill>
              </a:rPr>
              <a:t>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) + cost (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,j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1E2D-7A29-4267-AEE4-745CED63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967104"/>
            <a:ext cx="2952115" cy="177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0B20E-517D-4A3C-8914-AF8425997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9" y="967104"/>
            <a:ext cx="2952115" cy="177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C9EF3-ADE8-4001-A582-3BCE8123C0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89"/>
          <a:stretch/>
        </p:blipFill>
        <p:spPr>
          <a:xfrm>
            <a:off x="3921756" y="2986189"/>
            <a:ext cx="2880995" cy="16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4B7A3-346D-4346-AF50-5A3762FC3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399" y="2867309"/>
            <a:ext cx="2952115" cy="1776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6F363-0F71-456F-88A0-DBE292D5C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0" y="4803210"/>
            <a:ext cx="3115596" cy="1974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CCA8D-B431-4BA7-825D-C69CA15AF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197" y="4886678"/>
            <a:ext cx="2952115" cy="1776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2CE6F5-0118-4DB9-861E-0E2C72C64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399" y="4725571"/>
            <a:ext cx="3115596" cy="1966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F38174-A55D-492F-B068-134DD810E8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59" y="2830841"/>
            <a:ext cx="2952115" cy="18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6F5-2D4F-45BB-9246-2B17C632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Algorithm Formal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0743-D191-4675-B6BB-3CECBFC5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26075"/>
          </a:xfrm>
        </p:spPr>
        <p:txBody>
          <a:bodyPr>
            <a:normAutofit/>
          </a:bodyPr>
          <a:lstStyle/>
          <a:p>
            <a:r>
              <a:rPr lang="en-US" sz="2000" dirty="0"/>
              <a:t>The algorithm characterizes each node by its state</a:t>
            </a:r>
          </a:p>
          <a:p>
            <a:r>
              <a:rPr lang="en-US" sz="2000" dirty="0"/>
              <a:t>The state of a node consists of two features:</a:t>
            </a:r>
          </a:p>
          <a:p>
            <a:pPr marL="0" indent="0">
              <a:buNone/>
            </a:pPr>
            <a:r>
              <a:rPr lang="en-US" sz="2000" dirty="0"/>
              <a:t>			distance value and status label</a:t>
            </a:r>
          </a:p>
          <a:p>
            <a:r>
              <a:rPr lang="en-US" sz="2000" dirty="0"/>
              <a:t>Distance value of a node is a scalar representing an estimate of the its distance from node s.</a:t>
            </a:r>
          </a:p>
          <a:p>
            <a:endParaRPr lang="en-US" sz="2000" dirty="0"/>
          </a:p>
          <a:p>
            <a:r>
              <a:rPr lang="en-US" sz="2000" dirty="0"/>
              <a:t>Status label is an attribute specifying whether the distance value of a node is equal to the shortest distance to node s or not.</a:t>
            </a:r>
          </a:p>
          <a:p>
            <a:pPr lvl="1"/>
            <a:r>
              <a:rPr lang="en-US" sz="2000" dirty="0"/>
              <a:t>The status label of a node is Permanent if its distance value is equal to the shortest distance from node s</a:t>
            </a:r>
          </a:p>
          <a:p>
            <a:pPr lvl="1"/>
            <a:r>
              <a:rPr lang="en-US" sz="2000" dirty="0"/>
              <a:t>Otherwise, the status label of a node is Temporary</a:t>
            </a:r>
          </a:p>
          <a:p>
            <a:endParaRPr lang="en-US" sz="2000" dirty="0"/>
          </a:p>
          <a:p>
            <a:r>
              <a:rPr lang="en-US" sz="2000" dirty="0"/>
              <a:t>The algorithm maintains and step-by-step updates the states of the nodes</a:t>
            </a:r>
          </a:p>
          <a:p>
            <a:endParaRPr lang="en-US" sz="2000" dirty="0"/>
          </a:p>
          <a:p>
            <a:r>
              <a:rPr lang="en-US" sz="2000" dirty="0"/>
              <a:t>At each step one node is designated as current</a:t>
            </a:r>
          </a:p>
        </p:txBody>
      </p:sp>
    </p:spTree>
    <p:extLst>
      <p:ext uri="{BB962C8B-B14F-4D97-AF65-F5344CB8AC3E}">
        <p14:creationId xmlns:p14="http://schemas.microsoft.com/office/powerpoint/2010/main" val="400711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1308</Words>
  <Application>Microsoft Office PowerPoint</Application>
  <PresentationFormat>Widescreen</PresentationFormat>
  <Paragraphs>234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medium-content-serif-font</vt:lpstr>
      <vt:lpstr>Menlo</vt:lpstr>
      <vt:lpstr>Monaco</vt:lpstr>
      <vt:lpstr>Open Sans</vt:lpstr>
      <vt:lpstr>Office Theme</vt:lpstr>
      <vt:lpstr>Graph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Algorithm Formal Description</vt:lpstr>
      <vt:lpstr>Algorithm Steps</vt:lpstr>
      <vt:lpstr>Algorithm Steps</vt:lpstr>
      <vt:lpstr>Algorithm Steps</vt:lpstr>
      <vt:lpstr>PowerPoint Presentation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</dc:title>
  <dc:creator>Omaid Ghayyur</dc:creator>
  <cp:lastModifiedBy>Omaid Ghayyur</cp:lastModifiedBy>
  <cp:revision>201</cp:revision>
  <dcterms:created xsi:type="dcterms:W3CDTF">2020-03-18T06:56:16Z</dcterms:created>
  <dcterms:modified xsi:type="dcterms:W3CDTF">2021-04-30T08:52:00Z</dcterms:modified>
</cp:coreProperties>
</file>