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6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300" r:id="rId10"/>
    <p:sldId id="295" r:id="rId11"/>
    <p:sldId id="296" r:id="rId12"/>
    <p:sldId id="297" r:id="rId13"/>
    <p:sldId id="298" r:id="rId14"/>
    <p:sldId id="299" r:id="rId15"/>
    <p:sldId id="301" r:id="rId16"/>
    <p:sldId id="333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34" r:id="rId34"/>
    <p:sldId id="33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88844" autoAdjust="0"/>
  </p:normalViewPr>
  <p:slideViewPr>
    <p:cSldViewPr snapToGrid="0">
      <p:cViewPr varScale="1">
        <p:scale>
          <a:sx n="73" d="100"/>
          <a:sy n="73" d="100"/>
        </p:scale>
        <p:origin x="1075" y="67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AC1F4-85D0-48EF-86E7-46B1CA2C33CB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C54A2-94E0-4E69-AC9B-F5B853D2B3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37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C54A2-94E0-4E69-AC9B-F5B853D2B30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60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graph</a:t>
            </a:r>
            <a:r>
              <a:rPr lang="en-US" dirty="0"/>
              <a:t> is said to be </a:t>
            </a:r>
            <a:r>
              <a:rPr lang="en-US" b="1" dirty="0"/>
              <a:t>minimally connected</a:t>
            </a:r>
            <a:r>
              <a:rPr lang="en-US" dirty="0"/>
              <a:t> if removal of any one edge from it disconnects the </a:t>
            </a:r>
            <a:r>
              <a:rPr lang="en-US" b="1" dirty="0"/>
              <a:t>graph</a:t>
            </a:r>
            <a:r>
              <a:rPr lang="en-US" dirty="0"/>
              <a:t>. A </a:t>
            </a:r>
            <a:r>
              <a:rPr lang="en-US" b="1" dirty="0"/>
              <a:t>minimally connected graph</a:t>
            </a:r>
            <a:r>
              <a:rPr lang="en-US" dirty="0"/>
              <a:t> has no cycles.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C54A2-94E0-4E69-AC9B-F5B853D2B30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29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C54A2-94E0-4E69-AC9B-F5B853D2B30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0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C54A2-94E0-4E69-AC9B-F5B853D2B30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621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C54A2-94E0-4E69-AC9B-F5B853D2B30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26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C54A2-94E0-4E69-AC9B-F5B853D2B30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13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C54A2-94E0-4E69-AC9B-F5B853D2B30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67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C54A2-94E0-4E69-AC9B-F5B853D2B30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1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60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2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5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8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1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1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1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2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D66F-FB5D-4151-9EB0-DCD757ABBEA4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5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2CAD66F-FB5D-4151-9EB0-DCD757ABBEA4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0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2CAD66F-FB5D-4151-9EB0-DCD757ABBEA4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379E623-11EA-4C91-B02D-F3AE3435A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5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8FD7-8854-4C1B-81CF-3FCD008B4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9FF8B4D-BE47-4216-A4D4-1A905A8454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46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F93A-B6E6-4536-B75C-3070E9BE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Graph Classifications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1DAC90-E793-47A5-B555-87D3B2F447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4785" y="2312828"/>
            <a:ext cx="1072243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are several common kinds of graphs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Directed or undirected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Cyclic or acyclic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Arial" panose="020B0604020202020204" pitchFamily="34" charset="0"/>
              </a:rPr>
              <a:t>Weighted or </a:t>
            </a:r>
            <a:r>
              <a:rPr lang="en-US" altLang="en-US" sz="2800" b="1" i="1" u="sng" dirty="0">
                <a:latin typeface="Arial" panose="020B0604020202020204" pitchFamily="34" charset="0"/>
              </a:rPr>
              <a:t>unweighted</a:t>
            </a:r>
            <a:endParaRPr kumimoji="0" lang="en-US" altLang="en-US" sz="2800" b="1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32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133E-2E4C-415C-8DDB-775AA80D3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864961"/>
          </a:xfrm>
        </p:spPr>
        <p:txBody>
          <a:bodyPr/>
          <a:lstStyle/>
          <a:p>
            <a:r>
              <a:rPr lang="en-US" b="1" dirty="0"/>
              <a:t>Weighted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209B-99AB-44C0-AFA5-1F43F4D00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457"/>
            <a:ext cx="10515600" cy="5077506"/>
          </a:xfrm>
        </p:spPr>
        <p:txBody>
          <a:bodyPr>
            <a:normAutofit/>
          </a:bodyPr>
          <a:lstStyle/>
          <a:p>
            <a:r>
              <a:rPr lang="en-US" sz="2400" dirty="0"/>
              <a:t>Graphs can be classified by whether or not their edges have </a:t>
            </a:r>
            <a:r>
              <a:rPr lang="en-US" sz="2400" b="1" dirty="0"/>
              <a:t>weights</a:t>
            </a:r>
          </a:p>
          <a:p>
            <a:endParaRPr lang="en-US" sz="2400" b="1" dirty="0"/>
          </a:p>
          <a:p>
            <a:r>
              <a:rPr lang="en-US" sz="2400" b="1" dirty="0"/>
              <a:t>Weighted graph</a:t>
            </a:r>
            <a:r>
              <a:rPr lang="en-US" sz="2400" dirty="0"/>
              <a:t>: edges have a weight</a:t>
            </a:r>
          </a:p>
          <a:p>
            <a:r>
              <a:rPr lang="en-US" sz="2400" dirty="0"/>
              <a:t>Weight typically shows cost of traversing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Example: weights are distances between cities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41ADBF6-E6A5-4407-A0E2-DC6FA63D5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815" y="4169230"/>
            <a:ext cx="537698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1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D21E6-1FEB-4988-B7BF-52A1D83E1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1418"/>
          </a:xfrm>
        </p:spPr>
        <p:txBody>
          <a:bodyPr/>
          <a:lstStyle/>
          <a:p>
            <a:r>
              <a:rPr lang="en-US" b="1" u="sng" dirty="0"/>
              <a:t>Graphs Types on Direction &amp;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1FC52-BC78-4572-A386-C96B2A1A7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400" b="1" dirty="0"/>
              <a:t>Undirected &amp; Unweighted</a:t>
            </a:r>
            <a:r>
              <a:rPr lang="en-US" sz="2400" dirty="0"/>
              <a:t>: relationships do not have magnitude and are bidirectional.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4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2400" b="1" dirty="0"/>
              <a:t>Undirected &amp; Weighted</a:t>
            </a:r>
            <a:r>
              <a:rPr lang="en-US" sz="2400" dirty="0"/>
              <a:t>: relationships have a magnitude and are bidirectional.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400" b="1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2400" b="1" dirty="0"/>
              <a:t>Directed &amp; Unweighted</a:t>
            </a:r>
            <a:r>
              <a:rPr lang="en-US" sz="2400" dirty="0"/>
              <a:t>: relationships do not have magnitude and are one way.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400" b="1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2400" b="1" dirty="0"/>
              <a:t>Directed &amp; Weighted</a:t>
            </a:r>
            <a:r>
              <a:rPr lang="en-US" sz="2400" dirty="0"/>
              <a:t>: relationships have a magnitude and are one way.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410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4DD128-A81E-4BB2-9E7E-F94A23814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14" y="762000"/>
            <a:ext cx="7826830" cy="53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85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A07F-EEC5-48B0-A529-CAB3AE890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189"/>
          </a:xfrm>
        </p:spPr>
        <p:txBody>
          <a:bodyPr/>
          <a:lstStyle/>
          <a:p>
            <a:r>
              <a:rPr lang="en-US" b="1" u="sng" dirty="0"/>
              <a:t>Maximum Spanning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F7FA-775F-4EB4-9BF3-A8AA3E5E3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5186589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pPr marL="0" indent="0">
              <a:buNone/>
            </a:pPr>
            <a:r>
              <a:rPr lang="en-US" sz="2800" b="1" u="sng" dirty="0"/>
              <a:t>Maximum Spanning Trees:</a:t>
            </a:r>
          </a:p>
          <a:p>
            <a:pPr marL="0" indent="0" algn="ctr">
              <a:buNone/>
            </a:pPr>
            <a:r>
              <a:rPr lang="en-US" sz="2800" dirty="0"/>
              <a:t>A maximum spanning tree is a spanning tree having </a:t>
            </a:r>
          </a:p>
          <a:p>
            <a:pPr marL="0" indent="0" algn="ctr">
              <a:buNone/>
            </a:pPr>
            <a:r>
              <a:rPr lang="en-US" sz="2800" dirty="0"/>
              <a:t>maximum weight.</a:t>
            </a:r>
          </a:p>
          <a:p>
            <a:pPr marL="0" indent="0" algn="ctr">
              <a:buNone/>
            </a:pPr>
            <a:endParaRPr lang="en-US" sz="2800" dirty="0"/>
          </a:p>
          <a:p>
            <a:pPr lvl="1"/>
            <a:r>
              <a:rPr lang="en-US" sz="2400" dirty="0"/>
              <a:t>The weight of a tree is just the sum of weights of its edges.</a:t>
            </a:r>
          </a:p>
        </p:txBody>
      </p:sp>
    </p:spTree>
    <p:extLst>
      <p:ext uri="{BB962C8B-B14F-4D97-AF65-F5344CB8AC3E}">
        <p14:creationId xmlns:p14="http://schemas.microsoft.com/office/powerpoint/2010/main" val="2723817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AE61-3D0F-4BB9-901C-99BF5D986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079"/>
            <a:ext cx="10515600" cy="688126"/>
          </a:xfrm>
        </p:spPr>
        <p:txBody>
          <a:bodyPr>
            <a:normAutofit fontScale="90000"/>
          </a:bodyPr>
          <a:lstStyle/>
          <a:p>
            <a:r>
              <a:rPr lang="en-US" sz="3200" b="1" u="sng" dirty="0"/>
              <a:t>Maximum Spanning Trees</a:t>
            </a:r>
            <a:endParaRPr lang="en-US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216E8E-E18C-436D-BED9-11F9C300E29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85181" y="1208438"/>
            <a:ext cx="964474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minimum spanning tree of a weighted graph is a set of edges of minimum total weight which form a spanning tree of the graph. </a:t>
            </a:r>
          </a:p>
        </p:txBody>
      </p:sp>
      <p:pic>
        <p:nvPicPr>
          <p:cNvPr id="2050" name="Picture 2" descr="n-1">
            <a:extLst>
              <a:ext uri="{FF2B5EF4-FFF2-40B4-BE49-F238E27FC236}">
                <a16:creationId xmlns:a16="http://schemas.microsoft.com/office/drawing/2014/main" id="{C7E2E5E5-B3B1-4828-8472-EE690A133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-136525"/>
            <a:ext cx="27622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6914DFC-E8AA-4A1B-B301-86EEDB5A8AC4}"/>
              </a:ext>
            </a:extLst>
          </p:cNvPr>
          <p:cNvSpPr/>
          <p:nvPr/>
        </p:nvSpPr>
        <p:spPr>
          <a:xfrm>
            <a:off x="1108981" y="2365111"/>
            <a:ext cx="93521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a graph is unweighted, any spanning tree is a minimum spanning tree.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BAE6CB-9996-450B-97FE-89DD31B34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19" y="3094265"/>
            <a:ext cx="7700962" cy="35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5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46CA4-CDBC-453D-9DCA-D0E723DA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7947"/>
            <a:ext cx="7729728" cy="594360"/>
          </a:xfrm>
        </p:spPr>
        <p:txBody>
          <a:bodyPr>
            <a:normAutofit fontScale="90000"/>
          </a:bodyPr>
          <a:lstStyle/>
          <a:p>
            <a:r>
              <a:rPr lang="en-US" dirty="0"/>
              <a:t>MINIMUM SPANNING TREES</a:t>
            </a:r>
            <a:endParaRPr lang="en-P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B73E52-F7E6-4067-B9D4-264B259633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433935"/>
              </p:ext>
            </p:extLst>
          </p:nvPr>
        </p:nvGraphicFramePr>
        <p:xfrm>
          <a:off x="2108637" y="1558935"/>
          <a:ext cx="7852227" cy="1026602"/>
        </p:xfrm>
        <a:graphic>
          <a:graphicData uri="http://schemas.openxmlformats.org/drawingml/2006/table">
            <a:tbl>
              <a:tblPr/>
              <a:tblGrid>
                <a:gridCol w="7852227">
                  <a:extLst>
                    <a:ext uri="{9D8B030D-6E8A-4147-A177-3AD203B41FA5}">
                      <a16:colId xmlns:a16="http://schemas.microsoft.com/office/drawing/2014/main" val="3995731369"/>
                    </a:ext>
                  </a:extLst>
                </a:gridCol>
              </a:tblGrid>
              <a:tr h="1026602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rgbClr val="242021"/>
                          </a:solidFill>
                          <a:effectLst/>
                          <a:latin typeface="Times-Roman"/>
                        </a:rPr>
                        <a:t>A </a:t>
                      </a:r>
                      <a:r>
                        <a:rPr lang="en-US" sz="1800" b="0" i="1" dirty="0">
                          <a:solidFill>
                            <a:srgbClr val="242021"/>
                          </a:solidFill>
                          <a:effectLst/>
                          <a:latin typeface="Times-Italic"/>
                        </a:rPr>
                        <a:t>minimum spanning tree </a:t>
                      </a:r>
                      <a:r>
                        <a:rPr lang="en-US" sz="1800" b="0" i="0" dirty="0">
                          <a:solidFill>
                            <a:srgbClr val="242021"/>
                          </a:solidFill>
                          <a:effectLst/>
                          <a:latin typeface="Times-Roman"/>
                        </a:rPr>
                        <a:t>in a connected weighted graph is a spanning tree that has the smallest possible sum of weights of its edges.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37627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E3F3EAB-4318-4410-8C97-5D7FE2F08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PK" altLang="en-P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PK" altLang="en-P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8BEBA0-140A-4FE3-870E-42A5EFDA8D03}"/>
              </a:ext>
            </a:extLst>
          </p:cNvPr>
          <p:cNvSpPr txBox="1"/>
          <p:nvPr/>
        </p:nvSpPr>
        <p:spPr>
          <a:xfrm>
            <a:off x="1429407" y="3108462"/>
            <a:ext cx="89548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42021"/>
                </a:solidFill>
                <a:effectLst/>
                <a:latin typeface="Times-Roman"/>
              </a:rPr>
              <a:t>Two algorithms for constructing minimum spanning trees:</a:t>
            </a:r>
          </a:p>
          <a:p>
            <a:endParaRPr lang="en-US" dirty="0">
              <a:solidFill>
                <a:srgbClr val="242021"/>
              </a:solidFill>
              <a:latin typeface="Times-Roman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242021"/>
                </a:solidFill>
                <a:latin typeface="Times-Roman"/>
              </a:rPr>
              <a:t>Kruskal’s Algorithm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42021"/>
              </a:solidFill>
              <a:latin typeface="Times-Roman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242021"/>
                </a:solidFill>
                <a:latin typeface="Times-Roman"/>
              </a:rPr>
              <a:t>Prim’s Algorithm</a:t>
            </a:r>
            <a:r>
              <a:rPr lang="en-US" dirty="0"/>
              <a:t> </a:t>
            </a:r>
            <a:br>
              <a:rPr lang="en-US" dirty="0"/>
            </a:b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566897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1679-B52F-43DE-8A24-9C83EBE26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MINIMUM Spanning Tree Algorithms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FADE5-3596-455A-8E72-2D7135BA0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255"/>
            <a:ext cx="10515600" cy="5066619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r>
              <a:rPr lang="en-US" sz="2000" dirty="0"/>
              <a:t>Both algorithm use </a:t>
            </a:r>
            <a:r>
              <a:rPr lang="en-US" sz="2000" b="1" dirty="0"/>
              <a:t>Greedy approach</a:t>
            </a:r>
          </a:p>
          <a:p>
            <a:endParaRPr lang="en-US" sz="2000" b="1" dirty="0"/>
          </a:p>
          <a:p>
            <a:pPr lvl="1"/>
            <a:r>
              <a:rPr lang="en-US" sz="1800" dirty="0"/>
              <a:t>A greedy algorithm is a procedure that makes an optimal choice at each of its steps </a:t>
            </a:r>
            <a:br>
              <a:rPr lang="en-US" sz="1800" dirty="0"/>
            </a:br>
            <a:endParaRPr lang="en-US" sz="1800" dirty="0"/>
          </a:p>
          <a:p>
            <a:pPr lvl="1" algn="just"/>
            <a:r>
              <a:rPr lang="en-US" sz="1800" dirty="0"/>
              <a:t>Greedy algorithms try to find a localized optimum solution, which may eventually lead to globally optimized solutions.</a:t>
            </a:r>
          </a:p>
          <a:p>
            <a:pPr lvl="1" algn="just"/>
            <a:endParaRPr lang="en-US" sz="1800" dirty="0"/>
          </a:p>
          <a:p>
            <a:pPr lvl="1" algn="just"/>
            <a:r>
              <a:rPr lang="en-US" sz="1800" dirty="0"/>
              <a:t>Generally greedy algorithms do not provide globally optimized solutions.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Both algorithms used for constructing minimum spanning trees are greedy algorithms that do produce optimal solutions. 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183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8711-36A1-4F8B-8008-331E937E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b="1" u="sng" dirty="0"/>
              <a:t>Kruskal's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2A32F-851D-49F3-B31E-98A6BE4C8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514"/>
            <a:ext cx="10515600" cy="4892449"/>
          </a:xfrm>
        </p:spPr>
        <p:txBody>
          <a:bodyPr>
            <a:normAutofit/>
          </a:bodyPr>
          <a:lstStyle/>
          <a:p>
            <a:r>
              <a:rPr lang="en-US" sz="2000" dirty="0"/>
              <a:t>Steps of algorithm are:</a:t>
            </a:r>
          </a:p>
          <a:p>
            <a:endParaRPr lang="en-US" sz="2000" dirty="0"/>
          </a:p>
          <a:p>
            <a:pPr lvl="1" algn="just"/>
            <a:r>
              <a:rPr lang="en-US" sz="1800" b="1" dirty="0"/>
              <a:t>Remove all loops and Parallel Edges</a:t>
            </a:r>
          </a:p>
          <a:p>
            <a:pPr lvl="2" algn="just"/>
            <a:r>
              <a:rPr lang="en-US" sz="1800" dirty="0"/>
              <a:t>In case of parallel edges, keep the one which has the least cost associated and remove all others.</a:t>
            </a:r>
          </a:p>
          <a:p>
            <a:pPr lvl="2" algn="just"/>
            <a:endParaRPr lang="en-US" sz="1800" dirty="0"/>
          </a:p>
          <a:p>
            <a:pPr lvl="1" algn="just"/>
            <a:r>
              <a:rPr lang="en-US" sz="1800" b="1" dirty="0"/>
              <a:t>Arrange all edges in their increasing order of weight</a:t>
            </a:r>
          </a:p>
          <a:p>
            <a:pPr lvl="1" algn="just"/>
            <a:endParaRPr lang="en-US" sz="1800" b="1" dirty="0"/>
          </a:p>
          <a:p>
            <a:pPr lvl="1" algn="just"/>
            <a:r>
              <a:rPr lang="en-US" sz="1800" b="1" dirty="0"/>
              <a:t>Add the edge which has the least weightage</a:t>
            </a:r>
          </a:p>
          <a:p>
            <a:pPr lvl="2" algn="just"/>
            <a:r>
              <a:rPr lang="en-US" sz="1800" dirty="0"/>
              <a:t>Start adding edges to the graph beginning from the one which has the least weight. Keep checking that the spanning properties remain intact. </a:t>
            </a:r>
          </a:p>
          <a:p>
            <a:pPr lvl="2" algn="just"/>
            <a:r>
              <a:rPr lang="en-US" sz="1800" dirty="0"/>
              <a:t>In case, by adding one edge, the spanning tree property does not hold then we shall consider not to include the edge.</a:t>
            </a:r>
          </a:p>
        </p:txBody>
      </p:sp>
    </p:spTree>
    <p:extLst>
      <p:ext uri="{BB962C8B-B14F-4D97-AF65-F5344CB8AC3E}">
        <p14:creationId xmlns:p14="http://schemas.microsoft.com/office/powerpoint/2010/main" val="102798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C490B6-9736-4EBC-9B09-620B8161F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97"/>
            <a:ext cx="10515600" cy="821418"/>
          </a:xfrm>
        </p:spPr>
        <p:txBody>
          <a:bodyPr/>
          <a:lstStyle/>
          <a:p>
            <a:r>
              <a:rPr lang="en-US" b="1" u="sng" dirty="0"/>
              <a:t>Kruskal's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C454-77FC-40C4-B5D6-EBBEED62D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938"/>
            <a:ext cx="10595610" cy="4870677"/>
          </a:xfrm>
        </p:spPr>
        <p:txBody>
          <a:bodyPr>
            <a:normAutofit/>
          </a:bodyPr>
          <a:lstStyle/>
          <a:p>
            <a:r>
              <a:rPr lang="en-US" sz="2000" dirty="0"/>
              <a:t>Consider the following graph:</a:t>
            </a:r>
          </a:p>
          <a:p>
            <a:pPr lvl="1"/>
            <a:r>
              <a:rPr lang="en-US" sz="2400" dirty="0"/>
              <a:t>Vertices = 6</a:t>
            </a:r>
          </a:p>
          <a:p>
            <a:pPr lvl="1"/>
            <a:r>
              <a:rPr lang="en-US" sz="2400" dirty="0"/>
              <a:t>Edges = 11</a:t>
            </a:r>
          </a:p>
          <a:p>
            <a:pPr lvl="1"/>
            <a:r>
              <a:rPr lang="en-US" sz="2400" dirty="0"/>
              <a:t>MST = 5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FEA84-A3BB-40E9-9AFA-A4145169A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97" y="1848271"/>
            <a:ext cx="6538203" cy="403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4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C0AF-A108-4539-A93F-8B79A5D24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189"/>
          </a:xfrm>
        </p:spPr>
        <p:txBody>
          <a:bodyPr/>
          <a:lstStyle/>
          <a:p>
            <a:r>
              <a:rPr lang="en-US" b="1" u="sng" dirty="0"/>
              <a:t>TREES &amp;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065F-F8CA-4C42-8E0A-154612483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r>
              <a:rPr lang="en-US" sz="2400" dirty="0"/>
              <a:t>A tree is connected graph without any circuit.</a:t>
            </a:r>
          </a:p>
          <a:p>
            <a:endParaRPr lang="en-US" sz="2400" dirty="0"/>
          </a:p>
          <a:p>
            <a:r>
              <a:rPr lang="en-US" sz="2400" dirty="0"/>
              <a:t>Tree has to be a simple graph, that is, having neither a self loop nor parallel edges.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55F340-29C6-4501-B986-F185D3779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43263"/>
            <a:ext cx="3705225" cy="2933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6128BD-71A8-4D07-B965-29C764BF7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787" y="3681413"/>
            <a:ext cx="5836784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3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C490B6-9736-4EBC-9B09-620B8161F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97"/>
            <a:ext cx="10515600" cy="821418"/>
          </a:xfrm>
        </p:spPr>
        <p:txBody>
          <a:bodyPr/>
          <a:lstStyle/>
          <a:p>
            <a:r>
              <a:rPr lang="en-US" b="1" u="sng" dirty="0"/>
              <a:t>Kruskal's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C454-77FC-40C4-B5D6-EBBEED62D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729"/>
            <a:ext cx="10515600" cy="5430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Step 1 - Remove all loops and Parallel Edges</a:t>
            </a:r>
          </a:p>
          <a:p>
            <a:pPr marL="0" indent="0">
              <a:buNone/>
            </a:pPr>
            <a:r>
              <a:rPr lang="en-US" sz="2400" dirty="0"/>
              <a:t>In case of parallel edges, keep the one which has the least cost associated and remove all others.</a:t>
            </a:r>
            <a:endParaRPr lang="en-US" sz="24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86996A-18CC-469A-BA98-882924471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42" y="2983774"/>
            <a:ext cx="4562748" cy="3037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1C5E4A-0963-4E9A-BD76-56AEAA992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511" y="2983773"/>
            <a:ext cx="4281082" cy="303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5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C490B6-9736-4EBC-9B09-620B8161F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97"/>
            <a:ext cx="10515600" cy="821418"/>
          </a:xfrm>
        </p:spPr>
        <p:txBody>
          <a:bodyPr/>
          <a:lstStyle/>
          <a:p>
            <a:r>
              <a:rPr lang="en-US" b="1" u="sng" dirty="0"/>
              <a:t>Kruskal's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C454-77FC-40C4-B5D6-EBBEED62D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661"/>
            <a:ext cx="10515600" cy="57060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Step 2 - Arrange all edges in their increasing order of weight</a:t>
            </a:r>
          </a:p>
          <a:p>
            <a:pPr marL="0" indent="0">
              <a:buNone/>
            </a:pPr>
            <a:r>
              <a:rPr lang="en-US" sz="2000" dirty="0"/>
              <a:t>The next step is to create a set of edges and weight, and arrange them in an ascending order of weightage (cost).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C5E4A-0963-4E9A-BD76-56AEAA992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362" y="2194599"/>
            <a:ext cx="4105275" cy="26945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3F9929-2BE9-43DC-9CB5-D13CF4BAD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354" y="5070677"/>
            <a:ext cx="7479289" cy="141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C490B6-9736-4EBC-9B09-620B8161F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97"/>
            <a:ext cx="10515600" cy="821418"/>
          </a:xfrm>
        </p:spPr>
        <p:txBody>
          <a:bodyPr/>
          <a:lstStyle/>
          <a:p>
            <a:r>
              <a:rPr lang="en-US" b="1" u="sng" dirty="0"/>
              <a:t>Kruskal's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C454-77FC-40C4-B5D6-EBBEED62D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583"/>
            <a:ext cx="10515600" cy="57060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Step 3 - Add the edge which has the least weightage</a:t>
            </a:r>
          </a:p>
          <a:p>
            <a:pPr marL="0" indent="0" algn="just">
              <a:buNone/>
            </a:pPr>
            <a:r>
              <a:rPr lang="en-US" sz="2000" dirty="0"/>
              <a:t>Start adding edges to the graph beginning from the one which has the least weight.</a:t>
            </a:r>
          </a:p>
          <a:p>
            <a:pPr marL="0" indent="0" algn="just">
              <a:buNone/>
            </a:pPr>
            <a:r>
              <a:rPr lang="en-US" sz="2000" dirty="0"/>
              <a:t>In case, by adding one edge, the spanning tree property does not hold then we shall consider not to include the edge in the graph.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5903D3F-C184-4DA0-9933-DD62C16759BB}"/>
              </a:ext>
            </a:extLst>
          </p:cNvPr>
          <p:cNvGrpSpPr/>
          <p:nvPr/>
        </p:nvGrpSpPr>
        <p:grpSpPr>
          <a:xfrm>
            <a:off x="489857" y="2910206"/>
            <a:ext cx="4912643" cy="3252769"/>
            <a:chOff x="163286" y="2736034"/>
            <a:chExt cx="4912643" cy="32527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E3F9929-2BE9-43DC-9CB5-D13CF4BAD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286" y="2736034"/>
              <a:ext cx="4912643" cy="93245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F9B8456-7CFC-4886-BB71-E5FC0B6FC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2684" y="3682432"/>
              <a:ext cx="3513845" cy="2306371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DE13567-5E9B-49F5-BFBD-A2C9ED5EE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550" y="3006318"/>
            <a:ext cx="4267200" cy="209908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99A3EFB-AC38-48DB-8A52-425CFFCC3E99}"/>
              </a:ext>
            </a:extLst>
          </p:cNvPr>
          <p:cNvSpPr/>
          <p:nvPr/>
        </p:nvSpPr>
        <p:spPr>
          <a:xfrm>
            <a:off x="5535150" y="530238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The least cost is 2 and edges involved are (B,D) and (D,T)</a:t>
            </a:r>
          </a:p>
          <a:p>
            <a:pPr algn="ctr"/>
            <a:r>
              <a:rPr lang="en-US" dirty="0"/>
              <a:t>Add the edges. </a:t>
            </a:r>
          </a:p>
          <a:p>
            <a:pPr algn="ctr"/>
            <a:r>
              <a:rPr lang="en-US" dirty="0"/>
              <a:t>Adding them does not violate spanning tree properties, so we continue to our next edge selection.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4FBCE4-E552-4806-B1FD-9E87D4480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672" y="2638027"/>
            <a:ext cx="351055" cy="2721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C6F7C1-91BC-4F01-B322-26B5D991A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956" y="2625400"/>
            <a:ext cx="351055" cy="272179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4280344-6961-41E9-95DA-13B57D16B51D}"/>
              </a:ext>
            </a:extLst>
          </p:cNvPr>
          <p:cNvSpPr/>
          <p:nvPr/>
        </p:nvSpPr>
        <p:spPr>
          <a:xfrm>
            <a:off x="3276600" y="3820886"/>
            <a:ext cx="563218" cy="22825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FC05CFE-7448-441C-8D88-EEE917015BE7}"/>
              </a:ext>
            </a:extLst>
          </p:cNvPr>
          <p:cNvSpPr/>
          <p:nvPr/>
        </p:nvSpPr>
        <p:spPr>
          <a:xfrm rot="19239411">
            <a:off x="3070074" y="4939982"/>
            <a:ext cx="1848949" cy="7248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3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C490B6-9736-4EBC-9B09-620B8161F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97"/>
            <a:ext cx="10515600" cy="821418"/>
          </a:xfrm>
        </p:spPr>
        <p:txBody>
          <a:bodyPr/>
          <a:lstStyle/>
          <a:p>
            <a:r>
              <a:rPr lang="en-US" b="1" u="sng" dirty="0"/>
              <a:t>Kruskal's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C454-77FC-40C4-B5D6-EBBEED62D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661"/>
            <a:ext cx="10515600" cy="57060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Step 3 - Add the edge which has the least weightage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3F9929-2BE9-43DC-9CB5-D13CF4BAD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87" y="2611570"/>
            <a:ext cx="4912643" cy="932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CCB991-652E-4F5E-9CED-8F58C3FAF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680" y="2008645"/>
            <a:ext cx="5294733" cy="25729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1FD1A0-BEF8-4DAB-98D5-A532EF590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701" y="2307615"/>
            <a:ext cx="351055" cy="2721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EC23E9-F993-415A-AEEB-39731A35A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985" y="2294988"/>
            <a:ext cx="351055" cy="2721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47CC16-1AEA-42EA-B1BB-18CAD06B9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269" y="2287866"/>
            <a:ext cx="351055" cy="2721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DE50E6-8596-4B09-A6BE-262EF0DB5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553" y="2275239"/>
            <a:ext cx="351055" cy="27217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6BA152C-975B-4BB9-B4B6-0EFCC29AF9D5}"/>
              </a:ext>
            </a:extLst>
          </p:cNvPr>
          <p:cNvSpPr/>
          <p:nvPr/>
        </p:nvSpPr>
        <p:spPr>
          <a:xfrm>
            <a:off x="5716046" y="484935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Next cost is 3, and associated edges are (A,C) and (C,D). </a:t>
            </a:r>
          </a:p>
          <a:p>
            <a:pPr algn="ctr"/>
            <a:r>
              <a:rPr lang="en-US" dirty="0"/>
              <a:t>Add the edges.</a:t>
            </a:r>
          </a:p>
          <a:p>
            <a:pPr algn="ctr"/>
            <a:r>
              <a:rPr lang="en-US" dirty="0"/>
              <a:t>Adding them does not violate spanning tree properties, so continue to our next edge selection.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B44721-8A67-4F26-BF94-B08AB582C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6290" y="3785491"/>
            <a:ext cx="3971044" cy="195340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2E7D0DA-7DC6-401B-866A-7274E98BCA30}"/>
              </a:ext>
            </a:extLst>
          </p:cNvPr>
          <p:cNvSpPr/>
          <p:nvPr/>
        </p:nvSpPr>
        <p:spPr>
          <a:xfrm rot="16200000">
            <a:off x="1440548" y="4526498"/>
            <a:ext cx="2078846" cy="5968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A712E73-5A24-4909-A647-07163CA5620E}"/>
              </a:ext>
            </a:extLst>
          </p:cNvPr>
          <p:cNvSpPr/>
          <p:nvPr/>
        </p:nvSpPr>
        <p:spPr>
          <a:xfrm>
            <a:off x="2096546" y="5105401"/>
            <a:ext cx="2090531" cy="6734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04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C490B6-9736-4EBC-9B09-620B8161F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97"/>
            <a:ext cx="10515600" cy="821418"/>
          </a:xfrm>
        </p:spPr>
        <p:txBody>
          <a:bodyPr/>
          <a:lstStyle/>
          <a:p>
            <a:r>
              <a:rPr lang="en-US" b="1" u="sng" dirty="0"/>
              <a:t>Kruskal's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C454-77FC-40C4-B5D6-EBBEED62D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661"/>
            <a:ext cx="10515600" cy="57060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Step 3 - Add the edge which has the least weightage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3F9929-2BE9-43DC-9CB5-D13CF4BAD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87" y="2611570"/>
            <a:ext cx="4912643" cy="932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1FD1A0-BEF8-4DAB-98D5-A532EF590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701" y="2307615"/>
            <a:ext cx="351055" cy="2721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EC23E9-F993-415A-AEEB-39731A35A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985" y="2294988"/>
            <a:ext cx="351055" cy="2721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47CC16-1AEA-42EA-B1BB-18CAD06B9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269" y="2287866"/>
            <a:ext cx="351055" cy="2721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DE50E6-8596-4B09-A6BE-262EF0DB5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553" y="2275239"/>
            <a:ext cx="351055" cy="27217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6BA152C-975B-4BB9-B4B6-0EFCC29AF9D5}"/>
              </a:ext>
            </a:extLst>
          </p:cNvPr>
          <p:cNvSpPr/>
          <p:nvPr/>
        </p:nvSpPr>
        <p:spPr>
          <a:xfrm>
            <a:off x="5761573" y="559316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Next cost in the table is 4, observe that adding it will create a circuit in the graph.</a:t>
            </a:r>
          </a:p>
          <a:p>
            <a:pPr algn="ctr"/>
            <a:r>
              <a:rPr lang="en-US" dirty="0"/>
              <a:t>Ignore the edge. Ignore/avoid all edges that create a circuit.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E5848B-6386-47D3-9FEB-0058A0E85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015" y="1458938"/>
            <a:ext cx="4780686" cy="22022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17BDC2-9E6C-4EB9-AB65-B452D968A8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1880" y="2242868"/>
            <a:ext cx="351055" cy="3431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BE6C73-1A98-433D-9D70-4617273F08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886" y="3675618"/>
            <a:ext cx="3945988" cy="1917546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C7BCF8B-2357-4EE0-AECB-BFB5147FA2C3}"/>
              </a:ext>
            </a:extLst>
          </p:cNvPr>
          <p:cNvSpPr/>
          <p:nvPr/>
        </p:nvSpPr>
        <p:spPr>
          <a:xfrm rot="2836162">
            <a:off x="2602370" y="3348711"/>
            <a:ext cx="882531" cy="2528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534020E-279B-4B8A-B6F0-EC40D39A22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5015" y="3576680"/>
            <a:ext cx="4780685" cy="203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0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C490B6-9736-4EBC-9B09-620B8161F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97"/>
            <a:ext cx="10515600" cy="821418"/>
          </a:xfrm>
        </p:spPr>
        <p:txBody>
          <a:bodyPr/>
          <a:lstStyle/>
          <a:p>
            <a:r>
              <a:rPr lang="en-US" b="1" u="sng" dirty="0"/>
              <a:t>Kruskal's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C454-77FC-40C4-B5D6-EBBEED62D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661"/>
            <a:ext cx="10515600" cy="57060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Step 3 - Add the edge which has the least weightage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3F9929-2BE9-43DC-9CB5-D13CF4BAD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87" y="2611570"/>
            <a:ext cx="4912643" cy="932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1FD1A0-BEF8-4DAB-98D5-A532EF590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701" y="2307615"/>
            <a:ext cx="351055" cy="2721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EC23E9-F993-415A-AEEB-39731A35A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985" y="2294988"/>
            <a:ext cx="351055" cy="2721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47CC16-1AEA-42EA-B1BB-18CAD06B9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269" y="2287866"/>
            <a:ext cx="351055" cy="2721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DE50E6-8596-4B09-A6BE-262EF0DB5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553" y="2275239"/>
            <a:ext cx="351055" cy="27217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6BA152C-975B-4BB9-B4B6-0EFCC29AF9D5}"/>
              </a:ext>
            </a:extLst>
          </p:cNvPr>
          <p:cNvSpPr/>
          <p:nvPr/>
        </p:nvSpPr>
        <p:spPr>
          <a:xfrm>
            <a:off x="5773630" y="480581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Observe that edges with cost 5 and 6 also create circuits. </a:t>
            </a:r>
          </a:p>
          <a:p>
            <a:pPr algn="ctr"/>
            <a:r>
              <a:rPr lang="en-US" dirty="0"/>
              <a:t>Ignore them and move on.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17BDC2-9E6C-4EB9-AB65-B452D968A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880" y="2242868"/>
            <a:ext cx="351055" cy="3431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D9073B-E904-40FC-8F0B-BA18E9DD5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4148" y="2052187"/>
            <a:ext cx="5455499" cy="23938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01C27-18ED-4797-8BA0-50648E6C6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853" y="2254487"/>
            <a:ext cx="351055" cy="3431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3F8372-5DA3-4DC9-BA54-EF63E7BDB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826" y="2254487"/>
            <a:ext cx="351055" cy="3431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DCF43E-33AE-492C-AF36-CBD8842F03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755" y="3544021"/>
            <a:ext cx="4245303" cy="2108114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2BFD981D-CE58-4348-8DED-5A533C02DCB5}"/>
              </a:ext>
            </a:extLst>
          </p:cNvPr>
          <p:cNvSpPr/>
          <p:nvPr/>
        </p:nvSpPr>
        <p:spPr>
          <a:xfrm>
            <a:off x="2331780" y="3635829"/>
            <a:ext cx="1837588" cy="593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E3EE5F-294D-43E8-A431-FFB125EF0112}"/>
              </a:ext>
            </a:extLst>
          </p:cNvPr>
          <p:cNvSpPr/>
          <p:nvPr/>
        </p:nvSpPr>
        <p:spPr>
          <a:xfrm rot="1876375">
            <a:off x="3556840" y="3999117"/>
            <a:ext cx="1927954" cy="6237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00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C490B6-9736-4EBC-9B09-620B8161F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97"/>
            <a:ext cx="10515600" cy="821418"/>
          </a:xfrm>
        </p:spPr>
        <p:txBody>
          <a:bodyPr/>
          <a:lstStyle/>
          <a:p>
            <a:r>
              <a:rPr lang="en-US" b="1" u="sng" dirty="0"/>
              <a:t>Kruskal's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C454-77FC-40C4-B5D6-EBBEED62D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661"/>
            <a:ext cx="10515600" cy="57060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Step 3 - Add the edge which has the least weightage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3F9929-2BE9-43DC-9CB5-D13CF4BAD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87" y="2611570"/>
            <a:ext cx="4912643" cy="932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1FD1A0-BEF8-4DAB-98D5-A532EF590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701" y="2307615"/>
            <a:ext cx="351055" cy="2721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EC23E9-F993-415A-AEEB-39731A35A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985" y="2294988"/>
            <a:ext cx="351055" cy="2721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47CC16-1AEA-42EA-B1BB-18CAD06B9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269" y="2287866"/>
            <a:ext cx="351055" cy="2721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DE50E6-8596-4B09-A6BE-262EF0DB5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553" y="2275239"/>
            <a:ext cx="351055" cy="27217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6BA152C-975B-4BB9-B4B6-0EFCC29AF9D5}"/>
              </a:ext>
            </a:extLst>
          </p:cNvPr>
          <p:cNvSpPr/>
          <p:nvPr/>
        </p:nvSpPr>
        <p:spPr>
          <a:xfrm>
            <a:off x="5773630" y="480581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Only one node to be added. Between the two least cost edges available 7 and 8, we shall add the edge with cost 7.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By adding edge S,A all the nodes of the graph are included.</a:t>
            </a:r>
          </a:p>
          <a:p>
            <a:pPr algn="ctr"/>
            <a:r>
              <a:rPr lang="en-US" dirty="0"/>
              <a:t>Minimum cost spanning tree is calculated.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17BDC2-9E6C-4EB9-AB65-B452D968A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880" y="2242868"/>
            <a:ext cx="351055" cy="3431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01C27-18ED-4797-8BA0-50648E6C6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853" y="2254487"/>
            <a:ext cx="351055" cy="3431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3F8372-5DA3-4DC9-BA54-EF63E7BDB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826" y="2254487"/>
            <a:ext cx="351055" cy="3431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CBAFE9-4428-45E1-8322-EAD3E3E58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3118" y="2052187"/>
            <a:ext cx="5463527" cy="25149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307549-3FC0-4A21-8FF8-91DA393E0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101" y="2295728"/>
            <a:ext cx="351055" cy="2721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768E3B8-B972-4C3B-907D-EFDF3B7C82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769" y="3713190"/>
            <a:ext cx="4388363" cy="192561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DEEB9609-D375-4524-AEA6-B3B1CE87CFD0}"/>
              </a:ext>
            </a:extLst>
          </p:cNvPr>
          <p:cNvSpPr/>
          <p:nvPr/>
        </p:nvSpPr>
        <p:spPr>
          <a:xfrm rot="19701831">
            <a:off x="966244" y="4076911"/>
            <a:ext cx="1939593" cy="5708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39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208E-5F2A-4C9B-B45B-861A3E4A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86121"/>
            <a:ext cx="10515600" cy="1023145"/>
          </a:xfrm>
        </p:spPr>
        <p:txBody>
          <a:bodyPr/>
          <a:lstStyle/>
          <a:p>
            <a:r>
              <a:rPr lang="en-US" b="1" u="sng" dirty="0"/>
              <a:t>Kruskal's Algorithm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BBCE00-A119-497E-A89C-BB89306997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6" t="15865" r="8760" b="5409"/>
          <a:stretch/>
        </p:blipFill>
        <p:spPr>
          <a:xfrm>
            <a:off x="2840989" y="1373652"/>
            <a:ext cx="7285796" cy="34518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B8F067B-DC7B-4EE2-AC09-F143B903B22E}"/>
              </a:ext>
            </a:extLst>
          </p:cNvPr>
          <p:cNvSpPr/>
          <p:nvPr/>
        </p:nvSpPr>
        <p:spPr>
          <a:xfrm>
            <a:off x="3301303" y="4924543"/>
            <a:ext cx="63651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graph contains 9 vertices and 14 edges.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2DA34A-3FC0-421F-B825-81B9B3BFB05F}"/>
              </a:ext>
            </a:extLst>
          </p:cNvPr>
          <p:cNvSpPr/>
          <p:nvPr/>
        </p:nvSpPr>
        <p:spPr>
          <a:xfrm>
            <a:off x="5280994" y="5584271"/>
            <a:ext cx="24057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MST (9 – 1) = 8 edges</a:t>
            </a:r>
          </a:p>
        </p:txBody>
      </p:sp>
    </p:spTree>
    <p:extLst>
      <p:ext uri="{BB962C8B-B14F-4D97-AF65-F5344CB8AC3E}">
        <p14:creationId xmlns:p14="http://schemas.microsoft.com/office/powerpoint/2010/main" val="121618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208E-5F2A-4C9B-B45B-861A3E4A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86121"/>
            <a:ext cx="10515600" cy="1023145"/>
          </a:xfrm>
        </p:spPr>
        <p:txBody>
          <a:bodyPr/>
          <a:lstStyle/>
          <a:p>
            <a:r>
              <a:rPr lang="en-US" b="1" u="sng" dirty="0"/>
              <a:t>Kruskal's Algorithm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BBCE00-A119-497E-A89C-BB89306997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6" t="15865" r="8760" b="5409"/>
          <a:stretch/>
        </p:blipFill>
        <p:spPr>
          <a:xfrm>
            <a:off x="1697990" y="2051963"/>
            <a:ext cx="5812988" cy="27540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3B92D1-CC00-484B-BAC1-A5F0BB462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430" y="1277410"/>
            <a:ext cx="2617470" cy="530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208E-5F2A-4C9B-B45B-861A3E4A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86121"/>
            <a:ext cx="10515600" cy="622539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Kruskal's Algorithm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BBCE00-A119-497E-A89C-BB89306997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6" t="15865" r="8760" b="5409"/>
          <a:stretch/>
        </p:blipFill>
        <p:spPr>
          <a:xfrm>
            <a:off x="749299" y="929783"/>
            <a:ext cx="3925570" cy="18598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BB5048-405E-457E-BF8C-FA327C25D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476" y="2917108"/>
            <a:ext cx="2035393" cy="38547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520BD9-C402-41E2-9DF2-99C2F71B2FFE}"/>
              </a:ext>
            </a:extLst>
          </p:cNvPr>
          <p:cNvSpPr/>
          <p:nvPr/>
        </p:nvSpPr>
        <p:spPr>
          <a:xfrm>
            <a:off x="5600747" y="798170"/>
            <a:ext cx="4533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1.</a:t>
            </a:r>
            <a:r>
              <a:rPr lang="en-US" dirty="0"/>
              <a:t> </a:t>
            </a:r>
            <a:r>
              <a:rPr lang="en-US" i="1" dirty="0"/>
              <a:t>Pick edge 7-6:</a:t>
            </a:r>
            <a:r>
              <a:rPr lang="en-US" dirty="0"/>
              <a:t> No cycle is formed, include it.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13804E-F08A-4118-9CB0-46E88EEBA3F9}"/>
              </a:ext>
            </a:extLst>
          </p:cNvPr>
          <p:cNvSpPr/>
          <p:nvPr/>
        </p:nvSpPr>
        <p:spPr>
          <a:xfrm>
            <a:off x="5785055" y="2850852"/>
            <a:ext cx="4533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2.</a:t>
            </a:r>
            <a:r>
              <a:rPr lang="en-US" dirty="0"/>
              <a:t> </a:t>
            </a:r>
            <a:r>
              <a:rPr lang="en-US" i="1" dirty="0"/>
              <a:t>Pick edge 8-2:</a:t>
            </a:r>
            <a:r>
              <a:rPr lang="en-US" dirty="0"/>
              <a:t> No cycle is formed, include it.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A20828-C6F6-4FBA-A99A-2DD51B984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590" y="1420808"/>
            <a:ext cx="2738118" cy="9920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AF896C-55B9-4F98-8770-A298E4306C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7077" y="3555900"/>
            <a:ext cx="1909763" cy="23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4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CF5A-C000-4905-B49A-917E45E6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9389"/>
          </a:xfrm>
        </p:spPr>
        <p:txBody>
          <a:bodyPr/>
          <a:lstStyle/>
          <a:p>
            <a:r>
              <a:rPr lang="en-US" b="1" u="sng" dirty="0"/>
              <a:t>TREES &amp; ITS 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F2D4-DF85-4D7B-8C28-220B767EB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486"/>
            <a:ext cx="10515600" cy="51103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“A </a:t>
            </a:r>
            <a:r>
              <a:rPr lang="en-US" sz="2400" b="1" dirty="0"/>
              <a:t>connected acyclic graph</a:t>
            </a:r>
            <a:r>
              <a:rPr lang="en-US" sz="2400" dirty="0"/>
              <a:t> is called a tree.”</a:t>
            </a:r>
          </a:p>
          <a:p>
            <a:pPr marL="0" indent="0" algn="ctr">
              <a:buNone/>
            </a:pPr>
            <a:endParaRPr lang="en-US" sz="2400" dirty="0"/>
          </a:p>
          <a:p>
            <a:r>
              <a:rPr lang="en-US" sz="2400" dirty="0"/>
              <a:t>There is one and only one path between every pair of vertices in a tree, T.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Conversely It can be said:</a:t>
            </a:r>
          </a:p>
          <a:p>
            <a:r>
              <a:rPr lang="en-US" sz="2400" dirty="0"/>
              <a:t>If in a graph G there is one and only one path between every pair of vertices, G is a Tree</a:t>
            </a:r>
          </a:p>
          <a:p>
            <a:endParaRPr lang="en-US" sz="2400" dirty="0"/>
          </a:p>
          <a:p>
            <a:r>
              <a:rPr lang="en-US" sz="2400" dirty="0"/>
              <a:t>A tree with n vertices has n-1 edges</a:t>
            </a:r>
          </a:p>
        </p:txBody>
      </p:sp>
    </p:spTree>
    <p:extLst>
      <p:ext uri="{BB962C8B-B14F-4D97-AF65-F5344CB8AC3E}">
        <p14:creationId xmlns:p14="http://schemas.microsoft.com/office/powerpoint/2010/main" val="33912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208E-5F2A-4C9B-B45B-861A3E4A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86121"/>
            <a:ext cx="10515600" cy="622539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Kruskal's Algorithm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BBCE00-A119-497E-A89C-BB89306997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6" t="15865" r="8760" b="5409"/>
          <a:stretch/>
        </p:blipFill>
        <p:spPr>
          <a:xfrm>
            <a:off x="1321131" y="866347"/>
            <a:ext cx="3925570" cy="18598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BB5048-405E-457E-BF8C-FA327C25D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900" y="2883888"/>
            <a:ext cx="2057801" cy="38972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F516573-873A-4DEE-8C56-AEE08DB4C84A}"/>
              </a:ext>
            </a:extLst>
          </p:cNvPr>
          <p:cNvSpPr/>
          <p:nvPr/>
        </p:nvSpPr>
        <p:spPr>
          <a:xfrm>
            <a:off x="6093570" y="831382"/>
            <a:ext cx="4533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3.</a:t>
            </a:r>
            <a:r>
              <a:rPr lang="en-US" dirty="0"/>
              <a:t> </a:t>
            </a:r>
            <a:r>
              <a:rPr lang="en-US" i="1" dirty="0"/>
              <a:t>Pick edge 6-5:</a:t>
            </a:r>
            <a:r>
              <a:rPr lang="en-US" dirty="0"/>
              <a:t> No cycle is formed, include it.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ADC0C8-0638-4099-9A88-3B4671C44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1957" y="1461373"/>
            <a:ext cx="2517030" cy="19676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15A3691-0D9C-4B13-8AD1-273222467788}"/>
              </a:ext>
            </a:extLst>
          </p:cNvPr>
          <p:cNvSpPr/>
          <p:nvPr/>
        </p:nvSpPr>
        <p:spPr>
          <a:xfrm>
            <a:off x="6093569" y="3689659"/>
            <a:ext cx="4533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4.</a:t>
            </a:r>
            <a:r>
              <a:rPr lang="en-US" dirty="0"/>
              <a:t> </a:t>
            </a:r>
            <a:r>
              <a:rPr lang="en-US" i="1" dirty="0"/>
              <a:t>Pick edge 0-1:</a:t>
            </a:r>
            <a:r>
              <a:rPr lang="en-US" dirty="0"/>
              <a:t> No cycle is formed, include it.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369E24-C4D1-4A7A-AB8A-D53C1EE023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4627" y="4319650"/>
            <a:ext cx="3150753" cy="196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0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208E-5F2A-4C9B-B45B-861A3E4A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86121"/>
            <a:ext cx="10515600" cy="622539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Kruskal's Algorithm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BBCE00-A119-497E-A89C-BB89306997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6" t="15865" r="8760" b="5409"/>
          <a:stretch/>
        </p:blipFill>
        <p:spPr>
          <a:xfrm>
            <a:off x="906342" y="925604"/>
            <a:ext cx="3925570" cy="18598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BB5048-405E-457E-BF8C-FA327C25D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770" y="2936521"/>
            <a:ext cx="2025142" cy="38353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A78E67-9B09-4711-B4AD-5988F3A2FB30}"/>
              </a:ext>
            </a:extLst>
          </p:cNvPr>
          <p:cNvSpPr/>
          <p:nvPr/>
        </p:nvSpPr>
        <p:spPr>
          <a:xfrm>
            <a:off x="5677533" y="731605"/>
            <a:ext cx="4837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5.</a:t>
            </a:r>
            <a:r>
              <a:rPr lang="en-US" dirty="0"/>
              <a:t> </a:t>
            </a:r>
            <a:r>
              <a:rPr lang="en-US" i="1" dirty="0"/>
              <a:t>Pick edge 2-5:</a:t>
            </a:r>
            <a:r>
              <a:rPr lang="en-US" dirty="0"/>
              <a:t> No cycle is formed, include it.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CEF967-CCC3-42C9-819B-50C14E3CB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202" y="1123882"/>
            <a:ext cx="3638454" cy="21619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BF8B966-B46F-4FA9-AD83-CA286D52784E}"/>
              </a:ext>
            </a:extLst>
          </p:cNvPr>
          <p:cNvSpPr/>
          <p:nvPr/>
        </p:nvSpPr>
        <p:spPr>
          <a:xfrm>
            <a:off x="5829299" y="33557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6.</a:t>
            </a:r>
            <a:r>
              <a:rPr lang="en-US" i="1" dirty="0"/>
              <a:t> Pick edge 8-6: </a:t>
            </a:r>
            <a:r>
              <a:rPr lang="en-US" dirty="0"/>
              <a:t>Since including this edge results in cycle, discard it.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C10297-1B09-4114-8AD3-B84AABBC46AD}"/>
              </a:ext>
            </a:extLst>
          </p:cNvPr>
          <p:cNvSpPr/>
          <p:nvPr/>
        </p:nvSpPr>
        <p:spPr>
          <a:xfrm>
            <a:off x="5829299" y="4141761"/>
            <a:ext cx="4533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7.</a:t>
            </a:r>
            <a:r>
              <a:rPr lang="en-US" dirty="0"/>
              <a:t> </a:t>
            </a:r>
            <a:r>
              <a:rPr lang="en-US" i="1" dirty="0"/>
              <a:t>Pick edge 2-3:</a:t>
            </a:r>
            <a:r>
              <a:rPr lang="en-US" dirty="0"/>
              <a:t> No cycle is formed, include it.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9D64AA-DE0A-41B0-A913-264CF4DA0C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6202" y="4511093"/>
            <a:ext cx="3638454" cy="217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7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208E-5F2A-4C9B-B45B-861A3E4A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86121"/>
            <a:ext cx="10515600" cy="622539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Kruskal's Algorithm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BBCE00-A119-497E-A89C-BB89306997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6" t="15865" r="8760" b="5409"/>
          <a:stretch/>
        </p:blipFill>
        <p:spPr>
          <a:xfrm>
            <a:off x="749300" y="881728"/>
            <a:ext cx="3925570" cy="18598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BB5048-405E-457E-BF8C-FA327C25D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01" y="2914650"/>
            <a:ext cx="2036690" cy="38572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304E60B-FEBC-4050-A2B5-DD7B6E678734}"/>
              </a:ext>
            </a:extLst>
          </p:cNvPr>
          <p:cNvSpPr/>
          <p:nvPr/>
        </p:nvSpPr>
        <p:spPr>
          <a:xfrm>
            <a:off x="5095058" y="751732"/>
            <a:ext cx="656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8.</a:t>
            </a:r>
            <a:r>
              <a:rPr lang="en-US" dirty="0"/>
              <a:t> </a:t>
            </a:r>
            <a:r>
              <a:rPr lang="en-US" i="1" dirty="0"/>
              <a:t>Pick edge 7-8:</a:t>
            </a:r>
            <a:r>
              <a:rPr lang="en-US" dirty="0"/>
              <a:t> Since including this edge results in cycle, discard it.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A16DEB-011C-45D7-8670-2684B38FD7F3}"/>
              </a:ext>
            </a:extLst>
          </p:cNvPr>
          <p:cNvSpPr/>
          <p:nvPr/>
        </p:nvSpPr>
        <p:spPr>
          <a:xfrm>
            <a:off x="5095058" y="1241222"/>
            <a:ext cx="4533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9.</a:t>
            </a:r>
            <a:r>
              <a:rPr lang="en-US" dirty="0"/>
              <a:t> </a:t>
            </a:r>
            <a:r>
              <a:rPr lang="en-US" i="1" dirty="0"/>
              <a:t>Pick edge 0-7:</a:t>
            </a:r>
            <a:r>
              <a:rPr lang="en-US" dirty="0"/>
              <a:t> No cycle is formed, include it.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3330BA-E456-40B3-8256-FE7E59CAB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0547" y="1668389"/>
            <a:ext cx="3582353" cy="204885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464733F-EED0-45C8-9895-3A0C78294836}"/>
              </a:ext>
            </a:extLst>
          </p:cNvPr>
          <p:cNvSpPr/>
          <p:nvPr/>
        </p:nvSpPr>
        <p:spPr>
          <a:xfrm>
            <a:off x="5153569" y="3807362"/>
            <a:ext cx="6743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10.</a:t>
            </a:r>
            <a:r>
              <a:rPr lang="en-US" dirty="0"/>
              <a:t> </a:t>
            </a:r>
            <a:r>
              <a:rPr lang="en-US" i="1" dirty="0"/>
              <a:t>Pick edge 1-2: </a:t>
            </a:r>
            <a:r>
              <a:rPr lang="en-US" dirty="0"/>
              <a:t>Since including this edge results in cycle, discard it.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A40540-B3A7-4DC1-BB17-5E5E25F967DD}"/>
              </a:ext>
            </a:extLst>
          </p:cNvPr>
          <p:cNvSpPr/>
          <p:nvPr/>
        </p:nvSpPr>
        <p:spPr>
          <a:xfrm>
            <a:off x="5153569" y="4234529"/>
            <a:ext cx="4650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11.</a:t>
            </a:r>
            <a:r>
              <a:rPr lang="en-US" dirty="0"/>
              <a:t> </a:t>
            </a:r>
            <a:r>
              <a:rPr lang="en-US" i="1" dirty="0"/>
              <a:t>Pick edge 3-4:</a:t>
            </a:r>
            <a:r>
              <a:rPr lang="en-US" dirty="0"/>
              <a:t> No cycle is formed, include it.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C2A346-7C1B-4B2F-86E5-FE66A07D45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2038" y="4672664"/>
            <a:ext cx="3560862" cy="209921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C3D7B8A-FE0E-437A-929F-4C92E3915DE8}"/>
              </a:ext>
            </a:extLst>
          </p:cNvPr>
          <p:cNvSpPr/>
          <p:nvPr/>
        </p:nvSpPr>
        <p:spPr>
          <a:xfrm>
            <a:off x="3226118" y="5742346"/>
            <a:ext cx="37528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Since the number of edges included equals (V – 1), the algorithm stops here.</a:t>
            </a:r>
          </a:p>
        </p:txBody>
      </p:sp>
    </p:spTree>
    <p:extLst>
      <p:ext uri="{BB962C8B-B14F-4D97-AF65-F5344CB8AC3E}">
        <p14:creationId xmlns:p14="http://schemas.microsoft.com/office/powerpoint/2010/main" val="292026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3" grpId="0"/>
      <p:bldP spid="14" grpId="0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A8B6-EF59-4789-A690-D45184E18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04" y="0"/>
            <a:ext cx="7729728" cy="788671"/>
          </a:xfrm>
        </p:spPr>
        <p:txBody>
          <a:bodyPr/>
          <a:lstStyle/>
          <a:p>
            <a:r>
              <a:rPr lang="en-US" dirty="0"/>
              <a:t>KRUSKAL’S ALGORITHM</a:t>
            </a: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5B30AC-A0B4-49EB-8B5D-C8136DE79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04" y="1055296"/>
            <a:ext cx="7736896" cy="26023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58002B-1F82-4AF0-8D53-BDBB0C85AF65}"/>
              </a:ext>
            </a:extLst>
          </p:cNvPr>
          <p:cNvSpPr txBox="1"/>
          <p:nvPr/>
        </p:nvSpPr>
        <p:spPr>
          <a:xfrm>
            <a:off x="1650125" y="3924225"/>
            <a:ext cx="92175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To find a minimum spanning tree of a graph with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MTMI"/>
              </a:rPr>
              <a:t>m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edges and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MTMI"/>
              </a:rPr>
              <a:t>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vertices, Kruskal’s algorithm can be carried out using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MTMI"/>
              </a:rPr>
              <a:t>O(m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log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MTMI"/>
              </a:rPr>
              <a:t>m)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operations</a:t>
            </a:r>
            <a:r>
              <a:rPr lang="en-US" dirty="0"/>
              <a:t> </a:t>
            </a:r>
            <a:br>
              <a:rPr lang="en-US" dirty="0"/>
            </a:br>
            <a:endParaRPr lang="en-P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B8394-509D-46B8-BFE3-D2A48B240342}"/>
              </a:ext>
            </a:extLst>
          </p:cNvPr>
          <p:cNvSpPr txBox="1"/>
          <p:nvPr/>
        </p:nvSpPr>
        <p:spPr>
          <a:xfrm>
            <a:off x="1650125" y="4764292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It is preferable to use Kruskal’s algorithm for graphs that are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-Bold"/>
              </a:rPr>
              <a:t>sparse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, that is, where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MTMI"/>
              </a:rPr>
              <a:t>m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is very small compared to</a:t>
            </a:r>
            <a:r>
              <a:rPr lang="en-US" dirty="0"/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the total number of possible edges in an undirected graph with n vertices.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1025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6AB8A0-D05F-497B-A847-3A960D3593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" y="346710"/>
            <a:ext cx="5191760" cy="61569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9891B5E-C074-434B-B439-9C7DD22501D2}"/>
              </a:ext>
            </a:extLst>
          </p:cNvPr>
          <p:cNvGraphicFramePr>
            <a:graphicFrameLocks noGrp="1"/>
          </p:cNvGraphicFramePr>
          <p:nvPr/>
        </p:nvGraphicFramePr>
        <p:xfrm>
          <a:off x="7269480" y="719666"/>
          <a:ext cx="2833792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506">
                  <a:extLst>
                    <a:ext uri="{9D8B030D-6E8A-4147-A177-3AD203B41FA5}">
                      <a16:colId xmlns:a16="http://schemas.microsoft.com/office/drawing/2014/main" val="1709209339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3643579797"/>
                    </a:ext>
                  </a:extLst>
                </a:gridCol>
                <a:gridCol w="963506">
                  <a:extLst>
                    <a:ext uri="{9D8B030D-6E8A-4147-A177-3AD203B41FA5}">
                      <a16:colId xmlns:a16="http://schemas.microsoft.com/office/drawing/2014/main" val="2596518192"/>
                    </a:ext>
                  </a:extLst>
                </a:gridCol>
              </a:tblGrid>
              <a:tr h="338667">
                <a:tc>
                  <a:txBody>
                    <a:bodyPr/>
                    <a:lstStyle/>
                    <a:p>
                      <a:r>
                        <a:rPr lang="en-US" dirty="0"/>
                        <a:t>Node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450858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52498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834487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671480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71818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717498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34043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088198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641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729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D404-951C-498B-A315-CE9AE4198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454"/>
            <a:ext cx="10515600" cy="892176"/>
          </a:xfrm>
        </p:spPr>
        <p:txBody>
          <a:bodyPr/>
          <a:lstStyle/>
          <a:p>
            <a:r>
              <a:rPr lang="en-US" b="1" u="sng" dirty="0"/>
              <a:t>TREES &amp; GRAPHS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D05BF-178A-4610-A543-68FE3DE23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571"/>
            <a:ext cx="10515600" cy="4707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 graph G with n vertices is called a tree if:</a:t>
            </a:r>
          </a:p>
          <a:p>
            <a:pPr marL="0" indent="0">
              <a:buNone/>
            </a:pPr>
            <a:endParaRPr lang="en-US" sz="2400" b="1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G is </a:t>
            </a:r>
            <a:r>
              <a:rPr lang="en-US" sz="2400" i="1" u="sng" dirty="0"/>
              <a:t>connected</a:t>
            </a:r>
            <a:r>
              <a:rPr lang="en-US" sz="2400" dirty="0"/>
              <a:t> and is </a:t>
            </a:r>
            <a:r>
              <a:rPr lang="en-US" sz="2400" i="1" u="sng" dirty="0"/>
              <a:t>circuitless</a:t>
            </a:r>
            <a:r>
              <a:rPr lang="en-US" sz="2400" dirty="0"/>
              <a:t>, 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G is </a:t>
            </a:r>
            <a:r>
              <a:rPr lang="en-US" sz="2400" i="1" u="sng" dirty="0"/>
              <a:t>connected</a:t>
            </a:r>
            <a:r>
              <a:rPr lang="en-US" sz="2400" dirty="0"/>
              <a:t> and has </a:t>
            </a:r>
            <a:r>
              <a:rPr lang="en-US" sz="2400" i="1" u="sng" dirty="0"/>
              <a:t>n-1 edges</a:t>
            </a:r>
            <a:r>
              <a:rPr lang="en-US" sz="2400" dirty="0"/>
              <a:t>, 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G is </a:t>
            </a:r>
            <a:r>
              <a:rPr lang="en-US" sz="2400" i="1" u="sng" dirty="0"/>
              <a:t>circuitless</a:t>
            </a:r>
            <a:r>
              <a:rPr lang="en-US" sz="2400" dirty="0"/>
              <a:t> and has </a:t>
            </a:r>
            <a:r>
              <a:rPr lang="en-US" sz="2400" i="1" u="sng" dirty="0"/>
              <a:t>n-1 edges</a:t>
            </a:r>
            <a:r>
              <a:rPr lang="en-US" sz="2400" dirty="0"/>
              <a:t>, 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There is </a:t>
            </a:r>
            <a:r>
              <a:rPr lang="en-US" sz="2400" i="1" u="sng" dirty="0"/>
              <a:t>exactly one path </a:t>
            </a:r>
            <a:r>
              <a:rPr lang="en-US" sz="2400" dirty="0"/>
              <a:t>between every pair of vertices in G, 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G is </a:t>
            </a:r>
            <a:r>
              <a:rPr lang="en-US" sz="2400" i="1" u="sng" dirty="0"/>
              <a:t>minimally connected </a:t>
            </a:r>
            <a:r>
              <a:rPr lang="en-US" sz="2400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95354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8714-4957-47A8-893A-0F98F2C91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SPANNING TREES: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9E4B-455D-4A96-B06D-F2FD6ACA9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663"/>
            <a:ext cx="10515600" cy="4792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“A </a:t>
            </a:r>
            <a:r>
              <a:rPr lang="en-US" sz="2800" i="1" u="sng" dirty="0"/>
              <a:t>tree</a:t>
            </a:r>
            <a:r>
              <a:rPr lang="en-US" sz="2800" dirty="0"/>
              <a:t> T is said to be a </a:t>
            </a:r>
            <a:r>
              <a:rPr lang="en-US" sz="2800" i="1" u="sng" dirty="0"/>
              <a:t>spanning tree</a:t>
            </a:r>
            <a:r>
              <a:rPr lang="en-US" sz="2800" i="1" dirty="0"/>
              <a:t> </a:t>
            </a:r>
            <a:r>
              <a:rPr lang="en-US" sz="2800" dirty="0"/>
              <a:t>of a connected graph G if T is a </a:t>
            </a:r>
            <a:r>
              <a:rPr lang="en-US" sz="2800" i="1" u="sng" dirty="0"/>
              <a:t>subgraph</a:t>
            </a:r>
            <a:r>
              <a:rPr lang="en-US" sz="2800" dirty="0"/>
              <a:t> of G and T contains all the vertices of G.”</a:t>
            </a:r>
          </a:p>
          <a:p>
            <a:pPr marL="0" indent="0" algn="ctr">
              <a:buNone/>
            </a:pPr>
            <a:endParaRPr lang="en-US" sz="2800" dirty="0"/>
          </a:p>
          <a:p>
            <a:r>
              <a:rPr lang="en-US" sz="2800" dirty="0"/>
              <a:t>Spanning tree is sometimes referred to as a skeleton of G.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Spanning trees are the largest (with maximum number of edges) trees, so also called </a:t>
            </a:r>
            <a:r>
              <a:rPr lang="en-US" sz="2800" i="1" u="sng" dirty="0"/>
              <a:t>maximal tree subgraph</a:t>
            </a:r>
            <a:r>
              <a:rPr lang="en-US" sz="2800" dirty="0"/>
              <a:t> or </a:t>
            </a:r>
            <a:r>
              <a:rPr lang="en-US" sz="2800" i="1" u="sng" dirty="0"/>
              <a:t>maximal tree</a:t>
            </a:r>
            <a:r>
              <a:rPr lang="en-US" sz="2800" dirty="0"/>
              <a:t> of G.</a:t>
            </a:r>
          </a:p>
        </p:txBody>
      </p:sp>
    </p:spTree>
    <p:extLst>
      <p:ext uri="{BB962C8B-B14F-4D97-AF65-F5344CB8AC3E}">
        <p14:creationId xmlns:p14="http://schemas.microsoft.com/office/powerpoint/2010/main" val="50885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3A88-75B0-4126-A61B-1D1321A5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SPANNING TREES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75D510-F4C6-408E-881F-89F35A5BD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375535"/>
            <a:ext cx="7729728" cy="440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3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6C9C-CC60-47B8-B538-A5D92175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Properties of Spanning Tree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5D45-3064-4F9F-953F-281BE1372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21275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A connected graph G can have more than one spanning tree.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All possible spanning trees of graph G, have the same number of edges and vertices.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spanning tree does not have any cycle (loops).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Removing one edge from the spanning tree will make the graph disconnected, i.e. the spanning tree is </a:t>
            </a:r>
            <a:r>
              <a:rPr lang="en-US" sz="2000" b="1" dirty="0"/>
              <a:t>minimally connected</a:t>
            </a:r>
            <a:r>
              <a:rPr lang="en-US" sz="2000" dirty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Adding one edge to the spanning tree will create a circuit or loop, i.e. the spanning tree is </a:t>
            </a:r>
            <a:r>
              <a:rPr lang="en-US" sz="2000" b="1" dirty="0"/>
              <a:t>maximally acyclic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351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9862F-7B61-4B8A-BB1E-8557808C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4275"/>
          </a:xfrm>
        </p:spPr>
        <p:txBody>
          <a:bodyPr/>
          <a:lstStyle/>
          <a:p>
            <a:r>
              <a:rPr lang="en-US" b="1" u="sng" dirty="0"/>
              <a:t>Properties of Spanning 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A0EDB-13AD-4A2E-9B93-97CF9B38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008"/>
            <a:ext cx="10515600" cy="4614867"/>
          </a:xfrm>
        </p:spPr>
        <p:txBody>
          <a:bodyPr>
            <a:normAutofit/>
          </a:bodyPr>
          <a:lstStyle/>
          <a:p>
            <a:r>
              <a:rPr lang="en-US" sz="2400" dirty="0"/>
              <a:t>Spanning tree has </a:t>
            </a:r>
            <a:r>
              <a:rPr lang="en-US" sz="2400" b="1" dirty="0"/>
              <a:t>n-1</a:t>
            </a:r>
            <a:r>
              <a:rPr lang="en-US" sz="2400" dirty="0"/>
              <a:t> edges, where </a:t>
            </a:r>
            <a:r>
              <a:rPr lang="en-US" sz="2400" b="1" dirty="0"/>
              <a:t>n</a:t>
            </a:r>
            <a:r>
              <a:rPr lang="en-US" sz="2400" dirty="0"/>
              <a:t> is the number of nodes (vertices).</a:t>
            </a:r>
          </a:p>
          <a:p>
            <a:endParaRPr lang="en-US" sz="2400" dirty="0"/>
          </a:p>
          <a:p>
            <a:r>
              <a:rPr lang="en-US" sz="2400" dirty="0"/>
              <a:t>A complete undirected graph can have maximum </a:t>
            </a:r>
            <a:r>
              <a:rPr lang="en-US" sz="2400" b="1" dirty="0"/>
              <a:t>n</a:t>
            </a:r>
            <a:r>
              <a:rPr lang="en-US" sz="2400" b="1" baseline="30000" dirty="0"/>
              <a:t>n-2</a:t>
            </a:r>
            <a:r>
              <a:rPr lang="en-US" sz="2400" dirty="0"/>
              <a:t> number of spanning trees, where </a:t>
            </a:r>
            <a:r>
              <a:rPr lang="en-US" sz="2400" b="1" dirty="0"/>
              <a:t>n</a:t>
            </a:r>
            <a:r>
              <a:rPr lang="en-US" sz="2400" dirty="0"/>
              <a:t> is the number of nodes.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Example:</a:t>
            </a:r>
          </a:p>
          <a:p>
            <a:pPr marL="0" indent="0">
              <a:buNone/>
            </a:pPr>
            <a:r>
              <a:rPr lang="en-US" sz="2400" b="1" dirty="0"/>
              <a:t>	n is 3,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	hence </a:t>
            </a:r>
            <a:r>
              <a:rPr lang="en-US" sz="2400" b="1" dirty="0"/>
              <a:t>3</a:t>
            </a:r>
            <a:r>
              <a:rPr lang="en-US" sz="2400" b="1" baseline="30000" dirty="0"/>
              <a:t>3−2</a:t>
            </a:r>
            <a:r>
              <a:rPr lang="en-US" sz="2400" b="1" dirty="0"/>
              <a:t> = 3</a:t>
            </a:r>
            <a:r>
              <a:rPr lang="en-US" sz="2400" dirty="0"/>
              <a:t> spanning trees are possible.</a:t>
            </a:r>
          </a:p>
        </p:txBody>
      </p:sp>
    </p:spTree>
    <p:extLst>
      <p:ext uri="{BB962C8B-B14F-4D97-AF65-F5344CB8AC3E}">
        <p14:creationId xmlns:p14="http://schemas.microsoft.com/office/powerpoint/2010/main" val="24241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F3C59-03CD-49E5-B331-B12DD8EF4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018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SPANNING TREES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095D77-ACD6-45FC-957D-8AB83115C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855" y="2318658"/>
            <a:ext cx="2363445" cy="22812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1D61AD-2D96-44AE-A0C2-D82D80ADD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422" y="1304109"/>
            <a:ext cx="4233378" cy="524700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6B7E0B-45D2-4FAB-99DC-EBD94B0C2B46}"/>
              </a:ext>
            </a:extLst>
          </p:cNvPr>
          <p:cNvCxnSpPr>
            <a:cxnSpLocks/>
          </p:cNvCxnSpPr>
          <p:nvPr/>
        </p:nvCxnSpPr>
        <p:spPr>
          <a:xfrm>
            <a:off x="3918174" y="3429000"/>
            <a:ext cx="32022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08BEED-696A-461C-9D07-2A7FF9FB3FAA}"/>
              </a:ext>
            </a:extLst>
          </p:cNvPr>
          <p:cNvSpPr txBox="1"/>
          <p:nvPr/>
        </p:nvSpPr>
        <p:spPr>
          <a:xfrm>
            <a:off x="4082103" y="2974369"/>
            <a:ext cx="236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16 Spanning Trees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769CFA-42F3-4048-92D2-FFFDEF83D3E5}"/>
              </a:ext>
            </a:extLst>
          </p:cNvPr>
          <p:cNvSpPr/>
          <p:nvPr/>
        </p:nvSpPr>
        <p:spPr>
          <a:xfrm>
            <a:off x="1380288" y="5086853"/>
            <a:ext cx="50652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n is 4,</a:t>
            </a:r>
            <a:r>
              <a:rPr lang="en-US" sz="2400" dirty="0"/>
              <a:t> </a:t>
            </a:r>
          </a:p>
          <a:p>
            <a:endParaRPr lang="en-US" sz="2400" b="1" dirty="0"/>
          </a:p>
          <a:p>
            <a:r>
              <a:rPr lang="en-US" sz="2400" b="1" dirty="0"/>
              <a:t>4</a:t>
            </a:r>
            <a:r>
              <a:rPr lang="en-US" sz="2400" b="1" baseline="30000" dirty="0"/>
              <a:t>4−2</a:t>
            </a:r>
            <a:r>
              <a:rPr lang="en-US" sz="2400" b="1" dirty="0"/>
              <a:t> = 16</a:t>
            </a:r>
            <a:r>
              <a:rPr lang="en-US" sz="2400" dirty="0"/>
              <a:t> spanning trees are possible.</a:t>
            </a:r>
          </a:p>
        </p:txBody>
      </p:sp>
    </p:spTree>
    <p:extLst>
      <p:ext uri="{BB962C8B-B14F-4D97-AF65-F5344CB8AC3E}">
        <p14:creationId xmlns:p14="http://schemas.microsoft.com/office/powerpoint/2010/main" val="30683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408</TotalTime>
  <Words>1513</Words>
  <Application>Microsoft Office PowerPoint</Application>
  <PresentationFormat>Widescreen</PresentationFormat>
  <Paragraphs>188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Gill Sans MT</vt:lpstr>
      <vt:lpstr>MTMI</vt:lpstr>
      <vt:lpstr>Times-Bold</vt:lpstr>
      <vt:lpstr>Times-Italic</vt:lpstr>
      <vt:lpstr>Times-Roman</vt:lpstr>
      <vt:lpstr>Parcel</vt:lpstr>
      <vt:lpstr>Graph Algorithm</vt:lpstr>
      <vt:lpstr>TREES &amp; GRAPHS</vt:lpstr>
      <vt:lpstr>TREES &amp; ITS PROPERTIES</vt:lpstr>
      <vt:lpstr>TREES &amp; GRAPHS</vt:lpstr>
      <vt:lpstr>SPANNING TREES:</vt:lpstr>
      <vt:lpstr>SPANNING TREES</vt:lpstr>
      <vt:lpstr>Properties of Spanning Tree</vt:lpstr>
      <vt:lpstr>Properties of Spanning Tree</vt:lpstr>
      <vt:lpstr>SPANNING TREES</vt:lpstr>
      <vt:lpstr>Graph Classifications</vt:lpstr>
      <vt:lpstr>Weighted Graphs</vt:lpstr>
      <vt:lpstr>Graphs Types on Direction &amp; Weights</vt:lpstr>
      <vt:lpstr>PowerPoint Presentation</vt:lpstr>
      <vt:lpstr>Maximum Spanning Trees</vt:lpstr>
      <vt:lpstr>Maximum Spanning Trees</vt:lpstr>
      <vt:lpstr>MINIMUM SPANNING TREES</vt:lpstr>
      <vt:lpstr>MINIMUM Spanning Tree Algorithms</vt:lpstr>
      <vt:lpstr>Kruskal's Algorithm</vt:lpstr>
      <vt:lpstr>Kruskal's Algorithm</vt:lpstr>
      <vt:lpstr>Kruskal's Algorithm</vt:lpstr>
      <vt:lpstr>Kruskal's Algorithm</vt:lpstr>
      <vt:lpstr>Kruskal's Algorithm</vt:lpstr>
      <vt:lpstr>Kruskal's Algorithm</vt:lpstr>
      <vt:lpstr>Kruskal's Algorithm</vt:lpstr>
      <vt:lpstr>Kruskal's Algorithm</vt:lpstr>
      <vt:lpstr>Kruskal's Algorithm</vt:lpstr>
      <vt:lpstr>Kruskal's Algorithm</vt:lpstr>
      <vt:lpstr>Kruskal's Algorithm</vt:lpstr>
      <vt:lpstr>Kruskal's Algorithm</vt:lpstr>
      <vt:lpstr>Kruskal's Algorithm</vt:lpstr>
      <vt:lpstr>Kruskal's Algorithm</vt:lpstr>
      <vt:lpstr>Kruskal's Algorithm</vt:lpstr>
      <vt:lpstr>KRUSKAL’S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Algorithm</dc:title>
  <dc:creator>Omaid Ghayyur</dc:creator>
  <cp:lastModifiedBy>Omaid Ghayyur</cp:lastModifiedBy>
  <cp:revision>79</cp:revision>
  <dcterms:created xsi:type="dcterms:W3CDTF">2020-03-18T06:56:16Z</dcterms:created>
  <dcterms:modified xsi:type="dcterms:W3CDTF">2022-04-27T05:35:54Z</dcterms:modified>
</cp:coreProperties>
</file>