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77" r:id="rId3"/>
    <p:sldId id="278" r:id="rId4"/>
    <p:sldId id="279" r:id="rId5"/>
    <p:sldId id="257" r:id="rId6"/>
    <p:sldId id="258" r:id="rId7"/>
    <p:sldId id="293" r:id="rId8"/>
    <p:sldId id="261" r:id="rId9"/>
    <p:sldId id="280" r:id="rId10"/>
    <p:sldId id="281" r:id="rId11"/>
    <p:sldId id="282" r:id="rId12"/>
    <p:sldId id="283" r:id="rId13"/>
    <p:sldId id="269" r:id="rId14"/>
    <p:sldId id="262" r:id="rId15"/>
    <p:sldId id="286" r:id="rId16"/>
    <p:sldId id="271" r:id="rId17"/>
    <p:sldId id="272" r:id="rId18"/>
    <p:sldId id="273" r:id="rId19"/>
    <p:sldId id="274" r:id="rId20"/>
    <p:sldId id="275" r:id="rId21"/>
    <p:sldId id="276"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284" r:id="rId37"/>
    <p:sldId id="270" r:id="rId38"/>
    <p:sldId id="287" r:id="rId39"/>
    <p:sldId id="288" r:id="rId40"/>
    <p:sldId id="289" r:id="rId41"/>
    <p:sldId id="290" r:id="rId42"/>
    <p:sldId id="291" r:id="rId43"/>
    <p:sldId id="292" r:id="rId44"/>
    <p:sldId id="28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7"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A40EE-0B07-473A-8BBC-598EE8014D1C}" type="datetimeFigureOut">
              <a:rPr lang="en-PK" smtClean="0"/>
              <a:t>08/04/2022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85615-F620-4852-B4A7-23E5E7F240C1}" type="slidenum">
              <a:rPr lang="en-PK" smtClean="0"/>
              <a:t>‹#›</a:t>
            </a:fld>
            <a:endParaRPr lang="en-PK"/>
          </a:p>
        </p:txBody>
      </p:sp>
    </p:spTree>
    <p:extLst>
      <p:ext uri="{BB962C8B-B14F-4D97-AF65-F5344CB8AC3E}">
        <p14:creationId xmlns:p14="http://schemas.microsoft.com/office/powerpoint/2010/main" val="415607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graph (G1), there are several Euler paths. One such path is CABDCB. </a:t>
            </a:r>
          </a:p>
          <a:p>
            <a:r>
              <a:rPr lang="en-US" dirty="0"/>
              <a:t>Euler circuit do not exists because vertex B and C have odd degrees</a:t>
            </a:r>
          </a:p>
        </p:txBody>
      </p:sp>
      <p:sp>
        <p:nvSpPr>
          <p:cNvPr id="4" name="Slide Number Placeholder 3"/>
          <p:cNvSpPr>
            <a:spLocks noGrp="1"/>
          </p:cNvSpPr>
          <p:nvPr>
            <p:ph type="sldNum" sz="quarter" idx="5"/>
          </p:nvPr>
        </p:nvSpPr>
        <p:spPr/>
        <p:txBody>
          <a:bodyPr/>
          <a:lstStyle/>
          <a:p>
            <a:fld id="{262C54A2-94E0-4E69-AC9B-F5B853D2B300}" type="slidenum">
              <a:rPr lang="en-US" smtClean="0"/>
              <a:t>39</a:t>
            </a:fld>
            <a:endParaRPr lang="en-US"/>
          </a:p>
        </p:txBody>
      </p:sp>
    </p:spTree>
    <p:extLst>
      <p:ext uri="{BB962C8B-B14F-4D97-AF65-F5344CB8AC3E}">
        <p14:creationId xmlns:p14="http://schemas.microsoft.com/office/powerpoint/2010/main" val="375962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graph (G1), there are several Euler paths. </a:t>
            </a:r>
          </a:p>
          <a:p>
            <a:r>
              <a:rPr lang="en-US" dirty="0"/>
              <a:t>The graph G2 has several possible Euler circuits. Here’s a couple, starting and ending at vertex A: ADEACEFCBA and AECABCFEDA.</a:t>
            </a:r>
          </a:p>
          <a:p>
            <a:r>
              <a:rPr lang="en-US" dirty="0"/>
              <a:t>Degree of all the vertices is even</a:t>
            </a:r>
          </a:p>
        </p:txBody>
      </p:sp>
      <p:sp>
        <p:nvSpPr>
          <p:cNvPr id="4" name="Slide Number Placeholder 3"/>
          <p:cNvSpPr>
            <a:spLocks noGrp="1"/>
          </p:cNvSpPr>
          <p:nvPr>
            <p:ph type="sldNum" sz="quarter" idx="5"/>
          </p:nvPr>
        </p:nvSpPr>
        <p:spPr/>
        <p:txBody>
          <a:bodyPr/>
          <a:lstStyle/>
          <a:p>
            <a:fld id="{262C54A2-94E0-4E69-AC9B-F5B853D2B300}" type="slidenum">
              <a:rPr lang="en-US" smtClean="0"/>
              <a:t>40</a:t>
            </a:fld>
            <a:endParaRPr lang="en-US"/>
          </a:p>
        </p:txBody>
      </p:sp>
    </p:spTree>
    <p:extLst>
      <p:ext uri="{BB962C8B-B14F-4D97-AF65-F5344CB8AC3E}">
        <p14:creationId xmlns:p14="http://schemas.microsoft.com/office/powerpoint/2010/main" val="232364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graph G3, vertices A and C have degree 4, since there are 4 edges leading into each vertex. B is degree 2, D is degree 3, and E is degree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contains two vertices with odd degree (D and E) and three vertices with even degree (A, B, and 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Euler’s theorems tell us this graph has an Euler path, but not an Euler circuit.</a:t>
            </a:r>
          </a:p>
        </p:txBody>
      </p:sp>
      <p:sp>
        <p:nvSpPr>
          <p:cNvPr id="4" name="Slide Number Placeholder 3"/>
          <p:cNvSpPr>
            <a:spLocks noGrp="1"/>
          </p:cNvSpPr>
          <p:nvPr>
            <p:ph type="sldNum" sz="quarter" idx="5"/>
          </p:nvPr>
        </p:nvSpPr>
        <p:spPr/>
        <p:txBody>
          <a:bodyPr/>
          <a:lstStyle/>
          <a:p>
            <a:fld id="{262C54A2-94E0-4E69-AC9B-F5B853D2B300}" type="slidenum">
              <a:rPr lang="en-US" smtClean="0"/>
              <a:t>41</a:t>
            </a:fld>
            <a:endParaRPr lang="en-US"/>
          </a:p>
        </p:txBody>
      </p:sp>
    </p:spTree>
    <p:extLst>
      <p:ext uri="{BB962C8B-B14F-4D97-AF65-F5344CB8AC3E}">
        <p14:creationId xmlns:p14="http://schemas.microsoft.com/office/powerpoint/2010/main" val="277739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an Euler Circuit on this graph using Fleury’s algorithm, starting at vertex A.</a:t>
            </a:r>
          </a:p>
          <a:p>
            <a:endParaRPr lang="en-US" dirty="0"/>
          </a:p>
        </p:txBody>
      </p:sp>
      <p:sp>
        <p:nvSpPr>
          <p:cNvPr id="4" name="Slide Number Placeholder 3"/>
          <p:cNvSpPr>
            <a:spLocks noGrp="1"/>
          </p:cNvSpPr>
          <p:nvPr>
            <p:ph type="sldNum" sz="quarter" idx="5"/>
          </p:nvPr>
        </p:nvSpPr>
        <p:spPr/>
        <p:txBody>
          <a:bodyPr/>
          <a:lstStyle/>
          <a:p>
            <a:fld id="{262C54A2-94E0-4E69-AC9B-F5B853D2B300}" type="slidenum">
              <a:rPr lang="en-US" smtClean="0"/>
              <a:t>42</a:t>
            </a:fld>
            <a:endParaRPr lang="en-US"/>
          </a:p>
        </p:txBody>
      </p:sp>
    </p:spTree>
    <p:extLst>
      <p:ext uri="{BB962C8B-B14F-4D97-AF65-F5344CB8AC3E}">
        <p14:creationId xmlns:p14="http://schemas.microsoft.com/office/powerpoint/2010/main" val="369465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2C54A2-94E0-4E69-AC9B-F5B853D2B300}" type="slidenum">
              <a:rPr lang="en-US" smtClean="0"/>
              <a:t>43</a:t>
            </a:fld>
            <a:endParaRPr lang="en-US"/>
          </a:p>
        </p:txBody>
      </p:sp>
    </p:spTree>
    <p:extLst>
      <p:ext uri="{BB962C8B-B14F-4D97-AF65-F5344CB8AC3E}">
        <p14:creationId xmlns:p14="http://schemas.microsoft.com/office/powerpoint/2010/main" val="182083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20076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348732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AD66F-FB5D-4151-9EB0-DCD757ABBEA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350023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66F-FB5D-4151-9EB0-DCD757ABBEA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9E623-11EA-4C91-B02D-F3AE3435AE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85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AD66F-FB5D-4151-9EB0-DCD757ABBEA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35128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AD66F-FB5D-4151-9EB0-DCD757ABBEA4}"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45164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AD66F-FB5D-4151-9EB0-DCD757ABBEA4}"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251372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CAD66F-FB5D-4151-9EB0-DCD757ABBEA4}" type="datetimeFigureOut">
              <a:rPr lang="en-US" smtClean="0"/>
              <a:t>4/8/2022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24574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CAD66F-FB5D-4151-9EB0-DCD757ABBEA4}" type="datetimeFigureOut">
              <a:rPr lang="en-US" smtClean="0"/>
              <a:t>4/8/2022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79E623-11EA-4C91-B02D-F3AE3435AED6}" type="slidenum">
              <a:rPr lang="en-US" smtClean="0"/>
              <a:t>‹#›</a:t>
            </a:fld>
            <a:endParaRPr lang="en-US"/>
          </a:p>
        </p:txBody>
      </p:sp>
    </p:spTree>
    <p:extLst>
      <p:ext uri="{BB962C8B-B14F-4D97-AF65-F5344CB8AC3E}">
        <p14:creationId xmlns:p14="http://schemas.microsoft.com/office/powerpoint/2010/main" val="240652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AD66F-FB5D-4151-9EB0-DCD757ABBEA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9E623-11EA-4C91-B02D-F3AE3435AED6}" type="slidenum">
              <a:rPr lang="en-US" smtClean="0"/>
              <a:t>‹#›</a:t>
            </a:fld>
            <a:endParaRPr lang="en-US"/>
          </a:p>
        </p:txBody>
      </p:sp>
    </p:spTree>
    <p:extLst>
      <p:ext uri="{BB962C8B-B14F-4D97-AF65-F5344CB8AC3E}">
        <p14:creationId xmlns:p14="http://schemas.microsoft.com/office/powerpoint/2010/main" val="226595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CAD66F-FB5D-4151-9EB0-DCD757ABBEA4}" type="datetimeFigureOut">
              <a:rPr lang="en-US" smtClean="0"/>
              <a:t>4/8/2022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79E623-11EA-4C91-B02D-F3AE3435AE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562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bridge-in-a-grap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8FD7-8854-4C1B-81CF-3FCD008B4A45}"/>
              </a:ext>
            </a:extLst>
          </p:cNvPr>
          <p:cNvSpPr>
            <a:spLocks noGrp="1"/>
          </p:cNvSpPr>
          <p:nvPr>
            <p:ph type="ctrTitle"/>
          </p:nvPr>
        </p:nvSpPr>
        <p:spPr/>
        <p:txBody>
          <a:bodyPr>
            <a:normAutofit/>
          </a:bodyPr>
          <a:lstStyle/>
          <a:p>
            <a:r>
              <a:rPr lang="en-US" sz="6000" dirty="0"/>
              <a:t>Graph Algorithm – </a:t>
            </a:r>
            <a:br>
              <a:rPr lang="en-US" sz="6000" dirty="0"/>
            </a:br>
            <a:r>
              <a:rPr lang="en-US" sz="6000" b="1" dirty="0"/>
              <a:t>Euler Path and Circuits</a:t>
            </a:r>
          </a:p>
        </p:txBody>
      </p:sp>
    </p:spTree>
    <p:extLst>
      <p:ext uri="{BB962C8B-B14F-4D97-AF65-F5344CB8AC3E}">
        <p14:creationId xmlns:p14="http://schemas.microsoft.com/office/powerpoint/2010/main" val="417046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979-CCF5-4498-AA7F-303119FDCA76}"/>
              </a:ext>
            </a:extLst>
          </p:cNvPr>
          <p:cNvSpPr>
            <a:spLocks noGrp="1"/>
          </p:cNvSpPr>
          <p:nvPr>
            <p:ph type="title"/>
          </p:nvPr>
        </p:nvSpPr>
        <p:spPr/>
        <p:txBody>
          <a:bodyPr/>
          <a:lstStyle/>
          <a:p>
            <a:r>
              <a:rPr lang="en-US" dirty="0"/>
              <a:t>EULER Paths - Circuits</a:t>
            </a:r>
          </a:p>
        </p:txBody>
      </p:sp>
      <p:sp>
        <p:nvSpPr>
          <p:cNvPr id="9" name="Rectangle 3">
            <a:extLst>
              <a:ext uri="{FF2B5EF4-FFF2-40B4-BE49-F238E27FC236}">
                <a16:creationId xmlns:a16="http://schemas.microsoft.com/office/drawing/2014/main" id="{E04E89E4-4D6B-4704-AEF2-01ABD26E125F}"/>
              </a:ext>
            </a:extLst>
          </p:cNvPr>
          <p:cNvSpPr>
            <a:spLocks noChangeArrowheads="1"/>
          </p:cNvSpPr>
          <p:nvPr/>
        </p:nvSpPr>
        <p:spPr bwMode="auto">
          <a:xfrm>
            <a:off x="-4805800" y="3344593"/>
            <a:ext cx="213777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04D591EC-E5F4-4218-A314-16F28A0C53C3}"/>
              </a:ext>
            </a:extLst>
          </p:cNvPr>
          <p:cNvSpPr>
            <a:spLocks noChangeArrowheads="1"/>
          </p:cNvSpPr>
          <p:nvPr/>
        </p:nvSpPr>
        <p:spPr bwMode="auto">
          <a:xfrm>
            <a:off x="-13790835" y="4561902"/>
            <a:ext cx="269778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AC75E63-E93A-4CE7-9EC6-DEF2481545FE}"/>
              </a:ext>
            </a:extLst>
          </p:cNvPr>
          <p:cNvPicPr>
            <a:picLocks noChangeAspect="1"/>
          </p:cNvPicPr>
          <p:nvPr/>
        </p:nvPicPr>
        <p:blipFill>
          <a:blip r:embed="rId2"/>
          <a:stretch>
            <a:fillRect/>
          </a:stretch>
        </p:blipFill>
        <p:spPr>
          <a:xfrm>
            <a:off x="2835943" y="1794581"/>
            <a:ext cx="6520113" cy="2773165"/>
          </a:xfrm>
          <a:prstGeom prst="rect">
            <a:avLst/>
          </a:prstGeom>
        </p:spPr>
      </p:pic>
      <p:sp>
        <p:nvSpPr>
          <p:cNvPr id="15" name="TextBox 14">
            <a:extLst>
              <a:ext uri="{FF2B5EF4-FFF2-40B4-BE49-F238E27FC236}">
                <a16:creationId xmlns:a16="http://schemas.microsoft.com/office/drawing/2014/main" id="{9C6EDFED-0DCB-456C-B8BD-B743A4820F9A}"/>
              </a:ext>
            </a:extLst>
          </p:cNvPr>
          <p:cNvSpPr txBox="1"/>
          <p:nvPr/>
        </p:nvSpPr>
        <p:spPr>
          <a:xfrm>
            <a:off x="2835943" y="4974650"/>
            <a:ext cx="7207584" cy="1200329"/>
          </a:xfrm>
          <a:prstGeom prst="rect">
            <a:avLst/>
          </a:prstGeom>
          <a:noFill/>
        </p:spPr>
        <p:txBody>
          <a:bodyPr wrap="square">
            <a:spAutoFit/>
          </a:bodyPr>
          <a:lstStyle/>
          <a:p>
            <a:r>
              <a:rPr lang="en-US" sz="1800" b="0" i="0" dirty="0">
                <a:solidFill>
                  <a:srgbClr val="242021"/>
                </a:solidFill>
                <a:effectLst/>
                <a:latin typeface="Times-Roman"/>
              </a:rPr>
              <a:t>The graph </a:t>
            </a:r>
            <a:r>
              <a:rPr lang="en-US" sz="1800" b="0" i="1" dirty="0">
                <a:solidFill>
                  <a:srgbClr val="242021"/>
                </a:solidFill>
                <a:effectLst/>
                <a:latin typeface="MTMI"/>
              </a:rPr>
              <a:t>H</a:t>
            </a:r>
            <a:r>
              <a:rPr lang="en-US" sz="1100" b="0" i="0" dirty="0">
                <a:solidFill>
                  <a:srgbClr val="242021"/>
                </a:solidFill>
                <a:effectLst/>
                <a:latin typeface="Times-Roman"/>
              </a:rPr>
              <a:t>2 </a:t>
            </a:r>
            <a:r>
              <a:rPr lang="en-US" sz="1800" b="0" i="0" dirty="0">
                <a:solidFill>
                  <a:srgbClr val="242021"/>
                </a:solidFill>
                <a:effectLst/>
                <a:latin typeface="Times-Roman"/>
              </a:rPr>
              <a:t>has an Euler circuit, for example, </a:t>
            </a:r>
            <a:r>
              <a:rPr lang="en-US" sz="1800" b="0" i="1" dirty="0">
                <a:solidFill>
                  <a:srgbClr val="242021"/>
                </a:solidFill>
                <a:effectLst/>
                <a:latin typeface="MTMI"/>
              </a:rPr>
              <a:t>a, g, c, b, g, e, d, f, a</a:t>
            </a:r>
            <a:r>
              <a:rPr lang="en-US" sz="1800" b="0" i="0" dirty="0">
                <a:solidFill>
                  <a:srgbClr val="242021"/>
                </a:solidFill>
                <a:effectLst/>
                <a:latin typeface="Times-Roman"/>
              </a:rPr>
              <a:t>. </a:t>
            </a:r>
          </a:p>
          <a:p>
            <a:r>
              <a:rPr lang="en-US" sz="1800" b="0" i="0" dirty="0">
                <a:solidFill>
                  <a:srgbClr val="242021"/>
                </a:solidFill>
                <a:effectLst/>
                <a:latin typeface="Times-Roman"/>
              </a:rPr>
              <a:t>Neither </a:t>
            </a:r>
            <a:r>
              <a:rPr lang="en-US" sz="1800" b="0" i="1" dirty="0">
                <a:solidFill>
                  <a:srgbClr val="242021"/>
                </a:solidFill>
                <a:effectLst/>
                <a:latin typeface="MTMI"/>
              </a:rPr>
              <a:t>H</a:t>
            </a:r>
            <a:r>
              <a:rPr lang="en-US" sz="1100" b="0" i="0" dirty="0">
                <a:solidFill>
                  <a:srgbClr val="242021"/>
                </a:solidFill>
                <a:effectLst/>
                <a:latin typeface="Times-Roman"/>
              </a:rPr>
              <a:t>1 </a:t>
            </a:r>
            <a:r>
              <a:rPr lang="en-US" sz="1800" b="0" i="0" dirty="0">
                <a:solidFill>
                  <a:srgbClr val="242021"/>
                </a:solidFill>
                <a:effectLst/>
                <a:latin typeface="Times-Roman"/>
              </a:rPr>
              <a:t>nor </a:t>
            </a:r>
            <a:r>
              <a:rPr lang="en-US" sz="1800" b="0" i="1" dirty="0">
                <a:solidFill>
                  <a:srgbClr val="242021"/>
                </a:solidFill>
                <a:effectLst/>
                <a:latin typeface="MTMI"/>
              </a:rPr>
              <a:t>H</a:t>
            </a:r>
            <a:r>
              <a:rPr lang="en-US" sz="1100" b="0" i="0" dirty="0">
                <a:solidFill>
                  <a:srgbClr val="242021"/>
                </a:solidFill>
                <a:effectLst/>
                <a:latin typeface="Times-Roman"/>
              </a:rPr>
              <a:t>3 </a:t>
            </a:r>
            <a:r>
              <a:rPr lang="en-US" sz="1800" b="0" i="0" dirty="0">
                <a:solidFill>
                  <a:srgbClr val="242021"/>
                </a:solidFill>
                <a:effectLst/>
                <a:latin typeface="Times-Roman"/>
              </a:rPr>
              <a:t>has an Euler circuit.</a:t>
            </a:r>
          </a:p>
          <a:p>
            <a:endParaRPr lang="en-US" dirty="0">
              <a:solidFill>
                <a:srgbClr val="242021"/>
              </a:solidFill>
              <a:latin typeface="Times-Roman"/>
            </a:endParaRPr>
          </a:p>
          <a:p>
            <a:r>
              <a:rPr lang="en-US" sz="1800" b="0" i="0" dirty="0">
                <a:solidFill>
                  <a:srgbClr val="242021"/>
                </a:solidFill>
                <a:effectLst/>
                <a:latin typeface="Times-Roman"/>
              </a:rPr>
              <a:t> </a:t>
            </a:r>
            <a:r>
              <a:rPr lang="en-US" sz="1800" b="0" i="1" dirty="0">
                <a:solidFill>
                  <a:srgbClr val="242021"/>
                </a:solidFill>
                <a:effectLst/>
                <a:latin typeface="MTMI"/>
              </a:rPr>
              <a:t>H</a:t>
            </a:r>
            <a:r>
              <a:rPr lang="en-US" sz="1100" b="0" i="0" dirty="0">
                <a:solidFill>
                  <a:srgbClr val="242021"/>
                </a:solidFill>
                <a:effectLst/>
                <a:latin typeface="Times-Roman"/>
              </a:rPr>
              <a:t>3 </a:t>
            </a:r>
            <a:r>
              <a:rPr lang="en-US" sz="1800" b="0" i="0" dirty="0">
                <a:solidFill>
                  <a:srgbClr val="242021"/>
                </a:solidFill>
                <a:effectLst/>
                <a:latin typeface="Times-Roman"/>
              </a:rPr>
              <a:t>has an Euler path, </a:t>
            </a:r>
            <a:r>
              <a:rPr lang="en-US" sz="1800" b="0" i="1" dirty="0">
                <a:solidFill>
                  <a:srgbClr val="242021"/>
                </a:solidFill>
                <a:effectLst/>
                <a:latin typeface="MTMI"/>
              </a:rPr>
              <a:t>c, a, b, c, d, b</a:t>
            </a:r>
            <a:r>
              <a:rPr lang="en-US" sz="1800" b="0" i="0" dirty="0">
                <a:solidFill>
                  <a:srgbClr val="242021"/>
                </a:solidFill>
                <a:effectLst/>
                <a:latin typeface="Times-Roman"/>
              </a:rPr>
              <a:t>, but </a:t>
            </a:r>
            <a:r>
              <a:rPr lang="en-US" sz="1800" b="0" i="1" dirty="0">
                <a:solidFill>
                  <a:srgbClr val="242021"/>
                </a:solidFill>
                <a:effectLst/>
                <a:latin typeface="MTMI"/>
              </a:rPr>
              <a:t>H</a:t>
            </a:r>
            <a:r>
              <a:rPr lang="en-US" sz="1100" b="0" i="0" dirty="0">
                <a:solidFill>
                  <a:srgbClr val="242021"/>
                </a:solidFill>
                <a:effectLst/>
                <a:latin typeface="Times-Roman"/>
              </a:rPr>
              <a:t>1 </a:t>
            </a:r>
            <a:r>
              <a:rPr lang="en-US" sz="1800" b="0" i="0" dirty="0">
                <a:solidFill>
                  <a:srgbClr val="242021"/>
                </a:solidFill>
                <a:effectLst/>
                <a:latin typeface="Times-Roman"/>
              </a:rPr>
              <a:t>does not</a:t>
            </a:r>
            <a:endParaRPr lang="en-US" dirty="0"/>
          </a:p>
        </p:txBody>
      </p:sp>
    </p:spTree>
    <p:extLst>
      <p:ext uri="{BB962C8B-B14F-4D97-AF65-F5344CB8AC3E}">
        <p14:creationId xmlns:p14="http://schemas.microsoft.com/office/powerpoint/2010/main" val="36582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979-CCF5-4498-AA7F-303119FDCA76}"/>
              </a:ext>
            </a:extLst>
          </p:cNvPr>
          <p:cNvSpPr>
            <a:spLocks noGrp="1"/>
          </p:cNvSpPr>
          <p:nvPr>
            <p:ph type="title"/>
          </p:nvPr>
        </p:nvSpPr>
        <p:spPr/>
        <p:txBody>
          <a:bodyPr/>
          <a:lstStyle/>
          <a:p>
            <a:r>
              <a:rPr lang="en-US" dirty="0"/>
              <a:t>EULER CIRCUIT</a:t>
            </a:r>
          </a:p>
        </p:txBody>
      </p:sp>
      <p:sp>
        <p:nvSpPr>
          <p:cNvPr id="12" name="TextBox 11">
            <a:extLst>
              <a:ext uri="{FF2B5EF4-FFF2-40B4-BE49-F238E27FC236}">
                <a16:creationId xmlns:a16="http://schemas.microsoft.com/office/drawing/2014/main" id="{B1E0C40D-7EC4-40E5-9CE1-941F8FB82F60}"/>
              </a:ext>
            </a:extLst>
          </p:cNvPr>
          <p:cNvSpPr txBox="1"/>
          <p:nvPr/>
        </p:nvSpPr>
        <p:spPr>
          <a:xfrm>
            <a:off x="1097280" y="2205313"/>
            <a:ext cx="10058400" cy="830997"/>
          </a:xfrm>
          <a:prstGeom prst="rect">
            <a:avLst/>
          </a:prstGeom>
          <a:noFill/>
        </p:spPr>
        <p:txBody>
          <a:bodyPr wrap="square">
            <a:spAutoFit/>
          </a:bodyPr>
          <a:lstStyle/>
          <a:p>
            <a:pPr algn="ctr"/>
            <a:r>
              <a:rPr lang="en-US" sz="2400" i="0" dirty="0">
                <a:solidFill>
                  <a:srgbClr val="242021"/>
                </a:solidFill>
                <a:effectLst/>
                <a:latin typeface="Times-Roman"/>
              </a:rPr>
              <a:t>A</a:t>
            </a:r>
            <a:r>
              <a:rPr lang="en-US" sz="2400" b="1" i="0" dirty="0">
                <a:solidFill>
                  <a:srgbClr val="242021"/>
                </a:solidFill>
                <a:effectLst/>
                <a:latin typeface="Times-Roman"/>
              </a:rPr>
              <a:t> </a:t>
            </a:r>
            <a:r>
              <a:rPr lang="en-US" sz="2400" b="1" i="1" u="sng" dirty="0">
                <a:solidFill>
                  <a:srgbClr val="242021"/>
                </a:solidFill>
                <a:effectLst/>
                <a:latin typeface="Times-Roman"/>
              </a:rPr>
              <a:t>connected multigraph</a:t>
            </a:r>
            <a:r>
              <a:rPr lang="en-US" sz="2400" dirty="0">
                <a:solidFill>
                  <a:srgbClr val="242021"/>
                </a:solidFill>
                <a:effectLst/>
                <a:latin typeface="Times-Roman"/>
              </a:rPr>
              <a:t> with at least two vertices has an Euler circuit if and only if eac</a:t>
            </a:r>
            <a:r>
              <a:rPr lang="en-US" sz="2400" dirty="0">
                <a:solidFill>
                  <a:srgbClr val="242021"/>
                </a:solidFill>
                <a:latin typeface="Times-Roman"/>
              </a:rPr>
              <a:t>h of its vertices has </a:t>
            </a:r>
            <a:r>
              <a:rPr lang="en-US" sz="2400" b="1" i="1" u="sng" dirty="0">
                <a:solidFill>
                  <a:srgbClr val="242021"/>
                </a:solidFill>
                <a:latin typeface="Times-Roman"/>
              </a:rPr>
              <a:t>even degree</a:t>
            </a:r>
            <a:endParaRPr lang="en-US" sz="2400" b="1" i="1" u="sng" dirty="0">
              <a:effectLst/>
            </a:endParaRPr>
          </a:p>
        </p:txBody>
      </p:sp>
      <p:sp>
        <p:nvSpPr>
          <p:cNvPr id="14" name="TextBox 13">
            <a:extLst>
              <a:ext uri="{FF2B5EF4-FFF2-40B4-BE49-F238E27FC236}">
                <a16:creationId xmlns:a16="http://schemas.microsoft.com/office/drawing/2014/main" id="{7B3A4166-5634-44F5-A579-241CF4D4C161}"/>
              </a:ext>
            </a:extLst>
          </p:cNvPr>
          <p:cNvSpPr txBox="1"/>
          <p:nvPr/>
        </p:nvSpPr>
        <p:spPr>
          <a:xfrm>
            <a:off x="331204" y="3712649"/>
            <a:ext cx="4934550" cy="2554545"/>
          </a:xfrm>
          <a:prstGeom prst="rect">
            <a:avLst/>
          </a:prstGeom>
          <a:noFill/>
        </p:spPr>
        <p:txBody>
          <a:bodyPr wrap="square">
            <a:spAutoFit/>
          </a:bodyPr>
          <a:lstStyle/>
          <a:p>
            <a:pPr algn="just"/>
            <a:r>
              <a:rPr lang="en-US" sz="2000" b="0" i="0" dirty="0">
                <a:solidFill>
                  <a:srgbClr val="242021"/>
                </a:solidFill>
                <a:effectLst/>
                <a:latin typeface="Times-Roman"/>
              </a:rPr>
              <a:t>We can now solve the </a:t>
            </a:r>
            <a:r>
              <a:rPr lang="en-US" sz="2000" b="0" i="0" dirty="0" err="1">
                <a:solidFill>
                  <a:srgbClr val="242021"/>
                </a:solidFill>
                <a:effectLst/>
                <a:latin typeface="Times-Roman"/>
              </a:rPr>
              <a:t>Königsberg</a:t>
            </a:r>
            <a:r>
              <a:rPr lang="en-US" sz="2000" b="0" i="0" dirty="0">
                <a:solidFill>
                  <a:srgbClr val="242021"/>
                </a:solidFill>
                <a:effectLst/>
                <a:latin typeface="Times-Roman"/>
              </a:rPr>
              <a:t> bridge problem. Because the multigraph representing these bridges, has four vertices of odd degree, it does not have an Euler circuit. </a:t>
            </a:r>
          </a:p>
          <a:p>
            <a:pPr algn="just"/>
            <a:endParaRPr lang="en-US" sz="2000" b="0" i="0" dirty="0">
              <a:solidFill>
                <a:srgbClr val="242021"/>
              </a:solidFill>
              <a:effectLst/>
              <a:latin typeface="Times-Roman"/>
            </a:endParaRPr>
          </a:p>
          <a:p>
            <a:pPr algn="just"/>
            <a:r>
              <a:rPr lang="en-US" sz="2000" b="0" i="0" dirty="0">
                <a:solidFill>
                  <a:srgbClr val="242021"/>
                </a:solidFill>
                <a:effectLst/>
                <a:latin typeface="Times-Roman"/>
              </a:rPr>
              <a:t>There is no way to start at a given point, cross each bridge exactly once, and return to the starting point</a:t>
            </a:r>
            <a:r>
              <a:rPr lang="en-US" sz="2000" dirty="0"/>
              <a:t> </a:t>
            </a:r>
          </a:p>
        </p:txBody>
      </p:sp>
      <p:pic>
        <p:nvPicPr>
          <p:cNvPr id="16" name="Picture 15">
            <a:extLst>
              <a:ext uri="{FF2B5EF4-FFF2-40B4-BE49-F238E27FC236}">
                <a16:creationId xmlns:a16="http://schemas.microsoft.com/office/drawing/2014/main" id="{F218FB84-EE5F-40CB-BDC1-AB4576452B90}"/>
              </a:ext>
            </a:extLst>
          </p:cNvPr>
          <p:cNvPicPr>
            <a:picLocks noChangeAspect="1"/>
          </p:cNvPicPr>
          <p:nvPr/>
        </p:nvPicPr>
        <p:blipFill>
          <a:blip r:embed="rId2"/>
          <a:stretch>
            <a:fillRect/>
          </a:stretch>
        </p:blipFill>
        <p:spPr>
          <a:xfrm>
            <a:off x="9803310" y="3568909"/>
            <a:ext cx="1875342" cy="2550694"/>
          </a:xfrm>
          <a:prstGeom prst="rect">
            <a:avLst/>
          </a:prstGeom>
        </p:spPr>
      </p:pic>
      <p:pic>
        <p:nvPicPr>
          <p:cNvPr id="17" name="Picture 16" descr="Diagram&#10;&#10;Description automatically generated">
            <a:extLst>
              <a:ext uri="{FF2B5EF4-FFF2-40B4-BE49-F238E27FC236}">
                <a16:creationId xmlns:a16="http://schemas.microsoft.com/office/drawing/2014/main" id="{8B95B55E-5C96-4935-BBAC-ACA5C018291E}"/>
              </a:ext>
            </a:extLst>
          </p:cNvPr>
          <p:cNvPicPr>
            <a:picLocks noChangeAspect="1"/>
          </p:cNvPicPr>
          <p:nvPr/>
        </p:nvPicPr>
        <p:blipFill>
          <a:blip r:embed="rId3"/>
          <a:stretch>
            <a:fillRect/>
          </a:stretch>
        </p:blipFill>
        <p:spPr>
          <a:xfrm>
            <a:off x="5512042" y="3712649"/>
            <a:ext cx="4291268" cy="2310420"/>
          </a:xfrm>
          <a:prstGeom prst="rect">
            <a:avLst/>
          </a:prstGeom>
        </p:spPr>
      </p:pic>
    </p:spTree>
    <p:extLst>
      <p:ext uri="{BB962C8B-B14F-4D97-AF65-F5344CB8AC3E}">
        <p14:creationId xmlns:p14="http://schemas.microsoft.com/office/powerpoint/2010/main" val="282375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979-CCF5-4498-AA7F-303119FDCA76}"/>
              </a:ext>
            </a:extLst>
          </p:cNvPr>
          <p:cNvSpPr>
            <a:spLocks noGrp="1"/>
          </p:cNvSpPr>
          <p:nvPr>
            <p:ph type="title"/>
          </p:nvPr>
        </p:nvSpPr>
        <p:spPr/>
        <p:txBody>
          <a:bodyPr/>
          <a:lstStyle/>
          <a:p>
            <a:r>
              <a:rPr lang="en-US" dirty="0"/>
              <a:t>EULER PATH</a:t>
            </a:r>
          </a:p>
        </p:txBody>
      </p:sp>
      <p:sp>
        <p:nvSpPr>
          <p:cNvPr id="12" name="TextBox 11">
            <a:extLst>
              <a:ext uri="{FF2B5EF4-FFF2-40B4-BE49-F238E27FC236}">
                <a16:creationId xmlns:a16="http://schemas.microsoft.com/office/drawing/2014/main" id="{B1E0C40D-7EC4-40E5-9CE1-941F8FB82F60}"/>
              </a:ext>
            </a:extLst>
          </p:cNvPr>
          <p:cNvSpPr txBox="1"/>
          <p:nvPr/>
        </p:nvSpPr>
        <p:spPr>
          <a:xfrm>
            <a:off x="1097280" y="2205313"/>
            <a:ext cx="10058400" cy="830997"/>
          </a:xfrm>
          <a:prstGeom prst="rect">
            <a:avLst/>
          </a:prstGeom>
          <a:noFill/>
        </p:spPr>
        <p:txBody>
          <a:bodyPr wrap="square">
            <a:spAutoFit/>
          </a:bodyPr>
          <a:lstStyle/>
          <a:p>
            <a:pPr algn="ctr"/>
            <a:r>
              <a:rPr lang="en-US" sz="2400" i="0" dirty="0">
                <a:solidFill>
                  <a:srgbClr val="242021"/>
                </a:solidFill>
                <a:effectLst/>
                <a:latin typeface="Times-Roman"/>
              </a:rPr>
              <a:t>A</a:t>
            </a:r>
            <a:r>
              <a:rPr lang="en-US" sz="2400" b="1" i="0" dirty="0">
                <a:solidFill>
                  <a:srgbClr val="242021"/>
                </a:solidFill>
                <a:effectLst/>
                <a:latin typeface="Times-Roman"/>
              </a:rPr>
              <a:t> </a:t>
            </a:r>
            <a:r>
              <a:rPr lang="en-US" sz="2400" b="1" i="1" u="sng" dirty="0">
                <a:solidFill>
                  <a:srgbClr val="242021"/>
                </a:solidFill>
                <a:effectLst/>
                <a:latin typeface="Times-Roman"/>
              </a:rPr>
              <a:t>connected multigraph</a:t>
            </a:r>
            <a:r>
              <a:rPr lang="en-US" sz="2400" b="1" dirty="0">
                <a:solidFill>
                  <a:srgbClr val="242021"/>
                </a:solidFill>
                <a:effectLst/>
                <a:latin typeface="Times-Roman"/>
              </a:rPr>
              <a:t> </a:t>
            </a:r>
            <a:r>
              <a:rPr lang="en-US" sz="2400" i="0" dirty="0">
                <a:solidFill>
                  <a:srgbClr val="242021"/>
                </a:solidFill>
                <a:effectLst/>
                <a:latin typeface="Times-Roman"/>
              </a:rPr>
              <a:t>has aa Euler path but not an Euler Circuit if and only if it has exactly </a:t>
            </a:r>
            <a:r>
              <a:rPr lang="en-US" sz="2400" b="1" i="1" u="sng" dirty="0">
                <a:solidFill>
                  <a:srgbClr val="242021"/>
                </a:solidFill>
                <a:effectLst/>
                <a:latin typeface="Times-Roman"/>
              </a:rPr>
              <a:t>two vertices of odd degree.</a:t>
            </a:r>
            <a:endParaRPr lang="en-US" sz="2400" b="1" i="1" u="sng" dirty="0">
              <a:effectLst/>
            </a:endParaRPr>
          </a:p>
        </p:txBody>
      </p:sp>
      <p:sp>
        <p:nvSpPr>
          <p:cNvPr id="8" name="TextBox 7">
            <a:extLst>
              <a:ext uri="{FF2B5EF4-FFF2-40B4-BE49-F238E27FC236}">
                <a16:creationId xmlns:a16="http://schemas.microsoft.com/office/drawing/2014/main" id="{F5A063F9-ADC3-4E5B-90DB-3BC92ABC9213}"/>
              </a:ext>
            </a:extLst>
          </p:cNvPr>
          <p:cNvSpPr txBox="1"/>
          <p:nvPr/>
        </p:nvSpPr>
        <p:spPr>
          <a:xfrm>
            <a:off x="279132" y="3565058"/>
            <a:ext cx="4677878" cy="2554545"/>
          </a:xfrm>
          <a:prstGeom prst="rect">
            <a:avLst/>
          </a:prstGeom>
          <a:noFill/>
        </p:spPr>
        <p:txBody>
          <a:bodyPr wrap="square">
            <a:spAutoFit/>
          </a:bodyPr>
          <a:lstStyle/>
          <a:p>
            <a:pPr algn="just"/>
            <a:r>
              <a:rPr lang="en-US" sz="2000" b="0" i="0" dirty="0">
                <a:solidFill>
                  <a:srgbClr val="242021"/>
                </a:solidFill>
                <a:effectLst/>
                <a:latin typeface="Times-Roman"/>
              </a:rPr>
              <a:t>Returning to </a:t>
            </a:r>
            <a:r>
              <a:rPr lang="en-US" sz="2000" b="0" i="0" dirty="0" err="1">
                <a:solidFill>
                  <a:srgbClr val="242021"/>
                </a:solidFill>
                <a:effectLst/>
                <a:latin typeface="Times-Roman"/>
              </a:rPr>
              <a:t>Königsberg</a:t>
            </a:r>
            <a:r>
              <a:rPr lang="en-US" sz="2000" b="0" i="0" dirty="0">
                <a:solidFill>
                  <a:srgbClr val="242021"/>
                </a:solidFill>
                <a:effectLst/>
                <a:latin typeface="Times-Roman"/>
              </a:rPr>
              <a:t>, is it possible to start at some point in the town, travel across all the bridges, and end up at some other point in town?</a:t>
            </a:r>
            <a:r>
              <a:rPr lang="en-US" sz="2000" dirty="0"/>
              <a:t> </a:t>
            </a:r>
          </a:p>
          <a:p>
            <a:pPr algn="just"/>
            <a:endParaRPr lang="en-US" sz="2000" dirty="0"/>
          </a:p>
          <a:p>
            <a:pPr algn="just"/>
            <a:r>
              <a:rPr lang="en-US" sz="2000" b="0" i="0" dirty="0">
                <a:solidFill>
                  <a:srgbClr val="000000"/>
                </a:solidFill>
                <a:effectLst/>
                <a:latin typeface="Times-Roman"/>
              </a:rPr>
              <a:t>Because there are four vertices of odd degree in this multigraph, there is no Euler path, so such a trip is impossible.</a:t>
            </a:r>
            <a:r>
              <a:rPr lang="en-US" sz="2000" dirty="0"/>
              <a:t> </a:t>
            </a:r>
          </a:p>
        </p:txBody>
      </p:sp>
      <p:pic>
        <p:nvPicPr>
          <p:cNvPr id="9" name="Picture 8">
            <a:extLst>
              <a:ext uri="{FF2B5EF4-FFF2-40B4-BE49-F238E27FC236}">
                <a16:creationId xmlns:a16="http://schemas.microsoft.com/office/drawing/2014/main" id="{B87377C2-DA92-4CEE-ABB3-08B84110BCB2}"/>
              </a:ext>
            </a:extLst>
          </p:cNvPr>
          <p:cNvPicPr>
            <a:picLocks noChangeAspect="1"/>
          </p:cNvPicPr>
          <p:nvPr/>
        </p:nvPicPr>
        <p:blipFill>
          <a:blip r:embed="rId2"/>
          <a:stretch>
            <a:fillRect/>
          </a:stretch>
        </p:blipFill>
        <p:spPr>
          <a:xfrm>
            <a:off x="9803310" y="3568909"/>
            <a:ext cx="1875342" cy="2550694"/>
          </a:xfrm>
          <a:prstGeom prst="rect">
            <a:avLst/>
          </a:prstGeom>
        </p:spPr>
      </p:pic>
      <p:pic>
        <p:nvPicPr>
          <p:cNvPr id="10" name="Picture 9" descr="Diagram&#10;&#10;Description automatically generated">
            <a:extLst>
              <a:ext uri="{FF2B5EF4-FFF2-40B4-BE49-F238E27FC236}">
                <a16:creationId xmlns:a16="http://schemas.microsoft.com/office/drawing/2014/main" id="{38539334-61BC-48B7-A80B-E6A2B20C7B6E}"/>
              </a:ext>
            </a:extLst>
          </p:cNvPr>
          <p:cNvPicPr>
            <a:picLocks noChangeAspect="1"/>
          </p:cNvPicPr>
          <p:nvPr/>
        </p:nvPicPr>
        <p:blipFill>
          <a:blip r:embed="rId3"/>
          <a:stretch>
            <a:fillRect/>
          </a:stretch>
        </p:blipFill>
        <p:spPr>
          <a:xfrm>
            <a:off x="5234526" y="3687120"/>
            <a:ext cx="4291268" cy="2310420"/>
          </a:xfrm>
          <a:prstGeom prst="rect">
            <a:avLst/>
          </a:prstGeom>
        </p:spPr>
      </p:pic>
    </p:spTree>
    <p:extLst>
      <p:ext uri="{BB962C8B-B14F-4D97-AF65-F5344CB8AC3E}">
        <p14:creationId xmlns:p14="http://schemas.microsoft.com/office/powerpoint/2010/main" val="15782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20EB63-AE5F-41DB-9898-AA3A25E947EA}"/>
              </a:ext>
            </a:extLst>
          </p:cNvPr>
          <p:cNvSpPr>
            <a:spLocks noGrp="1"/>
          </p:cNvSpPr>
          <p:nvPr>
            <p:ph type="title"/>
          </p:nvPr>
        </p:nvSpPr>
        <p:spPr>
          <a:xfrm>
            <a:off x="1097280" y="286603"/>
            <a:ext cx="10058400" cy="1450757"/>
          </a:xfrm>
        </p:spPr>
        <p:txBody>
          <a:bodyPr/>
          <a:lstStyle/>
          <a:p>
            <a:r>
              <a:rPr lang="en-US" dirty="0"/>
              <a:t>EULER PATH - GRAPH</a:t>
            </a:r>
          </a:p>
        </p:txBody>
      </p:sp>
      <p:pic>
        <p:nvPicPr>
          <p:cNvPr id="4" name="Picture 3">
            <a:extLst>
              <a:ext uri="{FF2B5EF4-FFF2-40B4-BE49-F238E27FC236}">
                <a16:creationId xmlns:a16="http://schemas.microsoft.com/office/drawing/2014/main" id="{3096F54B-4759-4EF9-9901-2BB0C9DC3C64}"/>
              </a:ext>
            </a:extLst>
          </p:cNvPr>
          <p:cNvPicPr>
            <a:picLocks noChangeAspect="1"/>
          </p:cNvPicPr>
          <p:nvPr/>
        </p:nvPicPr>
        <p:blipFill>
          <a:blip r:embed="rId2"/>
          <a:stretch>
            <a:fillRect/>
          </a:stretch>
        </p:blipFill>
        <p:spPr>
          <a:xfrm>
            <a:off x="1331495" y="1881739"/>
            <a:ext cx="9264940" cy="2672514"/>
          </a:xfrm>
          <a:prstGeom prst="rect">
            <a:avLst/>
          </a:prstGeom>
        </p:spPr>
      </p:pic>
      <p:sp>
        <p:nvSpPr>
          <p:cNvPr id="7" name="TextBox 6">
            <a:extLst>
              <a:ext uri="{FF2B5EF4-FFF2-40B4-BE49-F238E27FC236}">
                <a16:creationId xmlns:a16="http://schemas.microsoft.com/office/drawing/2014/main" id="{C0EED39C-8572-4BC0-9585-0438771F8BAD}"/>
              </a:ext>
            </a:extLst>
          </p:cNvPr>
          <p:cNvSpPr txBox="1"/>
          <p:nvPr/>
        </p:nvSpPr>
        <p:spPr>
          <a:xfrm>
            <a:off x="946484" y="4554253"/>
            <a:ext cx="2791327" cy="1631216"/>
          </a:xfrm>
          <a:prstGeom prst="rect">
            <a:avLst/>
          </a:prstGeom>
          <a:noFill/>
        </p:spPr>
        <p:txBody>
          <a:bodyPr wrap="square">
            <a:spAutoFit/>
          </a:bodyPr>
          <a:lstStyle/>
          <a:p>
            <a:pPr algn="just"/>
            <a:r>
              <a:rPr lang="en-US" sz="2000" b="0" i="1" dirty="0">
                <a:solidFill>
                  <a:srgbClr val="242021"/>
                </a:solidFill>
                <a:effectLst/>
                <a:latin typeface="MTMI"/>
              </a:rPr>
              <a:t>G</a:t>
            </a:r>
            <a:r>
              <a:rPr lang="en-US" sz="1200" b="0" i="0" dirty="0">
                <a:solidFill>
                  <a:srgbClr val="242021"/>
                </a:solidFill>
                <a:effectLst/>
                <a:latin typeface="Times-Roman"/>
              </a:rPr>
              <a:t>1 </a:t>
            </a:r>
            <a:r>
              <a:rPr lang="en-US" sz="2000" b="0" i="0" dirty="0">
                <a:solidFill>
                  <a:srgbClr val="242021"/>
                </a:solidFill>
                <a:effectLst/>
                <a:latin typeface="Times-Roman"/>
              </a:rPr>
              <a:t>contains exactly two vertices of odd degree, </a:t>
            </a:r>
            <a:r>
              <a:rPr lang="en-US" sz="2000" b="0" i="1" dirty="0">
                <a:solidFill>
                  <a:srgbClr val="242021"/>
                </a:solidFill>
                <a:effectLst/>
                <a:latin typeface="MTMI"/>
              </a:rPr>
              <a:t>b </a:t>
            </a:r>
            <a:r>
              <a:rPr lang="en-US" sz="2000" b="0" i="0" dirty="0">
                <a:solidFill>
                  <a:srgbClr val="242021"/>
                </a:solidFill>
                <a:effectLst/>
                <a:latin typeface="Times-Roman"/>
              </a:rPr>
              <a:t>and </a:t>
            </a:r>
            <a:r>
              <a:rPr lang="en-US" sz="2000" b="0" i="1" dirty="0">
                <a:solidFill>
                  <a:srgbClr val="242021"/>
                </a:solidFill>
                <a:effectLst/>
                <a:latin typeface="MTMI"/>
              </a:rPr>
              <a:t>d</a:t>
            </a:r>
            <a:r>
              <a:rPr lang="en-US" sz="2000" b="0" i="0" dirty="0">
                <a:solidFill>
                  <a:srgbClr val="242021"/>
                </a:solidFill>
                <a:effectLst/>
                <a:latin typeface="Times-Roman"/>
              </a:rPr>
              <a:t>. It has an Euler path that must have </a:t>
            </a:r>
            <a:r>
              <a:rPr lang="en-US" sz="2000" b="0" i="1" dirty="0">
                <a:solidFill>
                  <a:srgbClr val="242021"/>
                </a:solidFill>
                <a:effectLst/>
                <a:latin typeface="MTMI"/>
              </a:rPr>
              <a:t>b </a:t>
            </a:r>
            <a:r>
              <a:rPr lang="en-US" sz="2000" b="0" i="0" dirty="0">
                <a:solidFill>
                  <a:srgbClr val="242021"/>
                </a:solidFill>
                <a:effectLst/>
                <a:latin typeface="Times-Roman"/>
              </a:rPr>
              <a:t>and </a:t>
            </a:r>
            <a:r>
              <a:rPr lang="en-US" sz="2000" b="0" i="1" dirty="0">
                <a:solidFill>
                  <a:srgbClr val="242021"/>
                </a:solidFill>
                <a:effectLst/>
                <a:latin typeface="MTMI"/>
              </a:rPr>
              <a:t>d </a:t>
            </a:r>
            <a:r>
              <a:rPr lang="en-US" sz="2000" b="0" i="0" dirty="0">
                <a:solidFill>
                  <a:srgbClr val="242021"/>
                </a:solidFill>
                <a:effectLst/>
                <a:latin typeface="Times-Roman"/>
              </a:rPr>
              <a:t>as its endpoints. </a:t>
            </a:r>
            <a:endParaRPr lang="en-US" sz="2000" dirty="0"/>
          </a:p>
        </p:txBody>
      </p:sp>
      <p:sp>
        <p:nvSpPr>
          <p:cNvPr id="8" name="TextBox 7">
            <a:extLst>
              <a:ext uri="{FF2B5EF4-FFF2-40B4-BE49-F238E27FC236}">
                <a16:creationId xmlns:a16="http://schemas.microsoft.com/office/drawing/2014/main" id="{F575BA3B-33AB-4ABD-83EF-C26A0D4B17C5}"/>
              </a:ext>
            </a:extLst>
          </p:cNvPr>
          <p:cNvSpPr txBox="1"/>
          <p:nvPr/>
        </p:nvSpPr>
        <p:spPr>
          <a:xfrm>
            <a:off x="3994484" y="4554253"/>
            <a:ext cx="3625516" cy="1323439"/>
          </a:xfrm>
          <a:prstGeom prst="rect">
            <a:avLst/>
          </a:prstGeom>
          <a:noFill/>
        </p:spPr>
        <p:txBody>
          <a:bodyPr wrap="square">
            <a:spAutoFit/>
          </a:bodyPr>
          <a:lstStyle/>
          <a:p>
            <a:pPr algn="just"/>
            <a:r>
              <a:rPr lang="en-US" sz="2000" b="0" i="1" dirty="0">
                <a:solidFill>
                  <a:srgbClr val="242021"/>
                </a:solidFill>
                <a:effectLst/>
                <a:latin typeface="MTMI"/>
              </a:rPr>
              <a:t>G</a:t>
            </a:r>
            <a:r>
              <a:rPr lang="en-US" sz="1200" b="0" i="0" dirty="0">
                <a:solidFill>
                  <a:srgbClr val="242021"/>
                </a:solidFill>
                <a:effectLst/>
                <a:latin typeface="Times-Roman"/>
              </a:rPr>
              <a:t>2 </a:t>
            </a:r>
            <a:r>
              <a:rPr lang="en-US" sz="2000" b="0" i="0" dirty="0">
                <a:solidFill>
                  <a:srgbClr val="242021"/>
                </a:solidFill>
                <a:effectLst/>
                <a:latin typeface="Times-Roman"/>
              </a:rPr>
              <a:t>contains exactly two vertices of odd degree, </a:t>
            </a:r>
            <a:r>
              <a:rPr lang="en-US" sz="2000" b="0" i="1" dirty="0">
                <a:solidFill>
                  <a:srgbClr val="242021"/>
                </a:solidFill>
                <a:effectLst/>
                <a:latin typeface="MTMI"/>
              </a:rPr>
              <a:t>b </a:t>
            </a:r>
            <a:r>
              <a:rPr lang="en-US" sz="2000" b="0" i="0" dirty="0">
                <a:solidFill>
                  <a:srgbClr val="242021"/>
                </a:solidFill>
                <a:effectLst/>
                <a:latin typeface="Times-Roman"/>
              </a:rPr>
              <a:t>and </a:t>
            </a:r>
            <a:r>
              <a:rPr lang="en-US" sz="2000" b="0" i="1" dirty="0">
                <a:solidFill>
                  <a:srgbClr val="242021"/>
                </a:solidFill>
                <a:effectLst/>
                <a:latin typeface="MTMI"/>
              </a:rPr>
              <a:t>d</a:t>
            </a:r>
            <a:r>
              <a:rPr lang="en-US" sz="2000" b="0" i="0" dirty="0">
                <a:solidFill>
                  <a:srgbClr val="242021"/>
                </a:solidFill>
                <a:effectLst/>
                <a:latin typeface="Times-Roman"/>
              </a:rPr>
              <a:t>. It has an Euler path that must have </a:t>
            </a:r>
            <a:r>
              <a:rPr lang="en-US" sz="2000" b="0" i="1" dirty="0">
                <a:solidFill>
                  <a:srgbClr val="242021"/>
                </a:solidFill>
                <a:effectLst/>
                <a:latin typeface="MTMI"/>
              </a:rPr>
              <a:t>b </a:t>
            </a:r>
            <a:r>
              <a:rPr lang="en-US" sz="2000" b="0" i="0" dirty="0">
                <a:solidFill>
                  <a:srgbClr val="242021"/>
                </a:solidFill>
                <a:effectLst/>
                <a:latin typeface="Times-Roman"/>
              </a:rPr>
              <a:t>and </a:t>
            </a:r>
            <a:r>
              <a:rPr lang="en-US" sz="2000" b="0" i="1" dirty="0">
                <a:solidFill>
                  <a:srgbClr val="242021"/>
                </a:solidFill>
                <a:effectLst/>
                <a:latin typeface="MTMI"/>
              </a:rPr>
              <a:t>d </a:t>
            </a:r>
            <a:r>
              <a:rPr lang="en-US" sz="2000" b="0" i="0" dirty="0">
                <a:solidFill>
                  <a:srgbClr val="242021"/>
                </a:solidFill>
                <a:effectLst/>
                <a:latin typeface="Times-Roman"/>
              </a:rPr>
              <a:t>as its endpoints. </a:t>
            </a:r>
            <a:endParaRPr lang="en-US" sz="2000" dirty="0"/>
          </a:p>
        </p:txBody>
      </p:sp>
      <p:sp>
        <p:nvSpPr>
          <p:cNvPr id="10" name="TextBox 9">
            <a:extLst>
              <a:ext uri="{FF2B5EF4-FFF2-40B4-BE49-F238E27FC236}">
                <a16:creationId xmlns:a16="http://schemas.microsoft.com/office/drawing/2014/main" id="{3DDA7994-437B-4CB4-9AC0-0272282850CA}"/>
              </a:ext>
            </a:extLst>
          </p:cNvPr>
          <p:cNvSpPr txBox="1"/>
          <p:nvPr/>
        </p:nvSpPr>
        <p:spPr>
          <a:xfrm>
            <a:off x="8174078" y="4565001"/>
            <a:ext cx="2791327" cy="1323439"/>
          </a:xfrm>
          <a:prstGeom prst="rect">
            <a:avLst/>
          </a:prstGeom>
          <a:noFill/>
        </p:spPr>
        <p:txBody>
          <a:bodyPr wrap="square">
            <a:spAutoFit/>
          </a:bodyPr>
          <a:lstStyle>
            <a:defPPr>
              <a:defRPr lang="en-US"/>
            </a:defPPr>
            <a:lvl1pPr algn="just">
              <a:defRPr sz="2000" b="0" i="1">
                <a:solidFill>
                  <a:srgbClr val="242021"/>
                </a:solidFill>
                <a:effectLst/>
                <a:latin typeface="MTMI"/>
              </a:defRPr>
            </a:lvl1pPr>
          </a:lstStyle>
          <a:p>
            <a:r>
              <a:rPr lang="en-US" dirty="0"/>
              <a:t>G3 has no Euler path because it has six vertices of odd degree. </a:t>
            </a:r>
            <a:br>
              <a:rPr lang="en-US" dirty="0"/>
            </a:br>
            <a:endParaRPr lang="en-US" dirty="0"/>
          </a:p>
        </p:txBody>
      </p:sp>
    </p:spTree>
    <p:extLst>
      <p:ext uri="{BB962C8B-B14F-4D97-AF65-F5344CB8AC3E}">
        <p14:creationId xmlns:p14="http://schemas.microsoft.com/office/powerpoint/2010/main" val="62680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088-9852-4248-9C9B-4128D747DAAD}"/>
              </a:ext>
            </a:extLst>
          </p:cNvPr>
          <p:cNvSpPr>
            <a:spLocks noGrp="1"/>
          </p:cNvSpPr>
          <p:nvPr>
            <p:ph type="title"/>
          </p:nvPr>
        </p:nvSpPr>
        <p:spPr/>
        <p:txBody>
          <a:bodyPr/>
          <a:lstStyle/>
          <a:p>
            <a:r>
              <a:rPr lang="en-US" dirty="0"/>
              <a:t>EULER PATH - GRAPH</a:t>
            </a:r>
          </a:p>
        </p:txBody>
      </p:sp>
      <p:sp>
        <p:nvSpPr>
          <p:cNvPr id="3" name="Content Placeholder 2">
            <a:extLst>
              <a:ext uri="{FF2B5EF4-FFF2-40B4-BE49-F238E27FC236}">
                <a16:creationId xmlns:a16="http://schemas.microsoft.com/office/drawing/2014/main" id="{57BCCA7C-5276-4AD8-AB20-FE2C75A64A67}"/>
              </a:ext>
            </a:extLst>
          </p:cNvPr>
          <p:cNvSpPr>
            <a:spLocks noGrp="1"/>
          </p:cNvSpPr>
          <p:nvPr>
            <p:ph idx="1"/>
          </p:nvPr>
        </p:nvSpPr>
        <p:spPr>
          <a:xfrm>
            <a:off x="1097280" y="2001519"/>
            <a:ext cx="10058400" cy="3889693"/>
          </a:xfrm>
        </p:spPr>
        <p:txBody>
          <a:bodyPr>
            <a:normAutofit/>
          </a:bodyPr>
          <a:lstStyle/>
          <a:p>
            <a:pPr lvl="1" algn="just"/>
            <a:r>
              <a:rPr lang="en-US" sz="2400" dirty="0"/>
              <a:t>List degree of all vertices</a:t>
            </a:r>
          </a:p>
          <a:p>
            <a:pPr lvl="1" algn="just"/>
            <a:endParaRPr lang="en-US" sz="2400" dirty="0"/>
          </a:p>
          <a:p>
            <a:pPr lvl="1" algn="just"/>
            <a:r>
              <a:rPr lang="en-US" sz="2400" dirty="0"/>
              <a:t>If any degree of vertex is 0, so graph is not connected, so don’t have Euler path, or Euler circuit</a:t>
            </a:r>
          </a:p>
          <a:p>
            <a:pPr lvl="1" algn="just"/>
            <a:endParaRPr lang="en-US" sz="2400" dirty="0"/>
          </a:p>
          <a:p>
            <a:pPr lvl="1" algn="just"/>
            <a:r>
              <a:rPr lang="en-US" sz="2400" dirty="0"/>
              <a:t>If all degree are even, G has Euler path as well as Euler circuit</a:t>
            </a:r>
          </a:p>
          <a:p>
            <a:pPr lvl="1" algn="just"/>
            <a:endParaRPr lang="en-US" sz="2400" dirty="0"/>
          </a:p>
          <a:p>
            <a:pPr lvl="1" algn="just"/>
            <a:r>
              <a:rPr lang="en-US" sz="2400" dirty="0"/>
              <a:t>If exactly 2 vertices are of odd degree than G has Euler path but not Euler circuit </a:t>
            </a:r>
          </a:p>
        </p:txBody>
      </p:sp>
    </p:spTree>
    <p:extLst>
      <p:ext uri="{BB962C8B-B14F-4D97-AF65-F5344CB8AC3E}">
        <p14:creationId xmlns:p14="http://schemas.microsoft.com/office/powerpoint/2010/main" val="35108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C3DE-8067-4F29-8C1D-4A671F600288}"/>
              </a:ext>
            </a:extLst>
          </p:cNvPr>
          <p:cNvSpPr>
            <a:spLocks noGrp="1"/>
          </p:cNvSpPr>
          <p:nvPr>
            <p:ph type="title"/>
          </p:nvPr>
        </p:nvSpPr>
        <p:spPr/>
        <p:txBody>
          <a:bodyPr/>
          <a:lstStyle/>
          <a:p>
            <a:r>
              <a:rPr lang="en-US" b="1" u="sng" dirty="0"/>
              <a:t>BRIDGE:</a:t>
            </a:r>
          </a:p>
        </p:txBody>
      </p:sp>
      <p:sp>
        <p:nvSpPr>
          <p:cNvPr id="3" name="Content Placeholder 2">
            <a:extLst>
              <a:ext uri="{FF2B5EF4-FFF2-40B4-BE49-F238E27FC236}">
                <a16:creationId xmlns:a16="http://schemas.microsoft.com/office/drawing/2014/main" id="{3EBF3E10-237C-4EC8-89F5-CB534CAB5BF5}"/>
              </a:ext>
            </a:extLst>
          </p:cNvPr>
          <p:cNvSpPr>
            <a:spLocks noGrp="1"/>
          </p:cNvSpPr>
          <p:nvPr>
            <p:ph idx="1"/>
          </p:nvPr>
        </p:nvSpPr>
        <p:spPr>
          <a:xfrm>
            <a:off x="838200" y="1897062"/>
            <a:ext cx="10515600" cy="4351338"/>
          </a:xfrm>
        </p:spPr>
        <p:txBody>
          <a:bodyPr/>
          <a:lstStyle/>
          <a:p>
            <a:endParaRPr lang="en-US" dirty="0">
              <a:solidFill>
                <a:schemeClr val="tx1"/>
              </a:solidFill>
            </a:endParaRPr>
          </a:p>
          <a:p>
            <a:pPr marL="0" indent="0" algn="ctr">
              <a:buNone/>
            </a:pPr>
            <a:r>
              <a:rPr lang="en-US" dirty="0">
                <a:solidFill>
                  <a:schemeClr val="tx1"/>
                </a:solidFill>
              </a:rPr>
              <a:t>“A bridge of a connected graph is a graph edge whose removal disconnects the graph”</a:t>
            </a:r>
          </a:p>
          <a:p>
            <a:pPr marL="0" indent="0">
              <a:buNone/>
            </a:pPr>
            <a:endParaRPr lang="en-US" sz="2000" dirty="0">
              <a:solidFill>
                <a:schemeClr val="tx1"/>
              </a:solidFill>
            </a:endParaRPr>
          </a:p>
          <a:p>
            <a:r>
              <a:rPr lang="en-US" sz="2000" dirty="0">
                <a:solidFill>
                  <a:schemeClr val="tx1"/>
                </a:solidFill>
              </a:rPr>
              <a:t>Similar, a bridge is an edge removing which increases number of disconnected components.</a:t>
            </a:r>
          </a:p>
          <a:p>
            <a:endParaRPr lang="en-US" sz="2000" dirty="0">
              <a:solidFill>
                <a:schemeClr val="tx1"/>
              </a:solidFill>
            </a:endParaRPr>
          </a:p>
          <a:p>
            <a:r>
              <a:rPr lang="en-US" sz="2000" dirty="0">
                <a:solidFill>
                  <a:schemeClr val="tx1"/>
                </a:solidFill>
              </a:rPr>
              <a:t>A bridge is also known as an isthmus, cut-edge, or cut arc. </a:t>
            </a:r>
          </a:p>
        </p:txBody>
      </p:sp>
    </p:spTree>
    <p:extLst>
      <p:ext uri="{BB962C8B-B14F-4D97-AF65-F5344CB8AC3E}">
        <p14:creationId xmlns:p14="http://schemas.microsoft.com/office/powerpoint/2010/main" val="21767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9E50-079A-456D-B684-9F44E2B86001}"/>
              </a:ext>
            </a:extLst>
          </p:cNvPr>
          <p:cNvSpPr>
            <a:spLocks noGrp="1"/>
          </p:cNvSpPr>
          <p:nvPr>
            <p:ph type="title"/>
          </p:nvPr>
        </p:nvSpPr>
        <p:spPr>
          <a:xfrm>
            <a:off x="838200" y="365126"/>
            <a:ext cx="10515600" cy="901700"/>
          </a:xfrm>
        </p:spPr>
        <p:txBody>
          <a:bodyPr/>
          <a:lstStyle/>
          <a:p>
            <a:r>
              <a:rPr lang="en-US" b="1" u="sng" dirty="0"/>
              <a:t>BRIDGE Examples:</a:t>
            </a:r>
          </a:p>
        </p:txBody>
      </p:sp>
      <p:pic>
        <p:nvPicPr>
          <p:cNvPr id="4" name="Content Placeholder 3">
            <a:extLst>
              <a:ext uri="{FF2B5EF4-FFF2-40B4-BE49-F238E27FC236}">
                <a16:creationId xmlns:a16="http://schemas.microsoft.com/office/drawing/2014/main" id="{A3D69E39-4284-496D-8F06-E6901401A159}"/>
              </a:ext>
            </a:extLst>
          </p:cNvPr>
          <p:cNvPicPr>
            <a:picLocks noGrp="1" noChangeAspect="1"/>
          </p:cNvPicPr>
          <p:nvPr>
            <p:ph idx="1"/>
          </p:nvPr>
        </p:nvPicPr>
        <p:blipFill>
          <a:blip r:embed="rId2"/>
          <a:stretch>
            <a:fillRect/>
          </a:stretch>
        </p:blipFill>
        <p:spPr>
          <a:xfrm>
            <a:off x="1421278" y="1978818"/>
            <a:ext cx="3286125" cy="2409825"/>
          </a:xfrm>
          <a:prstGeom prst="rect">
            <a:avLst/>
          </a:prstGeom>
        </p:spPr>
      </p:pic>
      <p:pic>
        <p:nvPicPr>
          <p:cNvPr id="5" name="Picture 4" descr="A picture containing object&#10;&#10;Description automatically generated">
            <a:extLst>
              <a:ext uri="{FF2B5EF4-FFF2-40B4-BE49-F238E27FC236}">
                <a16:creationId xmlns:a16="http://schemas.microsoft.com/office/drawing/2014/main" id="{2AB235EF-C650-4A11-8953-0F1683E2F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887433"/>
            <a:ext cx="3569166" cy="2094267"/>
          </a:xfrm>
          <a:prstGeom prst="rect">
            <a:avLst/>
          </a:prstGeom>
        </p:spPr>
      </p:pic>
      <p:pic>
        <p:nvPicPr>
          <p:cNvPr id="6" name="Picture 5" descr="A picture containing game&#10;&#10;Description automatically generated">
            <a:extLst>
              <a:ext uri="{FF2B5EF4-FFF2-40B4-BE49-F238E27FC236}">
                <a16:creationId xmlns:a16="http://schemas.microsoft.com/office/drawing/2014/main" id="{610D93BD-41EB-4588-BAFF-A198557DD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256" y="986396"/>
            <a:ext cx="3981655" cy="2279767"/>
          </a:xfrm>
          <a:prstGeom prst="rect">
            <a:avLst/>
          </a:prstGeom>
        </p:spPr>
      </p:pic>
    </p:spTree>
    <p:extLst>
      <p:ext uri="{BB962C8B-B14F-4D97-AF65-F5344CB8AC3E}">
        <p14:creationId xmlns:p14="http://schemas.microsoft.com/office/powerpoint/2010/main" val="89734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0231-CE24-4857-ADD5-C1AF9AECFAD8}"/>
              </a:ext>
            </a:extLst>
          </p:cNvPr>
          <p:cNvSpPr>
            <a:spLocks noGrp="1"/>
          </p:cNvSpPr>
          <p:nvPr>
            <p:ph type="title"/>
          </p:nvPr>
        </p:nvSpPr>
        <p:spPr>
          <a:xfrm>
            <a:off x="1153160" y="335280"/>
            <a:ext cx="10515600" cy="1325563"/>
          </a:xfrm>
        </p:spPr>
        <p:txBody>
          <a:bodyPr/>
          <a:lstStyle/>
          <a:p>
            <a:r>
              <a:rPr lang="en-US" b="1" dirty="0"/>
              <a:t>FLEURY’S ALGORTIHM</a:t>
            </a:r>
          </a:p>
        </p:txBody>
      </p:sp>
      <p:sp>
        <p:nvSpPr>
          <p:cNvPr id="3" name="Content Placeholder 2">
            <a:extLst>
              <a:ext uri="{FF2B5EF4-FFF2-40B4-BE49-F238E27FC236}">
                <a16:creationId xmlns:a16="http://schemas.microsoft.com/office/drawing/2014/main" id="{A64E7A89-8719-4BF9-B111-871FC0BEDCB3}"/>
              </a:ext>
            </a:extLst>
          </p:cNvPr>
          <p:cNvSpPr>
            <a:spLocks noGrp="1"/>
          </p:cNvSpPr>
          <p:nvPr>
            <p:ph idx="1"/>
          </p:nvPr>
        </p:nvSpPr>
        <p:spPr>
          <a:xfrm>
            <a:off x="1153160" y="2001520"/>
            <a:ext cx="10200640" cy="4175443"/>
          </a:xfrm>
        </p:spPr>
        <p:txBody>
          <a:bodyPr>
            <a:normAutofit/>
          </a:bodyPr>
          <a:lstStyle/>
          <a:p>
            <a:r>
              <a:rPr lang="en-US" dirty="0"/>
              <a:t>Fleury’s Algorithm is used to display the Euler path or Euler circuit from a given graph.</a:t>
            </a:r>
          </a:p>
          <a:p>
            <a:endParaRPr lang="en-US" dirty="0"/>
          </a:p>
          <a:p>
            <a:r>
              <a:rPr lang="en-US" dirty="0"/>
              <a:t>Starting from one edge, we move other adjacent vertices by removing the previous vertices. </a:t>
            </a:r>
          </a:p>
          <a:p>
            <a:endParaRPr lang="en-US" dirty="0"/>
          </a:p>
          <a:p>
            <a:r>
              <a:rPr lang="en-US" dirty="0"/>
              <a:t>We have to check some rules to get the path or circuit:</a:t>
            </a:r>
          </a:p>
          <a:p>
            <a:endParaRPr lang="en-US" dirty="0"/>
          </a:p>
          <a:p>
            <a:pPr lvl="1"/>
            <a:r>
              <a:rPr lang="en-US" dirty="0"/>
              <a:t>The graph must be a Euler Graph.</a:t>
            </a:r>
          </a:p>
          <a:p>
            <a:pPr lvl="1"/>
            <a:endParaRPr lang="en-US" dirty="0"/>
          </a:p>
          <a:p>
            <a:pPr lvl="1"/>
            <a:r>
              <a:rPr lang="en-US" dirty="0"/>
              <a:t>When there are two edges, one is bridge, another one is non-bridge, we have to choose non-bridge at first.</a:t>
            </a:r>
          </a:p>
        </p:txBody>
      </p:sp>
    </p:spTree>
    <p:extLst>
      <p:ext uri="{BB962C8B-B14F-4D97-AF65-F5344CB8AC3E}">
        <p14:creationId xmlns:p14="http://schemas.microsoft.com/office/powerpoint/2010/main" val="107009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CA4B-04BF-4A1B-98A8-C0D1FCAEAC42}"/>
              </a:ext>
            </a:extLst>
          </p:cNvPr>
          <p:cNvSpPr>
            <a:spLocks noGrp="1"/>
          </p:cNvSpPr>
          <p:nvPr>
            <p:ph type="title"/>
          </p:nvPr>
        </p:nvSpPr>
        <p:spPr>
          <a:xfrm>
            <a:off x="1158240" y="325120"/>
            <a:ext cx="10515600" cy="1325563"/>
          </a:xfrm>
        </p:spPr>
        <p:txBody>
          <a:bodyPr/>
          <a:lstStyle/>
          <a:p>
            <a:r>
              <a:rPr lang="en-US" dirty="0"/>
              <a:t>FLEURY’S ALGORTIHM</a:t>
            </a:r>
          </a:p>
        </p:txBody>
      </p:sp>
      <p:sp>
        <p:nvSpPr>
          <p:cNvPr id="3" name="Content Placeholder 2">
            <a:extLst>
              <a:ext uri="{FF2B5EF4-FFF2-40B4-BE49-F238E27FC236}">
                <a16:creationId xmlns:a16="http://schemas.microsoft.com/office/drawing/2014/main" id="{5D2957F1-0CE8-4937-8810-F174119975DC}"/>
              </a:ext>
            </a:extLst>
          </p:cNvPr>
          <p:cNvSpPr>
            <a:spLocks noGrp="1"/>
          </p:cNvSpPr>
          <p:nvPr>
            <p:ph idx="1"/>
          </p:nvPr>
        </p:nvSpPr>
        <p:spPr>
          <a:xfrm>
            <a:off x="1158240" y="1849120"/>
            <a:ext cx="10058400" cy="4526279"/>
          </a:xfrm>
        </p:spPr>
        <p:txBody>
          <a:bodyPr>
            <a:normAutofit lnSpcReduction="10000"/>
          </a:bodyPr>
          <a:lstStyle/>
          <a:p>
            <a:r>
              <a:rPr lang="en-US" dirty="0"/>
              <a:t>Following is Fleury’s Algorithm steps for finding Eulerian trail or cycle:</a:t>
            </a:r>
          </a:p>
          <a:p>
            <a:endParaRPr lang="en-US" dirty="0"/>
          </a:p>
          <a:p>
            <a:pPr lvl="1"/>
            <a:r>
              <a:rPr lang="en-US" dirty="0"/>
              <a:t>Make sure the graph has either 0 or 2 vertices with odd degree.</a:t>
            </a:r>
          </a:p>
          <a:p>
            <a:pPr lvl="1"/>
            <a:endParaRPr lang="en-US" dirty="0"/>
          </a:p>
          <a:p>
            <a:pPr lvl="1"/>
            <a:r>
              <a:rPr lang="en-US" dirty="0"/>
              <a:t>If there are vertex with 0 degree, start anywhere. </a:t>
            </a:r>
          </a:p>
          <a:p>
            <a:pPr lvl="2"/>
            <a:r>
              <a:rPr lang="en-US" dirty="0"/>
              <a:t>If there are 2 vertices with odd degree, start at one of them.</a:t>
            </a:r>
          </a:p>
          <a:p>
            <a:pPr lvl="2"/>
            <a:endParaRPr lang="en-US" dirty="0"/>
          </a:p>
          <a:p>
            <a:pPr lvl="1"/>
            <a:r>
              <a:rPr lang="en-US" dirty="0"/>
              <a:t>Follow edges one at a time. If you have a choice between a bridge and a non-bridge, </a:t>
            </a:r>
            <a:r>
              <a:rPr lang="en-US" i="1" dirty="0"/>
              <a:t>always choose the non-bridge</a:t>
            </a:r>
            <a:r>
              <a:rPr lang="en-US" dirty="0"/>
              <a:t>.</a:t>
            </a:r>
          </a:p>
          <a:p>
            <a:pPr lvl="1"/>
            <a:endParaRPr lang="en-US" dirty="0"/>
          </a:p>
          <a:p>
            <a:pPr lvl="1"/>
            <a:r>
              <a:rPr lang="en-US" dirty="0"/>
              <a:t>Stop when you run out of edges.</a:t>
            </a:r>
          </a:p>
          <a:p>
            <a:pPr marL="0" indent="0">
              <a:buNone/>
            </a:pPr>
            <a:endParaRPr lang="en-US" dirty="0"/>
          </a:p>
          <a:p>
            <a:pPr marL="0" indent="0">
              <a:buNone/>
            </a:pPr>
            <a:r>
              <a:rPr lang="en-US" dirty="0"/>
              <a:t>The idea is, </a:t>
            </a:r>
            <a:r>
              <a:rPr lang="en-US" b="1" i="1" dirty="0"/>
              <a:t>“don’t burn </a:t>
            </a:r>
            <a:r>
              <a:rPr lang="en-US" b="1" i="1" dirty="0">
                <a:hlinkClick r:id="rId2"/>
              </a:rPr>
              <a:t>bridges</a:t>
            </a:r>
            <a:r>
              <a:rPr lang="en-US" b="1" i="1" dirty="0"/>
              <a:t>“</a:t>
            </a:r>
            <a:r>
              <a:rPr lang="en-US" dirty="0"/>
              <a:t> so that we can come back to a vertex and traverse remaining edges. </a:t>
            </a:r>
          </a:p>
        </p:txBody>
      </p:sp>
    </p:spTree>
    <p:extLst>
      <p:ext uri="{BB962C8B-B14F-4D97-AF65-F5344CB8AC3E}">
        <p14:creationId xmlns:p14="http://schemas.microsoft.com/office/powerpoint/2010/main" val="75316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ame&#10;&#10;Description automatically generated">
            <a:extLst>
              <a:ext uri="{FF2B5EF4-FFF2-40B4-BE49-F238E27FC236}">
                <a16:creationId xmlns:a16="http://schemas.microsoft.com/office/drawing/2014/main" id="{1E9AD1C3-21F9-4982-8560-D2AA834E8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886602"/>
            <a:ext cx="2406524" cy="2096406"/>
          </a:xfrm>
          <a:prstGeom prst="rect">
            <a:avLst/>
          </a:prstGeom>
          <a:ln>
            <a:solidFill>
              <a:schemeClr val="tx1"/>
            </a:solidFill>
          </a:ln>
        </p:spPr>
      </p:pic>
      <p:sp>
        <p:nvSpPr>
          <p:cNvPr id="6" name="Rectangle 5">
            <a:extLst>
              <a:ext uri="{FF2B5EF4-FFF2-40B4-BE49-F238E27FC236}">
                <a16:creationId xmlns:a16="http://schemas.microsoft.com/office/drawing/2014/main" id="{68BCB7E8-34B9-483C-AC22-EC9F0A8A38A8}"/>
              </a:ext>
            </a:extLst>
          </p:cNvPr>
          <p:cNvSpPr/>
          <p:nvPr/>
        </p:nvSpPr>
        <p:spPr>
          <a:xfrm>
            <a:off x="3761740" y="2171682"/>
            <a:ext cx="7272020" cy="1200329"/>
          </a:xfrm>
          <a:prstGeom prst="rect">
            <a:avLst/>
          </a:prstGeom>
        </p:spPr>
        <p:txBody>
          <a:bodyPr wrap="square">
            <a:spAutoFit/>
          </a:bodyPr>
          <a:lstStyle/>
          <a:p>
            <a:pPr algn="just"/>
            <a:r>
              <a:rPr lang="en-US" sz="2400" dirty="0"/>
              <a:t>There are two vertices with odd degree, ‘2’ and ‘3’, we can start path from any of them. Let us start tour from vertex ‘2’.</a:t>
            </a:r>
          </a:p>
        </p:txBody>
      </p:sp>
      <p:pic>
        <p:nvPicPr>
          <p:cNvPr id="8" name="Picture 7" descr="A picture containing clock, game&#10;&#10;Description automatically generated">
            <a:extLst>
              <a:ext uri="{FF2B5EF4-FFF2-40B4-BE49-F238E27FC236}">
                <a16:creationId xmlns:a16="http://schemas.microsoft.com/office/drawing/2014/main" id="{BCC04F5D-ECDE-4458-94F9-ACE75C6D0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68" y="4104928"/>
            <a:ext cx="2406525" cy="2096406"/>
          </a:xfrm>
          <a:prstGeom prst="rect">
            <a:avLst/>
          </a:prstGeom>
          <a:ln>
            <a:solidFill>
              <a:schemeClr val="tx1"/>
            </a:solidFill>
          </a:ln>
        </p:spPr>
      </p:pic>
      <p:sp>
        <p:nvSpPr>
          <p:cNvPr id="9" name="Rectangle 8">
            <a:extLst>
              <a:ext uri="{FF2B5EF4-FFF2-40B4-BE49-F238E27FC236}">
                <a16:creationId xmlns:a16="http://schemas.microsoft.com/office/drawing/2014/main" id="{0B35BA9F-F9EC-4447-BABF-D57C87483D0B}"/>
              </a:ext>
            </a:extLst>
          </p:cNvPr>
          <p:cNvSpPr/>
          <p:nvPr/>
        </p:nvSpPr>
        <p:spPr>
          <a:xfrm>
            <a:off x="3761740" y="3983008"/>
            <a:ext cx="7559040" cy="2308324"/>
          </a:xfrm>
          <a:prstGeom prst="rect">
            <a:avLst/>
          </a:prstGeom>
        </p:spPr>
        <p:txBody>
          <a:bodyPr wrap="square">
            <a:spAutoFit/>
          </a:bodyPr>
          <a:lstStyle/>
          <a:p>
            <a:pPr algn="just"/>
            <a:r>
              <a:rPr lang="en-US" sz="2400" dirty="0"/>
              <a:t>There are three edges going out from vertex ‘2’, which one to pick? </a:t>
            </a:r>
          </a:p>
          <a:p>
            <a:pPr algn="just"/>
            <a:r>
              <a:rPr lang="en-US" sz="2400" dirty="0"/>
              <a:t>We don’t pick the edge ‘2-3’ because that is a bridge.</a:t>
            </a:r>
          </a:p>
          <a:p>
            <a:pPr algn="just"/>
            <a:r>
              <a:rPr lang="en-US" sz="2400" dirty="0"/>
              <a:t>We can pick any of the remaining two edge. </a:t>
            </a:r>
          </a:p>
          <a:p>
            <a:pPr algn="just"/>
            <a:r>
              <a:rPr lang="en-US" sz="2400" dirty="0"/>
              <a:t>Let us say we pick ‘2-0’. We remove this edge and move to vertex ‘0’.</a:t>
            </a:r>
          </a:p>
        </p:txBody>
      </p:sp>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a:t>
            </a:r>
          </a:p>
        </p:txBody>
      </p:sp>
    </p:spTree>
    <p:extLst>
      <p:ext uri="{BB962C8B-B14F-4D97-AF65-F5344CB8AC3E}">
        <p14:creationId xmlns:p14="http://schemas.microsoft.com/office/powerpoint/2010/main" val="204664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7D0E-1194-4DA8-BFDB-A9BD5FC8E2A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A84C9DF-236D-4525-BFEE-1B8D573114B6}"/>
              </a:ext>
            </a:extLst>
          </p:cNvPr>
          <p:cNvSpPr>
            <a:spLocks noGrp="1"/>
          </p:cNvSpPr>
          <p:nvPr>
            <p:ph idx="1"/>
          </p:nvPr>
        </p:nvSpPr>
        <p:spPr>
          <a:xfrm>
            <a:off x="1097281" y="1737360"/>
            <a:ext cx="10058400" cy="4023360"/>
          </a:xfrm>
        </p:spPr>
        <p:txBody>
          <a:bodyPr>
            <a:normAutofit/>
          </a:bodyPr>
          <a:lstStyle/>
          <a:p>
            <a:pPr lvl="1">
              <a:tabLst>
                <a:tab pos="1074738" algn="l"/>
              </a:tabLst>
            </a:pPr>
            <a:r>
              <a:rPr lang="en-US" sz="2200" b="0" i="1" dirty="0">
                <a:solidFill>
                  <a:srgbClr val="242021"/>
                </a:solidFill>
                <a:effectLst/>
                <a:latin typeface="Times-Roman"/>
              </a:rPr>
              <a:t>Can we travel along the edges of a graph starting at a vertex and returning to it by traversing each edge of the graph exactly once?</a:t>
            </a:r>
            <a:r>
              <a:rPr lang="en-US" sz="2600" i="1" dirty="0"/>
              <a:t> </a:t>
            </a:r>
          </a:p>
          <a:p>
            <a:pPr lvl="1">
              <a:tabLst>
                <a:tab pos="1074738" algn="l"/>
              </a:tabLst>
            </a:pPr>
            <a:endParaRPr lang="en-US" sz="2600" i="1" dirty="0"/>
          </a:p>
          <a:p>
            <a:pPr lvl="1">
              <a:tabLst>
                <a:tab pos="1074738" algn="l"/>
              </a:tabLst>
            </a:pPr>
            <a:r>
              <a:rPr lang="en-US" sz="2200" i="1" dirty="0">
                <a:solidFill>
                  <a:srgbClr val="242021"/>
                </a:solidFill>
                <a:latin typeface="Times-Roman"/>
              </a:rPr>
              <a:t>Can we travel along the edges of a graph starting at a vertex and returning to it while visiting each vertex of the graph exactly once </a:t>
            </a:r>
            <a:br>
              <a:rPr lang="en-US" sz="2400" dirty="0"/>
            </a:br>
            <a:endParaRPr lang="en-US" sz="2400" i="1" dirty="0">
              <a:solidFill>
                <a:srgbClr val="242021"/>
              </a:solidFill>
              <a:latin typeface="Times-Roman"/>
            </a:endParaRPr>
          </a:p>
          <a:p>
            <a:pPr algn="ctr"/>
            <a:r>
              <a:rPr lang="en-US" sz="1800" b="1" i="0" dirty="0">
                <a:solidFill>
                  <a:srgbClr val="242021"/>
                </a:solidFill>
                <a:effectLst/>
                <a:latin typeface="Times-Roman"/>
              </a:rPr>
              <a:t>Both questions have many practical applications in many different areas</a:t>
            </a:r>
            <a:r>
              <a:rPr lang="en-US" sz="1600" b="1" dirty="0"/>
              <a:t> </a:t>
            </a:r>
            <a:br>
              <a:rPr lang="en-US" dirty="0"/>
            </a:br>
            <a:endParaRPr lang="en-US" dirty="0"/>
          </a:p>
        </p:txBody>
      </p:sp>
    </p:spTree>
    <p:extLst>
      <p:ext uri="{BB962C8B-B14F-4D97-AF65-F5344CB8AC3E}">
        <p14:creationId xmlns:p14="http://schemas.microsoft.com/office/powerpoint/2010/main" val="385493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ame, clock&#10;&#10;Description automatically generated">
            <a:extLst>
              <a:ext uri="{FF2B5EF4-FFF2-40B4-BE49-F238E27FC236}">
                <a16:creationId xmlns:a16="http://schemas.microsoft.com/office/drawing/2014/main" id="{9FB72F5E-2A26-4E25-8203-460A88CC7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1" y="1943172"/>
            <a:ext cx="2332758" cy="2032145"/>
          </a:xfrm>
          <a:prstGeom prst="rect">
            <a:avLst/>
          </a:prstGeom>
          <a:ln>
            <a:solidFill>
              <a:schemeClr val="tx1"/>
            </a:solidFill>
          </a:ln>
        </p:spPr>
      </p:pic>
      <p:sp>
        <p:nvSpPr>
          <p:cNvPr id="6" name="Rectangle 5">
            <a:extLst>
              <a:ext uri="{FF2B5EF4-FFF2-40B4-BE49-F238E27FC236}">
                <a16:creationId xmlns:a16="http://schemas.microsoft.com/office/drawing/2014/main" id="{4DEF3A4B-19D6-4DBC-BD74-93A689355EEF}"/>
              </a:ext>
            </a:extLst>
          </p:cNvPr>
          <p:cNvSpPr/>
          <p:nvPr/>
        </p:nvSpPr>
        <p:spPr>
          <a:xfrm>
            <a:off x="3803984" y="2257265"/>
            <a:ext cx="6096000" cy="1200329"/>
          </a:xfrm>
          <a:prstGeom prst="rect">
            <a:avLst/>
          </a:prstGeom>
        </p:spPr>
        <p:txBody>
          <a:bodyPr>
            <a:spAutoFit/>
          </a:bodyPr>
          <a:lstStyle/>
          <a:p>
            <a:pPr algn="just"/>
            <a:r>
              <a:rPr lang="en-US" sz="2400" dirty="0"/>
              <a:t>There is only one edge from vertex ‘0’, so we pick it, remove it and move to vertex ‘1’. Euler tour becomes ‘2-0 0-1’.</a:t>
            </a:r>
          </a:p>
        </p:txBody>
      </p:sp>
      <p:pic>
        <p:nvPicPr>
          <p:cNvPr id="8" name="Picture 7" descr="A picture containing game, clock&#10;&#10;Description automatically generated">
            <a:extLst>
              <a:ext uri="{FF2B5EF4-FFF2-40B4-BE49-F238E27FC236}">
                <a16:creationId xmlns:a16="http://schemas.microsoft.com/office/drawing/2014/main" id="{6DA446A3-C699-41DD-8927-29681F938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 y="4164775"/>
            <a:ext cx="2332759" cy="2032146"/>
          </a:xfrm>
          <a:prstGeom prst="rect">
            <a:avLst/>
          </a:prstGeom>
          <a:ln>
            <a:solidFill>
              <a:schemeClr val="tx1"/>
            </a:solidFill>
          </a:ln>
        </p:spPr>
      </p:pic>
      <p:sp>
        <p:nvSpPr>
          <p:cNvPr id="9" name="Rectangle 8">
            <a:extLst>
              <a:ext uri="{FF2B5EF4-FFF2-40B4-BE49-F238E27FC236}">
                <a16:creationId xmlns:a16="http://schemas.microsoft.com/office/drawing/2014/main" id="{5B758F66-942E-4C52-B037-27BE000FD428}"/>
              </a:ext>
            </a:extLst>
          </p:cNvPr>
          <p:cNvSpPr/>
          <p:nvPr/>
        </p:nvSpPr>
        <p:spPr>
          <a:xfrm>
            <a:off x="3803984" y="4468388"/>
            <a:ext cx="6096000" cy="1200329"/>
          </a:xfrm>
          <a:prstGeom prst="rect">
            <a:avLst/>
          </a:prstGeom>
        </p:spPr>
        <p:txBody>
          <a:bodyPr>
            <a:spAutoFit/>
          </a:bodyPr>
          <a:lstStyle/>
          <a:p>
            <a:pPr algn="just"/>
            <a:r>
              <a:rPr lang="en-US" sz="2400" dirty="0"/>
              <a:t>There is only one edge from vertex ‘1’, so we pick it, remove it and move to vertex ‘2’. Euler tour becomes ‘2-0 0-1 1-2’</a:t>
            </a:r>
          </a:p>
        </p:txBody>
      </p:sp>
      <p:sp>
        <p:nvSpPr>
          <p:cNvPr id="7" name="Title 1">
            <a:extLst>
              <a:ext uri="{FF2B5EF4-FFF2-40B4-BE49-F238E27FC236}">
                <a16:creationId xmlns:a16="http://schemas.microsoft.com/office/drawing/2014/main" id="{F68B532E-3B3A-4AB0-A86E-955A57E9C388}"/>
              </a:ext>
            </a:extLst>
          </p:cNvPr>
          <p:cNvSpPr>
            <a:spLocks noGrp="1"/>
          </p:cNvSpPr>
          <p:nvPr>
            <p:ph type="title"/>
          </p:nvPr>
        </p:nvSpPr>
        <p:spPr>
          <a:xfrm>
            <a:off x="1158240" y="325120"/>
            <a:ext cx="10515600" cy="1325563"/>
          </a:xfrm>
        </p:spPr>
        <p:txBody>
          <a:bodyPr/>
          <a:lstStyle/>
          <a:p>
            <a:r>
              <a:rPr lang="en-US" dirty="0"/>
              <a:t>FLEURY’S ALGORTIHM</a:t>
            </a:r>
          </a:p>
        </p:txBody>
      </p:sp>
    </p:spTree>
    <p:extLst>
      <p:ext uri="{BB962C8B-B14F-4D97-AF65-F5344CB8AC3E}">
        <p14:creationId xmlns:p14="http://schemas.microsoft.com/office/powerpoint/2010/main" val="23945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ame&#10;&#10;Description automatically generated">
            <a:extLst>
              <a:ext uri="{FF2B5EF4-FFF2-40B4-BE49-F238E27FC236}">
                <a16:creationId xmlns:a16="http://schemas.microsoft.com/office/drawing/2014/main" id="{C18269F4-7A1A-45ED-B49B-221213E9B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046" y="1894651"/>
            <a:ext cx="2401339" cy="2091888"/>
          </a:xfrm>
          <a:prstGeom prst="rect">
            <a:avLst/>
          </a:prstGeom>
          <a:ln>
            <a:solidFill>
              <a:schemeClr val="tx1"/>
            </a:solidFill>
          </a:ln>
        </p:spPr>
      </p:pic>
      <p:sp>
        <p:nvSpPr>
          <p:cNvPr id="6" name="Rectangle 5">
            <a:extLst>
              <a:ext uri="{FF2B5EF4-FFF2-40B4-BE49-F238E27FC236}">
                <a16:creationId xmlns:a16="http://schemas.microsoft.com/office/drawing/2014/main" id="{1184D37A-F0BB-4568-8742-0D9886B89341}"/>
              </a:ext>
            </a:extLst>
          </p:cNvPr>
          <p:cNvSpPr/>
          <p:nvPr/>
        </p:nvSpPr>
        <p:spPr>
          <a:xfrm>
            <a:off x="4130574" y="2305437"/>
            <a:ext cx="6096000" cy="1200329"/>
          </a:xfrm>
          <a:prstGeom prst="rect">
            <a:avLst/>
          </a:prstGeom>
        </p:spPr>
        <p:txBody>
          <a:bodyPr>
            <a:spAutoFit/>
          </a:bodyPr>
          <a:lstStyle/>
          <a:p>
            <a:pPr algn="just"/>
            <a:r>
              <a:rPr lang="en-US" sz="2400" dirty="0"/>
              <a:t>Again there is only one edge from vertex 2, so we pick it, remove it and move to vertex 3. Euler tour becomes ‘2-0 0-1 1-2 2-3’</a:t>
            </a:r>
          </a:p>
        </p:txBody>
      </p:sp>
      <p:pic>
        <p:nvPicPr>
          <p:cNvPr id="8" name="Picture 7" descr="A picture containing game&#10;&#10;Description automatically generated">
            <a:extLst>
              <a:ext uri="{FF2B5EF4-FFF2-40B4-BE49-F238E27FC236}">
                <a16:creationId xmlns:a16="http://schemas.microsoft.com/office/drawing/2014/main" id="{7EA7E01E-720B-42B7-B607-6582E938C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045" y="4160520"/>
            <a:ext cx="2401339" cy="2091888"/>
          </a:xfrm>
          <a:prstGeom prst="rect">
            <a:avLst/>
          </a:prstGeom>
          <a:ln>
            <a:solidFill>
              <a:schemeClr val="tx1"/>
            </a:solidFill>
          </a:ln>
        </p:spPr>
      </p:pic>
      <p:sp>
        <p:nvSpPr>
          <p:cNvPr id="9" name="Rectangle 8">
            <a:extLst>
              <a:ext uri="{FF2B5EF4-FFF2-40B4-BE49-F238E27FC236}">
                <a16:creationId xmlns:a16="http://schemas.microsoft.com/office/drawing/2014/main" id="{CB0F4567-46EA-49AF-99B8-BBBA935AAEC8}"/>
              </a:ext>
            </a:extLst>
          </p:cNvPr>
          <p:cNvSpPr/>
          <p:nvPr/>
        </p:nvSpPr>
        <p:spPr>
          <a:xfrm>
            <a:off x="4130574" y="4790965"/>
            <a:ext cx="6096000" cy="830997"/>
          </a:xfrm>
          <a:prstGeom prst="rect">
            <a:avLst/>
          </a:prstGeom>
        </p:spPr>
        <p:txBody>
          <a:bodyPr>
            <a:spAutoFit/>
          </a:bodyPr>
          <a:lstStyle/>
          <a:p>
            <a:pPr algn="just"/>
            <a:r>
              <a:rPr lang="en-US" sz="2400" dirty="0"/>
              <a:t>There are no more edges left, so we stop here. Final tour is ‘2-0 0-1 1-2 2-3’.</a:t>
            </a:r>
          </a:p>
        </p:txBody>
      </p:sp>
      <p:sp>
        <p:nvSpPr>
          <p:cNvPr id="7" name="Title 1">
            <a:extLst>
              <a:ext uri="{FF2B5EF4-FFF2-40B4-BE49-F238E27FC236}">
                <a16:creationId xmlns:a16="http://schemas.microsoft.com/office/drawing/2014/main" id="{4EB6FE5B-9B25-4403-9E3F-271EDAAA64D9}"/>
              </a:ext>
            </a:extLst>
          </p:cNvPr>
          <p:cNvSpPr>
            <a:spLocks noGrp="1"/>
          </p:cNvSpPr>
          <p:nvPr>
            <p:ph type="title"/>
          </p:nvPr>
        </p:nvSpPr>
        <p:spPr>
          <a:xfrm>
            <a:off x="1158240" y="325120"/>
            <a:ext cx="10515600" cy="1325563"/>
          </a:xfrm>
        </p:spPr>
        <p:txBody>
          <a:bodyPr/>
          <a:lstStyle/>
          <a:p>
            <a:r>
              <a:rPr lang="en-US" dirty="0"/>
              <a:t>FLEURY’S ALGORTIHM</a:t>
            </a:r>
          </a:p>
        </p:txBody>
      </p:sp>
    </p:spTree>
    <p:extLst>
      <p:ext uri="{BB962C8B-B14F-4D97-AF65-F5344CB8AC3E}">
        <p14:creationId xmlns:p14="http://schemas.microsoft.com/office/powerpoint/2010/main" val="98736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a:t>
            </a:r>
            <a:r>
              <a:rPr lang="en-US" dirty="0">
                <a:solidFill>
                  <a:srgbClr val="0070C0"/>
                </a:solidFill>
              </a:rPr>
              <a:t>Example 2</a:t>
            </a:r>
          </a:p>
        </p:txBody>
      </p:sp>
      <p:pic>
        <p:nvPicPr>
          <p:cNvPr id="2" name="Picture 1">
            <a:extLst>
              <a:ext uri="{FF2B5EF4-FFF2-40B4-BE49-F238E27FC236}">
                <a16:creationId xmlns:a16="http://schemas.microsoft.com/office/drawing/2014/main" id="{7F7CBBC2-11FD-4A66-9B66-328FFC8FF270}"/>
              </a:ext>
            </a:extLst>
          </p:cNvPr>
          <p:cNvPicPr>
            <a:picLocks noChangeAspect="1"/>
          </p:cNvPicPr>
          <p:nvPr/>
        </p:nvPicPr>
        <p:blipFill>
          <a:blip r:embed="rId2"/>
          <a:stretch>
            <a:fillRect/>
          </a:stretch>
        </p:blipFill>
        <p:spPr>
          <a:xfrm>
            <a:off x="2647950" y="2499547"/>
            <a:ext cx="6896100" cy="2609850"/>
          </a:xfrm>
          <a:prstGeom prst="rect">
            <a:avLst/>
          </a:prstGeom>
        </p:spPr>
      </p:pic>
    </p:spTree>
    <p:extLst>
      <p:ext uri="{BB962C8B-B14F-4D97-AF65-F5344CB8AC3E}">
        <p14:creationId xmlns:p14="http://schemas.microsoft.com/office/powerpoint/2010/main" val="3716812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13D366F4-07DD-4A34-B8B1-58DD7AF07E44}"/>
              </a:ext>
            </a:extLst>
          </p:cNvPr>
          <p:cNvPicPr>
            <a:picLocks noChangeAspect="1"/>
          </p:cNvPicPr>
          <p:nvPr/>
        </p:nvPicPr>
        <p:blipFill>
          <a:blip r:embed="rId2"/>
          <a:stretch>
            <a:fillRect/>
          </a:stretch>
        </p:blipFill>
        <p:spPr>
          <a:xfrm>
            <a:off x="2619375" y="2228642"/>
            <a:ext cx="6953250" cy="2771775"/>
          </a:xfrm>
          <a:prstGeom prst="rect">
            <a:avLst/>
          </a:prstGeom>
        </p:spPr>
      </p:pic>
    </p:spTree>
    <p:extLst>
      <p:ext uri="{BB962C8B-B14F-4D97-AF65-F5344CB8AC3E}">
        <p14:creationId xmlns:p14="http://schemas.microsoft.com/office/powerpoint/2010/main" val="180442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3A149B35-2B74-4407-A43C-3A67B33E93EE}"/>
              </a:ext>
            </a:extLst>
          </p:cNvPr>
          <p:cNvPicPr>
            <a:picLocks noChangeAspect="1"/>
          </p:cNvPicPr>
          <p:nvPr/>
        </p:nvPicPr>
        <p:blipFill>
          <a:blip r:embed="rId2"/>
          <a:stretch>
            <a:fillRect/>
          </a:stretch>
        </p:blipFill>
        <p:spPr>
          <a:xfrm>
            <a:off x="2576512" y="2398229"/>
            <a:ext cx="7038975" cy="2724150"/>
          </a:xfrm>
          <a:prstGeom prst="rect">
            <a:avLst/>
          </a:prstGeom>
        </p:spPr>
      </p:pic>
    </p:spTree>
    <p:extLst>
      <p:ext uri="{BB962C8B-B14F-4D97-AF65-F5344CB8AC3E}">
        <p14:creationId xmlns:p14="http://schemas.microsoft.com/office/powerpoint/2010/main" val="259367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1DB147DA-1D92-46A6-B11C-FFB410B3C441}"/>
              </a:ext>
            </a:extLst>
          </p:cNvPr>
          <p:cNvPicPr>
            <a:picLocks noChangeAspect="1"/>
          </p:cNvPicPr>
          <p:nvPr/>
        </p:nvPicPr>
        <p:blipFill>
          <a:blip r:embed="rId2"/>
          <a:stretch>
            <a:fillRect/>
          </a:stretch>
        </p:blipFill>
        <p:spPr>
          <a:xfrm>
            <a:off x="2643187" y="2460349"/>
            <a:ext cx="6905625" cy="2838450"/>
          </a:xfrm>
          <a:prstGeom prst="rect">
            <a:avLst/>
          </a:prstGeom>
        </p:spPr>
      </p:pic>
    </p:spTree>
    <p:extLst>
      <p:ext uri="{BB962C8B-B14F-4D97-AF65-F5344CB8AC3E}">
        <p14:creationId xmlns:p14="http://schemas.microsoft.com/office/powerpoint/2010/main" val="4236397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1E8445B7-84B6-4966-B3D8-4EDE1F9D3DF3}"/>
              </a:ext>
            </a:extLst>
          </p:cNvPr>
          <p:cNvPicPr>
            <a:picLocks noChangeAspect="1"/>
          </p:cNvPicPr>
          <p:nvPr/>
        </p:nvPicPr>
        <p:blipFill>
          <a:blip r:embed="rId2"/>
          <a:stretch>
            <a:fillRect/>
          </a:stretch>
        </p:blipFill>
        <p:spPr>
          <a:xfrm>
            <a:off x="2628900" y="2605502"/>
            <a:ext cx="6934200" cy="2733675"/>
          </a:xfrm>
          <a:prstGeom prst="rect">
            <a:avLst/>
          </a:prstGeom>
        </p:spPr>
      </p:pic>
    </p:spTree>
    <p:extLst>
      <p:ext uri="{BB962C8B-B14F-4D97-AF65-F5344CB8AC3E}">
        <p14:creationId xmlns:p14="http://schemas.microsoft.com/office/powerpoint/2010/main" val="3522653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1DEC0B4C-E029-4821-88EF-9F4E7F209DF7}"/>
              </a:ext>
            </a:extLst>
          </p:cNvPr>
          <p:cNvPicPr>
            <a:picLocks noChangeAspect="1"/>
          </p:cNvPicPr>
          <p:nvPr/>
        </p:nvPicPr>
        <p:blipFill>
          <a:blip r:embed="rId2"/>
          <a:stretch>
            <a:fillRect/>
          </a:stretch>
        </p:blipFill>
        <p:spPr>
          <a:xfrm>
            <a:off x="2671762" y="2504247"/>
            <a:ext cx="6848475" cy="2724150"/>
          </a:xfrm>
          <a:prstGeom prst="rect">
            <a:avLst/>
          </a:prstGeom>
        </p:spPr>
      </p:pic>
    </p:spTree>
    <p:extLst>
      <p:ext uri="{BB962C8B-B14F-4D97-AF65-F5344CB8AC3E}">
        <p14:creationId xmlns:p14="http://schemas.microsoft.com/office/powerpoint/2010/main" val="80013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81F4B72A-CFE4-402A-863F-001BEAF3673A}"/>
              </a:ext>
            </a:extLst>
          </p:cNvPr>
          <p:cNvPicPr>
            <a:picLocks noChangeAspect="1"/>
          </p:cNvPicPr>
          <p:nvPr/>
        </p:nvPicPr>
        <p:blipFill>
          <a:blip r:embed="rId2"/>
          <a:stretch>
            <a:fillRect/>
          </a:stretch>
        </p:blipFill>
        <p:spPr>
          <a:xfrm>
            <a:off x="2638425" y="2598047"/>
            <a:ext cx="6915150" cy="2695575"/>
          </a:xfrm>
          <a:prstGeom prst="rect">
            <a:avLst/>
          </a:prstGeom>
        </p:spPr>
      </p:pic>
    </p:spTree>
    <p:extLst>
      <p:ext uri="{BB962C8B-B14F-4D97-AF65-F5344CB8AC3E}">
        <p14:creationId xmlns:p14="http://schemas.microsoft.com/office/powerpoint/2010/main" val="420690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E0DBF6D5-9B70-4AA1-8B9C-E2AF0F0A53AB}"/>
              </a:ext>
            </a:extLst>
          </p:cNvPr>
          <p:cNvPicPr>
            <a:picLocks noChangeAspect="1"/>
          </p:cNvPicPr>
          <p:nvPr/>
        </p:nvPicPr>
        <p:blipFill>
          <a:blip r:embed="rId2"/>
          <a:stretch>
            <a:fillRect/>
          </a:stretch>
        </p:blipFill>
        <p:spPr>
          <a:xfrm>
            <a:off x="2628900" y="2485197"/>
            <a:ext cx="6934200" cy="2762250"/>
          </a:xfrm>
          <a:prstGeom prst="rect">
            <a:avLst/>
          </a:prstGeom>
        </p:spPr>
      </p:pic>
    </p:spTree>
    <p:extLst>
      <p:ext uri="{BB962C8B-B14F-4D97-AF65-F5344CB8AC3E}">
        <p14:creationId xmlns:p14="http://schemas.microsoft.com/office/powerpoint/2010/main" val="408640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C7D0E-1194-4DA8-BFDB-A9BD5FC8E2A8}"/>
              </a:ext>
            </a:extLst>
          </p:cNvPr>
          <p:cNvSpPr>
            <a:spLocks noGrp="1"/>
          </p:cNvSpPr>
          <p:nvPr>
            <p:ph type="title"/>
          </p:nvPr>
        </p:nvSpPr>
        <p:spPr>
          <a:xfrm>
            <a:off x="7795316" y="1155942"/>
            <a:ext cx="3690257" cy="800822"/>
          </a:xfrm>
        </p:spPr>
        <p:txBody>
          <a:bodyPr>
            <a:normAutofit/>
          </a:bodyPr>
          <a:lstStyle/>
          <a:p>
            <a:r>
              <a:rPr lang="en-US" b="1" dirty="0"/>
              <a:t>Introduction</a:t>
            </a:r>
          </a:p>
        </p:txBody>
      </p:sp>
      <p:pic>
        <p:nvPicPr>
          <p:cNvPr id="5" name="Picture 4" descr="Diagram&#10;&#10;Description automatically generated">
            <a:extLst>
              <a:ext uri="{FF2B5EF4-FFF2-40B4-BE49-F238E27FC236}">
                <a16:creationId xmlns:a16="http://schemas.microsoft.com/office/drawing/2014/main" id="{2BD41210-7330-4F0B-9B36-7A9A96945C52}"/>
              </a:ext>
            </a:extLst>
          </p:cNvPr>
          <p:cNvPicPr>
            <a:picLocks noChangeAspect="1"/>
          </p:cNvPicPr>
          <p:nvPr/>
        </p:nvPicPr>
        <p:blipFill>
          <a:blip r:embed="rId2"/>
          <a:stretch>
            <a:fillRect/>
          </a:stretch>
        </p:blipFill>
        <p:spPr>
          <a:xfrm>
            <a:off x="778037" y="2198914"/>
            <a:ext cx="6262152" cy="3371545"/>
          </a:xfrm>
          <a:prstGeom prst="rect">
            <a:avLst/>
          </a:prstGeom>
        </p:spPr>
      </p:pic>
      <p:cxnSp>
        <p:nvCxnSpPr>
          <p:cNvPr id="18"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84C9DF-236D-4525-BFEE-1B8D573114B6}"/>
              </a:ext>
            </a:extLst>
          </p:cNvPr>
          <p:cNvSpPr>
            <a:spLocks noGrp="1"/>
          </p:cNvSpPr>
          <p:nvPr>
            <p:ph idx="1"/>
          </p:nvPr>
        </p:nvSpPr>
        <p:spPr>
          <a:xfrm>
            <a:off x="7217227" y="2198914"/>
            <a:ext cx="4846436" cy="4024138"/>
          </a:xfrm>
        </p:spPr>
        <p:txBody>
          <a:bodyPr>
            <a:normAutofit fontScale="85000" lnSpcReduction="20000"/>
          </a:bodyPr>
          <a:lstStyle/>
          <a:p>
            <a:pPr algn="just"/>
            <a:r>
              <a:rPr lang="en-US" sz="2400" b="0" i="0" dirty="0">
                <a:effectLst/>
                <a:latin typeface="Times-Roman"/>
              </a:rPr>
              <a:t>The town of </a:t>
            </a:r>
            <a:r>
              <a:rPr lang="en-US" sz="2400" b="0" i="0" dirty="0" err="1">
                <a:effectLst/>
                <a:latin typeface="Times-Roman"/>
              </a:rPr>
              <a:t>Königsberg</a:t>
            </a:r>
            <a:r>
              <a:rPr lang="en-US" sz="2400" b="0" i="0" dirty="0">
                <a:effectLst/>
                <a:latin typeface="Times-Roman"/>
              </a:rPr>
              <a:t>, Prussia (now called Kaliningrad and part of the Russian republic), was divided into four sections by the branches of the Pregel River. </a:t>
            </a:r>
          </a:p>
          <a:p>
            <a:pPr algn="just"/>
            <a:endParaRPr lang="en-US" sz="2400" dirty="0">
              <a:latin typeface="Times-Roman"/>
            </a:endParaRPr>
          </a:p>
          <a:p>
            <a:pPr algn="just"/>
            <a:r>
              <a:rPr lang="en-US" sz="2400" dirty="0">
                <a:latin typeface="Times-Roman"/>
              </a:rPr>
              <a:t>The townspeople took long walks through town on Sundays. </a:t>
            </a:r>
          </a:p>
          <a:p>
            <a:pPr algn="just"/>
            <a:endParaRPr lang="en-US" sz="2400" dirty="0">
              <a:latin typeface="Times-Roman"/>
            </a:endParaRPr>
          </a:p>
          <a:p>
            <a:pPr algn="just"/>
            <a:r>
              <a:rPr lang="en-US" sz="2400" dirty="0">
                <a:latin typeface="Times-Roman"/>
              </a:rPr>
              <a:t>They wondered whether it was possible to start at some location in the town, travel across all the bridges once without crossing any bridge twice, and return to the starting point.	</a:t>
            </a:r>
            <a:r>
              <a:rPr lang="en-US" sz="1900" dirty="0">
                <a:latin typeface="Times-Roman"/>
              </a:rPr>
              <a:t> </a:t>
            </a:r>
            <a:br>
              <a:rPr lang="en-US" sz="1900" dirty="0">
                <a:latin typeface="Times-Roman"/>
              </a:rPr>
            </a:br>
            <a:br>
              <a:rPr lang="en-US" sz="1900" dirty="0">
                <a:latin typeface="Times-Roman"/>
              </a:rPr>
            </a:br>
            <a:br>
              <a:rPr lang="en-US" sz="1400" dirty="0"/>
            </a:br>
            <a:endParaRPr lang="en-US" sz="1400" dirty="0"/>
          </a:p>
        </p:txBody>
      </p:sp>
      <p:sp>
        <p:nvSpPr>
          <p:cNvPr id="19"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680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7B754F8C-FC4A-48D5-A733-34E4176FBBDD}"/>
              </a:ext>
            </a:extLst>
          </p:cNvPr>
          <p:cNvPicPr>
            <a:picLocks noChangeAspect="1"/>
          </p:cNvPicPr>
          <p:nvPr/>
        </p:nvPicPr>
        <p:blipFill>
          <a:blip r:embed="rId2"/>
          <a:stretch>
            <a:fillRect/>
          </a:stretch>
        </p:blipFill>
        <p:spPr>
          <a:xfrm>
            <a:off x="2586037" y="2667000"/>
            <a:ext cx="7019925" cy="2743200"/>
          </a:xfrm>
          <a:prstGeom prst="rect">
            <a:avLst/>
          </a:prstGeom>
        </p:spPr>
      </p:pic>
    </p:spTree>
    <p:extLst>
      <p:ext uri="{BB962C8B-B14F-4D97-AF65-F5344CB8AC3E}">
        <p14:creationId xmlns:p14="http://schemas.microsoft.com/office/powerpoint/2010/main" val="282519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5427F3E8-7DD8-4659-91A0-3E9455BDF94B}"/>
              </a:ext>
            </a:extLst>
          </p:cNvPr>
          <p:cNvPicPr>
            <a:picLocks noChangeAspect="1"/>
          </p:cNvPicPr>
          <p:nvPr/>
        </p:nvPicPr>
        <p:blipFill>
          <a:blip r:embed="rId2"/>
          <a:stretch>
            <a:fillRect/>
          </a:stretch>
        </p:blipFill>
        <p:spPr>
          <a:xfrm>
            <a:off x="2633662" y="2776744"/>
            <a:ext cx="6924675" cy="2762250"/>
          </a:xfrm>
          <a:prstGeom prst="rect">
            <a:avLst/>
          </a:prstGeom>
        </p:spPr>
      </p:pic>
    </p:spTree>
    <p:extLst>
      <p:ext uri="{BB962C8B-B14F-4D97-AF65-F5344CB8AC3E}">
        <p14:creationId xmlns:p14="http://schemas.microsoft.com/office/powerpoint/2010/main" val="45064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1DABFFCE-9DEB-4081-AB8D-FBDA031D11CF}"/>
              </a:ext>
            </a:extLst>
          </p:cNvPr>
          <p:cNvPicPr>
            <a:picLocks noChangeAspect="1"/>
          </p:cNvPicPr>
          <p:nvPr/>
        </p:nvPicPr>
        <p:blipFill>
          <a:blip r:embed="rId2"/>
          <a:stretch>
            <a:fillRect/>
          </a:stretch>
        </p:blipFill>
        <p:spPr>
          <a:xfrm>
            <a:off x="2633662" y="2640496"/>
            <a:ext cx="6924675" cy="2743200"/>
          </a:xfrm>
          <a:prstGeom prst="rect">
            <a:avLst/>
          </a:prstGeom>
        </p:spPr>
      </p:pic>
    </p:spTree>
    <p:extLst>
      <p:ext uri="{BB962C8B-B14F-4D97-AF65-F5344CB8AC3E}">
        <p14:creationId xmlns:p14="http://schemas.microsoft.com/office/powerpoint/2010/main" val="1600983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2A855EEB-6D69-4D20-B378-DE7639AB4EF3}"/>
              </a:ext>
            </a:extLst>
          </p:cNvPr>
          <p:cNvPicPr>
            <a:picLocks noChangeAspect="1"/>
          </p:cNvPicPr>
          <p:nvPr/>
        </p:nvPicPr>
        <p:blipFill>
          <a:blip r:embed="rId2"/>
          <a:stretch>
            <a:fillRect/>
          </a:stretch>
        </p:blipFill>
        <p:spPr>
          <a:xfrm>
            <a:off x="2657475" y="2710484"/>
            <a:ext cx="6877050" cy="2762250"/>
          </a:xfrm>
          <a:prstGeom prst="rect">
            <a:avLst/>
          </a:prstGeom>
        </p:spPr>
      </p:pic>
    </p:spTree>
    <p:extLst>
      <p:ext uri="{BB962C8B-B14F-4D97-AF65-F5344CB8AC3E}">
        <p14:creationId xmlns:p14="http://schemas.microsoft.com/office/powerpoint/2010/main" val="467659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2" name="Picture 1">
            <a:extLst>
              <a:ext uri="{FF2B5EF4-FFF2-40B4-BE49-F238E27FC236}">
                <a16:creationId xmlns:a16="http://schemas.microsoft.com/office/drawing/2014/main" id="{A9835AC2-92F9-42FE-8519-7577B4E11E9C}"/>
              </a:ext>
            </a:extLst>
          </p:cNvPr>
          <p:cNvPicPr>
            <a:picLocks noChangeAspect="1"/>
          </p:cNvPicPr>
          <p:nvPr/>
        </p:nvPicPr>
        <p:blipFill>
          <a:blip r:embed="rId2"/>
          <a:stretch>
            <a:fillRect/>
          </a:stretch>
        </p:blipFill>
        <p:spPr>
          <a:xfrm>
            <a:off x="2671762" y="2716281"/>
            <a:ext cx="6848475" cy="2724150"/>
          </a:xfrm>
          <a:prstGeom prst="rect">
            <a:avLst/>
          </a:prstGeom>
        </p:spPr>
      </p:pic>
    </p:spTree>
    <p:extLst>
      <p:ext uri="{BB962C8B-B14F-4D97-AF65-F5344CB8AC3E}">
        <p14:creationId xmlns:p14="http://schemas.microsoft.com/office/powerpoint/2010/main" val="3647050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98DFE9-D7A7-43BB-BB87-90464F2F46B5}"/>
              </a:ext>
            </a:extLst>
          </p:cNvPr>
          <p:cNvSpPr>
            <a:spLocks noGrp="1"/>
          </p:cNvSpPr>
          <p:nvPr>
            <p:ph type="title"/>
          </p:nvPr>
        </p:nvSpPr>
        <p:spPr>
          <a:xfrm>
            <a:off x="1158240" y="325120"/>
            <a:ext cx="10515600" cy="1325563"/>
          </a:xfrm>
        </p:spPr>
        <p:txBody>
          <a:bodyPr/>
          <a:lstStyle/>
          <a:p>
            <a:r>
              <a:rPr lang="en-US" dirty="0"/>
              <a:t>FLEURY’S ALGORTIHM – Example 2</a:t>
            </a:r>
          </a:p>
        </p:txBody>
      </p:sp>
      <p:pic>
        <p:nvPicPr>
          <p:cNvPr id="3" name="Picture 2">
            <a:extLst>
              <a:ext uri="{FF2B5EF4-FFF2-40B4-BE49-F238E27FC236}">
                <a16:creationId xmlns:a16="http://schemas.microsoft.com/office/drawing/2014/main" id="{BD5660D3-0EF2-4A84-9322-09CA3592192C}"/>
              </a:ext>
            </a:extLst>
          </p:cNvPr>
          <p:cNvPicPr>
            <a:picLocks noChangeAspect="1"/>
          </p:cNvPicPr>
          <p:nvPr/>
        </p:nvPicPr>
        <p:blipFill>
          <a:blip r:embed="rId2"/>
          <a:stretch>
            <a:fillRect/>
          </a:stretch>
        </p:blipFill>
        <p:spPr>
          <a:xfrm>
            <a:off x="2647950" y="2331140"/>
            <a:ext cx="6896100" cy="2990850"/>
          </a:xfrm>
          <a:prstGeom prst="rect">
            <a:avLst/>
          </a:prstGeom>
        </p:spPr>
      </p:pic>
    </p:spTree>
    <p:extLst>
      <p:ext uri="{BB962C8B-B14F-4D97-AF65-F5344CB8AC3E}">
        <p14:creationId xmlns:p14="http://schemas.microsoft.com/office/powerpoint/2010/main" val="2724989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C3DE-8067-4F29-8C1D-4A671F600288}"/>
              </a:ext>
            </a:extLst>
          </p:cNvPr>
          <p:cNvSpPr>
            <a:spLocks noGrp="1"/>
          </p:cNvSpPr>
          <p:nvPr>
            <p:ph type="title"/>
          </p:nvPr>
        </p:nvSpPr>
        <p:spPr/>
        <p:txBody>
          <a:bodyPr/>
          <a:lstStyle/>
          <a:p>
            <a:r>
              <a:rPr lang="en-US" b="1" dirty="0"/>
              <a:t>APPLICATION OF EULER PATHS AND CIRCUITS</a:t>
            </a:r>
          </a:p>
        </p:txBody>
      </p:sp>
      <p:sp>
        <p:nvSpPr>
          <p:cNvPr id="3" name="Content Placeholder 2">
            <a:extLst>
              <a:ext uri="{FF2B5EF4-FFF2-40B4-BE49-F238E27FC236}">
                <a16:creationId xmlns:a16="http://schemas.microsoft.com/office/drawing/2014/main" id="{3EBF3E10-237C-4EC8-89F5-CB534CAB5BF5}"/>
              </a:ext>
            </a:extLst>
          </p:cNvPr>
          <p:cNvSpPr>
            <a:spLocks noGrp="1"/>
          </p:cNvSpPr>
          <p:nvPr>
            <p:ph idx="1"/>
          </p:nvPr>
        </p:nvSpPr>
        <p:spPr>
          <a:xfrm>
            <a:off x="1097280" y="1845733"/>
            <a:ext cx="10058400" cy="4330477"/>
          </a:xfrm>
        </p:spPr>
        <p:txBody>
          <a:bodyPr>
            <a:normAutofit fontScale="92500"/>
          </a:bodyPr>
          <a:lstStyle/>
          <a:p>
            <a:pPr algn="just"/>
            <a:r>
              <a:rPr lang="en-US" sz="2200" dirty="0"/>
              <a:t>Euler paths and circuits can be used to solve many practical problems. </a:t>
            </a:r>
          </a:p>
          <a:p>
            <a:pPr algn="just"/>
            <a:br>
              <a:rPr lang="en-US" sz="2200" dirty="0"/>
            </a:br>
            <a:r>
              <a:rPr lang="en-US" sz="2200" dirty="0"/>
              <a:t>Many applications ask for a path or circuit that traverses each street in a neighborhood, each road in a transportation network, each connection in a utility grid, or each link in a communications network exactly once.							 </a:t>
            </a:r>
            <a:br>
              <a:rPr lang="en-US" sz="3000" dirty="0"/>
            </a:br>
            <a:endParaRPr lang="en-US" sz="3000" dirty="0"/>
          </a:p>
          <a:p>
            <a:pPr algn="just"/>
            <a:r>
              <a:rPr lang="en-US" sz="2200" dirty="0"/>
              <a:t>If a postman can find an Euler path in the graph that represents the streets the postman needs to cover, this path produces a route that traverses each street of the route exactly once. </a:t>
            </a:r>
            <a:br>
              <a:rPr lang="en-US" sz="3000" dirty="0"/>
            </a:br>
            <a:endParaRPr lang="en-US" sz="3000" dirty="0"/>
          </a:p>
          <a:p>
            <a:pPr algn="just"/>
            <a:r>
              <a:rPr lang="en-US" sz="2200" dirty="0"/>
              <a:t>Among the other areas where Euler circuits and paths are applied is in the layout of circuits, in network multicasting, and in molecular biology, where Euler paths are used in the sequencing</a:t>
            </a:r>
            <a:br>
              <a:rPr lang="en-US" sz="2200" dirty="0"/>
            </a:br>
            <a:r>
              <a:rPr lang="en-US" sz="2200" dirty="0"/>
              <a:t>of DNA.</a:t>
            </a:r>
            <a:r>
              <a:rPr lang="en-US" sz="3000" dirty="0"/>
              <a:t> </a:t>
            </a:r>
            <a:endParaRPr lang="en-US" sz="2800" dirty="0"/>
          </a:p>
        </p:txBody>
      </p:sp>
    </p:spTree>
    <p:extLst>
      <p:ext uri="{BB962C8B-B14F-4D97-AF65-F5344CB8AC3E}">
        <p14:creationId xmlns:p14="http://schemas.microsoft.com/office/powerpoint/2010/main" val="35503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236E-C4CD-407A-897B-583808DF8D27}"/>
              </a:ext>
            </a:extLst>
          </p:cNvPr>
          <p:cNvSpPr>
            <a:spLocks noGrp="1"/>
          </p:cNvSpPr>
          <p:nvPr>
            <p:ph type="title"/>
          </p:nvPr>
        </p:nvSpPr>
        <p:spPr>
          <a:xfrm>
            <a:off x="838200" y="296862"/>
            <a:ext cx="10515600" cy="768350"/>
          </a:xfrm>
        </p:spPr>
        <p:txBody>
          <a:bodyPr/>
          <a:lstStyle/>
          <a:p>
            <a:r>
              <a:rPr lang="en-US" b="1" u="sng" dirty="0"/>
              <a:t>Euler Circuit - Directed Graph</a:t>
            </a:r>
            <a:endParaRPr lang="en-US" u="sng" dirty="0"/>
          </a:p>
        </p:txBody>
      </p:sp>
      <p:sp>
        <p:nvSpPr>
          <p:cNvPr id="3" name="Content Placeholder 2">
            <a:extLst>
              <a:ext uri="{FF2B5EF4-FFF2-40B4-BE49-F238E27FC236}">
                <a16:creationId xmlns:a16="http://schemas.microsoft.com/office/drawing/2014/main" id="{04B1916F-E8C9-4457-BFF7-6624A749CC06}"/>
              </a:ext>
            </a:extLst>
          </p:cNvPr>
          <p:cNvSpPr>
            <a:spLocks noGrp="1"/>
          </p:cNvSpPr>
          <p:nvPr>
            <p:ph idx="1"/>
          </p:nvPr>
        </p:nvSpPr>
        <p:spPr>
          <a:xfrm>
            <a:off x="838200" y="1219200"/>
            <a:ext cx="10515600" cy="4957763"/>
          </a:xfrm>
        </p:spPr>
        <p:txBody>
          <a:bodyPr/>
          <a:lstStyle/>
          <a:p>
            <a:pPr marL="0" indent="0">
              <a:buNone/>
            </a:pPr>
            <a:r>
              <a:rPr lang="en-US" sz="2000" dirty="0">
                <a:solidFill>
                  <a:schemeClr val="tx1"/>
                </a:solidFill>
              </a:rPr>
              <a:t>A directed graph has an eulerian cycle if following conditions are true:</a:t>
            </a:r>
          </a:p>
          <a:p>
            <a:pPr lvl="1"/>
            <a:endParaRPr lang="en-US" dirty="0">
              <a:solidFill>
                <a:schemeClr val="tx1"/>
              </a:solidFill>
            </a:endParaRPr>
          </a:p>
          <a:p>
            <a:pPr lvl="1"/>
            <a:r>
              <a:rPr lang="en-US" dirty="0">
                <a:solidFill>
                  <a:schemeClr val="tx1"/>
                </a:solidFill>
              </a:rPr>
              <a:t>All vertices with nonzero degree belong to a single </a:t>
            </a:r>
            <a:r>
              <a:rPr lang="en-US" u="sng" dirty="0">
                <a:solidFill>
                  <a:schemeClr val="tx1"/>
                </a:solidFill>
              </a:rPr>
              <a:t>strongly connected component</a:t>
            </a:r>
            <a:r>
              <a:rPr lang="en-US" dirty="0">
                <a:solidFill>
                  <a:schemeClr val="tx1"/>
                </a:solidFill>
              </a:rPr>
              <a:t>.</a:t>
            </a:r>
          </a:p>
          <a:p>
            <a:pPr lvl="1"/>
            <a:endParaRPr lang="en-US" dirty="0">
              <a:solidFill>
                <a:schemeClr val="tx1"/>
              </a:solidFill>
            </a:endParaRPr>
          </a:p>
          <a:p>
            <a:pPr lvl="1"/>
            <a:r>
              <a:rPr lang="en-US" dirty="0">
                <a:solidFill>
                  <a:schemeClr val="tx1"/>
                </a:solidFill>
              </a:rPr>
              <a:t>In degree is equal to the out degree for every vertex.</a:t>
            </a:r>
          </a:p>
        </p:txBody>
      </p:sp>
      <p:sp>
        <p:nvSpPr>
          <p:cNvPr id="4" name="TextBox 3">
            <a:extLst>
              <a:ext uri="{FF2B5EF4-FFF2-40B4-BE49-F238E27FC236}">
                <a16:creationId xmlns:a16="http://schemas.microsoft.com/office/drawing/2014/main" id="{9F253325-46D1-44E2-8A92-AA3EB9DA8403}"/>
              </a:ext>
            </a:extLst>
          </p:cNvPr>
          <p:cNvSpPr txBox="1"/>
          <p:nvPr/>
        </p:nvSpPr>
        <p:spPr>
          <a:xfrm>
            <a:off x="7886700" y="2505670"/>
            <a:ext cx="3467100" cy="923330"/>
          </a:xfrm>
          <a:prstGeom prst="rect">
            <a:avLst/>
          </a:prstGeom>
          <a:solidFill>
            <a:schemeClr val="accent3">
              <a:lumMod val="20000"/>
              <a:lumOff val="80000"/>
            </a:schemeClr>
          </a:solidFill>
        </p:spPr>
        <p:txBody>
          <a:bodyPr wrap="square" rtlCol="0">
            <a:spAutoFit/>
          </a:bodyPr>
          <a:lstStyle/>
          <a:p>
            <a:pPr algn="just"/>
            <a:r>
              <a:rPr lang="en-US" dirty="0">
                <a:solidFill>
                  <a:srgbClr val="FF0000"/>
                </a:solidFill>
              </a:rPr>
              <a:t>A directed graph is </a:t>
            </a:r>
            <a:r>
              <a:rPr lang="en-US" b="1" u="sng" dirty="0">
                <a:solidFill>
                  <a:srgbClr val="FF0000"/>
                </a:solidFill>
              </a:rPr>
              <a:t>strongly connected</a:t>
            </a:r>
            <a:r>
              <a:rPr lang="en-US" dirty="0">
                <a:solidFill>
                  <a:srgbClr val="FF0000"/>
                </a:solidFill>
              </a:rPr>
              <a:t> if there is a path between all pairs of vertices. </a:t>
            </a:r>
          </a:p>
        </p:txBody>
      </p:sp>
      <p:pic>
        <p:nvPicPr>
          <p:cNvPr id="6" name="Picture 5" descr="A picture containing clock, game&#10;&#10;Description automatically generated">
            <a:extLst>
              <a:ext uri="{FF2B5EF4-FFF2-40B4-BE49-F238E27FC236}">
                <a16:creationId xmlns:a16="http://schemas.microsoft.com/office/drawing/2014/main" id="{A13F774B-9C76-40B1-B08D-BE13B897B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205" y="3957019"/>
            <a:ext cx="3654045" cy="1870731"/>
          </a:xfrm>
          <a:prstGeom prst="rect">
            <a:avLst/>
          </a:prstGeom>
        </p:spPr>
      </p:pic>
      <p:sp>
        <p:nvSpPr>
          <p:cNvPr id="7" name="Rectangle 6">
            <a:extLst>
              <a:ext uri="{FF2B5EF4-FFF2-40B4-BE49-F238E27FC236}">
                <a16:creationId xmlns:a16="http://schemas.microsoft.com/office/drawing/2014/main" id="{78656442-3EAC-4A89-BA53-6B13D292794D}"/>
              </a:ext>
            </a:extLst>
          </p:cNvPr>
          <p:cNvSpPr/>
          <p:nvPr/>
        </p:nvSpPr>
        <p:spPr>
          <a:xfrm>
            <a:off x="2280408" y="5827750"/>
            <a:ext cx="4373633" cy="369332"/>
          </a:xfrm>
          <a:prstGeom prst="rect">
            <a:avLst/>
          </a:prstGeom>
        </p:spPr>
        <p:txBody>
          <a:bodyPr wrap="none">
            <a:spAutoFit/>
          </a:bodyPr>
          <a:lstStyle/>
          <a:p>
            <a:r>
              <a:rPr lang="en-US" dirty="0"/>
              <a:t>Graph has eulerian cycle as {1, 0, 3, 4, 0, 2, 1}</a:t>
            </a:r>
          </a:p>
        </p:txBody>
      </p:sp>
    </p:spTree>
    <p:extLst>
      <p:ext uri="{BB962C8B-B14F-4D97-AF65-F5344CB8AC3E}">
        <p14:creationId xmlns:p14="http://schemas.microsoft.com/office/powerpoint/2010/main" val="293586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236E-C4CD-407A-897B-583808DF8D27}"/>
              </a:ext>
            </a:extLst>
          </p:cNvPr>
          <p:cNvSpPr>
            <a:spLocks noGrp="1"/>
          </p:cNvSpPr>
          <p:nvPr>
            <p:ph type="title"/>
          </p:nvPr>
        </p:nvSpPr>
        <p:spPr>
          <a:xfrm>
            <a:off x="838200" y="296862"/>
            <a:ext cx="10515600" cy="768350"/>
          </a:xfrm>
        </p:spPr>
        <p:txBody>
          <a:bodyPr/>
          <a:lstStyle/>
          <a:p>
            <a:r>
              <a:rPr lang="en-US" b="1" u="sng" dirty="0"/>
              <a:t>Euler Theorem</a:t>
            </a:r>
            <a:endParaRPr lang="en-US" u="sng" dirty="0"/>
          </a:p>
        </p:txBody>
      </p:sp>
      <p:pic>
        <p:nvPicPr>
          <p:cNvPr id="5" name="Content Placeholder 4">
            <a:extLst>
              <a:ext uri="{FF2B5EF4-FFF2-40B4-BE49-F238E27FC236}">
                <a16:creationId xmlns:a16="http://schemas.microsoft.com/office/drawing/2014/main" id="{8D8044DC-2216-4315-ABD8-C1522DB2CC69}"/>
              </a:ext>
            </a:extLst>
          </p:cNvPr>
          <p:cNvPicPr>
            <a:picLocks noGrp="1" noChangeAspect="1"/>
          </p:cNvPicPr>
          <p:nvPr>
            <p:ph idx="1"/>
          </p:nvPr>
        </p:nvPicPr>
        <p:blipFill>
          <a:blip r:embed="rId2"/>
          <a:stretch>
            <a:fillRect/>
          </a:stretch>
        </p:blipFill>
        <p:spPr>
          <a:xfrm>
            <a:off x="1578290" y="1281997"/>
            <a:ext cx="9008200" cy="3684405"/>
          </a:xfrm>
          <a:prstGeom prst="rect">
            <a:avLst/>
          </a:prstGeom>
        </p:spPr>
      </p:pic>
      <p:sp>
        <p:nvSpPr>
          <p:cNvPr id="8" name="Rectangle 7">
            <a:extLst>
              <a:ext uri="{FF2B5EF4-FFF2-40B4-BE49-F238E27FC236}">
                <a16:creationId xmlns:a16="http://schemas.microsoft.com/office/drawing/2014/main" id="{CCCEF6F9-DBAE-45EF-BAF0-ED0DABDF7095}"/>
              </a:ext>
            </a:extLst>
          </p:cNvPr>
          <p:cNvSpPr/>
          <p:nvPr/>
        </p:nvSpPr>
        <p:spPr>
          <a:xfrm>
            <a:off x="277583" y="5183187"/>
            <a:ext cx="11609614" cy="1015663"/>
          </a:xfrm>
          <a:prstGeom prst="rect">
            <a:avLst/>
          </a:prstGeom>
        </p:spPr>
        <p:txBody>
          <a:bodyPr wrap="square">
            <a:spAutoFit/>
          </a:bodyPr>
          <a:lstStyle/>
          <a:p>
            <a:r>
              <a:rPr lang="en-US" sz="2000" b="1" dirty="0"/>
              <a:t>Tracing a graph: </a:t>
            </a:r>
            <a:r>
              <a:rPr lang="en-US" sz="2000" dirty="0"/>
              <a:t>A graph can be traced if you can begin at an edge and draw the entire graph without lifting up your pencil or going over an edge twice. If a graph contains two odd vertices, you must begin at one and end at the other</a:t>
            </a:r>
          </a:p>
        </p:txBody>
      </p:sp>
    </p:spTree>
    <p:extLst>
      <p:ext uri="{BB962C8B-B14F-4D97-AF65-F5344CB8AC3E}">
        <p14:creationId xmlns:p14="http://schemas.microsoft.com/office/powerpoint/2010/main" val="197892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C01-95D2-422F-B03B-0D1719433593}"/>
              </a:ext>
            </a:extLst>
          </p:cNvPr>
          <p:cNvSpPr>
            <a:spLocks noGrp="1"/>
          </p:cNvSpPr>
          <p:nvPr>
            <p:ph type="title"/>
          </p:nvPr>
        </p:nvSpPr>
        <p:spPr>
          <a:xfrm>
            <a:off x="250372" y="267151"/>
            <a:ext cx="10515600" cy="758825"/>
          </a:xfrm>
        </p:spPr>
        <p:txBody>
          <a:bodyPr/>
          <a:lstStyle/>
          <a:p>
            <a:r>
              <a:rPr lang="en-US" b="1" dirty="0"/>
              <a:t>Exercise 1:</a:t>
            </a:r>
          </a:p>
        </p:txBody>
      </p:sp>
      <p:sp>
        <p:nvSpPr>
          <p:cNvPr id="3" name="Content Placeholder 2">
            <a:extLst>
              <a:ext uri="{FF2B5EF4-FFF2-40B4-BE49-F238E27FC236}">
                <a16:creationId xmlns:a16="http://schemas.microsoft.com/office/drawing/2014/main" id="{249D7ADA-E79D-4B05-9006-2C36A342B959}"/>
              </a:ext>
            </a:extLst>
          </p:cNvPr>
          <p:cNvSpPr>
            <a:spLocks noGrp="1"/>
          </p:cNvSpPr>
          <p:nvPr>
            <p:ph idx="1"/>
          </p:nvPr>
        </p:nvSpPr>
        <p:spPr>
          <a:xfrm>
            <a:off x="250372" y="859965"/>
            <a:ext cx="10515600" cy="5053013"/>
          </a:xfrm>
        </p:spPr>
        <p:txBody>
          <a:bodyPr/>
          <a:lstStyle/>
          <a:p>
            <a:pPr marL="0" indent="0">
              <a:buNone/>
            </a:pPr>
            <a:endParaRPr lang="en-US" sz="2000" b="1" dirty="0"/>
          </a:p>
          <a:p>
            <a:pPr marL="0" indent="0">
              <a:buNone/>
            </a:pPr>
            <a:r>
              <a:rPr lang="en-US" sz="2000" b="1" dirty="0"/>
              <a:t>For the following Graph (G1):</a:t>
            </a:r>
            <a:endParaRPr lang="en-US" b="1" dirty="0"/>
          </a:p>
        </p:txBody>
      </p:sp>
      <p:pic>
        <p:nvPicPr>
          <p:cNvPr id="4" name="Picture 3">
            <a:extLst>
              <a:ext uri="{FF2B5EF4-FFF2-40B4-BE49-F238E27FC236}">
                <a16:creationId xmlns:a16="http://schemas.microsoft.com/office/drawing/2014/main" id="{D5245F41-4ECE-4176-BC80-D66F762C0558}"/>
              </a:ext>
            </a:extLst>
          </p:cNvPr>
          <p:cNvPicPr>
            <a:picLocks noChangeAspect="1"/>
          </p:cNvPicPr>
          <p:nvPr/>
        </p:nvPicPr>
        <p:blipFill>
          <a:blip r:embed="rId3"/>
          <a:stretch>
            <a:fillRect/>
          </a:stretch>
        </p:blipFill>
        <p:spPr>
          <a:xfrm>
            <a:off x="838200" y="1625330"/>
            <a:ext cx="3662680" cy="3390265"/>
          </a:xfrm>
          <a:prstGeom prst="rect">
            <a:avLst/>
          </a:prstGeom>
        </p:spPr>
      </p:pic>
      <p:sp>
        <p:nvSpPr>
          <p:cNvPr id="5" name="TextBox 4">
            <a:extLst>
              <a:ext uri="{FF2B5EF4-FFF2-40B4-BE49-F238E27FC236}">
                <a16:creationId xmlns:a16="http://schemas.microsoft.com/office/drawing/2014/main" id="{D928C801-480E-4A5B-A0D2-43F0C810D4CA}"/>
              </a:ext>
            </a:extLst>
          </p:cNvPr>
          <p:cNvSpPr txBox="1"/>
          <p:nvPr/>
        </p:nvSpPr>
        <p:spPr>
          <a:xfrm>
            <a:off x="5179060" y="1625330"/>
            <a:ext cx="6400800" cy="3139321"/>
          </a:xfrm>
          <a:prstGeom prst="rect">
            <a:avLst/>
          </a:prstGeom>
          <a:noFill/>
        </p:spPr>
        <p:txBody>
          <a:bodyPr wrap="square" rtlCol="0">
            <a:spAutoFit/>
          </a:bodyPr>
          <a:lstStyle/>
          <a:p>
            <a:pPr marL="342900" indent="-342900">
              <a:buFont typeface="+mj-lt"/>
              <a:buAutoNum type="romanLcPeriod"/>
            </a:pPr>
            <a:endParaRPr lang="en-US" dirty="0"/>
          </a:p>
          <a:p>
            <a:pPr marL="400050" indent="-400050">
              <a:buFont typeface="+mj-lt"/>
              <a:buAutoNum type="romanLcPeriod"/>
            </a:pPr>
            <a:r>
              <a:rPr lang="en-US" sz="2000" dirty="0"/>
              <a:t>Calculate the degree of all the vertices.</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any Euler paths?</a:t>
            </a:r>
          </a:p>
          <a:p>
            <a:pPr marL="914400" lvl="1" indent="-457200">
              <a:buAutoNum type="alphaLcPeriod"/>
            </a:pPr>
            <a:r>
              <a:rPr lang="en-US" sz="2000" dirty="0"/>
              <a:t>If Euler path exist, write down 1 Euler path?</a:t>
            </a:r>
          </a:p>
          <a:p>
            <a:pPr marL="914400" lvl="1" indent="-457200">
              <a:buFontTx/>
              <a:buAutoNum type="alphaLcPeriod"/>
            </a:pPr>
            <a:r>
              <a:rPr lang="en-US" sz="2000" dirty="0"/>
              <a:t>If Euler path do not exists, why?</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Euler circuits?</a:t>
            </a:r>
          </a:p>
          <a:p>
            <a:pPr lvl="1"/>
            <a:r>
              <a:rPr lang="en-US" sz="2000" dirty="0"/>
              <a:t>a.	If Euler circuit exists, write down 1 Euler circuit?</a:t>
            </a:r>
          </a:p>
          <a:p>
            <a:pPr lvl="1"/>
            <a:r>
              <a:rPr lang="en-US" sz="2000" dirty="0"/>
              <a:t>b.	If no Euler circuit exists, why?</a:t>
            </a:r>
          </a:p>
        </p:txBody>
      </p:sp>
      <p:sp>
        <p:nvSpPr>
          <p:cNvPr id="6" name="Rectangle 5">
            <a:extLst>
              <a:ext uri="{FF2B5EF4-FFF2-40B4-BE49-F238E27FC236}">
                <a16:creationId xmlns:a16="http://schemas.microsoft.com/office/drawing/2014/main" id="{A50117C7-1A02-4CCF-96E7-301034F6867D}"/>
              </a:ext>
            </a:extLst>
          </p:cNvPr>
          <p:cNvSpPr/>
          <p:nvPr/>
        </p:nvSpPr>
        <p:spPr>
          <a:xfrm>
            <a:off x="250372" y="5180795"/>
            <a:ext cx="11691256" cy="1200329"/>
          </a:xfrm>
          <a:prstGeom prst="rect">
            <a:avLst/>
          </a:prstGeom>
        </p:spPr>
        <p:txBody>
          <a:bodyPr wrap="square">
            <a:spAutoFit/>
          </a:bodyPr>
          <a:lstStyle/>
          <a:p>
            <a:r>
              <a:rPr lang="en-US" sz="2400" b="1" dirty="0">
                <a:solidFill>
                  <a:srgbClr val="0070C0"/>
                </a:solidFill>
              </a:rPr>
              <a:t>In the graph (G1), there are several Euler paths. One such path is CABDCB.</a:t>
            </a:r>
          </a:p>
          <a:p>
            <a:r>
              <a:rPr lang="en-US" sz="2400" b="1" dirty="0">
                <a:solidFill>
                  <a:srgbClr val="0070C0"/>
                </a:solidFill>
              </a:rPr>
              <a:t> </a:t>
            </a:r>
          </a:p>
          <a:p>
            <a:r>
              <a:rPr lang="en-US" sz="2400" b="1" dirty="0">
                <a:solidFill>
                  <a:srgbClr val="00B050"/>
                </a:solidFill>
              </a:rPr>
              <a:t>Euler circuit do not exists because vertex B and C have odd degrees</a:t>
            </a:r>
          </a:p>
        </p:txBody>
      </p:sp>
    </p:spTree>
    <p:extLst>
      <p:ext uri="{BB962C8B-B14F-4D97-AF65-F5344CB8AC3E}">
        <p14:creationId xmlns:p14="http://schemas.microsoft.com/office/powerpoint/2010/main" val="382158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arn(inVertical)">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7D0E-1194-4DA8-BFDB-A9BD5FC8E2A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A84C9DF-236D-4525-BFEE-1B8D573114B6}"/>
              </a:ext>
            </a:extLst>
          </p:cNvPr>
          <p:cNvSpPr>
            <a:spLocks noGrp="1"/>
          </p:cNvSpPr>
          <p:nvPr>
            <p:ph idx="1"/>
          </p:nvPr>
        </p:nvSpPr>
        <p:spPr>
          <a:xfrm>
            <a:off x="1097281" y="1957137"/>
            <a:ext cx="5800824" cy="4235115"/>
          </a:xfrm>
        </p:spPr>
        <p:txBody>
          <a:bodyPr>
            <a:normAutofit fontScale="92500"/>
          </a:bodyPr>
          <a:lstStyle/>
          <a:p>
            <a:pPr lvl="1" algn="just">
              <a:tabLst>
                <a:tab pos="1074738" algn="l"/>
              </a:tabLst>
            </a:pPr>
            <a:endParaRPr lang="en-US" sz="2400" b="0" i="0" dirty="0">
              <a:solidFill>
                <a:srgbClr val="242021"/>
              </a:solidFill>
              <a:effectLst/>
              <a:latin typeface="Times-Roman"/>
            </a:endParaRPr>
          </a:p>
          <a:p>
            <a:pPr lvl="1" algn="just">
              <a:tabLst>
                <a:tab pos="1074738" algn="l"/>
              </a:tabLst>
            </a:pPr>
            <a:r>
              <a:rPr lang="en-US" sz="2400" b="0" i="0" dirty="0">
                <a:solidFill>
                  <a:srgbClr val="242021"/>
                </a:solidFill>
                <a:effectLst/>
                <a:latin typeface="Times-Roman"/>
              </a:rPr>
              <a:t>The Swiss mathematician Leonhard Euler solved this problem. His solution, published</a:t>
            </a:r>
            <a:r>
              <a:rPr lang="en-US" sz="2400" dirty="0">
                <a:solidFill>
                  <a:srgbClr val="242021"/>
                </a:solidFill>
                <a:latin typeface="Times-Roman"/>
              </a:rPr>
              <a:t> </a:t>
            </a:r>
            <a:r>
              <a:rPr lang="en-US" sz="2400" b="0" i="0" dirty="0">
                <a:solidFill>
                  <a:srgbClr val="242021"/>
                </a:solidFill>
                <a:effectLst/>
                <a:latin typeface="Times-Roman"/>
              </a:rPr>
              <a:t>in 1736, may be the first use of graph theory.</a:t>
            </a:r>
            <a:r>
              <a:rPr lang="en-US" sz="3200" dirty="0"/>
              <a:t> </a:t>
            </a:r>
          </a:p>
          <a:p>
            <a:pPr lvl="1" algn="just">
              <a:tabLst>
                <a:tab pos="1074738" algn="l"/>
              </a:tabLst>
            </a:pPr>
            <a:endParaRPr lang="en-US" sz="3200" dirty="0"/>
          </a:p>
          <a:p>
            <a:pPr lvl="1" algn="just">
              <a:tabLst>
                <a:tab pos="1074738" algn="l"/>
              </a:tabLst>
            </a:pPr>
            <a:r>
              <a:rPr lang="en-US" sz="2400" b="0" i="0" dirty="0">
                <a:solidFill>
                  <a:srgbClr val="242021"/>
                </a:solidFill>
                <a:effectLst/>
                <a:latin typeface="Times-Roman"/>
              </a:rPr>
              <a:t>Euler studied this problem using the multigraph obtained when the four regions are represented by vertices and the bridges by edge.	</a:t>
            </a:r>
            <a:r>
              <a:rPr lang="en-US" sz="3200" dirty="0"/>
              <a:t> </a:t>
            </a:r>
            <a:br>
              <a:rPr lang="en-US" sz="2400" dirty="0"/>
            </a:br>
            <a:br>
              <a:rPr lang="en-US" sz="2400" dirty="0"/>
            </a:br>
            <a:br>
              <a:rPr lang="en-US" dirty="0"/>
            </a:br>
            <a:endParaRPr lang="en-US" dirty="0"/>
          </a:p>
        </p:txBody>
      </p:sp>
      <p:pic>
        <p:nvPicPr>
          <p:cNvPr id="5" name="Picture 4">
            <a:extLst>
              <a:ext uri="{FF2B5EF4-FFF2-40B4-BE49-F238E27FC236}">
                <a16:creationId xmlns:a16="http://schemas.microsoft.com/office/drawing/2014/main" id="{0681289C-5B6D-4975-A55F-3F7C4D4EA0CE}"/>
              </a:ext>
            </a:extLst>
          </p:cNvPr>
          <p:cNvPicPr>
            <a:picLocks noChangeAspect="1"/>
          </p:cNvPicPr>
          <p:nvPr/>
        </p:nvPicPr>
        <p:blipFill>
          <a:blip r:embed="rId2"/>
          <a:stretch>
            <a:fillRect/>
          </a:stretch>
        </p:blipFill>
        <p:spPr>
          <a:xfrm>
            <a:off x="7561095" y="1895248"/>
            <a:ext cx="3171073" cy="4313046"/>
          </a:xfrm>
          <a:prstGeom prst="rect">
            <a:avLst/>
          </a:prstGeom>
        </p:spPr>
      </p:pic>
    </p:spTree>
    <p:extLst>
      <p:ext uri="{BB962C8B-B14F-4D97-AF65-F5344CB8AC3E}">
        <p14:creationId xmlns:p14="http://schemas.microsoft.com/office/powerpoint/2010/main" val="184957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C01-95D2-422F-B03B-0D1719433593}"/>
              </a:ext>
            </a:extLst>
          </p:cNvPr>
          <p:cNvSpPr>
            <a:spLocks noGrp="1"/>
          </p:cNvSpPr>
          <p:nvPr>
            <p:ph type="title"/>
          </p:nvPr>
        </p:nvSpPr>
        <p:spPr>
          <a:xfrm>
            <a:off x="250371" y="268966"/>
            <a:ext cx="10515600" cy="758825"/>
          </a:xfrm>
        </p:spPr>
        <p:txBody>
          <a:bodyPr/>
          <a:lstStyle/>
          <a:p>
            <a:r>
              <a:rPr lang="en-US" b="1" dirty="0"/>
              <a:t>Exercise 2:</a:t>
            </a:r>
          </a:p>
        </p:txBody>
      </p:sp>
      <p:sp>
        <p:nvSpPr>
          <p:cNvPr id="3" name="Content Placeholder 2">
            <a:extLst>
              <a:ext uri="{FF2B5EF4-FFF2-40B4-BE49-F238E27FC236}">
                <a16:creationId xmlns:a16="http://schemas.microsoft.com/office/drawing/2014/main" id="{249D7ADA-E79D-4B05-9006-2C36A342B959}"/>
              </a:ext>
            </a:extLst>
          </p:cNvPr>
          <p:cNvSpPr>
            <a:spLocks noGrp="1"/>
          </p:cNvSpPr>
          <p:nvPr>
            <p:ph idx="1"/>
          </p:nvPr>
        </p:nvSpPr>
        <p:spPr>
          <a:xfrm>
            <a:off x="250371" y="445289"/>
            <a:ext cx="10515600" cy="5053013"/>
          </a:xfrm>
        </p:spPr>
        <p:txBody>
          <a:bodyPr/>
          <a:lstStyle/>
          <a:p>
            <a:pPr marL="0" indent="0">
              <a:buNone/>
            </a:pPr>
            <a:endParaRPr lang="en-US" sz="2000" b="1" dirty="0"/>
          </a:p>
          <a:p>
            <a:pPr marL="0" indent="0">
              <a:buNone/>
            </a:pPr>
            <a:r>
              <a:rPr lang="en-US" sz="2000" b="1" dirty="0"/>
              <a:t>For the following Graph (G2):</a:t>
            </a:r>
            <a:endParaRPr lang="en-US" b="1" dirty="0"/>
          </a:p>
        </p:txBody>
      </p:sp>
      <p:sp>
        <p:nvSpPr>
          <p:cNvPr id="5" name="TextBox 4">
            <a:extLst>
              <a:ext uri="{FF2B5EF4-FFF2-40B4-BE49-F238E27FC236}">
                <a16:creationId xmlns:a16="http://schemas.microsoft.com/office/drawing/2014/main" id="{D928C801-480E-4A5B-A0D2-43F0C810D4CA}"/>
              </a:ext>
            </a:extLst>
          </p:cNvPr>
          <p:cNvSpPr txBox="1"/>
          <p:nvPr/>
        </p:nvSpPr>
        <p:spPr>
          <a:xfrm>
            <a:off x="5015773" y="1347739"/>
            <a:ext cx="6400800" cy="3139321"/>
          </a:xfrm>
          <a:prstGeom prst="rect">
            <a:avLst/>
          </a:prstGeom>
          <a:noFill/>
        </p:spPr>
        <p:txBody>
          <a:bodyPr wrap="square" rtlCol="0">
            <a:spAutoFit/>
          </a:bodyPr>
          <a:lstStyle/>
          <a:p>
            <a:pPr marL="342900" indent="-342900">
              <a:buFont typeface="+mj-lt"/>
              <a:buAutoNum type="romanLcPeriod"/>
            </a:pPr>
            <a:endParaRPr lang="en-US" dirty="0"/>
          </a:p>
          <a:p>
            <a:pPr marL="400050" indent="-400050">
              <a:buFont typeface="+mj-lt"/>
              <a:buAutoNum type="romanLcPeriod"/>
            </a:pPr>
            <a:r>
              <a:rPr lang="en-US" sz="2000" dirty="0"/>
              <a:t>Calculate the degree of all the vertices.</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any Euler paths?</a:t>
            </a:r>
          </a:p>
          <a:p>
            <a:pPr marL="914400" lvl="1" indent="-457200">
              <a:buAutoNum type="alphaLcPeriod"/>
            </a:pPr>
            <a:r>
              <a:rPr lang="en-US" sz="2000" dirty="0"/>
              <a:t>If Euler path exist, write down 1 Euler path?</a:t>
            </a:r>
          </a:p>
          <a:p>
            <a:pPr marL="914400" lvl="1" indent="-457200">
              <a:buAutoNum type="alphaLcPeriod"/>
            </a:pPr>
            <a:r>
              <a:rPr lang="en-US" sz="2000" dirty="0"/>
              <a:t>If Euler path do not exists, why?</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Euler circuits?</a:t>
            </a:r>
          </a:p>
          <a:p>
            <a:pPr lvl="1"/>
            <a:r>
              <a:rPr lang="en-US" sz="2000" dirty="0"/>
              <a:t>a.	If Euler circuit exists, write down 1 Euler circuit?</a:t>
            </a:r>
          </a:p>
          <a:p>
            <a:pPr lvl="1"/>
            <a:r>
              <a:rPr lang="en-US" sz="2000" dirty="0"/>
              <a:t>b.	If no Euler circuit exists, why?</a:t>
            </a:r>
          </a:p>
        </p:txBody>
      </p:sp>
      <p:pic>
        <p:nvPicPr>
          <p:cNvPr id="6" name="Picture 5">
            <a:extLst>
              <a:ext uri="{FF2B5EF4-FFF2-40B4-BE49-F238E27FC236}">
                <a16:creationId xmlns:a16="http://schemas.microsoft.com/office/drawing/2014/main" id="{E51A57EE-CC88-438D-A504-2394EC2B0EBA}"/>
              </a:ext>
            </a:extLst>
          </p:cNvPr>
          <p:cNvPicPr>
            <a:picLocks noChangeAspect="1"/>
          </p:cNvPicPr>
          <p:nvPr/>
        </p:nvPicPr>
        <p:blipFill>
          <a:blip r:embed="rId3"/>
          <a:stretch>
            <a:fillRect/>
          </a:stretch>
        </p:blipFill>
        <p:spPr>
          <a:xfrm>
            <a:off x="838200" y="1413053"/>
            <a:ext cx="4114800" cy="3300721"/>
          </a:xfrm>
          <a:prstGeom prst="rect">
            <a:avLst/>
          </a:prstGeom>
        </p:spPr>
      </p:pic>
      <p:sp>
        <p:nvSpPr>
          <p:cNvPr id="4" name="Rectangle 3">
            <a:extLst>
              <a:ext uri="{FF2B5EF4-FFF2-40B4-BE49-F238E27FC236}">
                <a16:creationId xmlns:a16="http://schemas.microsoft.com/office/drawing/2014/main" id="{02A01AE7-4DE4-4782-AEEA-FDB1ED162D21}"/>
              </a:ext>
            </a:extLst>
          </p:cNvPr>
          <p:cNvSpPr/>
          <p:nvPr/>
        </p:nvSpPr>
        <p:spPr>
          <a:xfrm>
            <a:off x="250368" y="4671977"/>
            <a:ext cx="11691262" cy="1631216"/>
          </a:xfrm>
          <a:prstGeom prst="rect">
            <a:avLst/>
          </a:prstGeom>
        </p:spPr>
        <p:txBody>
          <a:bodyPr wrap="square">
            <a:spAutoFit/>
          </a:bodyPr>
          <a:lstStyle/>
          <a:p>
            <a:pPr lvl="0" defTabSz="914400">
              <a:defRPr/>
            </a:pPr>
            <a:r>
              <a:rPr lang="en-US" sz="2000" b="1" dirty="0">
                <a:solidFill>
                  <a:srgbClr val="0070C0"/>
                </a:solidFill>
              </a:rPr>
              <a:t>In the graph (G1), there are several Euler paths.</a:t>
            </a:r>
          </a:p>
          <a:p>
            <a:pPr lvl="0" defTabSz="914400">
              <a:defRPr/>
            </a:pPr>
            <a:endParaRPr lang="en-US" sz="2000" dirty="0"/>
          </a:p>
          <a:p>
            <a:r>
              <a:rPr lang="en-US" sz="2000" b="1" dirty="0">
                <a:solidFill>
                  <a:srgbClr val="00B050"/>
                </a:solidFill>
              </a:rPr>
              <a:t>The graph G2 has </a:t>
            </a:r>
            <a:r>
              <a:rPr lang="en-US" b="1" dirty="0">
                <a:solidFill>
                  <a:srgbClr val="00B050"/>
                </a:solidFill>
              </a:rPr>
              <a:t>several</a:t>
            </a:r>
            <a:r>
              <a:rPr lang="en-US" sz="2000" b="1" dirty="0">
                <a:solidFill>
                  <a:srgbClr val="00B050"/>
                </a:solidFill>
              </a:rPr>
              <a:t> possible Euler circuits. Here’s a couple, starting and ending at vertex A: ADEACEFCBA and AECABCFEDA.</a:t>
            </a:r>
          </a:p>
          <a:p>
            <a:r>
              <a:rPr lang="en-US" sz="2000" b="1" dirty="0">
                <a:solidFill>
                  <a:srgbClr val="002060"/>
                </a:solidFill>
              </a:rPr>
              <a:t>Degree of all the vertices is even. </a:t>
            </a:r>
          </a:p>
        </p:txBody>
      </p:sp>
    </p:spTree>
    <p:extLst>
      <p:ext uri="{BB962C8B-B14F-4D97-AF65-F5344CB8AC3E}">
        <p14:creationId xmlns:p14="http://schemas.microsoft.com/office/powerpoint/2010/main" val="216498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C01-95D2-422F-B03B-0D1719433593}"/>
              </a:ext>
            </a:extLst>
          </p:cNvPr>
          <p:cNvSpPr>
            <a:spLocks noGrp="1"/>
          </p:cNvSpPr>
          <p:nvPr>
            <p:ph type="title"/>
          </p:nvPr>
        </p:nvSpPr>
        <p:spPr>
          <a:xfrm>
            <a:off x="201379" y="152849"/>
            <a:ext cx="10515600" cy="758825"/>
          </a:xfrm>
        </p:spPr>
        <p:txBody>
          <a:bodyPr/>
          <a:lstStyle/>
          <a:p>
            <a:r>
              <a:rPr lang="en-US" b="1" dirty="0"/>
              <a:t>Exercise 3:</a:t>
            </a:r>
          </a:p>
        </p:txBody>
      </p:sp>
      <p:sp>
        <p:nvSpPr>
          <p:cNvPr id="3" name="Content Placeholder 2">
            <a:extLst>
              <a:ext uri="{FF2B5EF4-FFF2-40B4-BE49-F238E27FC236}">
                <a16:creationId xmlns:a16="http://schemas.microsoft.com/office/drawing/2014/main" id="{249D7ADA-E79D-4B05-9006-2C36A342B959}"/>
              </a:ext>
            </a:extLst>
          </p:cNvPr>
          <p:cNvSpPr>
            <a:spLocks noGrp="1"/>
          </p:cNvSpPr>
          <p:nvPr>
            <p:ph idx="1"/>
          </p:nvPr>
        </p:nvSpPr>
        <p:spPr>
          <a:xfrm>
            <a:off x="250366" y="340170"/>
            <a:ext cx="10515600" cy="5053013"/>
          </a:xfrm>
        </p:spPr>
        <p:txBody>
          <a:bodyPr/>
          <a:lstStyle/>
          <a:p>
            <a:pPr marL="0" indent="0">
              <a:buNone/>
            </a:pPr>
            <a:endParaRPr lang="en-US" sz="2000" b="1" dirty="0"/>
          </a:p>
          <a:p>
            <a:pPr marL="0" indent="0">
              <a:buNone/>
            </a:pPr>
            <a:r>
              <a:rPr lang="en-US" sz="2000" b="1" dirty="0"/>
              <a:t>For the following Graph (G3):</a:t>
            </a:r>
            <a:endParaRPr lang="en-US" b="1" dirty="0"/>
          </a:p>
        </p:txBody>
      </p:sp>
      <p:sp>
        <p:nvSpPr>
          <p:cNvPr id="5" name="TextBox 4">
            <a:extLst>
              <a:ext uri="{FF2B5EF4-FFF2-40B4-BE49-F238E27FC236}">
                <a16:creationId xmlns:a16="http://schemas.microsoft.com/office/drawing/2014/main" id="{D928C801-480E-4A5B-A0D2-43F0C810D4CA}"/>
              </a:ext>
            </a:extLst>
          </p:cNvPr>
          <p:cNvSpPr txBox="1"/>
          <p:nvPr/>
        </p:nvSpPr>
        <p:spPr>
          <a:xfrm>
            <a:off x="5179060" y="1037495"/>
            <a:ext cx="6400800" cy="3139321"/>
          </a:xfrm>
          <a:prstGeom prst="rect">
            <a:avLst/>
          </a:prstGeom>
          <a:noFill/>
        </p:spPr>
        <p:txBody>
          <a:bodyPr wrap="square" rtlCol="0">
            <a:spAutoFit/>
          </a:bodyPr>
          <a:lstStyle/>
          <a:p>
            <a:pPr marL="342900" indent="-342900">
              <a:buFont typeface="+mj-lt"/>
              <a:buAutoNum type="romanLcPeriod"/>
            </a:pPr>
            <a:endParaRPr lang="en-US" dirty="0"/>
          </a:p>
          <a:p>
            <a:pPr marL="400050" indent="-400050">
              <a:buFont typeface="+mj-lt"/>
              <a:buAutoNum type="romanLcPeriod"/>
            </a:pPr>
            <a:r>
              <a:rPr lang="en-US" sz="2000" dirty="0"/>
              <a:t>Calculate the degree of all the vertices.</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any Euler paths?</a:t>
            </a:r>
          </a:p>
          <a:p>
            <a:pPr marL="914400" lvl="1" indent="-457200">
              <a:buAutoNum type="alphaLcPeriod"/>
            </a:pPr>
            <a:r>
              <a:rPr lang="en-US" sz="2000" dirty="0"/>
              <a:t>If Euler path exist, write down 1 Euler path?</a:t>
            </a:r>
          </a:p>
          <a:p>
            <a:pPr marL="914400" lvl="1" indent="-457200">
              <a:buAutoNum type="alphaLcPeriod"/>
            </a:pPr>
            <a:r>
              <a:rPr lang="en-US" sz="2000" dirty="0"/>
              <a:t>If Euler path do not exists, why?</a:t>
            </a:r>
          </a:p>
          <a:p>
            <a:pPr marL="400050" indent="-400050">
              <a:buFont typeface="+mj-lt"/>
              <a:buAutoNum type="romanLcPeriod"/>
            </a:pPr>
            <a:endParaRPr lang="en-US" sz="2000" dirty="0"/>
          </a:p>
          <a:p>
            <a:pPr marL="400050" indent="-400050">
              <a:buFont typeface="+mj-lt"/>
              <a:buAutoNum type="romanLcPeriod"/>
            </a:pPr>
            <a:r>
              <a:rPr lang="en-US" sz="2000" dirty="0"/>
              <a:t>For graph G, is there exists Euler circuits?</a:t>
            </a:r>
          </a:p>
          <a:p>
            <a:pPr lvl="1"/>
            <a:r>
              <a:rPr lang="en-US" sz="2000" dirty="0"/>
              <a:t>a.	If Euler circuit exists, write down 1 Euler circuit?</a:t>
            </a:r>
          </a:p>
          <a:p>
            <a:pPr lvl="1"/>
            <a:r>
              <a:rPr lang="en-US" sz="2000" dirty="0"/>
              <a:t>b.	If no Euler circuit exists, why?</a:t>
            </a:r>
          </a:p>
        </p:txBody>
      </p:sp>
      <p:pic>
        <p:nvPicPr>
          <p:cNvPr id="4" name="Picture 3">
            <a:extLst>
              <a:ext uri="{FF2B5EF4-FFF2-40B4-BE49-F238E27FC236}">
                <a16:creationId xmlns:a16="http://schemas.microsoft.com/office/drawing/2014/main" id="{6AE8DA28-D167-4D4F-8031-C399BE361F9A}"/>
              </a:ext>
            </a:extLst>
          </p:cNvPr>
          <p:cNvPicPr>
            <a:picLocks noChangeAspect="1"/>
          </p:cNvPicPr>
          <p:nvPr/>
        </p:nvPicPr>
        <p:blipFill>
          <a:blip r:embed="rId3"/>
          <a:stretch>
            <a:fillRect/>
          </a:stretch>
        </p:blipFill>
        <p:spPr>
          <a:xfrm>
            <a:off x="838200" y="1133187"/>
            <a:ext cx="3872315" cy="3139322"/>
          </a:xfrm>
          <a:prstGeom prst="rect">
            <a:avLst/>
          </a:prstGeom>
        </p:spPr>
      </p:pic>
      <p:sp>
        <p:nvSpPr>
          <p:cNvPr id="6" name="Rectangle 5">
            <a:extLst>
              <a:ext uri="{FF2B5EF4-FFF2-40B4-BE49-F238E27FC236}">
                <a16:creationId xmlns:a16="http://schemas.microsoft.com/office/drawing/2014/main" id="{7117DE5D-719B-40E6-B443-2C024FC78E30}"/>
              </a:ext>
            </a:extLst>
          </p:cNvPr>
          <p:cNvSpPr/>
          <p:nvPr/>
        </p:nvSpPr>
        <p:spPr>
          <a:xfrm>
            <a:off x="201379" y="4438077"/>
            <a:ext cx="11865435" cy="1631216"/>
          </a:xfrm>
          <a:prstGeom prst="rect">
            <a:avLst/>
          </a:prstGeom>
        </p:spPr>
        <p:txBody>
          <a:bodyPr wrap="square">
            <a:spAutoFit/>
          </a:bodyPr>
          <a:lstStyle/>
          <a:p>
            <a:pPr lvl="0" defTabSz="914400">
              <a:defRPr/>
            </a:pPr>
            <a:r>
              <a:rPr lang="en-US" sz="2000" b="1" dirty="0">
                <a:solidFill>
                  <a:srgbClr val="0070C0"/>
                </a:solidFill>
              </a:rPr>
              <a:t>In the graph G3, vertices A and C have degree 4, since there are 4 edges leading into each vertex. B is degree 2, D is degree 3, and E is degree 1. </a:t>
            </a:r>
          </a:p>
          <a:p>
            <a:pPr lvl="0" defTabSz="914400">
              <a:defRPr/>
            </a:pPr>
            <a:endParaRPr lang="en-US" sz="2000" b="1" dirty="0">
              <a:solidFill>
                <a:srgbClr val="0070C0"/>
              </a:solidFill>
            </a:endParaRPr>
          </a:p>
          <a:p>
            <a:pPr lvl="0" defTabSz="914400">
              <a:defRPr/>
            </a:pPr>
            <a:r>
              <a:rPr lang="en-US" sz="2000" b="1" dirty="0">
                <a:solidFill>
                  <a:srgbClr val="00B050"/>
                </a:solidFill>
              </a:rPr>
              <a:t>This graph contains two vertices with odd degree (D and E) and three vertices with even degree (A, B, and C), </a:t>
            </a:r>
          </a:p>
          <a:p>
            <a:pPr lvl="0" defTabSz="914400">
              <a:defRPr/>
            </a:pPr>
            <a:r>
              <a:rPr lang="en-US" sz="2000" b="1" dirty="0">
                <a:solidFill>
                  <a:srgbClr val="00B050"/>
                </a:solidFill>
              </a:rPr>
              <a:t>so Euler’s theorems tell us this graph has an Euler path, but not an Euler circuit.</a:t>
            </a:r>
          </a:p>
        </p:txBody>
      </p:sp>
    </p:spTree>
    <p:extLst>
      <p:ext uri="{BB962C8B-B14F-4D97-AF65-F5344CB8AC3E}">
        <p14:creationId xmlns:p14="http://schemas.microsoft.com/office/powerpoint/2010/main" val="328807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arn(inVertical)">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C01-95D2-422F-B03B-0D1719433593}"/>
              </a:ext>
            </a:extLst>
          </p:cNvPr>
          <p:cNvSpPr>
            <a:spLocks noGrp="1"/>
          </p:cNvSpPr>
          <p:nvPr>
            <p:ph type="title"/>
          </p:nvPr>
        </p:nvSpPr>
        <p:spPr>
          <a:xfrm>
            <a:off x="234043" y="267151"/>
            <a:ext cx="10515600" cy="758825"/>
          </a:xfrm>
        </p:spPr>
        <p:txBody>
          <a:bodyPr/>
          <a:lstStyle/>
          <a:p>
            <a:r>
              <a:rPr lang="en-US" b="1" dirty="0"/>
              <a:t>Exercise 4:</a:t>
            </a:r>
          </a:p>
        </p:txBody>
      </p:sp>
      <p:sp>
        <p:nvSpPr>
          <p:cNvPr id="3" name="Content Placeholder 2">
            <a:extLst>
              <a:ext uri="{FF2B5EF4-FFF2-40B4-BE49-F238E27FC236}">
                <a16:creationId xmlns:a16="http://schemas.microsoft.com/office/drawing/2014/main" id="{249D7ADA-E79D-4B05-9006-2C36A342B959}"/>
              </a:ext>
            </a:extLst>
          </p:cNvPr>
          <p:cNvSpPr>
            <a:spLocks noGrp="1"/>
          </p:cNvSpPr>
          <p:nvPr>
            <p:ph idx="1"/>
          </p:nvPr>
        </p:nvSpPr>
        <p:spPr>
          <a:xfrm>
            <a:off x="838200" y="683072"/>
            <a:ext cx="10515600" cy="5053013"/>
          </a:xfrm>
        </p:spPr>
        <p:txBody>
          <a:bodyPr/>
          <a:lstStyle/>
          <a:p>
            <a:pPr marL="0" indent="0">
              <a:buNone/>
            </a:pPr>
            <a:endParaRPr lang="en-US" sz="2000" b="1" dirty="0"/>
          </a:p>
          <a:p>
            <a:pPr marL="0" indent="0">
              <a:buNone/>
            </a:pPr>
            <a:r>
              <a:rPr lang="en-US" sz="2000" b="1" dirty="0"/>
              <a:t>For the following Graph (G4):</a:t>
            </a:r>
            <a:endParaRPr lang="en-US" b="1" dirty="0"/>
          </a:p>
        </p:txBody>
      </p:sp>
      <p:sp>
        <p:nvSpPr>
          <p:cNvPr id="5" name="TextBox 4">
            <a:extLst>
              <a:ext uri="{FF2B5EF4-FFF2-40B4-BE49-F238E27FC236}">
                <a16:creationId xmlns:a16="http://schemas.microsoft.com/office/drawing/2014/main" id="{D928C801-480E-4A5B-A0D2-43F0C810D4CA}"/>
              </a:ext>
            </a:extLst>
          </p:cNvPr>
          <p:cNvSpPr txBox="1"/>
          <p:nvPr/>
        </p:nvSpPr>
        <p:spPr>
          <a:xfrm>
            <a:off x="5221856" y="1683841"/>
            <a:ext cx="6400800" cy="3754874"/>
          </a:xfrm>
          <a:prstGeom prst="rect">
            <a:avLst/>
          </a:prstGeom>
          <a:noFill/>
        </p:spPr>
        <p:txBody>
          <a:bodyPr wrap="square" rtlCol="0">
            <a:spAutoFit/>
          </a:bodyPr>
          <a:lstStyle/>
          <a:p>
            <a:pPr marL="342900" indent="-342900">
              <a:buFont typeface="+mj-lt"/>
              <a:buAutoNum type="romanLcPeriod"/>
            </a:pPr>
            <a:endParaRPr lang="en-US" dirty="0"/>
          </a:p>
          <a:p>
            <a:pPr marL="400050" indent="-400050">
              <a:buFont typeface="+mj-lt"/>
              <a:buAutoNum type="romanLcPeriod"/>
            </a:pPr>
            <a:r>
              <a:rPr lang="en-US" sz="2000" dirty="0"/>
              <a:t>Calculate the degree of all the vertices?</a:t>
            </a:r>
          </a:p>
          <a:p>
            <a:pPr marL="400050" indent="-400050">
              <a:buFont typeface="+mj-lt"/>
              <a:buAutoNum type="romanLcPeriod"/>
            </a:pPr>
            <a:endParaRPr lang="en-US" sz="2000" dirty="0"/>
          </a:p>
          <a:p>
            <a:pPr marL="400050" indent="-400050">
              <a:buFont typeface="+mj-lt"/>
              <a:buAutoNum type="romanLcPeriod"/>
            </a:pPr>
            <a:r>
              <a:rPr lang="en-US" sz="2000" dirty="0"/>
              <a:t>Is Euler path(s) exists for graph G4?</a:t>
            </a:r>
          </a:p>
          <a:p>
            <a:pPr marL="400050" indent="-400050">
              <a:buFont typeface="+mj-lt"/>
              <a:buAutoNum type="romanLcPeriod"/>
            </a:pPr>
            <a:endParaRPr lang="en-US" sz="2000" dirty="0"/>
          </a:p>
          <a:p>
            <a:pPr marL="400050" indent="-400050">
              <a:buFont typeface="+mj-lt"/>
              <a:buAutoNum type="romanLcPeriod"/>
            </a:pPr>
            <a:r>
              <a:rPr lang="en-US" sz="2000" dirty="0"/>
              <a:t>Is Euler circuit(s) exists for graph G4?</a:t>
            </a:r>
          </a:p>
          <a:p>
            <a:pPr marL="400050" indent="-400050">
              <a:buFont typeface="+mj-lt"/>
              <a:buAutoNum type="romanLcPeriod"/>
            </a:pPr>
            <a:endParaRPr lang="en-US" sz="2000" dirty="0"/>
          </a:p>
          <a:p>
            <a:pPr marL="400050" indent="-400050">
              <a:buFont typeface="+mj-lt"/>
              <a:buAutoNum type="romanLcPeriod"/>
            </a:pPr>
            <a:r>
              <a:rPr lang="en-US" sz="2000" dirty="0"/>
              <a:t>Is there exists a bridge(s) in the graph?</a:t>
            </a:r>
          </a:p>
          <a:p>
            <a:pPr marL="857250" lvl="1" indent="-400050">
              <a:buFont typeface="+mj-lt"/>
              <a:buAutoNum type="romanLcPeriod"/>
            </a:pPr>
            <a:r>
              <a:rPr lang="en-US" sz="2000" dirty="0"/>
              <a:t>If yes, identify and write down the bridge(s) edge?</a:t>
            </a:r>
          </a:p>
          <a:p>
            <a:pPr marL="400050" indent="-400050">
              <a:buFont typeface="+mj-lt"/>
              <a:buAutoNum type="romanLcPeriod"/>
            </a:pPr>
            <a:endParaRPr lang="en-US" sz="2000" dirty="0"/>
          </a:p>
          <a:p>
            <a:pPr marL="400050" indent="-400050">
              <a:buFont typeface="+mj-lt"/>
              <a:buAutoNum type="romanLcPeriod"/>
            </a:pPr>
            <a:r>
              <a:rPr lang="en-US" sz="2000" dirty="0"/>
              <a:t>Apply Fleury’s Algorithm to find Euler Circuit (if exists), otherwise find Euler Path </a:t>
            </a:r>
          </a:p>
        </p:txBody>
      </p:sp>
      <p:pic>
        <p:nvPicPr>
          <p:cNvPr id="6" name="Picture 5">
            <a:extLst>
              <a:ext uri="{FF2B5EF4-FFF2-40B4-BE49-F238E27FC236}">
                <a16:creationId xmlns:a16="http://schemas.microsoft.com/office/drawing/2014/main" id="{6FD3BEAD-B600-4148-8F89-52890DE61D90}"/>
              </a:ext>
            </a:extLst>
          </p:cNvPr>
          <p:cNvPicPr>
            <a:picLocks noChangeAspect="1"/>
          </p:cNvPicPr>
          <p:nvPr/>
        </p:nvPicPr>
        <p:blipFill>
          <a:blip r:embed="rId3"/>
          <a:stretch>
            <a:fillRect/>
          </a:stretch>
        </p:blipFill>
        <p:spPr>
          <a:xfrm>
            <a:off x="838200" y="1829385"/>
            <a:ext cx="3577088" cy="3463787"/>
          </a:xfrm>
          <a:prstGeom prst="rect">
            <a:avLst/>
          </a:prstGeom>
        </p:spPr>
      </p:pic>
      <p:sp>
        <p:nvSpPr>
          <p:cNvPr id="4" name="Rectangle 3">
            <a:extLst>
              <a:ext uri="{FF2B5EF4-FFF2-40B4-BE49-F238E27FC236}">
                <a16:creationId xmlns:a16="http://schemas.microsoft.com/office/drawing/2014/main" id="{D32F9EA4-A138-4A86-A8ED-62A5E84BEC59}"/>
              </a:ext>
            </a:extLst>
          </p:cNvPr>
          <p:cNvSpPr/>
          <p:nvPr/>
        </p:nvSpPr>
        <p:spPr>
          <a:xfrm>
            <a:off x="334171" y="5690341"/>
            <a:ext cx="11523657" cy="461665"/>
          </a:xfrm>
          <a:prstGeom prst="rect">
            <a:avLst/>
          </a:prstGeom>
        </p:spPr>
        <p:txBody>
          <a:bodyPr wrap="square">
            <a:spAutoFit/>
          </a:bodyPr>
          <a:lstStyle/>
          <a:p>
            <a:r>
              <a:rPr lang="en-US" sz="2400" b="1" dirty="0">
                <a:solidFill>
                  <a:srgbClr val="002060"/>
                </a:solidFill>
              </a:rPr>
              <a:t>Find an Euler Circuit on this graph using Fleury’s algorithm, starting at vertex A.</a:t>
            </a:r>
          </a:p>
        </p:txBody>
      </p:sp>
    </p:spTree>
    <p:extLst>
      <p:ext uri="{BB962C8B-B14F-4D97-AF65-F5344CB8AC3E}">
        <p14:creationId xmlns:p14="http://schemas.microsoft.com/office/powerpoint/2010/main" val="38881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0C01-95D2-422F-B03B-0D1719433593}"/>
              </a:ext>
            </a:extLst>
          </p:cNvPr>
          <p:cNvSpPr>
            <a:spLocks noGrp="1"/>
          </p:cNvSpPr>
          <p:nvPr>
            <p:ph type="title"/>
          </p:nvPr>
        </p:nvSpPr>
        <p:spPr>
          <a:xfrm>
            <a:off x="838200" y="365125"/>
            <a:ext cx="10515600" cy="758825"/>
          </a:xfrm>
        </p:spPr>
        <p:txBody>
          <a:bodyPr/>
          <a:lstStyle/>
          <a:p>
            <a:r>
              <a:rPr lang="en-US" b="1" dirty="0"/>
              <a:t>Exercise 5:</a:t>
            </a:r>
          </a:p>
        </p:txBody>
      </p:sp>
      <p:sp>
        <p:nvSpPr>
          <p:cNvPr id="3" name="Content Placeholder 2">
            <a:extLst>
              <a:ext uri="{FF2B5EF4-FFF2-40B4-BE49-F238E27FC236}">
                <a16:creationId xmlns:a16="http://schemas.microsoft.com/office/drawing/2014/main" id="{249D7ADA-E79D-4B05-9006-2C36A342B959}"/>
              </a:ext>
            </a:extLst>
          </p:cNvPr>
          <p:cNvSpPr>
            <a:spLocks noGrp="1"/>
          </p:cNvSpPr>
          <p:nvPr>
            <p:ph idx="1"/>
          </p:nvPr>
        </p:nvSpPr>
        <p:spPr>
          <a:xfrm>
            <a:off x="838200" y="1123950"/>
            <a:ext cx="10515600" cy="5053013"/>
          </a:xfrm>
        </p:spPr>
        <p:txBody>
          <a:bodyPr/>
          <a:lstStyle/>
          <a:p>
            <a:pPr marL="0" indent="0">
              <a:buNone/>
            </a:pPr>
            <a:endParaRPr lang="en-US" sz="2000" b="1" dirty="0"/>
          </a:p>
          <a:p>
            <a:pPr marL="0" indent="0">
              <a:buNone/>
            </a:pPr>
            <a:r>
              <a:rPr lang="en-US" sz="2000" b="1" dirty="0"/>
              <a:t>For the following Graph (G5):</a:t>
            </a:r>
            <a:endParaRPr lang="en-US" b="1" dirty="0"/>
          </a:p>
        </p:txBody>
      </p:sp>
      <p:sp>
        <p:nvSpPr>
          <p:cNvPr id="5" name="TextBox 4">
            <a:extLst>
              <a:ext uri="{FF2B5EF4-FFF2-40B4-BE49-F238E27FC236}">
                <a16:creationId xmlns:a16="http://schemas.microsoft.com/office/drawing/2014/main" id="{D928C801-480E-4A5B-A0D2-43F0C810D4CA}"/>
              </a:ext>
            </a:extLst>
          </p:cNvPr>
          <p:cNvSpPr txBox="1"/>
          <p:nvPr/>
        </p:nvSpPr>
        <p:spPr>
          <a:xfrm>
            <a:off x="5887805" y="2970139"/>
            <a:ext cx="5734851" cy="1631216"/>
          </a:xfrm>
          <a:prstGeom prst="rect">
            <a:avLst/>
          </a:prstGeom>
          <a:noFill/>
        </p:spPr>
        <p:txBody>
          <a:bodyPr wrap="square" rtlCol="0">
            <a:spAutoFit/>
          </a:bodyPr>
          <a:lstStyle/>
          <a:p>
            <a:pPr marL="400050" indent="-400050">
              <a:buFont typeface="+mj-lt"/>
              <a:buAutoNum type="romanLcPeriod"/>
            </a:pPr>
            <a:r>
              <a:rPr lang="en-US" sz="2000" dirty="0"/>
              <a:t>Calculate degree of all vertices</a:t>
            </a:r>
          </a:p>
          <a:p>
            <a:pPr marL="400050" indent="-400050">
              <a:buFont typeface="+mj-lt"/>
              <a:buAutoNum type="romanLcPeriod"/>
            </a:pPr>
            <a:endParaRPr lang="en-US" sz="2000" dirty="0"/>
          </a:p>
          <a:p>
            <a:pPr marL="400050" indent="-400050">
              <a:buFont typeface="+mj-lt"/>
              <a:buAutoNum type="romanLcPeriod"/>
            </a:pPr>
            <a:r>
              <a:rPr lang="en-US" sz="2000" dirty="0"/>
              <a:t>Identify bridge (if any exists)</a:t>
            </a:r>
          </a:p>
          <a:p>
            <a:pPr marL="400050" indent="-400050">
              <a:buFont typeface="+mj-lt"/>
              <a:buAutoNum type="romanLcPeriod"/>
            </a:pPr>
            <a:endParaRPr lang="en-US" sz="2000" dirty="0"/>
          </a:p>
          <a:p>
            <a:pPr marL="400050" indent="-400050">
              <a:buFont typeface="+mj-lt"/>
              <a:buAutoNum type="romanLcPeriod"/>
            </a:pPr>
            <a:r>
              <a:rPr lang="en-US" sz="2000" dirty="0"/>
              <a:t>Apply Fleury’s Algorithm to find Euler Circuit</a:t>
            </a:r>
          </a:p>
        </p:txBody>
      </p:sp>
      <p:pic>
        <p:nvPicPr>
          <p:cNvPr id="4" name="Picture 3">
            <a:extLst>
              <a:ext uri="{FF2B5EF4-FFF2-40B4-BE49-F238E27FC236}">
                <a16:creationId xmlns:a16="http://schemas.microsoft.com/office/drawing/2014/main" id="{C03055BA-AAE5-422F-AFAA-D84394DC9254}"/>
              </a:ext>
            </a:extLst>
          </p:cNvPr>
          <p:cNvPicPr>
            <a:picLocks noChangeAspect="1"/>
          </p:cNvPicPr>
          <p:nvPr/>
        </p:nvPicPr>
        <p:blipFill>
          <a:blip r:embed="rId3"/>
          <a:stretch>
            <a:fillRect/>
          </a:stretch>
        </p:blipFill>
        <p:spPr>
          <a:xfrm>
            <a:off x="569344" y="2465092"/>
            <a:ext cx="5049605" cy="3042574"/>
          </a:xfrm>
          <a:prstGeom prst="rect">
            <a:avLst/>
          </a:prstGeom>
        </p:spPr>
      </p:pic>
    </p:spTree>
    <p:extLst>
      <p:ext uri="{BB962C8B-B14F-4D97-AF65-F5344CB8AC3E}">
        <p14:creationId xmlns:p14="http://schemas.microsoft.com/office/powerpoint/2010/main" val="606327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274C-CAB9-4BAA-B924-0D2F3476FA43}"/>
              </a:ext>
            </a:extLst>
          </p:cNvPr>
          <p:cNvSpPr>
            <a:spLocks noGrp="1"/>
          </p:cNvSpPr>
          <p:nvPr>
            <p:ph type="title"/>
          </p:nvPr>
        </p:nvSpPr>
        <p:spPr/>
        <p:txBody>
          <a:bodyPr/>
          <a:lstStyle/>
          <a:p>
            <a:r>
              <a:rPr lang="en-US" dirty="0"/>
              <a:t>Exercises – Euler Graphs</a:t>
            </a:r>
            <a:endParaRPr lang="en-PK" dirty="0"/>
          </a:p>
        </p:txBody>
      </p:sp>
      <p:pic>
        <p:nvPicPr>
          <p:cNvPr id="5" name="Picture 4">
            <a:extLst>
              <a:ext uri="{FF2B5EF4-FFF2-40B4-BE49-F238E27FC236}">
                <a16:creationId xmlns:a16="http://schemas.microsoft.com/office/drawing/2014/main" id="{E69EB528-4237-472E-B978-257064D61210}"/>
              </a:ext>
            </a:extLst>
          </p:cNvPr>
          <p:cNvPicPr>
            <a:picLocks noChangeAspect="1"/>
          </p:cNvPicPr>
          <p:nvPr/>
        </p:nvPicPr>
        <p:blipFill>
          <a:blip r:embed="rId2"/>
          <a:stretch>
            <a:fillRect/>
          </a:stretch>
        </p:blipFill>
        <p:spPr>
          <a:xfrm>
            <a:off x="1943100" y="2056996"/>
            <a:ext cx="3684161" cy="3438548"/>
          </a:xfrm>
          <a:prstGeom prst="rect">
            <a:avLst/>
          </a:prstGeom>
        </p:spPr>
      </p:pic>
      <p:pic>
        <p:nvPicPr>
          <p:cNvPr id="7" name="Picture 6">
            <a:extLst>
              <a:ext uri="{FF2B5EF4-FFF2-40B4-BE49-F238E27FC236}">
                <a16:creationId xmlns:a16="http://schemas.microsoft.com/office/drawing/2014/main" id="{DB81DD40-91C7-4052-B9A1-8F9FE550F48B}"/>
              </a:ext>
            </a:extLst>
          </p:cNvPr>
          <p:cNvPicPr>
            <a:picLocks noChangeAspect="1"/>
          </p:cNvPicPr>
          <p:nvPr/>
        </p:nvPicPr>
        <p:blipFill>
          <a:blip r:embed="rId3"/>
          <a:stretch>
            <a:fillRect/>
          </a:stretch>
        </p:blipFill>
        <p:spPr>
          <a:xfrm>
            <a:off x="7349564" y="2056996"/>
            <a:ext cx="2899336" cy="3448454"/>
          </a:xfrm>
          <a:prstGeom prst="rect">
            <a:avLst/>
          </a:prstGeom>
        </p:spPr>
      </p:pic>
    </p:spTree>
    <p:extLst>
      <p:ext uri="{BB962C8B-B14F-4D97-AF65-F5344CB8AC3E}">
        <p14:creationId xmlns:p14="http://schemas.microsoft.com/office/powerpoint/2010/main" val="271837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63D8-306D-495D-B996-820D74DA9744}"/>
              </a:ext>
            </a:extLst>
          </p:cNvPr>
          <p:cNvSpPr>
            <a:spLocks noGrp="1"/>
          </p:cNvSpPr>
          <p:nvPr>
            <p:ph type="title"/>
          </p:nvPr>
        </p:nvSpPr>
        <p:spPr/>
        <p:txBody>
          <a:bodyPr/>
          <a:lstStyle/>
          <a:p>
            <a:r>
              <a:rPr lang="en-US" dirty="0"/>
              <a:t>EULERIAN PATH - GRAPH</a:t>
            </a:r>
          </a:p>
        </p:txBody>
      </p:sp>
      <p:sp>
        <p:nvSpPr>
          <p:cNvPr id="3" name="Content Placeholder 2">
            <a:extLst>
              <a:ext uri="{FF2B5EF4-FFF2-40B4-BE49-F238E27FC236}">
                <a16:creationId xmlns:a16="http://schemas.microsoft.com/office/drawing/2014/main" id="{D9010199-92B5-4B1C-9743-3A2CEA1966F0}"/>
              </a:ext>
            </a:extLst>
          </p:cNvPr>
          <p:cNvSpPr>
            <a:spLocks noGrp="1"/>
          </p:cNvSpPr>
          <p:nvPr>
            <p:ph idx="1"/>
          </p:nvPr>
        </p:nvSpPr>
        <p:spPr/>
        <p:txBody>
          <a:bodyPr/>
          <a:lstStyle/>
          <a:p>
            <a:endParaRPr lang="en-US" dirty="0"/>
          </a:p>
          <a:p>
            <a:r>
              <a:rPr lang="en-US" sz="2800" dirty="0"/>
              <a:t>Euler Posed a general problem:</a:t>
            </a:r>
          </a:p>
          <a:p>
            <a:endParaRPr lang="en-US" sz="2800" dirty="0"/>
          </a:p>
          <a:p>
            <a:pPr lvl="1"/>
            <a:r>
              <a:rPr lang="en-US" sz="2400" dirty="0"/>
              <a:t>In what type of graph G is it possible to find a closed walk running through every edge of G exactly once?</a:t>
            </a:r>
          </a:p>
          <a:p>
            <a:pPr lvl="1"/>
            <a:endParaRPr lang="en-US" dirty="0"/>
          </a:p>
          <a:p>
            <a:pPr lvl="1"/>
            <a:endParaRPr lang="en-US" dirty="0"/>
          </a:p>
        </p:txBody>
      </p:sp>
    </p:spTree>
    <p:extLst>
      <p:ext uri="{BB962C8B-B14F-4D97-AF65-F5344CB8AC3E}">
        <p14:creationId xmlns:p14="http://schemas.microsoft.com/office/powerpoint/2010/main" val="156843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51A-DEA4-40AD-94EB-1064326863A9}"/>
              </a:ext>
            </a:extLst>
          </p:cNvPr>
          <p:cNvSpPr>
            <a:spLocks noGrp="1"/>
          </p:cNvSpPr>
          <p:nvPr>
            <p:ph type="title"/>
          </p:nvPr>
        </p:nvSpPr>
        <p:spPr/>
        <p:txBody>
          <a:bodyPr/>
          <a:lstStyle/>
          <a:p>
            <a:r>
              <a:rPr lang="en-US" dirty="0"/>
              <a:t>EULER PATH - GRAPH</a:t>
            </a:r>
          </a:p>
        </p:txBody>
      </p:sp>
      <p:sp>
        <p:nvSpPr>
          <p:cNvPr id="3" name="Content Placeholder 2">
            <a:extLst>
              <a:ext uri="{FF2B5EF4-FFF2-40B4-BE49-F238E27FC236}">
                <a16:creationId xmlns:a16="http://schemas.microsoft.com/office/drawing/2014/main" id="{6D4C50E9-BFD6-4535-9591-16D5A1762208}"/>
              </a:ext>
            </a:extLst>
          </p:cNvPr>
          <p:cNvSpPr>
            <a:spLocks noGrp="1"/>
          </p:cNvSpPr>
          <p:nvPr>
            <p:ph idx="1"/>
          </p:nvPr>
        </p:nvSpPr>
        <p:spPr/>
        <p:txBody>
          <a:bodyPr/>
          <a:lstStyle/>
          <a:p>
            <a:endParaRPr lang="en-US" b="1" dirty="0"/>
          </a:p>
          <a:p>
            <a:pPr lvl="1"/>
            <a:endParaRPr lang="en-US" sz="2400" dirty="0"/>
          </a:p>
          <a:p>
            <a:r>
              <a:rPr lang="en-US" sz="2800" b="1" dirty="0"/>
              <a:t>Euler Line:</a:t>
            </a:r>
          </a:p>
          <a:p>
            <a:pPr lvl="1"/>
            <a:r>
              <a:rPr lang="en-US" sz="2400" dirty="0"/>
              <a:t>Some closed walk in a graph that contains all the edges of graph, then the walk is called Euler line</a:t>
            </a:r>
          </a:p>
          <a:p>
            <a:pPr lvl="1"/>
            <a:endParaRPr lang="en-US" b="1" dirty="0"/>
          </a:p>
        </p:txBody>
      </p:sp>
    </p:spTree>
    <p:extLst>
      <p:ext uri="{BB962C8B-B14F-4D97-AF65-F5344CB8AC3E}">
        <p14:creationId xmlns:p14="http://schemas.microsoft.com/office/powerpoint/2010/main" val="80076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ED4-0CA7-459F-9DD1-ADC042180A94}"/>
              </a:ext>
            </a:extLst>
          </p:cNvPr>
          <p:cNvSpPr>
            <a:spLocks noGrp="1"/>
          </p:cNvSpPr>
          <p:nvPr>
            <p:ph type="title"/>
          </p:nvPr>
        </p:nvSpPr>
        <p:spPr/>
        <p:txBody>
          <a:bodyPr/>
          <a:lstStyle/>
          <a:p>
            <a:r>
              <a:rPr lang="en-US" dirty="0"/>
              <a:t>EULER PATH - GRAPH</a:t>
            </a:r>
          </a:p>
        </p:txBody>
      </p:sp>
      <p:sp>
        <p:nvSpPr>
          <p:cNvPr id="3" name="Content Placeholder 2">
            <a:extLst>
              <a:ext uri="{FF2B5EF4-FFF2-40B4-BE49-F238E27FC236}">
                <a16:creationId xmlns:a16="http://schemas.microsoft.com/office/drawing/2014/main" id="{5A4457B2-3691-4982-9F09-9889951B49F0}"/>
              </a:ext>
            </a:extLst>
          </p:cNvPr>
          <p:cNvSpPr>
            <a:spLocks noGrp="1"/>
          </p:cNvSpPr>
          <p:nvPr>
            <p:ph idx="1"/>
          </p:nvPr>
        </p:nvSpPr>
        <p:spPr>
          <a:xfrm>
            <a:off x="218038" y="1758184"/>
            <a:ext cx="10058400" cy="4023360"/>
          </a:xfrm>
        </p:spPr>
        <p:txBody>
          <a:bodyPr/>
          <a:lstStyle/>
          <a:p>
            <a:endParaRPr lang="en-US" dirty="0"/>
          </a:p>
          <a:p>
            <a:r>
              <a:rPr lang="en-US" dirty="0"/>
              <a:t>So now what is a difference between:</a:t>
            </a:r>
          </a:p>
          <a:p>
            <a:pPr lvl="1"/>
            <a:endParaRPr lang="en-US" dirty="0"/>
          </a:p>
          <a:p>
            <a:pPr lvl="1"/>
            <a:r>
              <a:rPr lang="en-US" dirty="0"/>
              <a:t>Walk</a:t>
            </a:r>
          </a:p>
          <a:p>
            <a:pPr lvl="1"/>
            <a:endParaRPr lang="en-US" dirty="0"/>
          </a:p>
          <a:p>
            <a:pPr lvl="1"/>
            <a:r>
              <a:rPr lang="en-US" dirty="0"/>
              <a:t>Euler Walk</a:t>
            </a:r>
          </a:p>
        </p:txBody>
      </p:sp>
      <p:pic>
        <p:nvPicPr>
          <p:cNvPr id="5" name="Picture 4">
            <a:extLst>
              <a:ext uri="{FF2B5EF4-FFF2-40B4-BE49-F238E27FC236}">
                <a16:creationId xmlns:a16="http://schemas.microsoft.com/office/drawing/2014/main" id="{FA8BD029-4D9C-4C46-817D-D2F1891FD4D2}"/>
              </a:ext>
            </a:extLst>
          </p:cNvPr>
          <p:cNvPicPr>
            <a:picLocks noChangeAspect="1"/>
          </p:cNvPicPr>
          <p:nvPr/>
        </p:nvPicPr>
        <p:blipFill>
          <a:blip r:embed="rId2"/>
          <a:stretch>
            <a:fillRect/>
          </a:stretch>
        </p:blipFill>
        <p:spPr>
          <a:xfrm>
            <a:off x="2755703" y="2593529"/>
            <a:ext cx="2276475" cy="2857500"/>
          </a:xfrm>
          <a:prstGeom prst="rect">
            <a:avLst/>
          </a:prstGeom>
        </p:spPr>
      </p:pic>
      <p:pic>
        <p:nvPicPr>
          <p:cNvPr id="1028" name="Picture 4" descr="GitHub - memr5/Eulerian-Path-and-Cycle-Detector: It detects either the  Graph is a Eulerian Path or a Cycle">
            <a:extLst>
              <a:ext uri="{FF2B5EF4-FFF2-40B4-BE49-F238E27FC236}">
                <a16:creationId xmlns:a16="http://schemas.microsoft.com/office/drawing/2014/main" id="{1E43FBD3-D897-4F68-A4E4-68E09627F8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004"/>
          <a:stretch/>
        </p:blipFill>
        <p:spPr bwMode="auto">
          <a:xfrm>
            <a:off x="6241347" y="2436209"/>
            <a:ext cx="5732615" cy="284241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14415EA-7996-4520-85D9-0BF09F18ECC3}"/>
              </a:ext>
            </a:extLst>
          </p:cNvPr>
          <p:cNvSpPr txBox="1">
            <a:spLocks/>
          </p:cNvSpPr>
          <p:nvPr/>
        </p:nvSpPr>
        <p:spPr>
          <a:xfrm>
            <a:off x="3157458" y="5367614"/>
            <a:ext cx="1472963" cy="58489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a:p>
            <a:pPr marL="201168" lvl="1" indent="0">
              <a:buNone/>
            </a:pPr>
            <a:r>
              <a:rPr lang="en-US" dirty="0"/>
              <a:t>Walk: ADCFDE</a:t>
            </a:r>
          </a:p>
        </p:txBody>
      </p:sp>
      <p:pic>
        <p:nvPicPr>
          <p:cNvPr id="6" name="Picture 5">
            <a:extLst>
              <a:ext uri="{FF2B5EF4-FFF2-40B4-BE49-F238E27FC236}">
                <a16:creationId xmlns:a16="http://schemas.microsoft.com/office/drawing/2014/main" id="{D3EE980D-00ED-47D4-BA90-3F05EA201AEE}"/>
              </a:ext>
            </a:extLst>
          </p:cNvPr>
          <p:cNvPicPr>
            <a:picLocks noChangeAspect="1"/>
          </p:cNvPicPr>
          <p:nvPr/>
        </p:nvPicPr>
        <p:blipFill>
          <a:blip r:embed="rId4"/>
          <a:stretch>
            <a:fillRect/>
          </a:stretch>
        </p:blipFill>
        <p:spPr>
          <a:xfrm>
            <a:off x="7722870" y="5386993"/>
            <a:ext cx="3371850" cy="238125"/>
          </a:xfrm>
          <a:prstGeom prst="rect">
            <a:avLst/>
          </a:prstGeom>
        </p:spPr>
      </p:pic>
    </p:spTree>
    <p:extLst>
      <p:ext uri="{BB962C8B-B14F-4D97-AF65-F5344CB8AC3E}">
        <p14:creationId xmlns:p14="http://schemas.microsoft.com/office/powerpoint/2010/main" val="397728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1000"/>
                                        <p:tgtEl>
                                          <p:spTgt spid="1028"/>
                                        </p:tgtEl>
                                      </p:cBhvr>
                                    </p:animEffect>
                                    <p:anim calcmode="lin" valueType="num">
                                      <p:cBhvr>
                                        <p:cTn id="21" dur="1000" fill="hold"/>
                                        <p:tgtEl>
                                          <p:spTgt spid="1028"/>
                                        </p:tgtEl>
                                        <p:attrNameLst>
                                          <p:attrName>ppt_x</p:attrName>
                                        </p:attrNameLst>
                                      </p:cBhvr>
                                      <p:tavLst>
                                        <p:tav tm="0">
                                          <p:val>
                                            <p:strVal val="#ppt_x"/>
                                          </p:val>
                                        </p:tav>
                                        <p:tav tm="100000">
                                          <p:val>
                                            <p:strVal val="#ppt_x"/>
                                          </p:val>
                                        </p:tav>
                                      </p:tavLst>
                                    </p:anim>
                                    <p:anim calcmode="lin" valueType="num">
                                      <p:cBhvr>
                                        <p:cTn id="22"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979-CCF5-4498-AA7F-303119FDCA76}"/>
              </a:ext>
            </a:extLst>
          </p:cNvPr>
          <p:cNvSpPr>
            <a:spLocks noGrp="1"/>
          </p:cNvSpPr>
          <p:nvPr>
            <p:ph type="title"/>
          </p:nvPr>
        </p:nvSpPr>
        <p:spPr/>
        <p:txBody>
          <a:bodyPr/>
          <a:lstStyle/>
          <a:p>
            <a:r>
              <a:rPr lang="en-US" dirty="0"/>
              <a:t>EULER PATH - GRAPH</a:t>
            </a:r>
          </a:p>
        </p:txBody>
      </p:sp>
      <p:sp>
        <p:nvSpPr>
          <p:cNvPr id="3" name="Content Placeholder 2">
            <a:extLst>
              <a:ext uri="{FF2B5EF4-FFF2-40B4-BE49-F238E27FC236}">
                <a16:creationId xmlns:a16="http://schemas.microsoft.com/office/drawing/2014/main" id="{35A9C453-E84D-4F78-934F-20F76C6A0E34}"/>
              </a:ext>
            </a:extLst>
          </p:cNvPr>
          <p:cNvSpPr>
            <a:spLocks noGrp="1"/>
          </p:cNvSpPr>
          <p:nvPr>
            <p:ph idx="1"/>
          </p:nvPr>
        </p:nvSpPr>
        <p:spPr/>
        <p:txBody>
          <a:bodyPr/>
          <a:lstStyle/>
          <a:p>
            <a:endParaRPr lang="en-US" dirty="0"/>
          </a:p>
          <a:p>
            <a:r>
              <a:rPr lang="en-US" sz="2800" dirty="0"/>
              <a:t>Euler Path:</a:t>
            </a:r>
          </a:p>
          <a:p>
            <a:pPr marL="457200" lvl="1" indent="0">
              <a:buNone/>
            </a:pPr>
            <a:r>
              <a:rPr lang="en-US" sz="2400" dirty="0"/>
              <a:t>“</a:t>
            </a:r>
            <a:r>
              <a:rPr lang="en-US" sz="2400" dirty="0">
                <a:solidFill>
                  <a:srgbClr val="242021"/>
                </a:solidFill>
                <a:latin typeface="Times-Roman"/>
              </a:rPr>
              <a:t>An </a:t>
            </a:r>
            <a:r>
              <a:rPr lang="en-US" sz="2400" i="1" dirty="0">
                <a:solidFill>
                  <a:srgbClr val="242021"/>
                </a:solidFill>
                <a:latin typeface="Times-Italic"/>
              </a:rPr>
              <a:t>Euler path </a:t>
            </a:r>
            <a:r>
              <a:rPr lang="en-US" sz="2400" dirty="0">
                <a:solidFill>
                  <a:srgbClr val="242021"/>
                </a:solidFill>
                <a:latin typeface="Times-Roman"/>
              </a:rPr>
              <a:t>in </a:t>
            </a:r>
            <a:r>
              <a:rPr lang="en-US" sz="2400" i="1" dirty="0">
                <a:solidFill>
                  <a:srgbClr val="242021"/>
                </a:solidFill>
                <a:latin typeface="MTMI"/>
              </a:rPr>
              <a:t>G </a:t>
            </a:r>
            <a:r>
              <a:rPr lang="en-US" sz="2400" dirty="0">
                <a:solidFill>
                  <a:srgbClr val="242021"/>
                </a:solidFill>
                <a:latin typeface="Times-Roman"/>
              </a:rPr>
              <a:t>is a simple path containing every edge of </a:t>
            </a:r>
            <a:r>
              <a:rPr lang="en-US" sz="2400" i="1" dirty="0">
                <a:solidFill>
                  <a:srgbClr val="242021"/>
                </a:solidFill>
                <a:latin typeface="MTMI"/>
              </a:rPr>
              <a:t>G</a:t>
            </a:r>
            <a:r>
              <a:rPr lang="en-US" sz="2400" dirty="0">
                <a:solidFill>
                  <a:srgbClr val="242021"/>
                </a:solidFill>
                <a:latin typeface="Times-Roman"/>
              </a:rPr>
              <a:t>.</a:t>
            </a:r>
            <a:r>
              <a:rPr lang="en-US" sz="2400" dirty="0"/>
              <a:t>”</a:t>
            </a:r>
          </a:p>
          <a:p>
            <a:pPr marL="457200" lvl="1" indent="0">
              <a:buNone/>
            </a:pPr>
            <a:endParaRPr lang="en-US" sz="2400" dirty="0"/>
          </a:p>
          <a:p>
            <a:r>
              <a:rPr lang="en-US" sz="2800" dirty="0"/>
              <a:t>Euler Circuit:</a:t>
            </a:r>
          </a:p>
          <a:p>
            <a:pPr marL="457200" lvl="1" indent="0">
              <a:buNone/>
            </a:pPr>
            <a:r>
              <a:rPr lang="en-US" sz="2400" dirty="0">
                <a:solidFill>
                  <a:srgbClr val="242021"/>
                </a:solidFill>
                <a:latin typeface="Times-Roman"/>
              </a:rPr>
              <a:t>An </a:t>
            </a:r>
            <a:r>
              <a:rPr lang="en-US" sz="2400" i="1" dirty="0">
                <a:solidFill>
                  <a:srgbClr val="242021"/>
                </a:solidFill>
                <a:latin typeface="Times-Italic"/>
              </a:rPr>
              <a:t>Euler circuit </a:t>
            </a:r>
            <a:r>
              <a:rPr lang="en-US" sz="2400" dirty="0">
                <a:solidFill>
                  <a:srgbClr val="242021"/>
                </a:solidFill>
                <a:latin typeface="Times-Roman"/>
              </a:rPr>
              <a:t>in a graph </a:t>
            </a:r>
            <a:r>
              <a:rPr lang="en-US" sz="2400" i="1" dirty="0">
                <a:solidFill>
                  <a:srgbClr val="242021"/>
                </a:solidFill>
                <a:latin typeface="MTMI"/>
              </a:rPr>
              <a:t>G </a:t>
            </a:r>
            <a:r>
              <a:rPr lang="en-US" sz="2400" dirty="0">
                <a:solidFill>
                  <a:srgbClr val="242021"/>
                </a:solidFill>
                <a:latin typeface="Times-Roman"/>
              </a:rPr>
              <a:t>is a simple circuit containing every edge of </a:t>
            </a:r>
            <a:r>
              <a:rPr lang="en-US" sz="2400" i="1" dirty="0">
                <a:solidFill>
                  <a:srgbClr val="242021"/>
                </a:solidFill>
                <a:latin typeface="MTMI"/>
              </a:rPr>
              <a:t>G</a:t>
            </a:r>
            <a:r>
              <a:rPr lang="en-US" sz="2400" dirty="0">
                <a:solidFill>
                  <a:srgbClr val="242021"/>
                </a:solidFill>
                <a:latin typeface="Times-Roman"/>
              </a:rPr>
              <a:t>.</a:t>
            </a:r>
            <a:endParaRPr lang="en-US" sz="2400" dirty="0"/>
          </a:p>
          <a:p>
            <a:pPr marL="457200" lvl="1" indent="0">
              <a:buNone/>
            </a:pPr>
            <a:endParaRPr lang="en-US" sz="2400" dirty="0"/>
          </a:p>
        </p:txBody>
      </p:sp>
      <p:sp>
        <p:nvSpPr>
          <p:cNvPr id="9" name="Rectangle 3">
            <a:extLst>
              <a:ext uri="{FF2B5EF4-FFF2-40B4-BE49-F238E27FC236}">
                <a16:creationId xmlns:a16="http://schemas.microsoft.com/office/drawing/2014/main" id="{E04E89E4-4D6B-4704-AEF2-01ABD26E125F}"/>
              </a:ext>
            </a:extLst>
          </p:cNvPr>
          <p:cNvSpPr>
            <a:spLocks noChangeArrowheads="1"/>
          </p:cNvSpPr>
          <p:nvPr/>
        </p:nvSpPr>
        <p:spPr bwMode="auto">
          <a:xfrm>
            <a:off x="-4805800" y="3344593"/>
            <a:ext cx="213777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04D591EC-E5F4-4218-A314-16F28A0C53C3}"/>
              </a:ext>
            </a:extLst>
          </p:cNvPr>
          <p:cNvSpPr>
            <a:spLocks noChangeArrowheads="1"/>
          </p:cNvSpPr>
          <p:nvPr/>
        </p:nvSpPr>
        <p:spPr bwMode="auto">
          <a:xfrm>
            <a:off x="-13790835" y="4561902"/>
            <a:ext cx="269778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72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979-CCF5-4498-AA7F-303119FDCA76}"/>
              </a:ext>
            </a:extLst>
          </p:cNvPr>
          <p:cNvSpPr>
            <a:spLocks noGrp="1"/>
          </p:cNvSpPr>
          <p:nvPr>
            <p:ph type="title"/>
          </p:nvPr>
        </p:nvSpPr>
        <p:spPr/>
        <p:txBody>
          <a:bodyPr/>
          <a:lstStyle/>
          <a:p>
            <a:r>
              <a:rPr lang="en-US" dirty="0"/>
              <a:t>EULER Paths - Circuits</a:t>
            </a:r>
          </a:p>
        </p:txBody>
      </p:sp>
      <p:sp>
        <p:nvSpPr>
          <p:cNvPr id="9" name="Rectangle 3">
            <a:extLst>
              <a:ext uri="{FF2B5EF4-FFF2-40B4-BE49-F238E27FC236}">
                <a16:creationId xmlns:a16="http://schemas.microsoft.com/office/drawing/2014/main" id="{E04E89E4-4D6B-4704-AEF2-01ABD26E125F}"/>
              </a:ext>
            </a:extLst>
          </p:cNvPr>
          <p:cNvSpPr>
            <a:spLocks noChangeArrowheads="1"/>
          </p:cNvSpPr>
          <p:nvPr/>
        </p:nvSpPr>
        <p:spPr bwMode="auto">
          <a:xfrm>
            <a:off x="-4805800" y="3344593"/>
            <a:ext cx="213777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04D591EC-E5F4-4218-A314-16F28A0C53C3}"/>
              </a:ext>
            </a:extLst>
          </p:cNvPr>
          <p:cNvSpPr>
            <a:spLocks noChangeArrowheads="1"/>
          </p:cNvSpPr>
          <p:nvPr/>
        </p:nvSpPr>
        <p:spPr bwMode="auto">
          <a:xfrm>
            <a:off x="-13790835" y="4561902"/>
            <a:ext cx="269778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E040539-0BF2-4756-BD57-E35AAA8330D2}"/>
              </a:ext>
            </a:extLst>
          </p:cNvPr>
          <p:cNvPicPr>
            <a:picLocks noChangeAspect="1"/>
          </p:cNvPicPr>
          <p:nvPr/>
        </p:nvPicPr>
        <p:blipFill>
          <a:blip r:embed="rId2"/>
          <a:stretch>
            <a:fillRect/>
          </a:stretch>
        </p:blipFill>
        <p:spPr>
          <a:xfrm>
            <a:off x="2414875" y="1804739"/>
            <a:ext cx="7720514" cy="3125525"/>
          </a:xfrm>
          <a:prstGeom prst="rect">
            <a:avLst/>
          </a:prstGeom>
        </p:spPr>
      </p:pic>
      <p:sp>
        <p:nvSpPr>
          <p:cNvPr id="12" name="TextBox 11">
            <a:extLst>
              <a:ext uri="{FF2B5EF4-FFF2-40B4-BE49-F238E27FC236}">
                <a16:creationId xmlns:a16="http://schemas.microsoft.com/office/drawing/2014/main" id="{3AA53146-22BE-4380-A98D-8050125AC1BF}"/>
              </a:ext>
            </a:extLst>
          </p:cNvPr>
          <p:cNvSpPr txBox="1"/>
          <p:nvPr/>
        </p:nvSpPr>
        <p:spPr>
          <a:xfrm>
            <a:off x="2885974" y="4619123"/>
            <a:ext cx="6778317" cy="1631216"/>
          </a:xfrm>
          <a:prstGeom prst="rect">
            <a:avLst/>
          </a:prstGeom>
          <a:noFill/>
        </p:spPr>
        <p:txBody>
          <a:bodyPr wrap="square">
            <a:spAutoFit/>
          </a:bodyPr>
          <a:lstStyle/>
          <a:p>
            <a:r>
              <a:rPr lang="en-US" sz="2000" b="0" i="0" dirty="0">
                <a:solidFill>
                  <a:srgbClr val="242021"/>
                </a:solidFill>
                <a:effectLst/>
                <a:latin typeface="Times-Roman"/>
              </a:rPr>
              <a:t>The graph </a:t>
            </a:r>
            <a:r>
              <a:rPr lang="en-US" sz="2000" b="0" i="1" dirty="0">
                <a:solidFill>
                  <a:srgbClr val="242021"/>
                </a:solidFill>
                <a:effectLst/>
                <a:latin typeface="MTMI"/>
              </a:rPr>
              <a:t>G</a:t>
            </a:r>
            <a:r>
              <a:rPr lang="en-US" sz="1200" b="0" i="0" dirty="0">
                <a:solidFill>
                  <a:srgbClr val="242021"/>
                </a:solidFill>
                <a:effectLst/>
                <a:latin typeface="Times-Roman"/>
              </a:rPr>
              <a:t>1 </a:t>
            </a:r>
            <a:r>
              <a:rPr lang="en-US" sz="2000" b="0" i="0" dirty="0">
                <a:solidFill>
                  <a:srgbClr val="242021"/>
                </a:solidFill>
                <a:effectLst/>
                <a:latin typeface="Times-Roman"/>
              </a:rPr>
              <a:t>has an Euler circuit, for example, </a:t>
            </a:r>
            <a:r>
              <a:rPr lang="en-US" sz="2000" b="0" i="1" dirty="0">
                <a:solidFill>
                  <a:srgbClr val="242021"/>
                </a:solidFill>
                <a:effectLst/>
                <a:latin typeface="MTMI"/>
              </a:rPr>
              <a:t>a, e, c, d, e, b, a</a:t>
            </a:r>
            <a:r>
              <a:rPr lang="en-US" sz="2000" b="0" i="0" dirty="0">
                <a:solidFill>
                  <a:srgbClr val="242021"/>
                </a:solidFill>
                <a:effectLst/>
                <a:latin typeface="Times-Roman"/>
              </a:rPr>
              <a:t>. </a:t>
            </a:r>
          </a:p>
          <a:p>
            <a:r>
              <a:rPr lang="en-US" sz="2000" b="0" i="0" dirty="0">
                <a:solidFill>
                  <a:srgbClr val="242021"/>
                </a:solidFill>
                <a:effectLst/>
                <a:latin typeface="Times-Roman"/>
              </a:rPr>
              <a:t>Neither of the graphs </a:t>
            </a:r>
            <a:r>
              <a:rPr lang="en-US" sz="2000" b="0" i="1" dirty="0">
                <a:solidFill>
                  <a:srgbClr val="242021"/>
                </a:solidFill>
                <a:effectLst/>
                <a:latin typeface="MTMI"/>
              </a:rPr>
              <a:t>G</a:t>
            </a:r>
            <a:r>
              <a:rPr lang="en-US" sz="1200" b="0" i="0" dirty="0">
                <a:solidFill>
                  <a:srgbClr val="242021"/>
                </a:solidFill>
                <a:effectLst/>
                <a:latin typeface="Times-Roman"/>
              </a:rPr>
              <a:t>2 </a:t>
            </a:r>
            <a:r>
              <a:rPr lang="en-US" sz="2000" b="0" i="0" dirty="0">
                <a:solidFill>
                  <a:srgbClr val="242021"/>
                </a:solidFill>
                <a:effectLst/>
                <a:latin typeface="Times-Roman"/>
              </a:rPr>
              <a:t>or </a:t>
            </a:r>
            <a:r>
              <a:rPr lang="en-US" sz="2000" b="0" i="1" dirty="0">
                <a:solidFill>
                  <a:srgbClr val="242021"/>
                </a:solidFill>
                <a:effectLst/>
                <a:latin typeface="MTMI"/>
              </a:rPr>
              <a:t>G</a:t>
            </a:r>
            <a:r>
              <a:rPr lang="en-US" sz="1200" b="0" i="0" dirty="0">
                <a:solidFill>
                  <a:srgbClr val="242021"/>
                </a:solidFill>
                <a:effectLst/>
                <a:latin typeface="Times-Roman"/>
              </a:rPr>
              <a:t>3 </a:t>
            </a:r>
            <a:r>
              <a:rPr lang="en-US" sz="2000" b="0" i="0" dirty="0">
                <a:solidFill>
                  <a:srgbClr val="242021"/>
                </a:solidFill>
                <a:effectLst/>
                <a:latin typeface="Times-Roman"/>
              </a:rPr>
              <a:t>has an Euler circuit.</a:t>
            </a:r>
          </a:p>
          <a:p>
            <a:endParaRPr lang="en-US" sz="2000" b="0" i="0" dirty="0">
              <a:solidFill>
                <a:srgbClr val="242021"/>
              </a:solidFill>
              <a:effectLst/>
              <a:latin typeface="Times-Roman"/>
            </a:endParaRPr>
          </a:p>
          <a:p>
            <a:r>
              <a:rPr lang="en-US" sz="2000" dirty="0">
                <a:solidFill>
                  <a:srgbClr val="242021"/>
                </a:solidFill>
                <a:latin typeface="Times-Roman"/>
              </a:rPr>
              <a:t>G3 has an Euler path, namely, a, c, d, e, b, d, a, b. G2 does not have an Euler path </a:t>
            </a:r>
          </a:p>
        </p:txBody>
      </p:sp>
    </p:spTree>
    <p:extLst>
      <p:ext uri="{BB962C8B-B14F-4D97-AF65-F5344CB8AC3E}">
        <p14:creationId xmlns:p14="http://schemas.microsoft.com/office/powerpoint/2010/main" val="31563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2297</Words>
  <Application>Microsoft Office PowerPoint</Application>
  <PresentationFormat>Widescreen</PresentationFormat>
  <Paragraphs>241</Paragraphs>
  <Slides>44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MTMI</vt:lpstr>
      <vt:lpstr>Times-Italic</vt:lpstr>
      <vt:lpstr>Times-Roman</vt:lpstr>
      <vt:lpstr>Retrospect</vt:lpstr>
      <vt:lpstr>Graph Algorithm –  Euler Path and Circuits</vt:lpstr>
      <vt:lpstr>Introduction</vt:lpstr>
      <vt:lpstr>Introduction</vt:lpstr>
      <vt:lpstr>Introduction</vt:lpstr>
      <vt:lpstr>EULERIAN PATH - GRAPH</vt:lpstr>
      <vt:lpstr>EULER PATH - GRAPH</vt:lpstr>
      <vt:lpstr>EULER PATH - GRAPH</vt:lpstr>
      <vt:lpstr>EULER PATH - GRAPH</vt:lpstr>
      <vt:lpstr>EULER Paths - Circuits</vt:lpstr>
      <vt:lpstr>EULER Paths - Circuits</vt:lpstr>
      <vt:lpstr>EULER CIRCUIT</vt:lpstr>
      <vt:lpstr>EULER PATH</vt:lpstr>
      <vt:lpstr>EULER PATH - GRAPH</vt:lpstr>
      <vt:lpstr>EULER PATH - GRAPH</vt:lpstr>
      <vt:lpstr>BRIDGE:</vt:lpstr>
      <vt:lpstr>BRIDGE Examples:</vt:lpstr>
      <vt:lpstr>FLEURY’S ALGORTIHM</vt:lpstr>
      <vt:lpstr>FLEURY’S ALGORTIHM</vt:lpstr>
      <vt:lpstr>FLEURY’S ALGORTIHM</vt:lpstr>
      <vt:lpstr>FLEURY’S ALGORTIHM</vt:lpstr>
      <vt:lpstr>FLEURY’S ALGORTIHM</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FLEURY’S ALGORTIHM – Example 2</vt:lpstr>
      <vt:lpstr>APPLICATION OF EULER PATHS AND CIRCUITS</vt:lpstr>
      <vt:lpstr>Euler Circuit - Directed Graph</vt:lpstr>
      <vt:lpstr>Euler Theorem</vt:lpstr>
      <vt:lpstr>Exercise 1:</vt:lpstr>
      <vt:lpstr>Exercise 2:</vt:lpstr>
      <vt:lpstr>Exercise 3:</vt:lpstr>
      <vt:lpstr>Exercise 4:</vt:lpstr>
      <vt:lpstr>Exercise 5:</vt:lpstr>
      <vt:lpstr>Exercises – Euler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dc:title>
  <dc:creator>Omaid Ghayyur</dc:creator>
  <cp:lastModifiedBy>Omaid Ghayyur</cp:lastModifiedBy>
  <cp:revision>36</cp:revision>
  <dcterms:created xsi:type="dcterms:W3CDTF">2020-03-18T06:56:16Z</dcterms:created>
  <dcterms:modified xsi:type="dcterms:W3CDTF">2022-04-08T03:50:38Z</dcterms:modified>
</cp:coreProperties>
</file>