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384" r:id="rId4"/>
    <p:sldId id="385" r:id="rId5"/>
    <p:sldId id="386" r:id="rId6"/>
    <p:sldId id="387" r:id="rId7"/>
    <p:sldId id="388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DD4-9829-4B59-A0A4-923A0988257E}" type="datetimeFigureOut">
              <a:rPr lang="en-PK" smtClean="0"/>
              <a:t>10/27/2022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70D2-013C-43B1-A689-939CE9ACF085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DD4-9829-4B59-A0A4-923A0988257E}" type="datetimeFigureOut">
              <a:rPr lang="en-PK" smtClean="0"/>
              <a:t>10/27/2022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70D2-013C-43B1-A689-939CE9ACF08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0932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DD4-9829-4B59-A0A4-923A0988257E}" type="datetimeFigureOut">
              <a:rPr lang="en-PK" smtClean="0"/>
              <a:t>10/27/2022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70D2-013C-43B1-A689-939CE9ACF08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602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DD4-9829-4B59-A0A4-923A0988257E}" type="datetimeFigureOut">
              <a:rPr lang="en-PK" smtClean="0"/>
              <a:t>10/27/2022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70D2-013C-43B1-A689-939CE9ACF08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747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DD4-9829-4B59-A0A4-923A0988257E}" type="datetimeFigureOut">
              <a:rPr lang="en-PK" smtClean="0"/>
              <a:t>10/27/2022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70D2-013C-43B1-A689-939CE9ACF085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DD4-9829-4B59-A0A4-923A0988257E}" type="datetimeFigureOut">
              <a:rPr lang="en-PK" smtClean="0"/>
              <a:t>10/27/2022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70D2-013C-43B1-A689-939CE9ACF08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26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DD4-9829-4B59-A0A4-923A0988257E}" type="datetimeFigureOut">
              <a:rPr lang="en-PK" smtClean="0"/>
              <a:t>10/27/2022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70D2-013C-43B1-A689-939CE9ACF08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098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DD4-9829-4B59-A0A4-923A0988257E}" type="datetimeFigureOut">
              <a:rPr lang="en-PK" smtClean="0"/>
              <a:t>10/27/2022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70D2-013C-43B1-A689-939CE9ACF08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656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DD4-9829-4B59-A0A4-923A0988257E}" type="datetimeFigureOut">
              <a:rPr lang="en-PK" smtClean="0"/>
              <a:t>10/27/2022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70D2-013C-43B1-A689-939CE9ACF08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7366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D1ADD4-9829-4B59-A0A4-923A0988257E}" type="datetimeFigureOut">
              <a:rPr lang="en-PK" smtClean="0"/>
              <a:t>10/27/2022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BE70D2-013C-43B1-A689-939CE9ACF08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673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DD4-9829-4B59-A0A4-923A0988257E}" type="datetimeFigureOut">
              <a:rPr lang="en-PK" smtClean="0"/>
              <a:t>10/27/2022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70D2-013C-43B1-A689-939CE9ACF08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987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D1ADD4-9829-4B59-A0A4-923A0988257E}" type="datetimeFigureOut">
              <a:rPr lang="en-PK" smtClean="0"/>
              <a:t>10/27/2022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BE70D2-013C-43B1-A689-939CE9ACF085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5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python.org/3/glossary.html#term-hashabl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#term-iterabl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org/documentation/stable/reference/classes/generated/networkx.Graph.remove_nodes_from.html#networkx.Graph.remove_nodes_from" TargetMode="External"/><Relationship Id="rId2" Type="http://schemas.openxmlformats.org/officeDocument/2006/relationships/hyperlink" Target="https://networkx.org/documentation/stable/reference/classes/generated/networkx.Graph.remove_node.html#networkx.Graph.remove_node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hyperlink" Target="https://networkx.org/documentation/stable/reference/classes/generated/networkx.Graph.remove_edges_from.html#networkx.Graph.remove_edges_from" TargetMode="External"/><Relationship Id="rId4" Type="http://schemas.openxmlformats.org/officeDocument/2006/relationships/hyperlink" Target="https://networkx.org/documentation/stable/reference/classes/generated/networkx.Graph.remove_edge.html#networkx.Graph.remove_ed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org/documentation/stable/reference/classes/generated/networkx.DiGraph.out_edges.html#networkx.DiGraph.out_edges" TargetMode="External"/><Relationship Id="rId2" Type="http://schemas.openxmlformats.org/officeDocument/2006/relationships/hyperlink" Target="https://networkx.org/documentation/stable/reference/classes/digraph.html#networkx.DiGraph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hyperlink" Target="https://networkx.org/documentation/stable/reference/classes/generated/networkx.DiGraph.in_degree.html#networkx.DiGraph.in_degre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7ECE-0B33-952C-12DF-B162F35BF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PYTHON GRAPH ALGORITHMS &amp; ANALYSIS</a:t>
            </a:r>
            <a:endParaRPr lang="en-PK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86A6F-1E95-E2C4-CCDD-8443CFE26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NetworkX Library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945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AF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33F9C-CBB8-42CB-838C-78286413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06" y="801793"/>
            <a:ext cx="6421200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5EC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395B27-19A4-24B3-80DC-B321D9E2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24" y="801793"/>
            <a:ext cx="8170164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48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01649FE-6FDB-02BE-27CE-B1C4D77A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83" y="801793"/>
            <a:ext cx="8234246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7F2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A3FC61-8915-D356-0FD9-AE8E7180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5" y="801793"/>
            <a:ext cx="8676581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6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F95BC-17AA-569F-105D-9B93638F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81" y="90047"/>
            <a:ext cx="10194838" cy="61232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C63077-11B6-4F09-6BD1-24C25D3A836B}"/>
              </a:ext>
            </a:extLst>
          </p:cNvPr>
          <p:cNvSpPr/>
          <p:nvPr/>
        </p:nvSpPr>
        <p:spPr>
          <a:xfrm>
            <a:off x="1105319" y="3868615"/>
            <a:ext cx="2140299" cy="4823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70C72-41F6-8A28-B87F-B2A035FC025F}"/>
              </a:ext>
            </a:extLst>
          </p:cNvPr>
          <p:cNvSpPr/>
          <p:nvPr/>
        </p:nvSpPr>
        <p:spPr>
          <a:xfrm>
            <a:off x="1105319" y="4672484"/>
            <a:ext cx="3024554" cy="2813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2B48D-DEE3-9B0F-667E-856851380C2B}"/>
              </a:ext>
            </a:extLst>
          </p:cNvPr>
          <p:cNvSpPr/>
          <p:nvPr/>
        </p:nvSpPr>
        <p:spPr>
          <a:xfrm>
            <a:off x="9576079" y="4250453"/>
            <a:ext cx="1510602" cy="562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D6DA8E-CEB8-32BD-7753-9537682A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27" y="110532"/>
            <a:ext cx="10106946" cy="61198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72B0AD-21D0-176F-D738-B45FFC308610}"/>
              </a:ext>
            </a:extLst>
          </p:cNvPr>
          <p:cNvSpPr/>
          <p:nvPr/>
        </p:nvSpPr>
        <p:spPr>
          <a:xfrm>
            <a:off x="8088923" y="5144756"/>
            <a:ext cx="2984361" cy="8943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F77C-60D1-DA93-2A3E-C3C9DC11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NetworkX Introduction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887C0-7835-44D9-5E7F-754E6686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02790"/>
            <a:ext cx="10058399" cy="2550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EE226D-4024-339F-71DC-3B86ECE3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618517"/>
            <a:ext cx="10058399" cy="16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603C-A08C-66AA-C463-3BD25027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NetworkX – CREATING GRAPH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C9AE3-0DBB-590C-486B-9808B1F53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37957"/>
            <a:ext cx="10175771" cy="587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3AAFA9-B0D3-7C0F-8BEB-1B42AA5BC317}"/>
              </a:ext>
            </a:extLst>
          </p:cNvPr>
          <p:cNvSpPr txBox="1"/>
          <p:nvPr/>
        </p:nvSpPr>
        <p:spPr>
          <a:xfrm>
            <a:off x="1097279" y="3141017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Create an empty graph with no nodes and no edges.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BA903-F7F9-478E-F550-632EA437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75" y="3826280"/>
            <a:ext cx="10058401" cy="90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1C8471B-1D86-3CB6-EFB4-2EABEFE0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5104503"/>
            <a:ext cx="10175771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A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graph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is a collection of nodes (vertices) along with identified pairs of nodes (called edges, links, etc). In NetworkX, nodes can be any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4" tooltip="(in Python v3.10)"/>
              </a:rPr>
              <a:t>hash able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object e.g., a text string, an image, an XML object, another Graph, a customized node object, etc.</a:t>
            </a:r>
            <a:r>
              <a:rPr kumimoji="0" lang="en-PK" altLang="en-P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5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0194-B62D-2E58-1863-0F0BD8AC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8A3F7-2343-695F-924D-E5FDD4131B78}"/>
              </a:ext>
            </a:extLst>
          </p:cNvPr>
          <p:cNvSpPr txBox="1"/>
          <p:nvPr/>
        </p:nvSpPr>
        <p:spPr>
          <a:xfrm>
            <a:off x="1097280" y="1914881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You can add one node at a time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A222E-CAF0-EEB9-546E-53A6EB44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1" y="2284213"/>
            <a:ext cx="10043318" cy="658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1C722B-5FC4-FD56-CA10-138B63F14691}"/>
              </a:ext>
            </a:extLst>
          </p:cNvPr>
          <p:cNvSpPr txBox="1"/>
          <p:nvPr/>
        </p:nvSpPr>
        <p:spPr>
          <a:xfrm>
            <a:off x="1074341" y="3006977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or add nodes from any </a:t>
            </a:r>
            <a:r>
              <a:rPr lang="en-US" b="0" i="0" u="none" strike="noStrike" dirty="0">
                <a:effectLst/>
                <a:latin typeface="-apple-system"/>
                <a:hlinkClick r:id="rId3" tooltip="(in Python v3.10)"/>
              </a:rPr>
              <a:t>iterable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container, such as a list</a:t>
            </a:r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142CD-42C1-0D94-F2A9-7364A1303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341" y="3481692"/>
            <a:ext cx="10043318" cy="658010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EF72BE38-0B10-4EB4-532B-D5D068A36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259" y="4188482"/>
            <a:ext cx="100584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You can also add nodes along with node attributes if your container yields 2-tuples of the form</a:t>
            </a:r>
            <a:r>
              <a:rPr lang="en-PK" altLang="en-PK" dirty="0">
                <a:solidFill>
                  <a:srgbClr val="333333"/>
                </a:solidFill>
                <a:latin typeface="-apple-system"/>
              </a:rPr>
              <a:t> (node, </a:t>
            </a:r>
            <a:r>
              <a:rPr lang="en-PK" altLang="en-PK" dirty="0" err="1">
                <a:solidFill>
                  <a:srgbClr val="333333"/>
                </a:solidFill>
                <a:latin typeface="-apple-system"/>
              </a:rPr>
              <a:t>node_attribute_dict</a:t>
            </a:r>
            <a:r>
              <a:rPr lang="en-PK" altLang="en-PK" dirty="0">
                <a:solidFill>
                  <a:srgbClr val="333333"/>
                </a:solidFill>
                <a:latin typeface="-apple-system"/>
              </a:rPr>
              <a:t>):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CB62A1-EBEF-6A9C-279E-DFB03E54B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259" y="4951875"/>
            <a:ext cx="10096421" cy="793832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71AB700-537B-2DFD-9BBE-DFF92E9B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259" y="5862769"/>
            <a:ext cx="491288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G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now contains the nodes </a:t>
            </a:r>
            <a:r>
              <a:rPr lang="en-PK" altLang="en-PK" sz="2000" dirty="0">
                <a:solidFill>
                  <a:srgbClr val="333333"/>
                </a:solidFill>
                <a:latin typeface="-apple-system"/>
              </a:rPr>
              <a:t>of H as nodes of G. </a:t>
            </a:r>
          </a:p>
        </p:txBody>
      </p:sp>
    </p:spTree>
    <p:extLst>
      <p:ext uri="{BB962C8B-B14F-4D97-AF65-F5344CB8AC3E}">
        <p14:creationId xmlns:p14="http://schemas.microsoft.com/office/powerpoint/2010/main" val="403145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12D1-8737-1483-26A7-AC9BBE23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</a:t>
            </a:r>
            <a:endParaRPr lang="en-PK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C6227A-C282-BB89-B84B-096FFAD34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471" y="1900031"/>
            <a:ext cx="497552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G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can also be grown by adding one edge at a time,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727B3-0077-13E8-2EB9-50EE92A5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0" y="2432034"/>
            <a:ext cx="10058400" cy="996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8FB7FE-541A-60FE-3098-241E99887DD7}"/>
              </a:ext>
            </a:extLst>
          </p:cNvPr>
          <p:cNvSpPr txBox="1"/>
          <p:nvPr/>
        </p:nvSpPr>
        <p:spPr>
          <a:xfrm>
            <a:off x="1120470" y="3591671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by adding a list of edges,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B48081-3088-E703-078D-E98FF8C6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0" y="4123674"/>
            <a:ext cx="10024564" cy="61209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E0357528-BEEE-188E-12FE-51FD7361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5076504"/>
            <a:ext cx="1021671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An edge-tuple can be a 2-tuple of nodes or a 3-tuple with 2 nodes followed by an edge attribute dictionary, e.g., </a:t>
            </a:r>
            <a:r>
              <a:rPr lang="en-PK" altLang="en-PK" sz="2000" b="1" dirty="0">
                <a:solidFill>
                  <a:srgbClr val="333333"/>
                </a:solidFill>
                <a:latin typeface="-apple-system"/>
              </a:rPr>
              <a:t>(2, 3, {'weight': 3.1415}). </a:t>
            </a:r>
          </a:p>
        </p:txBody>
      </p:sp>
    </p:spTree>
    <p:extLst>
      <p:ext uri="{BB962C8B-B14F-4D97-AF65-F5344CB8AC3E}">
        <p14:creationId xmlns:p14="http://schemas.microsoft.com/office/powerpoint/2010/main" val="220661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8B4F7-A4BB-E2CF-8F92-76209D0F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76" y="643467"/>
            <a:ext cx="10000447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5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2682-0DF5-DB91-026B-3A420366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69FCB-1E78-926C-B115-3C7FF0054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46662"/>
            <a:ext cx="10165602" cy="582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820A3-68BD-D169-3347-7FC91C60E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371754"/>
            <a:ext cx="10165601" cy="652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B0CD06-6E58-7EA9-2949-893F08A40F81}"/>
              </a:ext>
            </a:extLst>
          </p:cNvPr>
          <p:cNvSpPr txBox="1"/>
          <p:nvPr/>
        </p:nvSpPr>
        <p:spPr>
          <a:xfrm>
            <a:off x="1097279" y="2865987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Removing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all nodes and edges,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AE476-03AA-2120-C3EC-CBF80FE3D6EF}"/>
              </a:ext>
            </a:extLst>
          </p:cNvPr>
          <p:cNvSpPr txBox="1"/>
          <p:nvPr/>
        </p:nvSpPr>
        <p:spPr>
          <a:xfrm>
            <a:off x="1097279" y="4130248"/>
            <a:ext cx="8237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Add new nodes/edges, NetworkX ignores any that are already present.</a:t>
            </a:r>
            <a:endParaRPr lang="en-P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CD43E2-2E19-ABE6-5B5F-E1FE59FF1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666793"/>
            <a:ext cx="10165601" cy="16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7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F0A0-E0AA-1162-B72A-51D21E01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elements of a graph</a:t>
            </a:r>
            <a:endParaRPr lang="en-PK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887DFF-51B1-9FF2-A481-CDD48440E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843346"/>
            <a:ext cx="100584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We can examine the nodes and edges. Four basic graph properties facilitate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reporting:</a:t>
            </a:r>
            <a:r>
              <a:rPr lang="en-PK" altLang="en-PK" sz="20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 </a:t>
            </a:r>
            <a:r>
              <a:rPr lang="en-PK" altLang="en-PK" sz="2000" dirty="0" err="1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G.nodes</a:t>
            </a:r>
            <a:r>
              <a:rPr lang="en-PK" altLang="en-PK" sz="20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, </a:t>
            </a:r>
            <a:r>
              <a:rPr lang="en-PK" altLang="en-PK" sz="2000" dirty="0" err="1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G.edges</a:t>
            </a:r>
            <a:r>
              <a:rPr lang="en-PK" altLang="en-PK" sz="20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, </a:t>
            </a:r>
            <a:r>
              <a:rPr lang="en-PK" altLang="en-PK" sz="2000" dirty="0" err="1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G.adj</a:t>
            </a:r>
            <a:r>
              <a:rPr lang="en-PK" altLang="en-PK" sz="20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 and </a:t>
            </a:r>
            <a:r>
              <a:rPr lang="en-PK" altLang="en-PK" sz="2000" dirty="0" err="1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G.degree</a:t>
            </a:r>
            <a:r>
              <a:rPr lang="en-PK" altLang="en-PK" sz="20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. 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60064-D98A-90BA-6BC5-53C28157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7218"/>
            <a:ext cx="10027920" cy="207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90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00A8-ABA7-E2CA-2C49-D58AD808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 from a graph</a:t>
            </a:r>
            <a:endParaRPr lang="en-PK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D6B0F9-9A91-9359-2476-F7077564C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1" y="1935403"/>
            <a:ext cx="10476020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One can remove nodes and edges from the graph in a similar fashion to adding. Use methods </a:t>
            </a:r>
            <a:r>
              <a:rPr kumimoji="0" lang="en-PK" altLang="en-P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  <a:hlinkClick r:id="rId2" tooltip="networkx.Graph.remove_node"/>
              </a:rPr>
              <a:t>Graph.remove_node()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kumimoji="0" lang="en-PK" altLang="en-P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  <a:hlinkClick r:id="rId3" tooltip="networkx.Graph.remove_nodes_from"/>
              </a:rPr>
              <a:t>Graph.remove_nodes_from()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kumimoji="0" lang="en-PK" altLang="en-P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  <a:hlinkClick r:id="rId4" tooltip="networkx.Graph.remove_edge"/>
              </a:rPr>
              <a:t>Graph.remove_edge()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PK" altLang="en-PK" sz="2000" dirty="0">
                <a:solidFill>
                  <a:srgbClr val="333333"/>
                </a:solidFill>
                <a:latin typeface="-apple-system"/>
              </a:rPr>
              <a:t>and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kumimoji="0" lang="en-PK" altLang="en-P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  <a:hlinkClick r:id="rId5" tooltip="networkx.Graph.remove_edges_from"/>
              </a:rPr>
              <a:t>Graph.remove_edges_from()</a:t>
            </a:r>
            <a:endParaRPr kumimoji="0" lang="en-PK" altLang="en-PK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B5B03-FD5E-D9ED-785F-6E82613EE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3050459"/>
            <a:ext cx="10271306" cy="15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1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CD05-4B97-638D-BCDC-7865A340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Adding attributes to graphs, nodes, and edges</a:t>
            </a:r>
            <a:endParaRPr lang="en-PK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344F9-BE7C-F72A-A6CB-EE61E50F8333}"/>
              </a:ext>
            </a:extLst>
          </p:cNvPr>
          <p:cNvSpPr txBox="1"/>
          <p:nvPr/>
        </p:nvSpPr>
        <p:spPr>
          <a:xfrm>
            <a:off x="1097279" y="1849154"/>
            <a:ext cx="10058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Attributes such as weights, labels, colors, or whatever Python object you like, can be attached to graphs, nodes, or edges.</a:t>
            </a:r>
            <a:endParaRPr lang="en-PK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43C039-79E7-56F7-D8C5-ED06F709F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2495485"/>
            <a:ext cx="1005839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Each graph, node, and edge can hold key/value attribute pairs in an associated attribute dictionary (the keys must be hashable). By default these are empty, but attributes can be added or changed using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var(--pst-font-family-monospace)"/>
              </a:rPr>
              <a:t>add_edge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,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var(--pst-font-family-monospace)"/>
              </a:rPr>
              <a:t>add_node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or direct manipulation of the attribute dictionaries named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var(--pst-font-family-monospace)"/>
              </a:rPr>
              <a:t>G.graph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,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var(--pst-font-family-monospace)"/>
              </a:rPr>
              <a:t>G.nodes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, and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var(--pst-font-family-monospace)"/>
              </a:rPr>
              <a:t>G.edges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for a graph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G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.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C9942-454F-C239-E142-5B877C55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4125008"/>
            <a:ext cx="9861873" cy="101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10C3C-07B4-00F2-7204-99C7DABA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5511027"/>
            <a:ext cx="9861873" cy="988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448BF1-B88B-B1A5-D8DA-BA982EA1C45F}"/>
              </a:ext>
            </a:extLst>
          </p:cNvPr>
          <p:cNvSpPr txBox="1"/>
          <p:nvPr/>
        </p:nvSpPr>
        <p:spPr>
          <a:xfrm>
            <a:off x="1097278" y="375567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Graph attributes when creating a new graph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F0181-FE9F-E193-ED6F-F34CE6909D3E}"/>
              </a:ext>
            </a:extLst>
          </p:cNvPr>
          <p:cNvSpPr txBox="1"/>
          <p:nvPr/>
        </p:nvSpPr>
        <p:spPr>
          <a:xfrm>
            <a:off x="1097278" y="5141695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Can modify attributes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07457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D1E5-448C-95B4-BBE6-40C79E99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Attributes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DC853-799D-C5E9-834E-4D09CF42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8230"/>
            <a:ext cx="10058400" cy="190822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3E9C3CF-42E4-D6EB-C308-2DB4A7928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965620"/>
            <a:ext cx="100584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Note that adding a node to 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G.nodes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does not add it to the graph, use </a:t>
            </a:r>
            <a:r>
              <a:rPr kumimoji="0" lang="en-PK" altLang="en-PK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G.add_node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()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to add new nodes. Similarly for edges.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07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D82C-424C-8762-B1F1-17EC3BFC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Attributes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1721F-7C01-BB9B-04D8-F2E1CD32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52359"/>
            <a:ext cx="10058399" cy="145075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37CDC1F-3304-9F01-BE51-25FDE9C0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223" y="4037948"/>
            <a:ext cx="1014845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The special attribute </a:t>
            </a:r>
            <a:r>
              <a:rPr lang="en-PK" altLang="en-PK" sz="2000" dirty="0">
                <a:solidFill>
                  <a:srgbClr val="333333"/>
                </a:solidFill>
                <a:latin typeface="-apple-system"/>
              </a:rPr>
              <a:t>weight should be numeric as it is used by algorithms requiring weighted edges. </a:t>
            </a:r>
          </a:p>
        </p:txBody>
      </p:sp>
    </p:spTree>
    <p:extLst>
      <p:ext uri="{BB962C8B-B14F-4D97-AF65-F5344CB8AC3E}">
        <p14:creationId xmlns:p14="http://schemas.microsoft.com/office/powerpoint/2010/main" val="4121176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89A9-4DDA-150C-D3B4-C2788D0A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  <a:endParaRPr lang="en-PK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39900C-BC1C-609B-DAA7-7655C994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1997471"/>
            <a:ext cx="1005839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The </a:t>
            </a: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  <a:hlinkClick r:id="rId2" tooltip="networkx.DiGraph"/>
              </a:rPr>
              <a:t>DiGraph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class provides additional methods and properties specific to directed edges,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e.g., </a:t>
            </a: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  <a:hlinkClick r:id="rId3" tooltip="networkx.DiGraph.out_edges"/>
              </a:rPr>
              <a:t>DiGraph.out_edges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kumimoji="0" lang="en-PK" altLang="en-PK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  <a:hlinkClick r:id="rId4" tooltip="networkx.DiGraph.in_degree"/>
              </a:rPr>
              <a:t>DiGraph.in_degree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ADA21-7457-1445-95E8-92B248AED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2952404"/>
            <a:ext cx="10058399" cy="25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5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0AC4-2691-6B8E-B53C-E66ABA67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Reading a graph stored in a file using common graph formats</a:t>
            </a:r>
            <a:endParaRPr lang="en-PK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4B451-1A90-3430-95A1-044D60BB5E96}"/>
              </a:ext>
            </a:extLst>
          </p:cNvPr>
          <p:cNvSpPr txBox="1"/>
          <p:nvPr/>
        </p:nvSpPr>
        <p:spPr>
          <a:xfrm>
            <a:off x="1097280" y="2094453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NetworkX supports many popular formats, such as edge lists, adjacency lists, GML,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GraphML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pickle, LEDA and others.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E759F-8043-A09F-DCAD-3EE1F1A2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54655"/>
            <a:ext cx="9904824" cy="8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75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EEB7-BC4D-37F9-14D6-4F0EDE4E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Graphs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95F1-5B69-7B2A-F47F-E69E9C40AC4B}"/>
              </a:ext>
            </a:extLst>
          </p:cNvPr>
          <p:cNvSpPr txBox="1"/>
          <p:nvPr/>
        </p:nvSpPr>
        <p:spPr>
          <a:xfrm>
            <a:off x="1097280" y="1955953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NetworkX is not primarily a graph drawing package but basic drawing with Matplotlib as well as an interface to use the open source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Graphviz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software package are included. 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33F0E-7999-FA76-7BE4-C08D7F4E9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02284"/>
            <a:ext cx="10166465" cy="642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71ECED-25AE-B542-2115-0EAE69FB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80337"/>
            <a:ext cx="10166465" cy="1510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E7E690-ABBC-5B07-6268-2A605D9FF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132382"/>
            <a:ext cx="10166464" cy="11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7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0056-FB54-D240-2107-9FA60AB9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Graphs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FAE2A-9B0C-3D61-B6B4-A918CD42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70" y="2020227"/>
            <a:ext cx="6015966" cy="415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0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A7CACCF-B465-0645-B764-944C9E07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50" y="643467"/>
            <a:ext cx="10521300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6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8ED5-A1BB-2B48-4414-71FE8769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NetworkX Library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C0359-8BC6-184A-52F8-10C2825981F0}"/>
              </a:ext>
            </a:extLst>
          </p:cNvPr>
          <p:cNvSpPr txBox="1"/>
          <p:nvPr/>
        </p:nvSpPr>
        <p:spPr>
          <a:xfrm>
            <a:off x="972588" y="2357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https://networkx.org/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D49C7-8B54-DE79-C0BC-B79EC2C19500}"/>
              </a:ext>
            </a:extLst>
          </p:cNvPr>
          <p:cNvSpPr txBox="1"/>
          <p:nvPr/>
        </p:nvSpPr>
        <p:spPr>
          <a:xfrm>
            <a:off x="1000298" y="359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https://networkx.org/documentation/stable/tutorial.html#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8F5F6-D492-9F2F-8862-ED46FA36B520}"/>
              </a:ext>
            </a:extLst>
          </p:cNvPr>
          <p:cNvSpPr txBox="1"/>
          <p:nvPr/>
        </p:nvSpPr>
        <p:spPr>
          <a:xfrm>
            <a:off x="1000298" y="29779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https://networkx.org/documentation/stable/install.html</a:t>
            </a:r>
          </a:p>
        </p:txBody>
      </p:sp>
    </p:spTree>
    <p:extLst>
      <p:ext uri="{BB962C8B-B14F-4D97-AF65-F5344CB8AC3E}">
        <p14:creationId xmlns:p14="http://schemas.microsoft.com/office/powerpoint/2010/main" val="324445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3146C-C99C-3A4A-6FBA-BE34AD5F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02" y="262223"/>
            <a:ext cx="9885934" cy="2130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EFC4F-E3D4-0993-F47C-0E851E13A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02" y="2419559"/>
            <a:ext cx="9885934" cy="36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7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36711E-78BA-27C0-6E3F-ED96C51A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1" y="199542"/>
            <a:ext cx="11341289" cy="60071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EF1983-1B77-5C00-E424-9CD27B275A22}"/>
              </a:ext>
            </a:extLst>
          </p:cNvPr>
          <p:cNvSpPr/>
          <p:nvPr/>
        </p:nvSpPr>
        <p:spPr>
          <a:xfrm>
            <a:off x="4749421" y="4490113"/>
            <a:ext cx="1842448" cy="450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C64A26-A307-1D42-48FA-1400477E0BA0}"/>
              </a:ext>
            </a:extLst>
          </p:cNvPr>
          <p:cNvSpPr/>
          <p:nvPr/>
        </p:nvSpPr>
        <p:spPr>
          <a:xfrm>
            <a:off x="2251880" y="5783605"/>
            <a:ext cx="709684" cy="289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8429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ACAE2F-45F4-A6A1-20D3-907A6F2B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5" y="247257"/>
            <a:ext cx="11163869" cy="59382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5CFCAB-0ED5-98EB-AC87-2FEAD3660A72}"/>
              </a:ext>
            </a:extLst>
          </p:cNvPr>
          <p:cNvSpPr/>
          <p:nvPr/>
        </p:nvSpPr>
        <p:spPr>
          <a:xfrm>
            <a:off x="655092" y="4490114"/>
            <a:ext cx="5718412" cy="955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0492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F2350A-FA24-5FC7-B477-BD8FB329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03" y="171997"/>
            <a:ext cx="11313994" cy="59761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516E38-872F-3409-B115-67D250F3E08C}"/>
              </a:ext>
            </a:extLst>
          </p:cNvPr>
          <p:cNvSpPr/>
          <p:nvPr/>
        </p:nvSpPr>
        <p:spPr>
          <a:xfrm>
            <a:off x="600501" y="4244454"/>
            <a:ext cx="5636526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03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B4FD2A-66E5-3807-C9B8-513B3F0C1E10}"/>
              </a:ext>
            </a:extLst>
          </p:cNvPr>
          <p:cNvSpPr txBox="1"/>
          <p:nvPr/>
        </p:nvSpPr>
        <p:spPr>
          <a:xfrm>
            <a:off x="1252694" y="1235947"/>
            <a:ext cx="96866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NETWORKX LIBRARY –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88711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8F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0106F9F-6603-83B3-2741-260F6A20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57" y="801793"/>
            <a:ext cx="6440898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18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08D14047D4BE41A34E6CE2BCD2B825" ma:contentTypeVersion="2" ma:contentTypeDescription="Create a new document." ma:contentTypeScope="" ma:versionID="b1ffb609572d909070a5a6eb3fb45ece">
  <xsd:schema xmlns:xsd="http://www.w3.org/2001/XMLSchema" xmlns:xs="http://www.w3.org/2001/XMLSchema" xmlns:p="http://schemas.microsoft.com/office/2006/metadata/properties" xmlns:ns2="243e6539-876b-4b37-88b4-96681827f1ec" targetNamespace="http://schemas.microsoft.com/office/2006/metadata/properties" ma:root="true" ma:fieldsID="ab8acac9a46b8eb15e7ea6e5478f7e07" ns2:_="">
    <xsd:import namespace="243e6539-876b-4b37-88b4-96681827f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e6539-876b-4b37-88b4-96681827f1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4FF9DC-1281-4154-A749-556760DA784C}"/>
</file>

<file path=customXml/itemProps2.xml><?xml version="1.0" encoding="utf-8"?>
<ds:datastoreItem xmlns:ds="http://schemas.openxmlformats.org/officeDocument/2006/customXml" ds:itemID="{4380C2E1-F53B-431B-B23B-0E766238DFFE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</TotalTime>
  <Words>620</Words>
  <Application>Microsoft Office PowerPoint</Application>
  <PresentationFormat>Widescreen</PresentationFormat>
  <Paragraphs>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Times New Roman</vt:lpstr>
      <vt:lpstr>var(--pst-font-family-monospace)</vt:lpstr>
      <vt:lpstr>Retrospect</vt:lpstr>
      <vt:lpstr>PYTHON GRAPH ALGORITHMS &amp;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NetworkX Introduction</vt:lpstr>
      <vt:lpstr>Importing NetworkX – CREATING GRAPH</vt:lpstr>
      <vt:lpstr>NODES</vt:lpstr>
      <vt:lpstr>EDGES</vt:lpstr>
      <vt:lpstr>EDGES</vt:lpstr>
      <vt:lpstr>Examining elements of a graph</vt:lpstr>
      <vt:lpstr>Removing elements from a graph</vt:lpstr>
      <vt:lpstr>Adding attributes to graphs, nodes, and edges</vt:lpstr>
      <vt:lpstr>Nodes Attributes</vt:lpstr>
      <vt:lpstr>Edges Attributes</vt:lpstr>
      <vt:lpstr>Directed Graphs</vt:lpstr>
      <vt:lpstr>Reading a graph stored in a file using common graph formats</vt:lpstr>
      <vt:lpstr>Drawing Graphs</vt:lpstr>
      <vt:lpstr>Drawing Graphs</vt:lpstr>
      <vt:lpstr>NetworkX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Omaid Ghayyur</dc:creator>
  <cp:lastModifiedBy>Saif Ali</cp:lastModifiedBy>
  <cp:revision>29</cp:revision>
  <dcterms:created xsi:type="dcterms:W3CDTF">2022-05-30T05:28:37Z</dcterms:created>
  <dcterms:modified xsi:type="dcterms:W3CDTF">2022-10-27T08:41:21Z</dcterms:modified>
</cp:coreProperties>
</file>