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444" r:id="rId3"/>
    <p:sldId id="257" r:id="rId4"/>
    <p:sldId id="264" r:id="rId5"/>
    <p:sldId id="383" r:id="rId6"/>
    <p:sldId id="384" r:id="rId7"/>
    <p:sldId id="385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323" r:id="rId17"/>
    <p:sldId id="324" r:id="rId18"/>
    <p:sldId id="325" r:id="rId19"/>
    <p:sldId id="326" r:id="rId20"/>
    <p:sldId id="327" r:id="rId21"/>
    <p:sldId id="380" r:id="rId22"/>
    <p:sldId id="374" r:id="rId23"/>
    <p:sldId id="375" r:id="rId24"/>
    <p:sldId id="377" r:id="rId25"/>
    <p:sldId id="386" r:id="rId26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1" autoAdjust="0"/>
  </p:normalViewPr>
  <p:slideViewPr>
    <p:cSldViewPr>
      <p:cViewPr varScale="1">
        <p:scale>
          <a:sx n="100" d="100"/>
          <a:sy n="100" d="100"/>
        </p:scale>
        <p:origin x="1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CE1F1A7-3F14-4EA6-B49C-FF2427299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7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967B999-2B86-4D4E-B658-60001B55F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54666-B32D-4983-97FB-766D8270C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4818-DED9-4FA0-9F8D-10F9BB36B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A185F-ADB1-4513-BCCC-7A2E4A8A3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DDF0A-48CE-4D37-8B3F-7141C0063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2C6D2-83A3-40F0-98AD-D59BB80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9988-D6FA-498F-8AD7-51EF6E345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1124-6961-4AE5-981A-4D5E20CED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C9088-D845-4D6E-AC1C-0673915AC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A405-7D31-4714-A844-8A0F3A048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39BAA-B172-4C31-815A-F13DB976A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AD87D-ED25-4BD0-89CE-EA7A1C7D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13B195-04E6-4E62-9F9D-F8D3E6AD6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10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9.wmf"/><Relationship Id="rId2" Type="http://schemas.openxmlformats.org/officeDocument/2006/relationships/oleObject" Target="../embeddings/oleObject48.bin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2.wmf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29.w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25.wmf"/><Relationship Id="rId5" Type="http://schemas.openxmlformats.org/officeDocument/2006/relationships/image" Target="../media/image11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6.bin"/><Relationship Id="rId3" Type="http://schemas.openxmlformats.org/officeDocument/2006/relationships/image" Target="../media/image3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20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3.bin"/><Relationship Id="rId3" Type="http://schemas.openxmlformats.org/officeDocument/2006/relationships/image" Target="../media/image33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5.bin"/><Relationship Id="rId3" Type="http://schemas.openxmlformats.org/officeDocument/2006/relationships/image" Target="../media/image1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36.wmf"/><Relationship Id="rId5" Type="http://schemas.openxmlformats.org/officeDocument/2006/relationships/image" Target="../media/image10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oleObject" Target="../embeddings/oleObject100.bin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27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37.wmf"/><Relationship Id="rId3" Type="http://schemas.openxmlformats.org/officeDocument/2006/relationships/image" Target="../media/image1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1.bin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38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09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2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20.wmf"/><Relationship Id="rId1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ePx-nS7WQQ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22.bin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image" Target="../media/image22.wmf"/><Relationship Id="rId26" Type="http://schemas.openxmlformats.org/officeDocument/2006/relationships/image" Target="../media/image52.wmf"/><Relationship Id="rId39" Type="http://schemas.openxmlformats.org/officeDocument/2006/relationships/oleObject" Target="../embeddings/oleObject143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56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8.bin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oleObject" Target="../embeddings/oleObject142.bin"/><Relationship Id="rId2" Type="http://schemas.openxmlformats.org/officeDocument/2006/relationships/oleObject" Target="../embeddings/oleObject123.bin"/><Relationship Id="rId16" Type="http://schemas.openxmlformats.org/officeDocument/2006/relationships/oleObject" Target="../embeddings/oleObject130.bin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23.wmf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37" Type="http://schemas.openxmlformats.org/officeDocument/2006/relationships/image" Target="../media/image57.wmf"/><Relationship Id="rId5" Type="http://schemas.openxmlformats.org/officeDocument/2006/relationships/image" Target="../media/image10.wmf"/><Relationship Id="rId15" Type="http://schemas.openxmlformats.org/officeDocument/2006/relationships/image" Target="../media/image48.wmf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53.wmf"/><Relationship Id="rId36" Type="http://schemas.openxmlformats.org/officeDocument/2006/relationships/oleObject" Target="../embeddings/oleObject141.bin"/><Relationship Id="rId10" Type="http://schemas.openxmlformats.org/officeDocument/2006/relationships/oleObject" Target="../embeddings/oleObject127.bin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29.bin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140.bin"/><Relationship Id="rId8" Type="http://schemas.openxmlformats.org/officeDocument/2006/relationships/oleObject" Target="../embeddings/oleObject126.bin"/><Relationship Id="rId3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58.wmf"/><Relationship Id="rId21" Type="http://schemas.openxmlformats.org/officeDocument/2006/relationships/oleObject" Target="../embeddings/oleObject155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62.wmf"/><Relationship Id="rId25" Type="http://schemas.openxmlformats.org/officeDocument/2006/relationships/oleObject" Target="../embeddings/oleObject157.bin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61.wmf"/><Relationship Id="rId24" Type="http://schemas.openxmlformats.org/officeDocument/2006/relationships/image" Target="../media/image65.wmf"/><Relationship Id="rId32" Type="http://schemas.openxmlformats.org/officeDocument/2006/relationships/oleObject" Target="../embeddings/oleObject163.bin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6.bin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63.wmf"/><Relationship Id="rId31" Type="http://schemas.openxmlformats.org/officeDocument/2006/relationships/oleObject" Target="../embeddings/oleObject162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50.bin"/><Relationship Id="rId22" Type="http://schemas.openxmlformats.org/officeDocument/2006/relationships/image" Target="../media/image64.wmf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1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oleObject" Target="../embeddings/oleObject171.bin"/><Relationship Id="rId3" Type="http://schemas.openxmlformats.org/officeDocument/2006/relationships/image" Target="../media/image66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70.bin"/><Relationship Id="rId2" Type="http://schemas.openxmlformats.org/officeDocument/2006/relationships/oleObject" Target="../embeddings/oleObject164.bin"/><Relationship Id="rId16" Type="http://schemas.openxmlformats.org/officeDocument/2006/relationships/image" Target="../media/image6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69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165.bin"/><Relationship Id="rId9" Type="http://schemas.openxmlformats.org/officeDocument/2006/relationships/oleObject" Target="../embeddings/oleObject168.bin"/><Relationship Id="rId14" Type="http://schemas.openxmlformats.org/officeDocument/2006/relationships/oleObject" Target="../embeddings/oleObject17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0.wmf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0.bin"/><Relationship Id="rId3" Type="http://schemas.openxmlformats.org/officeDocument/2006/relationships/image" Target="../media/image1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21.wmf"/><Relationship Id="rId5" Type="http://schemas.openxmlformats.org/officeDocument/2006/relationships/image" Target="../media/image10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20788E-6B03-44FF-B12A-48D278AF7A1C}" type="slidenum">
              <a:rPr lang="en-US"/>
              <a:pPr/>
              <a:t>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/>
              <a:t>Properties of </a:t>
            </a:r>
            <a:br>
              <a:rPr lang="en-US" sz="4400" dirty="0"/>
            </a:br>
            <a:r>
              <a:rPr lang="en-US" sz="4400" dirty="0"/>
              <a:t>Regular Languages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620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pPr>
              <a:defRPr/>
            </a:pPr>
            <a:r>
              <a:rPr lang="en-US" sz="1600" dirty="0"/>
              <a:t>Slides: Prof. Busch - LSU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388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</a:t>
            </a:r>
            <a:r>
              <a:rPr lang="en-US" sz="2800" kern="0" dirty="0">
                <a:latin typeface="+mn-lt"/>
              </a:rPr>
              <a:t>Mr. </a:t>
            </a:r>
            <a:r>
              <a:rPr lang="en-US" sz="2800" kern="0">
                <a:latin typeface="+mn-lt"/>
              </a:rPr>
              <a:t>Hashim Ayub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464" y="304800"/>
            <a:ext cx="27956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D3C5A-4AE0-499E-A5D3-66CCE1B6DC52}" type="slidenum">
              <a:rPr lang="en-US"/>
              <a:pPr/>
              <a:t>10</a:t>
            </a:fld>
            <a:endParaRPr lang="en-US"/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Union</a:t>
            </a: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NFA for </a:t>
            </a:r>
          </a:p>
        </p:txBody>
      </p:sp>
      <p:sp>
        <p:nvSpPr>
          <p:cNvPr id="7179" name="Rectangle 20"/>
          <p:cNvSpPr>
            <a:spLocks noChangeArrowheads="1"/>
          </p:cNvSpPr>
          <p:nvPr/>
        </p:nvSpPr>
        <p:spPr bwMode="auto">
          <a:xfrm>
            <a:off x="3276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21"/>
          <p:cNvSpPr>
            <a:spLocks noChangeArrowheads="1"/>
          </p:cNvSpPr>
          <p:nvPr/>
        </p:nvSpPr>
        <p:spPr bwMode="auto">
          <a:xfrm>
            <a:off x="3505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22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23"/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>
            <a:off x="3886200" y="23749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26"/>
          <p:cNvGraphicFramePr>
            <a:graphicFrameLocks noChangeAspect="1"/>
          </p:cNvGraphicFramePr>
          <p:nvPr/>
        </p:nvGraphicFramePr>
        <p:xfrm>
          <a:off x="4387850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28"/>
          <p:cNvSpPr>
            <a:spLocks noChangeArrowheads="1"/>
          </p:cNvSpPr>
          <p:nvPr/>
        </p:nvSpPr>
        <p:spPr bwMode="auto">
          <a:xfrm>
            <a:off x="3276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Oval 29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Oval 30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31"/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Freeform 33"/>
          <p:cNvSpPr>
            <a:spLocks/>
          </p:cNvSpPr>
          <p:nvPr/>
        </p:nvSpPr>
        <p:spPr bwMode="auto">
          <a:xfrm>
            <a:off x="3886200" y="48895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34"/>
          <p:cNvGraphicFramePr>
            <a:graphicFrameLocks noChangeAspect="1"/>
          </p:cNvGraphicFramePr>
          <p:nvPr/>
        </p:nvGraphicFramePr>
        <p:xfrm>
          <a:off x="4349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571320" progId="Equation.3">
                  <p:embed/>
                </p:oleObj>
              </mc:Choice>
              <mc:Fallback>
                <p:oleObj name="Equation" r:id="rId4" imgW="723600" imgH="57132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4"/>
          <p:cNvGraphicFramePr>
            <a:graphicFrameLocks noChangeAspect="1"/>
          </p:cNvGraphicFramePr>
          <p:nvPr/>
        </p:nvGraphicFramePr>
        <p:xfrm>
          <a:off x="2057400" y="8128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571320" progId="Equation.3">
                  <p:embed/>
                </p:oleObj>
              </mc:Choice>
              <mc:Fallback>
                <p:oleObj name="Equation" r:id="rId6" imgW="1511280" imgH="5713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128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9" name="Group 49"/>
          <p:cNvGrpSpPr>
            <a:grpSpLocks/>
          </p:cNvGrpSpPr>
          <p:nvPr/>
        </p:nvGrpSpPr>
        <p:grpSpPr bwMode="auto">
          <a:xfrm>
            <a:off x="838200" y="2819400"/>
            <a:ext cx="2667000" cy="2438400"/>
            <a:chOff x="528" y="1776"/>
            <a:chExt cx="1680" cy="1536"/>
          </a:xfrm>
        </p:grpSpPr>
        <p:sp>
          <p:nvSpPr>
            <p:cNvPr id="7190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" name="Object 47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48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380880" progId="Equation.3">
                    <p:embed/>
                  </p:oleObj>
                </mc:Choice>
                <mc:Fallback>
                  <p:oleObj name="Equation" r:id="rId10" imgW="304560" imgH="380880" progId="Equation.3">
                    <p:embed/>
                    <p:pic>
                      <p:nvPicPr>
                        <p:cNvPr id="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616E4-7453-4545-8464-E3043C7A2566}" type="slidenum">
              <a:rPr lang="en-US"/>
              <a:pPr/>
              <a:t>11</a:t>
            </a:fld>
            <a:endParaRPr lang="en-US"/>
          </a:p>
        </p:txBody>
      </p:sp>
      <p:sp>
        <p:nvSpPr>
          <p:cNvPr id="8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206" name="Rectangle 5"/>
          <p:cNvSpPr>
            <a:spLocks noChangeArrowheads="1"/>
          </p:cNvSpPr>
          <p:nvPr/>
        </p:nvSpPr>
        <p:spPr bwMode="auto">
          <a:xfrm>
            <a:off x="3124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6"/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7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8"/>
          <p:cNvSpPr>
            <a:spLocks noChangeShapeType="1"/>
          </p:cNvSpPr>
          <p:nvPr/>
        </p:nvSpPr>
        <p:spPr bwMode="auto">
          <a:xfrm>
            <a:off x="3886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Freeform 9"/>
          <p:cNvSpPr>
            <a:spLocks/>
          </p:cNvSpPr>
          <p:nvPr/>
        </p:nvSpPr>
        <p:spPr bwMode="auto">
          <a:xfrm>
            <a:off x="3416300" y="29591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1"/>
          <p:cNvSpPr>
            <a:spLocks noChangeArrowheads="1"/>
          </p:cNvSpPr>
          <p:nvPr/>
        </p:nvSpPr>
        <p:spPr bwMode="auto">
          <a:xfrm>
            <a:off x="4495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3276600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0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40386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5"/>
          <p:cNvSpPr>
            <a:spLocks noChangeArrowheads="1"/>
          </p:cNvSpPr>
          <p:nvPr/>
        </p:nvSpPr>
        <p:spPr bwMode="auto">
          <a:xfrm>
            <a:off x="3048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16"/>
          <p:cNvSpPr>
            <a:spLocks noChangeArrowheads="1"/>
          </p:cNvSpPr>
          <p:nvPr/>
        </p:nvSpPr>
        <p:spPr bwMode="auto">
          <a:xfrm>
            <a:off x="3352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17"/>
          <p:cNvSpPr>
            <a:spLocks noChangeArrowheads="1"/>
          </p:cNvSpPr>
          <p:nvPr/>
        </p:nvSpPr>
        <p:spPr bwMode="auto">
          <a:xfrm>
            <a:off x="541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18"/>
          <p:cNvSpPr>
            <a:spLocks noChangeShapeType="1"/>
          </p:cNvSpPr>
          <p:nvPr/>
        </p:nvSpPr>
        <p:spPr bwMode="auto">
          <a:xfrm>
            <a:off x="3733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20"/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21"/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2"/>
          <p:cNvSpPr>
            <a:spLocks noChangeShapeType="1"/>
          </p:cNvSpPr>
          <p:nvPr/>
        </p:nvSpPr>
        <p:spPr bwMode="auto">
          <a:xfrm>
            <a:off x="4724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6" name="Object 1026"/>
          <p:cNvGraphicFramePr>
            <a:graphicFrameLocks noChangeAspect="1"/>
          </p:cNvGraphicFramePr>
          <p:nvPr/>
        </p:nvGraphicFramePr>
        <p:xfrm>
          <a:off x="4876800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27"/>
          <p:cNvGraphicFramePr>
            <a:graphicFrameLocks noChangeAspect="1"/>
          </p:cNvGraphicFramePr>
          <p:nvPr/>
        </p:nvGraphicFramePr>
        <p:xfrm>
          <a:off x="3886200" y="571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9" name="Group 41"/>
          <p:cNvGrpSpPr>
            <a:grpSpLocks/>
          </p:cNvGrpSpPr>
          <p:nvPr/>
        </p:nvGrpSpPr>
        <p:grpSpPr bwMode="auto">
          <a:xfrm>
            <a:off x="457200" y="3810000"/>
            <a:ext cx="3048000" cy="2362200"/>
            <a:chOff x="288" y="2400"/>
            <a:chExt cx="1920" cy="1488"/>
          </a:xfrm>
        </p:grpSpPr>
        <p:sp>
          <p:nvSpPr>
            <p:cNvPr id="8222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1" name="Object 1031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Object 10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380880" progId="Equation.3">
                    <p:embed/>
                  </p:oleObj>
                </mc:Choice>
                <mc:Fallback>
                  <p:oleObj name="Equation" r:id="rId10" imgW="304560" imgH="380880" progId="Equation.3">
                    <p:embed/>
                    <p:pic>
                      <p:nvPicPr>
                        <p:cNvPr id="0" name="Object 10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8" name="Object 1028"/>
          <p:cNvGraphicFramePr>
            <a:graphicFrameLocks noChangeAspect="1"/>
          </p:cNvGraphicFramePr>
          <p:nvPr/>
        </p:nvGraphicFramePr>
        <p:xfrm>
          <a:off x="3270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95200" imgH="723600" progId="Equation.3">
                  <p:embed/>
                </p:oleObj>
              </mc:Choice>
              <mc:Fallback>
                <p:oleObj name="Equation" r:id="rId11" imgW="2095200" imgH="72360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29"/>
          <p:cNvGraphicFramePr>
            <a:graphicFrameLocks noChangeAspect="1"/>
          </p:cNvGraphicFramePr>
          <p:nvPr/>
        </p:nvGraphicFramePr>
        <p:xfrm>
          <a:off x="3581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30320" imgH="571320" progId="Equation.3">
                  <p:embed/>
                </p:oleObj>
              </mc:Choice>
              <mc:Fallback>
                <p:oleObj name="Equation" r:id="rId13" imgW="1930320" imgH="57132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30"/>
          <p:cNvGraphicFramePr>
            <a:graphicFrameLocks noChangeAspect="1"/>
          </p:cNvGraphicFramePr>
          <p:nvPr/>
        </p:nvGraphicFramePr>
        <p:xfrm>
          <a:off x="2057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97200" imgH="723600" progId="Equation.3">
                  <p:embed/>
                </p:oleObj>
              </mc:Choice>
              <mc:Fallback>
                <p:oleObj name="Equation" r:id="rId15" imgW="4597200" imgH="723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40"/>
          <p:cNvSpPr txBox="1">
            <a:spLocks noChangeArrowheads="1"/>
          </p:cNvSpPr>
          <p:nvPr/>
        </p:nvSpPr>
        <p:spPr bwMode="auto">
          <a:xfrm>
            <a:off x="152400" y="990600"/>
            <a:ext cx="178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8221" name="Text Box 44"/>
          <p:cNvSpPr txBox="1">
            <a:spLocks noChangeArrowheads="1"/>
          </p:cNvSpPr>
          <p:nvPr/>
        </p:nvSpPr>
        <p:spPr bwMode="auto">
          <a:xfrm>
            <a:off x="35052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A9B20-BD72-419C-94D2-D5474A052F0F}" type="slidenum">
              <a:rPr lang="en-US"/>
              <a:pPr/>
              <a:t>12</a:t>
            </a:fld>
            <a:endParaRPr lang="en-US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Concatenation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NFA for 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2133600" y="14478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571320" progId="Equation.3">
                  <p:embed/>
                </p:oleObj>
              </mc:Choice>
              <mc:Fallback>
                <p:oleObj name="Equation" r:id="rId2" imgW="927000" imgH="5713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927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6"/>
          <p:cNvSpPr>
            <a:spLocks noChangeArrowheads="1"/>
          </p:cNvSpPr>
          <p:nvPr/>
        </p:nvSpPr>
        <p:spPr bwMode="auto">
          <a:xfrm>
            <a:off x="99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7"/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8"/>
          <p:cNvSpPr>
            <a:spLocks noChangeArrowheads="1"/>
          </p:cNvSpPr>
          <p:nvPr/>
        </p:nvSpPr>
        <p:spPr bwMode="auto">
          <a:xfrm>
            <a:off x="289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9"/>
          <p:cNvSpPr>
            <a:spLocks noChangeArrowheads="1"/>
          </p:cNvSpPr>
          <p:nvPr/>
        </p:nvSpPr>
        <p:spPr bwMode="auto">
          <a:xfrm>
            <a:off x="2819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0"/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Freeform 11"/>
          <p:cNvSpPr>
            <a:spLocks/>
          </p:cNvSpPr>
          <p:nvPr/>
        </p:nvSpPr>
        <p:spPr bwMode="auto">
          <a:xfrm>
            <a:off x="1600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2101850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571320" progId="Equation.3">
                  <p:embed/>
                </p:oleObj>
              </mc:Choice>
              <mc:Fallback>
                <p:oleObj name="Equation" r:id="rId4" imgW="647640" imgH="57132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4419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5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6"/>
          <p:cNvSpPr>
            <a:spLocks noChangeArrowheads="1"/>
          </p:cNvSpPr>
          <p:nvPr/>
        </p:nvSpPr>
        <p:spPr bwMode="auto">
          <a:xfrm>
            <a:off x="6324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7"/>
          <p:cNvSpPr>
            <a:spLocks noChangeArrowheads="1"/>
          </p:cNvSpPr>
          <p:nvPr/>
        </p:nvSpPr>
        <p:spPr bwMode="auto">
          <a:xfrm>
            <a:off x="6248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Freeform 19"/>
          <p:cNvSpPr>
            <a:spLocks/>
          </p:cNvSpPr>
          <p:nvPr/>
        </p:nvSpPr>
        <p:spPr bwMode="auto">
          <a:xfrm>
            <a:off x="5029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1026"/>
          <p:cNvGraphicFramePr>
            <a:graphicFrameLocks noChangeAspect="1"/>
          </p:cNvGraphicFramePr>
          <p:nvPr/>
        </p:nvGraphicFramePr>
        <p:xfrm>
          <a:off x="5492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571320" progId="Equation.3">
                  <p:embed/>
                </p:oleObj>
              </mc:Choice>
              <mc:Fallback>
                <p:oleObj name="Equation" r:id="rId6" imgW="723600" imgH="57132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7" name="Group 27"/>
          <p:cNvGrpSpPr>
            <a:grpSpLocks/>
          </p:cNvGrpSpPr>
          <p:nvPr/>
        </p:nvGrpSpPr>
        <p:grpSpPr bwMode="auto">
          <a:xfrm>
            <a:off x="3352800" y="3886200"/>
            <a:ext cx="1295400" cy="457200"/>
            <a:chOff x="2112" y="2448"/>
            <a:chExt cx="816" cy="288"/>
          </a:xfrm>
        </p:grpSpPr>
        <p:sp>
          <p:nvSpPr>
            <p:cNvPr id="9238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21" name="Object 1027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Object 10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7FDC6-6CFB-410F-8EF7-285A0DDD1152}" type="slidenum">
              <a:rPr lang="en-US"/>
              <a:pPr/>
              <a:t>13</a:t>
            </a:fld>
            <a:endParaRPr lang="en-US"/>
          </a:p>
        </p:txBody>
      </p:sp>
      <p:sp>
        <p:nvSpPr>
          <p:cNvPr id="10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NFA for</a:t>
            </a:r>
          </a:p>
        </p:txBody>
      </p:sp>
      <p:sp>
        <p:nvSpPr>
          <p:cNvPr id="10253" name="Rectangle 5"/>
          <p:cNvSpPr>
            <a:spLocks noChangeArrowheads="1"/>
          </p:cNvSpPr>
          <p:nvPr/>
        </p:nvSpPr>
        <p:spPr bwMode="auto">
          <a:xfrm>
            <a:off x="1066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6"/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7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8"/>
          <p:cNvSpPr>
            <a:spLocks noChangeShapeType="1"/>
          </p:cNvSpPr>
          <p:nvPr/>
        </p:nvSpPr>
        <p:spPr bwMode="auto">
          <a:xfrm>
            <a:off x="1828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9"/>
          <p:cNvSpPr>
            <a:spLocks/>
          </p:cNvSpPr>
          <p:nvPr/>
        </p:nvSpPr>
        <p:spPr bwMode="auto">
          <a:xfrm>
            <a:off x="1358900" y="44069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0"/>
          <p:cNvSpPr>
            <a:spLocks noChangeShapeType="1"/>
          </p:cNvSpPr>
          <p:nvPr/>
        </p:nvSpPr>
        <p:spPr bwMode="auto">
          <a:xfrm>
            <a:off x="533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1"/>
          <p:cNvSpPr>
            <a:spLocks noChangeArrowheads="1"/>
          </p:cNvSpPr>
          <p:nvPr/>
        </p:nvSpPr>
        <p:spPr bwMode="auto">
          <a:xfrm>
            <a:off x="24384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219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9812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4038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Oval 16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Oval 17"/>
          <p:cNvSpPr>
            <a:spLocks noChangeArrowheads="1"/>
          </p:cNvSpPr>
          <p:nvPr/>
        </p:nvSpPr>
        <p:spPr bwMode="auto">
          <a:xfrm>
            <a:off x="6400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18"/>
          <p:cNvSpPr>
            <a:spLocks noChangeShapeType="1"/>
          </p:cNvSpPr>
          <p:nvPr/>
        </p:nvSpPr>
        <p:spPr bwMode="auto">
          <a:xfrm>
            <a:off x="4724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0"/>
          <p:cNvSpPr>
            <a:spLocks noChangeArrowheads="1"/>
          </p:cNvSpPr>
          <p:nvPr/>
        </p:nvSpPr>
        <p:spPr bwMode="auto">
          <a:xfrm>
            <a:off x="63246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1"/>
          <p:cNvSpPr>
            <a:spLocks noChangeArrowheads="1"/>
          </p:cNvSpPr>
          <p:nvPr/>
        </p:nvSpPr>
        <p:spPr bwMode="auto">
          <a:xfrm>
            <a:off x="5334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22"/>
          <p:cNvSpPr>
            <a:spLocks noChangeShapeType="1"/>
          </p:cNvSpPr>
          <p:nvPr/>
        </p:nvSpPr>
        <p:spPr bwMode="auto">
          <a:xfrm>
            <a:off x="5715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5867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4876800" y="472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1136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200" imgH="723600" progId="Equation.3">
                  <p:embed/>
                </p:oleObj>
              </mc:Choice>
              <mc:Fallback>
                <p:oleObj name="Equation" r:id="rId8" imgW="2095200" imgH="723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/>
        </p:nvGraphicFramePr>
        <p:xfrm>
          <a:off x="4610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571320" progId="Equation.3">
                  <p:embed/>
                </p:oleObj>
              </mc:Choice>
              <mc:Fallback>
                <p:oleObj name="Equation" r:id="rId10" imgW="1930320" imgH="57132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2133600" y="12954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89440" imgH="723600" progId="Equation.3">
                  <p:embed/>
                </p:oleObj>
              </mc:Choice>
              <mc:Fallback>
                <p:oleObj name="Equation" r:id="rId12" imgW="568944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689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7" name="Group 34"/>
          <p:cNvGrpSpPr>
            <a:grpSpLocks/>
          </p:cNvGrpSpPr>
          <p:nvPr/>
        </p:nvGrpSpPr>
        <p:grpSpPr bwMode="auto">
          <a:xfrm>
            <a:off x="2971800" y="4724400"/>
            <a:ext cx="1371600" cy="457200"/>
            <a:chOff x="1872" y="2976"/>
            <a:chExt cx="864" cy="288"/>
          </a:xfrm>
        </p:grpSpPr>
        <p:sp>
          <p:nvSpPr>
            <p:cNvPr id="10269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60" imgH="380880" progId="Equation.3">
                    <p:embed/>
                  </p:oleObj>
                </mc:Choice>
                <mc:Fallback>
                  <p:oleObj name="Equation" r:id="rId14" imgW="304560" imgH="38088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8" name="Text Box 37"/>
          <p:cNvSpPr txBox="1">
            <a:spLocks noChangeArrowheads="1"/>
          </p:cNvSpPr>
          <p:nvPr/>
        </p:nvSpPr>
        <p:spPr bwMode="auto">
          <a:xfrm>
            <a:off x="33528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F83A4-D5AF-43F2-9D46-79567E957F05}" type="slidenum">
              <a:rPr lang="en-US"/>
              <a:pPr/>
              <a:t>14</a:t>
            </a:fld>
            <a:endParaRPr lang="en-US"/>
          </a:p>
        </p:txBody>
      </p:sp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Star Operation</a:t>
            </a:r>
          </a:p>
        </p:txBody>
      </p:sp>
      <p:sp>
        <p:nvSpPr>
          <p:cNvPr id="11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NFA for 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2209800" y="8382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520560" progId="Equation.3">
                  <p:embed/>
                </p:oleObj>
              </mc:Choice>
              <mc:Fallback>
                <p:oleObj name="Equation" r:id="rId2" imgW="68580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68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6"/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7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8"/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9"/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0"/>
          <p:cNvSpPr>
            <a:spLocks noChangeShapeType="1"/>
          </p:cNvSpPr>
          <p:nvPr/>
        </p:nvSpPr>
        <p:spPr bwMode="auto">
          <a:xfrm>
            <a:off x="1295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Freeform 11"/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571320" progId="Equation.3">
                  <p:embed/>
                </p:oleObj>
              </mc:Choice>
              <mc:Fallback>
                <p:oleObj name="Equation" r:id="rId4" imgW="647640" imgH="57132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Freeform 14"/>
          <p:cNvSpPr>
            <a:spLocks/>
          </p:cNvSpPr>
          <p:nvPr/>
        </p:nvSpPr>
        <p:spPr bwMode="auto">
          <a:xfrm>
            <a:off x="2057400" y="4038600"/>
            <a:ext cx="4953000" cy="22098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4038600" y="5715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15000"/>
                        <a:ext cx="528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Freeform 13"/>
          <p:cNvSpPr>
            <a:spLocks/>
          </p:cNvSpPr>
          <p:nvPr/>
        </p:nvSpPr>
        <p:spPr bwMode="auto">
          <a:xfrm>
            <a:off x="2057400" y="1752600"/>
            <a:ext cx="4724400" cy="1905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42672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380880" progId="Equation.3">
                  <p:embed/>
                </p:oleObj>
              </mc:Choice>
              <mc:Fallback>
                <p:oleObj name="Equation" r:id="rId8" imgW="304560" imgH="3808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7239000" y="27432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571320" progId="Equation.3">
                  <p:embed/>
                </p:oleObj>
              </mc:Choice>
              <mc:Fallback>
                <p:oleObj name="Equation" r:id="rId9" imgW="154908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743200"/>
                        <a:ext cx="154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Oval 20"/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1"/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2362200" y="335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6629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24"/>
          <p:cNvSpPr>
            <a:spLocks noChangeArrowheads="1"/>
          </p:cNvSpPr>
          <p:nvPr/>
        </p:nvSpPr>
        <p:spPr bwMode="auto">
          <a:xfrm>
            <a:off x="6553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5410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5867400" y="3429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6096000" y="685800"/>
          <a:ext cx="30480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74560" imgH="1091880" progId="Equation.3">
                  <p:embed/>
                </p:oleObj>
              </mc:Choice>
              <mc:Fallback>
                <p:oleObj name="Equation" r:id="rId13" imgW="237456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30480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7B9044-088C-4E0C-B0DD-3F9C06499185}" type="slidenum">
              <a:rPr lang="en-US"/>
              <a:pPr/>
              <a:t>15</a:t>
            </a:fld>
            <a:endParaRPr lang="en-US"/>
          </a:p>
        </p:txBody>
      </p:sp>
      <p:sp>
        <p:nvSpPr>
          <p:cNvPr id="12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NFA for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2133600" y="12954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723600" progId="Equation.3">
                  <p:embed/>
                </p:oleObj>
              </mc:Choice>
              <mc:Fallback>
                <p:oleObj name="Equation" r:id="rId2" imgW="2590560" imgH="723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2590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6"/>
          <p:cNvSpPr>
            <a:spLocks noChangeArrowheads="1"/>
          </p:cNvSpPr>
          <p:nvPr/>
        </p:nvSpPr>
        <p:spPr bwMode="auto">
          <a:xfrm>
            <a:off x="3111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7"/>
          <p:cNvSpPr>
            <a:spLocks noChangeArrowheads="1"/>
          </p:cNvSpPr>
          <p:nvPr/>
        </p:nvSpPr>
        <p:spPr bwMode="auto">
          <a:xfrm>
            <a:off x="3492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8"/>
          <p:cNvSpPr>
            <a:spLocks noChangeArrowheads="1"/>
          </p:cNvSpPr>
          <p:nvPr/>
        </p:nvSpPr>
        <p:spPr bwMode="auto">
          <a:xfrm>
            <a:off x="4559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9"/>
          <p:cNvSpPr>
            <a:spLocks noChangeShapeType="1"/>
          </p:cNvSpPr>
          <p:nvPr/>
        </p:nvSpPr>
        <p:spPr bwMode="auto">
          <a:xfrm>
            <a:off x="3873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Freeform 10"/>
          <p:cNvSpPr>
            <a:spLocks/>
          </p:cNvSpPr>
          <p:nvPr/>
        </p:nvSpPr>
        <p:spPr bwMode="auto">
          <a:xfrm>
            <a:off x="3403600" y="4254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2"/>
          <p:cNvSpPr>
            <a:spLocks noChangeArrowheads="1"/>
          </p:cNvSpPr>
          <p:nvPr/>
        </p:nvSpPr>
        <p:spPr bwMode="auto">
          <a:xfrm>
            <a:off x="44831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1" name="Object 1025"/>
          <p:cNvGraphicFramePr>
            <a:graphicFrameLocks noChangeAspect="1"/>
          </p:cNvGraphicFramePr>
          <p:nvPr/>
        </p:nvGraphicFramePr>
        <p:xfrm>
          <a:off x="3263900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0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26"/>
          <p:cNvGraphicFramePr>
            <a:graphicFrameLocks noChangeAspect="1"/>
          </p:cNvGraphicFramePr>
          <p:nvPr/>
        </p:nvGraphicFramePr>
        <p:xfrm>
          <a:off x="4025900" y="4648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10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648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27"/>
          <p:cNvGraphicFramePr>
            <a:graphicFrameLocks noChangeAspect="1"/>
          </p:cNvGraphicFramePr>
          <p:nvPr/>
        </p:nvGraphicFramePr>
        <p:xfrm>
          <a:off x="3352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200" imgH="723600" progId="Equation.3">
                  <p:embed/>
                </p:oleObj>
              </mc:Choice>
              <mc:Fallback>
                <p:oleObj name="Equation" r:id="rId8" imgW="2095200" imgH="723600" progId="Equation.3">
                  <p:embed/>
                  <p:pic>
                    <p:nvPicPr>
                      <p:cNvPr id="0" name="Object 10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152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24"/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>
            <a:off x="2514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1028"/>
          <p:cNvGraphicFramePr>
            <a:graphicFrameLocks noChangeAspect="1"/>
          </p:cNvGraphicFramePr>
          <p:nvPr/>
        </p:nvGraphicFramePr>
        <p:xfrm>
          <a:off x="25908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Object 10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Freeform 27"/>
          <p:cNvSpPr>
            <a:spLocks/>
          </p:cNvSpPr>
          <p:nvPr/>
        </p:nvSpPr>
        <p:spPr bwMode="auto">
          <a:xfrm>
            <a:off x="2286000" y="2590800"/>
            <a:ext cx="4419600" cy="2286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1029"/>
          <p:cNvGraphicFramePr>
            <a:graphicFrameLocks noChangeAspect="1"/>
          </p:cNvGraphicFramePr>
          <p:nvPr/>
        </p:nvGraphicFramePr>
        <p:xfrm>
          <a:off x="4495800" y="236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Freeform 30"/>
          <p:cNvSpPr>
            <a:spLocks/>
          </p:cNvSpPr>
          <p:nvPr/>
        </p:nvSpPr>
        <p:spPr bwMode="auto">
          <a:xfrm>
            <a:off x="2286000" y="5257800"/>
            <a:ext cx="4648200" cy="13716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6" name="Object 1030"/>
          <p:cNvGraphicFramePr>
            <a:graphicFrameLocks noChangeAspect="1"/>
          </p:cNvGraphicFramePr>
          <p:nvPr/>
        </p:nvGraphicFramePr>
        <p:xfrm>
          <a:off x="4267200" y="6096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1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0"/>
                        <a:ext cx="528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Oval 33"/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34"/>
          <p:cNvSpPr>
            <a:spLocks noChangeArrowheads="1"/>
          </p:cNvSpPr>
          <p:nvPr/>
        </p:nvSpPr>
        <p:spPr bwMode="auto">
          <a:xfrm>
            <a:off x="6477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35"/>
          <p:cNvSpPr>
            <a:spLocks noChangeShapeType="1"/>
          </p:cNvSpPr>
          <p:nvPr/>
        </p:nvSpPr>
        <p:spPr bwMode="auto">
          <a:xfrm flipV="1">
            <a:off x="5029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7" name="Object 1031"/>
          <p:cNvGraphicFramePr>
            <a:graphicFrameLocks noChangeAspect="1"/>
          </p:cNvGraphicFramePr>
          <p:nvPr/>
        </p:nvGraphicFramePr>
        <p:xfrm>
          <a:off x="57150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380880" progId="Equation.3">
                  <p:embed/>
                </p:oleObj>
              </mc:Choice>
              <mc:Fallback>
                <p:oleObj name="Equation" r:id="rId14" imgW="304560" imgH="380880" progId="Equation.3">
                  <p:embed/>
                  <p:pic>
                    <p:nvPicPr>
                      <p:cNvPr id="0" name="Object 10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3733800" y="228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59875-4D15-477F-BC1D-09576528CD0C}" type="slidenum">
              <a:rPr lang="en-US"/>
              <a:pPr/>
              <a:t>16</a:t>
            </a:fld>
            <a:endParaRPr lang="en-US"/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Reverse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7543800" y="9906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736560" progId="Equation.3">
                  <p:embed/>
                </p:oleObj>
              </mc:Choice>
              <mc:Fallback>
                <p:oleObj name="Equation" r:id="rId2" imgW="723600" imgH="736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8382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5"/>
          <p:cNvSpPr>
            <a:spLocks noChangeArrowheads="1"/>
          </p:cNvSpPr>
          <p:nvPr/>
        </p:nvSpPr>
        <p:spPr bwMode="auto">
          <a:xfrm>
            <a:off x="10668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6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7"/>
          <p:cNvSpPr>
            <a:spLocks noChangeArrowheads="1"/>
          </p:cNvSpPr>
          <p:nvPr/>
        </p:nvSpPr>
        <p:spPr bwMode="auto">
          <a:xfrm>
            <a:off x="2667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8"/>
          <p:cNvSpPr>
            <a:spLocks noChangeShapeType="1"/>
          </p:cNvSpPr>
          <p:nvPr/>
        </p:nvSpPr>
        <p:spPr bwMode="auto">
          <a:xfrm>
            <a:off x="4572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Freeform 9"/>
          <p:cNvSpPr>
            <a:spLocks/>
          </p:cNvSpPr>
          <p:nvPr/>
        </p:nvSpPr>
        <p:spPr bwMode="auto">
          <a:xfrm>
            <a:off x="14478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1949450" y="2032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571320" progId="Equation.3">
                  <p:embed/>
                </p:oleObj>
              </mc:Choice>
              <mc:Fallback>
                <p:oleObj name="Equation" r:id="rId4" imgW="647640" imgH="57132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0320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5613400" y="1149350"/>
            <a:ext cx="178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13328" name="Rectangle 12"/>
          <p:cNvSpPr>
            <a:spLocks noChangeArrowheads="1"/>
          </p:cNvSpPr>
          <p:nvPr/>
        </p:nvSpPr>
        <p:spPr bwMode="auto">
          <a:xfrm>
            <a:off x="55626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13"/>
          <p:cNvSpPr>
            <a:spLocks noChangeArrowheads="1"/>
          </p:cNvSpPr>
          <p:nvPr/>
        </p:nvSpPr>
        <p:spPr bwMode="auto">
          <a:xfrm>
            <a:off x="579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Oval 14"/>
          <p:cNvSpPr>
            <a:spLocks noChangeArrowheads="1"/>
          </p:cNvSpPr>
          <p:nvPr/>
        </p:nvSpPr>
        <p:spPr bwMode="auto">
          <a:xfrm>
            <a:off x="7467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Freeform 17"/>
          <p:cNvSpPr>
            <a:spLocks/>
          </p:cNvSpPr>
          <p:nvPr/>
        </p:nvSpPr>
        <p:spPr bwMode="auto">
          <a:xfrm>
            <a:off x="62484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6623050" y="193675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761760" progId="Equation.3">
                  <p:embed/>
                </p:oleObj>
              </mc:Choice>
              <mc:Fallback>
                <p:oleObj name="Equation" r:id="rId6" imgW="749160" imgH="7617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93675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 flipH="1">
            <a:off x="7848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990600" y="4572000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 Reverse all transitions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914400" y="5486400"/>
            <a:ext cx="71691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2. Make initial state accepting state </a:t>
            </a:r>
          </a:p>
          <a:p>
            <a:r>
              <a:rPr lang="en-US"/>
              <a:t>    and vice versa</a:t>
            </a: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838200" y="1981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71320" progId="Equation.3">
                  <p:embed/>
                </p:oleObj>
              </mc:Choice>
              <mc:Fallback>
                <p:oleObj name="Equation" r:id="rId8" imgW="431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DAEA2-69CC-4564-BF72-F0652635835C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723600" progId="Equation.3">
                  <p:embed/>
                </p:oleObj>
              </mc:Choice>
              <mc:Fallback>
                <p:oleObj name="Equation" r:id="rId2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4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Oval 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6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7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8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9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0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9" name="Object 11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2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3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71320" progId="Equation.3">
                  <p:embed/>
                </p:oleObj>
              </mc:Choice>
              <mc:Fallback>
                <p:oleObj name="Equation" r:id="rId8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4"/>
          <p:cNvGraphicFramePr>
            <a:graphicFrameLocks noChangeAspect="1"/>
          </p:cNvGraphicFramePr>
          <p:nvPr/>
        </p:nvGraphicFramePr>
        <p:xfrm>
          <a:off x="596900" y="4984750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736560" progId="Equation.3">
                  <p:embed/>
                </p:oleObj>
              </mc:Choice>
              <mc:Fallback>
                <p:oleObj name="Equation" r:id="rId10" imgW="2412720" imgH="736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984750"/>
                        <a:ext cx="2413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5"/>
          <p:cNvSpPr>
            <a:spLocks noChangeArrowheads="1"/>
          </p:cNvSpPr>
          <p:nvPr/>
        </p:nvSpPr>
        <p:spPr bwMode="auto">
          <a:xfrm>
            <a:off x="3886200" y="4495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16"/>
          <p:cNvSpPr>
            <a:spLocks noChangeArrowheads="1"/>
          </p:cNvSpPr>
          <p:nvPr/>
        </p:nvSpPr>
        <p:spPr bwMode="auto">
          <a:xfrm>
            <a:off x="4267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17"/>
          <p:cNvSpPr>
            <a:spLocks noChangeArrowheads="1"/>
          </p:cNvSpPr>
          <p:nvPr/>
        </p:nvSpPr>
        <p:spPr bwMode="auto">
          <a:xfrm>
            <a:off x="53340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18"/>
          <p:cNvSpPr>
            <a:spLocks noChangeShapeType="1"/>
          </p:cNvSpPr>
          <p:nvPr/>
        </p:nvSpPr>
        <p:spPr bwMode="auto">
          <a:xfrm>
            <a:off x="4724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Freeform 19"/>
          <p:cNvSpPr>
            <a:spLocks/>
          </p:cNvSpPr>
          <p:nvPr/>
        </p:nvSpPr>
        <p:spPr bwMode="auto">
          <a:xfrm>
            <a:off x="4191000" y="48006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1"/>
          <p:cNvSpPr>
            <a:spLocks noChangeArrowheads="1"/>
          </p:cNvSpPr>
          <p:nvPr/>
        </p:nvSpPr>
        <p:spPr bwMode="auto">
          <a:xfrm>
            <a:off x="4191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3" name="Object 22"/>
          <p:cNvGraphicFramePr>
            <a:graphicFrameLocks noChangeAspect="1"/>
          </p:cNvGraphicFramePr>
          <p:nvPr/>
        </p:nvGraphicFramePr>
        <p:xfrm>
          <a:off x="4038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3"/>
          <p:cNvGraphicFramePr>
            <a:graphicFrameLocks noChangeAspect="1"/>
          </p:cNvGraphicFramePr>
          <p:nvPr/>
        </p:nvGraphicFramePr>
        <p:xfrm>
          <a:off x="50292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4"/>
          <p:cNvGraphicFramePr>
            <a:graphicFrameLocks noChangeAspect="1"/>
          </p:cNvGraphicFramePr>
          <p:nvPr/>
        </p:nvGraphicFramePr>
        <p:xfrm>
          <a:off x="4648200" y="3733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9160" imgH="761760" progId="Equation.3">
                  <p:embed/>
                </p:oleObj>
              </mc:Choice>
              <mc:Fallback>
                <p:oleObj name="Equation" r:id="rId14" imgW="749160" imgH="761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57150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810000" y="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284CC-7924-4128-A675-67B6B9C334EB}" type="slidenum">
              <a:rPr lang="en-US"/>
              <a:pPr/>
              <a:t>18</a:t>
            </a:fld>
            <a:endParaRPr lang="en-US"/>
          </a:p>
        </p:txBody>
      </p:sp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 u="sng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15370" name="Text Box 30"/>
          <p:cNvSpPr txBox="1">
            <a:spLocks noChangeArrowheads="1"/>
          </p:cNvSpPr>
          <p:nvPr/>
        </p:nvSpPr>
        <p:spPr bwMode="auto">
          <a:xfrm>
            <a:off x="228600" y="3886200"/>
            <a:ext cx="5973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1. Take the </a:t>
            </a:r>
            <a:r>
              <a:rPr lang="en-US" dirty="0">
                <a:solidFill>
                  <a:srgbClr val="FF0000"/>
                </a:solidFill>
              </a:rPr>
              <a:t>DFA</a:t>
            </a:r>
            <a:r>
              <a:rPr lang="en-US" sz="3600" b="1" dirty="0"/>
              <a:t> </a:t>
            </a:r>
            <a:r>
              <a:rPr lang="en-US" dirty="0"/>
              <a:t>that accepts </a:t>
            </a:r>
            <a:endParaRPr lang="en-US" sz="3600" b="1" dirty="0"/>
          </a:p>
        </p:txBody>
      </p:sp>
      <p:graphicFrame>
        <p:nvGraphicFramePr>
          <p:cNvPr id="15362" name="Object 31"/>
          <p:cNvGraphicFramePr>
            <a:graphicFrameLocks noChangeAspect="1"/>
          </p:cNvGraphicFramePr>
          <p:nvPr/>
        </p:nvGraphicFramePr>
        <p:xfrm>
          <a:off x="6248400" y="39243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71320" progId="Equation.3">
                  <p:embed/>
                </p:oleObj>
              </mc:Choice>
              <mc:Fallback>
                <p:oleObj name="Equation" r:id="rId2" imgW="43164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243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32"/>
          <p:cNvSpPr>
            <a:spLocks noChangeArrowheads="1"/>
          </p:cNvSpPr>
          <p:nvPr/>
        </p:nvSpPr>
        <p:spPr bwMode="auto">
          <a:xfrm>
            <a:off x="8382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33"/>
          <p:cNvSpPr>
            <a:spLocks noChangeArrowheads="1"/>
          </p:cNvSpPr>
          <p:nvPr/>
        </p:nvSpPr>
        <p:spPr bwMode="auto">
          <a:xfrm>
            <a:off x="10668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34"/>
          <p:cNvSpPr>
            <a:spLocks noChangeArrowheads="1"/>
          </p:cNvSpPr>
          <p:nvPr/>
        </p:nvSpPr>
        <p:spPr bwMode="auto">
          <a:xfrm>
            <a:off x="2743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Oval 35"/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36"/>
          <p:cNvSpPr>
            <a:spLocks noChangeShapeType="1"/>
          </p:cNvSpPr>
          <p:nvPr/>
        </p:nvSpPr>
        <p:spPr bwMode="auto">
          <a:xfrm>
            <a:off x="45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Freeform 37"/>
          <p:cNvSpPr>
            <a:spLocks/>
          </p:cNvSpPr>
          <p:nvPr/>
        </p:nvSpPr>
        <p:spPr bwMode="auto">
          <a:xfrm>
            <a:off x="1447800" y="2070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3" name="Object 38"/>
          <p:cNvGraphicFramePr>
            <a:graphicFrameLocks noChangeAspect="1"/>
          </p:cNvGraphicFramePr>
          <p:nvPr/>
        </p:nvGraphicFramePr>
        <p:xfrm>
          <a:off x="1949450" y="1193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571320" progId="Equation.3">
                  <p:embed/>
                </p:oleObj>
              </mc:Choice>
              <mc:Fallback>
                <p:oleObj name="Equation" r:id="rId4" imgW="647640" imgH="57132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193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9"/>
          <p:cNvGraphicFramePr>
            <a:graphicFrameLocks noChangeAspect="1"/>
          </p:cNvGraphicFramePr>
          <p:nvPr/>
        </p:nvGraphicFramePr>
        <p:xfrm>
          <a:off x="685800" y="1219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571320" progId="Equation.3">
                  <p:embed/>
                </p:oleObj>
              </mc:Choice>
              <mc:Fallback>
                <p:oleObj name="Equation" r:id="rId6" imgW="43164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431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40"/>
          <p:cNvSpPr>
            <a:spLocks noChangeArrowheads="1"/>
          </p:cNvSpPr>
          <p:nvPr/>
        </p:nvSpPr>
        <p:spPr bwMode="auto">
          <a:xfrm>
            <a:off x="55626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41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Oval 42"/>
          <p:cNvSpPr>
            <a:spLocks noChangeArrowheads="1"/>
          </p:cNvSpPr>
          <p:nvPr/>
        </p:nvSpPr>
        <p:spPr bwMode="auto">
          <a:xfrm>
            <a:off x="74676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44"/>
          <p:cNvSpPr>
            <a:spLocks noChangeShapeType="1"/>
          </p:cNvSpPr>
          <p:nvPr/>
        </p:nvSpPr>
        <p:spPr bwMode="auto">
          <a:xfrm>
            <a:off x="5105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Freeform 45"/>
          <p:cNvSpPr>
            <a:spLocks/>
          </p:cNvSpPr>
          <p:nvPr/>
        </p:nvSpPr>
        <p:spPr bwMode="auto">
          <a:xfrm>
            <a:off x="6248400" y="2133600"/>
            <a:ext cx="1295400" cy="5207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6"/>
          <p:cNvGraphicFramePr>
            <a:graphicFrameLocks noChangeAspect="1"/>
          </p:cNvGraphicFramePr>
          <p:nvPr/>
        </p:nvGraphicFramePr>
        <p:xfrm>
          <a:off x="6705600" y="1066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761760" progId="Equation.3">
                  <p:embed/>
                </p:oleObj>
              </mc:Choice>
              <mc:Fallback>
                <p:oleObj name="Equation" r:id="rId7" imgW="749160" imgH="76176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7"/>
          <p:cNvGraphicFramePr>
            <a:graphicFrameLocks noChangeAspect="1"/>
          </p:cNvGraphicFramePr>
          <p:nvPr/>
        </p:nvGraphicFramePr>
        <p:xfrm>
          <a:off x="5384800" y="12065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2065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48"/>
          <p:cNvSpPr txBox="1">
            <a:spLocks noChangeArrowheads="1"/>
          </p:cNvSpPr>
          <p:nvPr/>
        </p:nvSpPr>
        <p:spPr bwMode="auto">
          <a:xfrm>
            <a:off x="187816" y="5015163"/>
            <a:ext cx="8803784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2. Convert accepting states to non-accepting,</a:t>
            </a:r>
          </a:p>
          <a:p>
            <a:endParaRPr lang="en-US" dirty="0"/>
          </a:p>
          <a:p>
            <a:r>
              <a:rPr lang="en-US" dirty="0"/>
              <a:t>3. Convert non-accepting states to accepting   </a:t>
            </a:r>
          </a:p>
        </p:txBody>
      </p:sp>
      <p:sp>
        <p:nvSpPr>
          <p:cNvPr id="15383" name="Oval 49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19408-BCF9-49BE-A7AC-85CD1F7ACFDA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81000" y="22860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723600" progId="Equation.3">
                  <p:embed/>
                </p:oleObj>
              </mc:Choice>
              <mc:Fallback>
                <p:oleObj name="Equation" r:id="rId2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4"/>
          <p:cNvSpPr>
            <a:spLocks noChangeArrowheads="1"/>
          </p:cNvSpPr>
          <p:nvPr/>
        </p:nvSpPr>
        <p:spPr bwMode="auto">
          <a:xfrm>
            <a:off x="3962400" y="1600200"/>
            <a:ext cx="3505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5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6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7"/>
          <p:cNvSpPr>
            <a:spLocks noChangeShapeType="1"/>
          </p:cNvSpPr>
          <p:nvPr/>
        </p:nvSpPr>
        <p:spPr bwMode="auto">
          <a:xfrm>
            <a:off x="4724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8"/>
          <p:cNvSpPr>
            <a:spLocks/>
          </p:cNvSpPr>
          <p:nvPr/>
        </p:nvSpPr>
        <p:spPr bwMode="auto">
          <a:xfrm>
            <a:off x="4254500" y="1968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9"/>
          <p:cNvSpPr>
            <a:spLocks noChangeShapeType="1"/>
          </p:cNvSpPr>
          <p:nvPr/>
        </p:nvSpPr>
        <p:spPr bwMode="auto">
          <a:xfrm>
            <a:off x="3429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10"/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41148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2"/>
          <p:cNvGraphicFramePr>
            <a:graphicFrameLocks noChangeAspect="1"/>
          </p:cNvGraphicFramePr>
          <p:nvPr/>
        </p:nvGraphicFramePr>
        <p:xfrm>
          <a:off x="4876800" y="2362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3"/>
          <p:cNvGraphicFramePr>
            <a:graphicFrameLocks noChangeAspect="1"/>
          </p:cNvGraphicFramePr>
          <p:nvPr/>
        </p:nvGraphicFramePr>
        <p:xfrm>
          <a:off x="68580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71320" progId="Equation.3">
                  <p:embed/>
                </p:oleObj>
              </mc:Choice>
              <mc:Fallback>
                <p:oleObj name="Equation" r:id="rId8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Oval 14"/>
          <p:cNvSpPr>
            <a:spLocks noChangeArrowheads="1"/>
          </p:cNvSpPr>
          <p:nvPr/>
        </p:nvSpPr>
        <p:spPr bwMode="auto">
          <a:xfrm>
            <a:off x="662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15"/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5943600" y="2362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000" imgH="507960" progId="Equation.3">
                  <p:embed/>
                </p:oleObj>
              </mc:Choice>
              <mc:Fallback>
                <p:oleObj name="Equation" r:id="rId10" imgW="71100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Freeform 17"/>
          <p:cNvSpPr>
            <a:spLocks/>
          </p:cNvSpPr>
          <p:nvPr/>
        </p:nvSpPr>
        <p:spPr bwMode="auto">
          <a:xfrm>
            <a:off x="6553200" y="19812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1" name="Object 18"/>
          <p:cNvGraphicFramePr>
            <a:graphicFrameLocks noChangeAspect="1"/>
          </p:cNvGraphicFramePr>
          <p:nvPr/>
        </p:nvGraphicFramePr>
        <p:xfrm>
          <a:off x="6553200" y="160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507960" progId="Equation.3">
                  <p:embed/>
                </p:oleObj>
              </mc:Choice>
              <mc:Fallback>
                <p:oleObj name="Equation" r:id="rId12" imgW="71100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1"/>
          <p:cNvGraphicFramePr>
            <a:graphicFrameLocks noChangeAspect="1"/>
          </p:cNvGraphicFramePr>
          <p:nvPr/>
        </p:nvGraphicFramePr>
        <p:xfrm>
          <a:off x="228600" y="4648200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9880" imgH="723600" progId="Equation.3">
                  <p:embed/>
                </p:oleObj>
              </mc:Choice>
              <mc:Fallback>
                <p:oleObj name="Equation" r:id="rId13" imgW="3809880" imgH="723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35052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Rectangle 22"/>
          <p:cNvSpPr>
            <a:spLocks noChangeArrowheads="1"/>
          </p:cNvSpPr>
          <p:nvPr/>
        </p:nvSpPr>
        <p:spPr bwMode="auto">
          <a:xfrm>
            <a:off x="4038600" y="4572000"/>
            <a:ext cx="3505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Oval 23"/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24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5"/>
          <p:cNvSpPr>
            <a:spLocks noChangeShapeType="1"/>
          </p:cNvSpPr>
          <p:nvPr/>
        </p:nvSpPr>
        <p:spPr bwMode="auto">
          <a:xfrm>
            <a:off x="4876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Freeform 26"/>
          <p:cNvSpPr>
            <a:spLocks/>
          </p:cNvSpPr>
          <p:nvPr/>
        </p:nvSpPr>
        <p:spPr bwMode="auto">
          <a:xfrm>
            <a:off x="4343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2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Oval 28"/>
          <p:cNvSpPr>
            <a:spLocks noChangeArrowheads="1"/>
          </p:cNvSpPr>
          <p:nvPr/>
        </p:nvSpPr>
        <p:spPr bwMode="auto">
          <a:xfrm>
            <a:off x="4343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29"/>
          <p:cNvGraphicFramePr>
            <a:graphicFrameLocks noChangeAspect="1"/>
          </p:cNvGraphicFramePr>
          <p:nvPr/>
        </p:nvGraphicFramePr>
        <p:xfrm>
          <a:off x="4191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30"/>
          <p:cNvGraphicFramePr>
            <a:graphicFrameLocks noChangeAspect="1"/>
          </p:cNvGraphicFramePr>
          <p:nvPr/>
        </p:nvGraphicFramePr>
        <p:xfrm>
          <a:off x="5029200" y="541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0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31"/>
          <p:cNvGraphicFramePr>
            <a:graphicFrameLocks noChangeAspect="1"/>
          </p:cNvGraphicFramePr>
          <p:nvPr/>
        </p:nvGraphicFramePr>
        <p:xfrm>
          <a:off x="6858000" y="38862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9160" imgH="761760" progId="Equation.3">
                  <p:embed/>
                </p:oleObj>
              </mc:Choice>
              <mc:Fallback>
                <p:oleObj name="Equation" r:id="rId17" imgW="749160" imgH="761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747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6705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33"/>
          <p:cNvSpPr>
            <a:spLocks noChangeShapeType="1"/>
          </p:cNvSpPr>
          <p:nvPr/>
        </p:nvSpPr>
        <p:spPr bwMode="auto">
          <a:xfrm>
            <a:off x="58674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34"/>
          <p:cNvGraphicFramePr>
            <a:graphicFrameLocks noChangeAspect="1"/>
          </p:cNvGraphicFramePr>
          <p:nvPr/>
        </p:nvGraphicFramePr>
        <p:xfrm>
          <a:off x="5943600" y="541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11000" imgH="507960" progId="Equation.3">
                  <p:embed/>
                </p:oleObj>
              </mc:Choice>
              <mc:Fallback>
                <p:oleObj name="Equation" r:id="rId19" imgW="711000" imgH="507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Freeform 35"/>
          <p:cNvSpPr>
            <a:spLocks/>
          </p:cNvSpPr>
          <p:nvPr/>
        </p:nvSpPr>
        <p:spPr bwMode="auto">
          <a:xfrm>
            <a:off x="6629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7" name="Object 36"/>
          <p:cNvGraphicFramePr>
            <a:graphicFrameLocks noChangeAspect="1"/>
          </p:cNvGraphicFramePr>
          <p:nvPr/>
        </p:nvGraphicFramePr>
        <p:xfrm>
          <a:off x="6629400" y="45720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11000" imgH="507960" progId="Equation.3">
                  <p:embed/>
                </p:oleObj>
              </mc:Choice>
              <mc:Fallback>
                <p:oleObj name="Equation" r:id="rId20" imgW="7110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0"/>
                        <a:ext cx="608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Oval 37"/>
          <p:cNvSpPr>
            <a:spLocks noChangeArrowheads="1"/>
          </p:cNvSpPr>
          <p:nvPr/>
        </p:nvSpPr>
        <p:spPr bwMode="auto">
          <a:xfrm>
            <a:off x="662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Text Box 38"/>
          <p:cNvSpPr txBox="1">
            <a:spLocks noChangeArrowheads="1"/>
          </p:cNvSpPr>
          <p:nvPr/>
        </p:nvSpPr>
        <p:spPr bwMode="auto">
          <a:xfrm>
            <a:off x="32766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68826"/>
            <a:ext cx="7772400" cy="1470025"/>
          </a:xfrm>
        </p:spPr>
        <p:txBody>
          <a:bodyPr/>
          <a:lstStyle/>
          <a:p>
            <a:r>
              <a:rPr lang="en-US" dirty="0"/>
              <a:t>Properties of </a:t>
            </a:r>
            <a:r>
              <a:rPr lang="en-US"/>
              <a:t>Regular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648200"/>
          </a:xfrm>
        </p:spPr>
        <p:txBody>
          <a:bodyPr/>
          <a:lstStyle/>
          <a:p>
            <a:r>
              <a:rPr lang="en-US" sz="2800" dirty="0"/>
              <a:t>YouTube Lectures (Channel: Tayyaba Zaheer)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(TheAutoForm-Properties of Regular Languages) </a:t>
            </a:r>
            <a:r>
              <a:rPr lang="en-US" sz="2800" dirty="0">
                <a:hlinkClick r:id="rId2"/>
              </a:rPr>
              <a:t>https://www.youtube.com/watch?v=tePx-nS7WQQ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20945-CD45-42E4-8F49-96B422BBEA5B}" type="slidenum">
              <a:rPr lang="en-US"/>
              <a:pPr/>
              <a:t>20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Intersection</a:t>
            </a: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368300" y="1879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71320" progId="Equation.3">
                  <p:embed/>
                </p:oleObj>
              </mc:Choice>
              <mc:Fallback>
                <p:oleObj name="Equation" r:id="rId2" imgW="43164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879600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42"/>
          <p:cNvSpPr txBox="1">
            <a:spLocks noChangeArrowheads="1"/>
          </p:cNvSpPr>
          <p:nvPr/>
        </p:nvSpPr>
        <p:spPr bwMode="auto">
          <a:xfrm>
            <a:off x="1066800" y="1828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17411" name="Object 1"/>
          <p:cNvGraphicFramePr>
            <a:graphicFrameLocks noChangeAspect="1"/>
          </p:cNvGraphicFramePr>
          <p:nvPr/>
        </p:nvGraphicFramePr>
        <p:xfrm>
          <a:off x="406400" y="3403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571320" progId="Equation.3">
                  <p:embed/>
                </p:oleObj>
              </mc:Choice>
              <mc:Fallback>
                <p:oleObj name="Equation" r:id="rId4" imgW="50796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403600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44"/>
          <p:cNvSpPr txBox="1">
            <a:spLocks noChangeArrowheads="1"/>
          </p:cNvSpPr>
          <p:nvPr/>
        </p:nvSpPr>
        <p:spPr bwMode="auto">
          <a:xfrm>
            <a:off x="1066800" y="3352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17418" name="AutoShape 45"/>
          <p:cNvSpPr>
            <a:spLocks/>
          </p:cNvSpPr>
          <p:nvPr/>
        </p:nvSpPr>
        <p:spPr bwMode="auto">
          <a:xfrm>
            <a:off x="3200400" y="2057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AutoShape 46"/>
          <p:cNvSpPr>
            <a:spLocks noChangeArrowheads="1"/>
          </p:cNvSpPr>
          <p:nvPr/>
        </p:nvSpPr>
        <p:spPr bwMode="auto">
          <a:xfrm>
            <a:off x="4071938" y="2447925"/>
            <a:ext cx="2128837" cy="1077913"/>
          </a:xfrm>
          <a:prstGeom prst="rightArrow">
            <a:avLst>
              <a:gd name="adj1" fmla="val 50000"/>
              <a:gd name="adj2" fmla="val 4937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We show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6629400" y="266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571320" progId="Equation.3">
                  <p:embed/>
                </p:oleObj>
              </mc:Choice>
              <mc:Fallback>
                <p:oleObj name="Equation" r:id="rId6" imgW="151128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48"/>
          <p:cNvSpPr txBox="1">
            <a:spLocks noChangeArrowheads="1"/>
          </p:cNvSpPr>
          <p:nvPr/>
        </p:nvSpPr>
        <p:spPr bwMode="auto">
          <a:xfrm>
            <a:off x="6705600" y="35052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5C9793-A54B-408F-9FD0-B0C0D6661C94}" type="slidenum">
              <a:rPr lang="en-US"/>
              <a:pPr/>
              <a:t>21</a:t>
            </a:fld>
            <a:endParaRPr lang="en-US"/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3330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DeMorgan’s Law: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4114800" y="762000"/>
          <a:ext cx="354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571320" progId="Equation.3">
                  <p:embed/>
                </p:oleObj>
              </mc:Choice>
              <mc:Fallback>
                <p:oleObj name="Equation" r:id="rId2" imgW="354312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62000"/>
                        <a:ext cx="3543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5"/>
          <p:cNvSpPr>
            <a:spLocks noChangeShapeType="1"/>
          </p:cNvSpPr>
          <p:nvPr/>
        </p:nvSpPr>
        <p:spPr bwMode="auto">
          <a:xfrm>
            <a:off x="61722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4" name="Line 6"/>
          <p:cNvSpPr>
            <a:spLocks noChangeShapeType="1"/>
          </p:cNvSpPr>
          <p:nvPr/>
        </p:nvSpPr>
        <p:spPr bwMode="auto">
          <a:xfrm>
            <a:off x="71628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5" name="Line 7"/>
          <p:cNvSpPr>
            <a:spLocks noChangeShapeType="1"/>
          </p:cNvSpPr>
          <p:nvPr/>
        </p:nvSpPr>
        <p:spPr bwMode="auto">
          <a:xfrm>
            <a:off x="6172200" y="60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8446" name="Group 8"/>
          <p:cNvGrpSpPr>
            <a:grpSpLocks/>
          </p:cNvGrpSpPr>
          <p:nvPr/>
        </p:nvGrpSpPr>
        <p:grpSpPr bwMode="auto">
          <a:xfrm>
            <a:off x="2133600" y="1981200"/>
            <a:ext cx="4498975" cy="4403725"/>
            <a:chOff x="720" y="192"/>
            <a:chExt cx="3580" cy="3925"/>
          </a:xfrm>
        </p:grpSpPr>
        <p:graphicFrame>
          <p:nvGraphicFramePr>
            <p:cNvPr id="18435" name="Object 1"/>
            <p:cNvGraphicFramePr>
              <a:graphicFrameLocks noChangeAspect="1"/>
            </p:cNvGraphicFramePr>
            <p:nvPr/>
          </p:nvGraphicFramePr>
          <p:xfrm>
            <a:off x="1556" y="192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22360" imgH="571320" progId="Equation.3">
                    <p:embed/>
                  </p:oleObj>
                </mc:Choice>
                <mc:Fallback>
                  <p:oleObj name="Equation" r:id="rId4" imgW="1422360" imgH="57132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92"/>
                          <a:ext cx="89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10"/>
            <p:cNvSpPr txBox="1">
              <a:spLocks noChangeArrowheads="1"/>
            </p:cNvSpPr>
            <p:nvPr/>
          </p:nvSpPr>
          <p:spPr bwMode="auto">
            <a:xfrm>
              <a:off x="3072" y="192"/>
              <a:ext cx="122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</p:txBody>
        </p:sp>
        <p:grpSp>
          <p:nvGrpSpPr>
            <p:cNvPr id="18448" name="Group 11"/>
            <p:cNvGrpSpPr>
              <a:grpSpLocks/>
            </p:cNvGrpSpPr>
            <p:nvPr/>
          </p:nvGrpSpPr>
          <p:grpSpPr bwMode="auto">
            <a:xfrm>
              <a:off x="720" y="1008"/>
              <a:ext cx="3580" cy="566"/>
              <a:chOff x="720" y="1008"/>
              <a:chExt cx="3580" cy="566"/>
            </a:xfrm>
          </p:grpSpPr>
          <p:sp>
            <p:nvSpPr>
              <p:cNvPr id="18463" name="AutoShape 12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4" name="Line 13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5" name="Line 14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8439" name="Object 5"/>
              <p:cNvGraphicFramePr>
                <a:graphicFrameLocks noChangeAspect="1"/>
              </p:cNvGraphicFramePr>
              <p:nvPr/>
            </p:nvGraphicFramePr>
            <p:xfrm>
              <a:off x="1536" y="1056"/>
              <a:ext cx="8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422360" imgH="571320" progId="Equation.3">
                      <p:embed/>
                    </p:oleObj>
                  </mc:Choice>
                  <mc:Fallback>
                    <p:oleObj name="Equation" r:id="rId6" imgW="1422360" imgH="57132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56"/>
                            <a:ext cx="896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6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8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720" y="1872"/>
              <a:ext cx="3580" cy="564"/>
              <a:chOff x="720" y="1872"/>
              <a:chExt cx="3580" cy="564"/>
            </a:xfrm>
          </p:grpSpPr>
          <p:graphicFrame>
            <p:nvGraphicFramePr>
              <p:cNvPr id="18438" name="Object 4"/>
              <p:cNvGraphicFramePr>
                <a:graphicFrameLocks noChangeAspect="1"/>
              </p:cNvGraphicFramePr>
              <p:nvPr/>
            </p:nvGraphicFramePr>
            <p:xfrm>
              <a:off x="1536" y="192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11280" imgH="571320" progId="Equation.3">
                      <p:embed/>
                    </p:oleObj>
                  </mc:Choice>
                  <mc:Fallback>
                    <p:oleObj name="Equation" r:id="rId8" imgW="1511280" imgH="57132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92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9" name="Line 1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0" name="Line 2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1" name="AutoShape 21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62" name="Text Box 22"/>
              <p:cNvSpPr txBox="1">
                <a:spLocks noChangeArrowheads="1"/>
              </p:cNvSpPr>
              <p:nvPr/>
            </p:nvSpPr>
            <p:spPr bwMode="auto">
              <a:xfrm>
                <a:off x="3072" y="1920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18450" name="Group 23"/>
            <p:cNvGrpSpPr>
              <a:grpSpLocks/>
            </p:cNvGrpSpPr>
            <p:nvPr/>
          </p:nvGrpSpPr>
          <p:grpSpPr bwMode="auto">
            <a:xfrm>
              <a:off x="720" y="2640"/>
              <a:ext cx="3580" cy="661"/>
              <a:chOff x="720" y="2640"/>
              <a:chExt cx="3580" cy="661"/>
            </a:xfrm>
          </p:grpSpPr>
          <p:sp>
            <p:nvSpPr>
              <p:cNvPr id="18454" name="Line 24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5" name="Line 25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6" name="Line 2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8437" name="Object 3"/>
              <p:cNvGraphicFramePr>
                <a:graphicFrameLocks noChangeAspect="1"/>
              </p:cNvGraphicFramePr>
              <p:nvPr/>
            </p:nvGraphicFramePr>
            <p:xfrm>
              <a:off x="1536" y="2784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511280" imgH="571320" progId="Equation.3">
                      <p:embed/>
                    </p:oleObj>
                  </mc:Choice>
                  <mc:Fallback>
                    <p:oleObj name="Equation" r:id="rId10" imgW="1511280" imgH="57132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784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7" name="AutoShape 28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8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18451" name="Group 30"/>
            <p:cNvGrpSpPr>
              <a:grpSpLocks/>
            </p:cNvGrpSpPr>
            <p:nvPr/>
          </p:nvGrpSpPr>
          <p:grpSpPr bwMode="auto">
            <a:xfrm>
              <a:off x="720" y="3600"/>
              <a:ext cx="3580" cy="517"/>
              <a:chOff x="720" y="3600"/>
              <a:chExt cx="3580" cy="517"/>
            </a:xfrm>
          </p:grpSpPr>
          <p:graphicFrame>
            <p:nvGraphicFramePr>
              <p:cNvPr id="18436" name="Object 2"/>
              <p:cNvGraphicFramePr>
                <a:graphicFrameLocks noChangeAspect="1"/>
              </p:cNvGraphicFramePr>
              <p:nvPr/>
            </p:nvGraphicFramePr>
            <p:xfrm>
              <a:off x="1536" y="360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511280" imgH="571320" progId="Equation.3">
                      <p:embed/>
                    </p:oleObj>
                  </mc:Choice>
                  <mc:Fallback>
                    <p:oleObj name="Equation" r:id="rId12" imgW="1511280" imgH="57132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60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2" name="AutoShape 32"/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53" name="Text Box 33"/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5ACC8-10A3-4A96-9481-0F90A10702E3}" type="slidenum">
              <a:rPr lang="en-US"/>
              <a:pPr/>
              <a:t>22</a:t>
            </a:fld>
            <a:endParaRPr lang="en-US"/>
          </a:p>
        </p:txBody>
      </p:sp>
      <p:sp>
        <p:nvSpPr>
          <p:cNvPr id="25625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1951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Example:</a:t>
            </a:r>
          </a:p>
        </p:txBody>
      </p:sp>
      <p:graphicFrame>
        <p:nvGraphicFramePr>
          <p:cNvPr id="25602" name="Object 30"/>
          <p:cNvGraphicFramePr>
            <a:graphicFrameLocks noChangeAspect="1"/>
          </p:cNvGraphicFramePr>
          <p:nvPr/>
        </p:nvGraphicFramePr>
        <p:xfrm>
          <a:off x="914400" y="1600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723600" progId="Equation.3">
                  <p:embed/>
                </p:oleObj>
              </mc:Choice>
              <mc:Fallback>
                <p:oleObj name="Equation" r:id="rId2" imgW="209520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Rectangle 31"/>
          <p:cNvSpPr>
            <a:spLocks noChangeArrowheads="1"/>
          </p:cNvSpPr>
          <p:nvPr/>
        </p:nvSpPr>
        <p:spPr bwMode="auto">
          <a:xfrm>
            <a:off x="9144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Oval 32"/>
          <p:cNvSpPr>
            <a:spLocks noChangeArrowheads="1"/>
          </p:cNvSpPr>
          <p:nvPr/>
        </p:nvSpPr>
        <p:spPr bwMode="auto">
          <a:xfrm>
            <a:off x="1295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Oval 33"/>
          <p:cNvSpPr>
            <a:spLocks noChangeArrowheads="1"/>
          </p:cNvSpPr>
          <p:nvPr/>
        </p:nvSpPr>
        <p:spPr bwMode="auto">
          <a:xfrm>
            <a:off x="2362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1676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Freeform 35"/>
          <p:cNvSpPr>
            <a:spLocks/>
          </p:cNvSpPr>
          <p:nvPr/>
        </p:nvSpPr>
        <p:spPr bwMode="auto">
          <a:xfrm>
            <a:off x="1206500" y="3568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>
            <a:off x="381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Oval 37"/>
          <p:cNvSpPr>
            <a:spLocks noChangeArrowheads="1"/>
          </p:cNvSpPr>
          <p:nvPr/>
        </p:nvSpPr>
        <p:spPr bwMode="auto">
          <a:xfrm>
            <a:off x="22860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3" name="Object 38"/>
          <p:cNvGraphicFramePr>
            <a:graphicFrameLocks noChangeAspect="1"/>
          </p:cNvGraphicFramePr>
          <p:nvPr/>
        </p:nvGraphicFramePr>
        <p:xfrm>
          <a:off x="1066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9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0"/>
          <p:cNvGraphicFramePr>
            <a:graphicFrameLocks noChangeAspect="1"/>
          </p:cNvGraphicFramePr>
          <p:nvPr/>
        </p:nvGraphicFramePr>
        <p:xfrm>
          <a:off x="1600200" y="2667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71320" progId="Equation.3">
                  <p:embed/>
                </p:oleObj>
              </mc:Choice>
              <mc:Fallback>
                <p:oleObj name="Equation" r:id="rId8" imgW="647640" imgH="571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1"/>
          <p:cNvGraphicFramePr>
            <a:graphicFrameLocks noChangeAspect="1"/>
          </p:cNvGraphicFramePr>
          <p:nvPr/>
        </p:nvGraphicFramePr>
        <p:xfrm>
          <a:off x="2362200" y="1371600"/>
          <a:ext cx="669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342720" progId="Equation.3">
                  <p:embed/>
                </p:oleObj>
              </mc:Choice>
              <mc:Fallback>
                <p:oleObj name="Equation" r:id="rId10" imgW="825480" imgH="342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669925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3"/>
          <p:cNvGraphicFramePr>
            <a:graphicFrameLocks noChangeAspect="1"/>
          </p:cNvGraphicFramePr>
          <p:nvPr/>
        </p:nvGraphicFramePr>
        <p:xfrm>
          <a:off x="5562600" y="1600200"/>
          <a:ext cx="2355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79560" imgH="609480" progId="Equation.3">
                  <p:embed/>
                </p:oleObj>
              </mc:Choice>
              <mc:Fallback>
                <p:oleObj name="Equation" r:id="rId12" imgW="1879560" imgH="609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3558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Rectangle 44"/>
          <p:cNvSpPr>
            <a:spLocks noChangeArrowheads="1"/>
          </p:cNvSpPr>
          <p:nvPr/>
        </p:nvSpPr>
        <p:spPr bwMode="auto">
          <a:xfrm>
            <a:off x="55626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Oval 45"/>
          <p:cNvSpPr>
            <a:spLocks noChangeArrowheads="1"/>
          </p:cNvSpPr>
          <p:nvPr/>
        </p:nvSpPr>
        <p:spPr bwMode="auto">
          <a:xfrm>
            <a:off x="5943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47"/>
          <p:cNvSpPr>
            <a:spLocks noChangeShapeType="1"/>
          </p:cNvSpPr>
          <p:nvPr/>
        </p:nvSpPr>
        <p:spPr bwMode="auto">
          <a:xfrm>
            <a:off x="6324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48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49"/>
          <p:cNvSpPr>
            <a:spLocks noChangeArrowheads="1"/>
          </p:cNvSpPr>
          <p:nvPr/>
        </p:nvSpPr>
        <p:spPr bwMode="auto">
          <a:xfrm>
            <a:off x="68580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Oval 50"/>
          <p:cNvSpPr>
            <a:spLocks noChangeArrowheads="1"/>
          </p:cNvSpPr>
          <p:nvPr/>
        </p:nvSpPr>
        <p:spPr bwMode="auto">
          <a:xfrm>
            <a:off x="6934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8" name="Object 52"/>
          <p:cNvGraphicFramePr>
            <a:graphicFrameLocks noChangeAspect="1"/>
          </p:cNvGraphicFramePr>
          <p:nvPr/>
        </p:nvGraphicFramePr>
        <p:xfrm>
          <a:off x="7029450" y="3238500"/>
          <a:ext cx="268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355320" progId="Equation.3">
                  <p:embed/>
                </p:oleObj>
              </mc:Choice>
              <mc:Fallback>
                <p:oleObj name="Equation" r:id="rId14" imgW="228600" imgH="3553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38500"/>
                        <a:ext cx="26828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3"/>
          <p:cNvGraphicFramePr>
            <a:graphicFrameLocks noChangeAspect="1"/>
          </p:cNvGraphicFramePr>
          <p:nvPr/>
        </p:nvGraphicFramePr>
        <p:xfrm>
          <a:off x="60198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54"/>
          <p:cNvGraphicFramePr>
            <a:graphicFrameLocks noChangeAspect="1"/>
          </p:cNvGraphicFramePr>
          <p:nvPr/>
        </p:nvGraphicFramePr>
        <p:xfrm>
          <a:off x="6324600" y="26670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23600" imgH="571320" progId="Equation.3">
                  <p:embed/>
                </p:oleObj>
              </mc:Choice>
              <mc:Fallback>
                <p:oleObj name="Equation" r:id="rId17" imgW="723600" imgH="571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55"/>
          <p:cNvGraphicFramePr>
            <a:graphicFrameLocks noChangeAspect="1"/>
          </p:cNvGraphicFramePr>
          <p:nvPr/>
        </p:nvGraphicFramePr>
        <p:xfrm>
          <a:off x="1295400" y="41148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482400" progId="Equation.3">
                  <p:embed/>
                </p:oleObj>
              </mc:Choice>
              <mc:Fallback>
                <p:oleObj name="Equation" r:id="rId19" imgW="406080" imgH="4824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317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56"/>
          <p:cNvGraphicFramePr>
            <a:graphicFrameLocks noChangeAspect="1"/>
          </p:cNvGraphicFramePr>
          <p:nvPr/>
        </p:nvGraphicFramePr>
        <p:xfrm>
          <a:off x="2387600" y="4119563"/>
          <a:ext cx="279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42720" imgH="469800" progId="Equation.3">
                  <p:embed/>
                </p:oleObj>
              </mc:Choice>
              <mc:Fallback>
                <p:oleObj name="Equation" r:id="rId21" imgW="342720" imgH="469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119563"/>
                        <a:ext cx="279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57"/>
          <p:cNvGraphicFramePr>
            <a:graphicFrameLocks noChangeAspect="1"/>
          </p:cNvGraphicFramePr>
          <p:nvPr/>
        </p:nvGraphicFramePr>
        <p:xfrm>
          <a:off x="5924550" y="41910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7200" imgH="482400" progId="Equation.3">
                  <p:embed/>
                </p:oleObj>
              </mc:Choice>
              <mc:Fallback>
                <p:oleObj name="Equation" r:id="rId23" imgW="457200" imgH="482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191000"/>
                        <a:ext cx="36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58"/>
          <p:cNvGraphicFramePr>
            <a:graphicFrameLocks noChangeAspect="1"/>
          </p:cNvGraphicFramePr>
          <p:nvPr/>
        </p:nvGraphicFramePr>
        <p:xfrm>
          <a:off x="6915150" y="4191000"/>
          <a:ext cx="319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93480" imgH="469800" progId="Equation.3">
                  <p:embed/>
                </p:oleObj>
              </mc:Choice>
              <mc:Fallback>
                <p:oleObj name="Equation" r:id="rId25" imgW="393480" imgH="4698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191000"/>
                        <a:ext cx="319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Freeform 60"/>
          <p:cNvSpPr>
            <a:spLocks/>
          </p:cNvSpPr>
          <p:nvPr/>
        </p:nvSpPr>
        <p:spPr bwMode="auto">
          <a:xfrm>
            <a:off x="6858000" y="35814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15" name="Object 61"/>
          <p:cNvGraphicFramePr>
            <a:graphicFrameLocks noChangeAspect="1"/>
          </p:cNvGraphicFramePr>
          <p:nvPr/>
        </p:nvGraphicFramePr>
        <p:xfrm>
          <a:off x="7391400" y="1371600"/>
          <a:ext cx="7429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14400" imgH="342720" progId="Equation.3">
                  <p:embed/>
                </p:oleObj>
              </mc:Choice>
              <mc:Fallback>
                <p:oleObj name="Equation" r:id="rId27" imgW="914400" imgH="34272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71600"/>
                        <a:ext cx="74295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0" name="Oval 62"/>
          <p:cNvSpPr>
            <a:spLocks noChangeArrowheads="1"/>
          </p:cNvSpPr>
          <p:nvPr/>
        </p:nvSpPr>
        <p:spPr bwMode="auto">
          <a:xfrm>
            <a:off x="64770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63"/>
          <p:cNvSpPr>
            <a:spLocks noChangeShapeType="1"/>
          </p:cNvSpPr>
          <p:nvPr/>
        </p:nvSpPr>
        <p:spPr bwMode="auto">
          <a:xfrm>
            <a:off x="6172200" y="4648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64"/>
          <p:cNvSpPr>
            <a:spLocks noChangeShapeType="1"/>
          </p:cNvSpPr>
          <p:nvPr/>
        </p:nvSpPr>
        <p:spPr bwMode="auto">
          <a:xfrm flipH="1">
            <a:off x="67818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Oval 66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68"/>
          <p:cNvSpPr>
            <a:spLocks noChangeShapeType="1"/>
          </p:cNvSpPr>
          <p:nvPr/>
        </p:nvSpPr>
        <p:spPr bwMode="auto">
          <a:xfrm flipH="1">
            <a:off x="21336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16" name="Object 69"/>
          <p:cNvGraphicFramePr>
            <a:graphicFrameLocks noChangeAspect="1"/>
          </p:cNvGraphicFramePr>
          <p:nvPr/>
        </p:nvGraphicFramePr>
        <p:xfrm>
          <a:off x="1824038" y="5110163"/>
          <a:ext cx="3429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110163"/>
                        <a:ext cx="3429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70"/>
          <p:cNvGraphicFramePr>
            <a:graphicFrameLocks noChangeAspect="1"/>
          </p:cNvGraphicFramePr>
          <p:nvPr/>
        </p:nvGraphicFramePr>
        <p:xfrm>
          <a:off x="6457950" y="5181600"/>
          <a:ext cx="379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69800" imgH="469800" progId="Equation.3">
                  <p:embed/>
                </p:oleObj>
              </mc:Choice>
              <mc:Fallback>
                <p:oleObj name="Equation" r:id="rId31" imgW="469800" imgH="4698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181600"/>
                        <a:ext cx="379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73"/>
          <p:cNvGraphicFramePr>
            <a:graphicFrameLocks noChangeAspect="1"/>
          </p:cNvGraphicFramePr>
          <p:nvPr/>
        </p:nvGraphicFramePr>
        <p:xfrm>
          <a:off x="7016750" y="48704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41200" imgH="253800" progId="Equation.3">
                  <p:embed/>
                </p:oleObj>
              </mc:Choice>
              <mc:Fallback>
                <p:oleObj name="Equation" r:id="rId33" imgW="241200" imgH="2538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870450"/>
                        <a:ext cx="23971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74"/>
          <p:cNvGraphicFramePr>
            <a:graphicFrameLocks noChangeAspect="1"/>
          </p:cNvGraphicFramePr>
          <p:nvPr/>
        </p:nvGraphicFramePr>
        <p:xfrm>
          <a:off x="6477000" y="411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66400" imgH="279360" progId="Equation.3">
                  <p:embed/>
                </p:oleObj>
              </mc:Choice>
              <mc:Fallback>
                <p:oleObj name="Equation" r:id="rId35" imgW="266400" imgH="2793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Freeform 75"/>
          <p:cNvSpPr>
            <a:spLocks/>
          </p:cNvSpPr>
          <p:nvPr/>
        </p:nvSpPr>
        <p:spPr bwMode="auto">
          <a:xfrm rot="10800000">
            <a:off x="1752600" y="55626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Freeform 76"/>
          <p:cNvSpPr>
            <a:spLocks/>
          </p:cNvSpPr>
          <p:nvPr/>
        </p:nvSpPr>
        <p:spPr bwMode="auto">
          <a:xfrm rot="10800000">
            <a:off x="6400800" y="5638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20" name="Object 77"/>
          <p:cNvGraphicFramePr>
            <a:graphicFrameLocks noChangeAspect="1"/>
          </p:cNvGraphicFramePr>
          <p:nvPr/>
        </p:nvGraphicFramePr>
        <p:xfrm>
          <a:off x="2286000" y="5715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83920" imgH="419040" progId="Equation.3">
                  <p:embed/>
                </p:oleObj>
              </mc:Choice>
              <mc:Fallback>
                <p:oleObj name="Equation" r:id="rId36" imgW="583920" imgH="4190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78"/>
          <p:cNvGraphicFramePr>
            <a:graphicFrameLocks noChangeAspect="1"/>
          </p:cNvGraphicFramePr>
          <p:nvPr/>
        </p:nvGraphicFramePr>
        <p:xfrm>
          <a:off x="6858000" y="57912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83920" imgH="419040" progId="Equation.3">
                  <p:embed/>
                </p:oleObj>
              </mc:Choice>
              <mc:Fallback>
                <p:oleObj name="Equation" r:id="rId38" imgW="583920" imgH="4190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912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79"/>
          <p:cNvGraphicFramePr>
            <a:graphicFrameLocks noChangeAspect="1"/>
          </p:cNvGraphicFramePr>
          <p:nvPr/>
        </p:nvGraphicFramePr>
        <p:xfrm>
          <a:off x="2362200" y="48006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583920" imgH="419040" progId="Equation.3">
                  <p:embed/>
                </p:oleObj>
              </mc:Choice>
              <mc:Fallback>
                <p:oleObj name="Equation" r:id="rId39" imgW="583920" imgH="4190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71984D-239E-4EDC-AC15-DD88077708FD}" type="slidenum">
              <a:rPr lang="en-US"/>
              <a:pPr/>
              <a:t>23</a:t>
            </a:fld>
            <a:endParaRPr lang="en-US"/>
          </a:p>
        </p:txBody>
      </p:sp>
      <p:sp>
        <p:nvSpPr>
          <p:cNvPr id="26648" name="Oval 12"/>
          <p:cNvSpPr>
            <a:spLocks noChangeArrowheads="1"/>
          </p:cNvSpPr>
          <p:nvPr/>
        </p:nvSpPr>
        <p:spPr bwMode="auto">
          <a:xfrm>
            <a:off x="12192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6" name="Object 13"/>
          <p:cNvGraphicFramePr>
            <a:graphicFrameLocks noChangeAspect="1"/>
          </p:cNvGraphicFramePr>
          <p:nvPr/>
        </p:nvGraphicFramePr>
        <p:xfrm>
          <a:off x="1295400" y="2743200"/>
          <a:ext cx="730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482400" progId="Equation.3">
                  <p:embed/>
                </p:oleObj>
              </mc:Choice>
              <mc:Fallback>
                <p:oleObj name="Equation" r:id="rId2" imgW="100296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025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 Box 15"/>
          <p:cNvSpPr txBox="1">
            <a:spLocks noChangeArrowheads="1"/>
          </p:cNvSpPr>
          <p:nvPr/>
        </p:nvSpPr>
        <p:spPr bwMode="auto">
          <a:xfrm>
            <a:off x="365125" y="101600"/>
            <a:ext cx="5402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Automaton for intersection</a:t>
            </a:r>
          </a:p>
        </p:txBody>
      </p:sp>
      <p:graphicFrame>
        <p:nvGraphicFramePr>
          <p:cNvPr id="26627" name="Object 16"/>
          <p:cNvGraphicFramePr>
            <a:graphicFrameLocks noChangeAspect="1"/>
          </p:cNvGraphicFramePr>
          <p:nvPr/>
        </p:nvGraphicFramePr>
        <p:xfrm>
          <a:off x="2133600" y="990600"/>
          <a:ext cx="4102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28600" progId="Equation.3">
                  <p:embed/>
                </p:oleObj>
              </mc:Choice>
              <mc:Fallback>
                <p:oleObj name="Equation" r:id="rId4" imgW="17398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4102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Oval 17"/>
          <p:cNvSpPr>
            <a:spLocks noChangeArrowheads="1"/>
          </p:cNvSpPr>
          <p:nvPr/>
        </p:nvSpPr>
        <p:spPr bwMode="auto">
          <a:xfrm>
            <a:off x="32004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8" name="Object 18"/>
          <p:cNvGraphicFramePr>
            <a:graphicFrameLocks noChangeAspect="1"/>
          </p:cNvGraphicFramePr>
          <p:nvPr/>
        </p:nvGraphicFramePr>
        <p:xfrm>
          <a:off x="3300413" y="2743200"/>
          <a:ext cx="6826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82400" progId="Equation.3">
                  <p:embed/>
                </p:oleObj>
              </mc:Choice>
              <mc:Fallback>
                <p:oleObj name="Equation" r:id="rId6" imgW="9396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743200"/>
                        <a:ext cx="6826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Line 19"/>
          <p:cNvSpPr>
            <a:spLocks noChangeShapeType="1"/>
          </p:cNvSpPr>
          <p:nvPr/>
        </p:nvSpPr>
        <p:spPr bwMode="auto">
          <a:xfrm>
            <a:off x="20574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29" name="Object 20"/>
          <p:cNvGraphicFramePr>
            <a:graphicFrameLocks noChangeAspect="1"/>
          </p:cNvGraphicFramePr>
          <p:nvPr/>
        </p:nvGraphicFramePr>
        <p:xfrm>
          <a:off x="24384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Line 21"/>
          <p:cNvSpPr>
            <a:spLocks noChangeShapeType="1"/>
          </p:cNvSpPr>
          <p:nvPr/>
        </p:nvSpPr>
        <p:spPr bwMode="auto">
          <a:xfrm>
            <a:off x="533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Oval 22"/>
          <p:cNvSpPr>
            <a:spLocks noChangeArrowheads="1"/>
          </p:cNvSpPr>
          <p:nvPr/>
        </p:nvSpPr>
        <p:spPr bwMode="auto">
          <a:xfrm>
            <a:off x="12192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0" name="Object 23"/>
          <p:cNvGraphicFramePr>
            <a:graphicFrameLocks noChangeAspect="1"/>
          </p:cNvGraphicFramePr>
          <p:nvPr/>
        </p:nvGraphicFramePr>
        <p:xfrm>
          <a:off x="13144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69800" progId="Equation.3">
                  <p:embed/>
                </p:oleObj>
              </mc:Choice>
              <mc:Fallback>
                <p:oleObj name="Equation" r:id="rId10" imgW="9522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Line 24"/>
          <p:cNvSpPr>
            <a:spLocks noChangeShapeType="1"/>
          </p:cNvSpPr>
          <p:nvPr/>
        </p:nvSpPr>
        <p:spPr bwMode="auto">
          <a:xfrm>
            <a:off x="16002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31" name="Object 25"/>
          <p:cNvGraphicFramePr>
            <a:graphicFrameLocks noChangeAspect="1"/>
          </p:cNvGraphicFramePr>
          <p:nvPr/>
        </p:nvGraphicFramePr>
        <p:xfrm>
          <a:off x="1676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Oval 26"/>
          <p:cNvSpPr>
            <a:spLocks noChangeArrowheads="1"/>
          </p:cNvSpPr>
          <p:nvPr/>
        </p:nvSpPr>
        <p:spPr bwMode="auto">
          <a:xfrm>
            <a:off x="5181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27"/>
          <p:cNvSpPr>
            <a:spLocks noChangeShapeType="1"/>
          </p:cNvSpPr>
          <p:nvPr/>
        </p:nvSpPr>
        <p:spPr bwMode="auto">
          <a:xfrm>
            <a:off x="40386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32" name="Object 28"/>
          <p:cNvGraphicFramePr>
            <a:graphicFrameLocks noChangeAspect="1"/>
          </p:cNvGraphicFramePr>
          <p:nvPr/>
        </p:nvGraphicFramePr>
        <p:xfrm>
          <a:off x="63246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9"/>
          <p:cNvGraphicFramePr>
            <a:graphicFrameLocks noChangeAspect="1"/>
          </p:cNvGraphicFramePr>
          <p:nvPr/>
        </p:nvGraphicFramePr>
        <p:xfrm>
          <a:off x="4419600" y="2590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30"/>
          <p:cNvGraphicFramePr>
            <a:graphicFrameLocks noChangeAspect="1"/>
          </p:cNvGraphicFramePr>
          <p:nvPr/>
        </p:nvGraphicFramePr>
        <p:xfrm>
          <a:off x="5280025" y="2747963"/>
          <a:ext cx="6365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76240" imgH="469800" progId="Equation.3">
                  <p:embed/>
                </p:oleObj>
              </mc:Choice>
              <mc:Fallback>
                <p:oleObj name="Equation" r:id="rId16" imgW="87624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747963"/>
                        <a:ext cx="636588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7" name="Oval 31"/>
          <p:cNvSpPr>
            <a:spLocks noChangeArrowheads="1"/>
          </p:cNvSpPr>
          <p:nvPr/>
        </p:nvSpPr>
        <p:spPr bwMode="auto">
          <a:xfrm>
            <a:off x="32004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5" name="Object 32"/>
          <p:cNvGraphicFramePr>
            <a:graphicFrameLocks noChangeAspect="1"/>
          </p:cNvGraphicFramePr>
          <p:nvPr/>
        </p:nvGraphicFramePr>
        <p:xfrm>
          <a:off x="3273425" y="4341813"/>
          <a:ext cx="7397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482400" progId="Equation.3">
                  <p:embed/>
                </p:oleObj>
              </mc:Choice>
              <mc:Fallback>
                <p:oleObj name="Equation" r:id="rId18" imgW="1015920" imgH="48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341813"/>
                        <a:ext cx="7397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36576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36" name="Object 34"/>
          <p:cNvGraphicFramePr>
            <a:graphicFrameLocks noChangeAspect="1"/>
          </p:cNvGraphicFramePr>
          <p:nvPr/>
        </p:nvGraphicFramePr>
        <p:xfrm>
          <a:off x="37338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52578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7" name="Object 36"/>
          <p:cNvGraphicFramePr>
            <a:graphicFrameLocks noChangeAspect="1"/>
          </p:cNvGraphicFramePr>
          <p:nvPr/>
        </p:nvGraphicFramePr>
        <p:xfrm>
          <a:off x="53530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52200" imgH="469800" progId="Equation.3">
                  <p:embed/>
                </p:oleObj>
              </mc:Choice>
              <mc:Fallback>
                <p:oleObj name="Equation" r:id="rId21" imgW="952200" imgH="469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Oval 37"/>
          <p:cNvSpPr>
            <a:spLocks noChangeArrowheads="1"/>
          </p:cNvSpPr>
          <p:nvPr/>
        </p:nvSpPr>
        <p:spPr bwMode="auto">
          <a:xfrm>
            <a:off x="7086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8" name="Object 38"/>
          <p:cNvGraphicFramePr>
            <a:graphicFrameLocks noChangeAspect="1"/>
          </p:cNvGraphicFramePr>
          <p:nvPr/>
        </p:nvGraphicFramePr>
        <p:xfrm>
          <a:off x="7159625" y="2746375"/>
          <a:ext cx="739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15920" imgH="469800" progId="Equation.3">
                  <p:embed/>
                </p:oleObj>
              </mc:Choice>
              <mc:Fallback>
                <p:oleObj name="Equation" r:id="rId23" imgW="101592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746375"/>
                        <a:ext cx="739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Line 39"/>
          <p:cNvSpPr>
            <a:spLocks noChangeShapeType="1"/>
          </p:cNvSpPr>
          <p:nvPr/>
        </p:nvSpPr>
        <p:spPr bwMode="auto">
          <a:xfrm>
            <a:off x="6172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40"/>
          <p:cNvSpPr>
            <a:spLocks noChangeShapeType="1"/>
          </p:cNvSpPr>
          <p:nvPr/>
        </p:nvSpPr>
        <p:spPr bwMode="auto">
          <a:xfrm>
            <a:off x="5638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39" name="Object 41"/>
          <p:cNvGraphicFramePr>
            <a:graphicFrameLocks noChangeAspect="1"/>
          </p:cNvGraphicFramePr>
          <p:nvPr/>
        </p:nvGraphicFramePr>
        <p:xfrm>
          <a:off x="5715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3" name="Oval 42"/>
          <p:cNvSpPr>
            <a:spLocks noChangeArrowheads="1"/>
          </p:cNvSpPr>
          <p:nvPr/>
        </p:nvSpPr>
        <p:spPr bwMode="auto">
          <a:xfrm>
            <a:off x="5029200" y="2514600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Freeform 46"/>
          <p:cNvSpPr>
            <a:spLocks/>
          </p:cNvSpPr>
          <p:nvPr/>
        </p:nvSpPr>
        <p:spPr bwMode="auto">
          <a:xfrm>
            <a:off x="1676400" y="3200400"/>
            <a:ext cx="6413500" cy="3136900"/>
          </a:xfrm>
          <a:custGeom>
            <a:avLst/>
            <a:gdLst>
              <a:gd name="T0" fmla="*/ 0 w 4040"/>
              <a:gd name="T1" fmla="*/ 1056 h 1976"/>
              <a:gd name="T2" fmla="*/ 624 w 4040"/>
              <a:gd name="T3" fmla="*/ 1824 h 1976"/>
              <a:gd name="T4" fmla="*/ 3168 w 4040"/>
              <a:gd name="T5" fmla="*/ 1872 h 1976"/>
              <a:gd name="T6" fmla="*/ 3936 w 4040"/>
              <a:gd name="T7" fmla="*/ 1200 h 1976"/>
              <a:gd name="T8" fmla="*/ 3792 w 4040"/>
              <a:gd name="T9" fmla="*/ 0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40"/>
              <a:gd name="T16" fmla="*/ 0 h 1976"/>
              <a:gd name="T17" fmla="*/ 4040 w 4040"/>
              <a:gd name="T18" fmla="*/ 1976 h 1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40" h="1976">
                <a:moveTo>
                  <a:pt x="0" y="1056"/>
                </a:moveTo>
                <a:cubicBezTo>
                  <a:pt x="48" y="1372"/>
                  <a:pt x="96" y="1688"/>
                  <a:pt x="624" y="1824"/>
                </a:cubicBezTo>
                <a:cubicBezTo>
                  <a:pt x="1152" y="1960"/>
                  <a:pt x="2616" y="1976"/>
                  <a:pt x="3168" y="1872"/>
                </a:cubicBezTo>
                <a:cubicBezTo>
                  <a:pt x="3720" y="1768"/>
                  <a:pt x="3832" y="1512"/>
                  <a:pt x="3936" y="1200"/>
                </a:cubicBezTo>
                <a:cubicBezTo>
                  <a:pt x="4040" y="888"/>
                  <a:pt x="3916" y="444"/>
                  <a:pt x="37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640" name="Object 47"/>
          <p:cNvGraphicFramePr>
            <a:graphicFrameLocks noChangeAspect="1"/>
          </p:cNvGraphicFramePr>
          <p:nvPr/>
        </p:nvGraphicFramePr>
        <p:xfrm>
          <a:off x="4267200" y="58674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83920" imgH="419040" progId="Equation.3">
                  <p:embed/>
                </p:oleObj>
              </mc:Choice>
              <mc:Fallback>
                <p:oleObj name="Equation" r:id="rId26" imgW="58392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Line 48"/>
          <p:cNvSpPr>
            <a:spLocks noChangeShapeType="1"/>
          </p:cNvSpPr>
          <p:nvPr/>
        </p:nvSpPr>
        <p:spPr bwMode="auto">
          <a:xfrm flipH="1">
            <a:off x="2057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Freeform 49"/>
          <p:cNvSpPr>
            <a:spLocks/>
          </p:cNvSpPr>
          <p:nvPr/>
        </p:nvSpPr>
        <p:spPr bwMode="auto">
          <a:xfrm rot="10800000">
            <a:off x="3429000" y="4876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1" name="Object 50"/>
          <p:cNvGraphicFramePr>
            <a:graphicFrameLocks noChangeAspect="1"/>
          </p:cNvGraphicFramePr>
          <p:nvPr/>
        </p:nvGraphicFramePr>
        <p:xfrm>
          <a:off x="39624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51"/>
          <p:cNvGraphicFramePr>
            <a:graphicFrameLocks noChangeAspect="1"/>
          </p:cNvGraphicFramePr>
          <p:nvPr/>
        </p:nvGraphicFramePr>
        <p:xfrm>
          <a:off x="2590800" y="419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Freeform 52"/>
          <p:cNvSpPr>
            <a:spLocks/>
          </p:cNvSpPr>
          <p:nvPr/>
        </p:nvSpPr>
        <p:spPr bwMode="auto">
          <a:xfrm>
            <a:off x="7239000" y="19812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3" name="Object 53"/>
          <p:cNvGraphicFramePr>
            <a:graphicFrameLocks noChangeAspect="1"/>
          </p:cNvGraphicFramePr>
          <p:nvPr/>
        </p:nvGraphicFramePr>
        <p:xfrm>
          <a:off x="7239000" y="1524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83920" imgH="419040" progId="Equation.3">
                  <p:embed/>
                </p:oleObj>
              </mc:Choice>
              <mc:Fallback>
                <p:oleObj name="Equation" r:id="rId30" imgW="583920" imgH="419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524000"/>
                        <a:ext cx="5810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8" name="Line 54"/>
          <p:cNvSpPr>
            <a:spLocks noChangeShapeType="1"/>
          </p:cNvSpPr>
          <p:nvPr/>
        </p:nvSpPr>
        <p:spPr bwMode="auto">
          <a:xfrm flipV="1">
            <a:off x="6019800" y="3200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69" name="Freeform 55"/>
          <p:cNvSpPr>
            <a:spLocks/>
          </p:cNvSpPr>
          <p:nvPr/>
        </p:nvSpPr>
        <p:spPr bwMode="auto">
          <a:xfrm rot="10800000">
            <a:off x="5410200" y="4876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4" name="Object 56"/>
          <p:cNvGraphicFramePr>
            <a:graphicFrameLocks noChangeAspect="1"/>
          </p:cNvGraphicFramePr>
          <p:nvPr/>
        </p:nvGraphicFramePr>
        <p:xfrm>
          <a:off x="51816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57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66400" imgH="279360" progId="Equation.3">
                  <p:embed/>
                </p:oleObj>
              </mc:Choice>
              <mc:Fallback>
                <p:oleObj name="Equation" r:id="rId32" imgW="266400" imgH="2793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6DE4A-D0FC-43C4-8365-71BCA4F2A6C6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279400" y="520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207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5915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simulates in parallel          and </a:t>
            </a:r>
          </a:p>
        </p:txBody>
      </p:sp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5226050" y="431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571320" progId="Equation.3">
                  <p:embed/>
                </p:oleObj>
              </mc:Choice>
              <mc:Fallback>
                <p:oleObj name="Equation" r:id="rId4" imgW="64764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31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7131050" y="431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571320" progId="Equation.3">
                  <p:embed/>
                </p:oleObj>
              </mc:Choice>
              <mc:Fallback>
                <p:oleObj name="Equation" r:id="rId6" imgW="72360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431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279400" y="2349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3495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3992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4019550" y="24257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" imgH="304560" progId="Equation.3">
                  <p:embed/>
                </p:oleObj>
              </mc:Choice>
              <mc:Fallback>
                <p:oleObj name="Equation" r:id="rId9" imgW="36828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4257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9"/>
          <p:cNvSpPr txBox="1">
            <a:spLocks noChangeArrowheads="1"/>
          </p:cNvSpPr>
          <p:nvPr/>
        </p:nvSpPr>
        <p:spPr bwMode="auto">
          <a:xfrm>
            <a:off x="4724400" y="2209800"/>
            <a:ext cx="2722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and only if:</a:t>
            </a:r>
          </a:p>
        </p:txBody>
      </p:sp>
      <p:sp>
        <p:nvSpPr>
          <p:cNvPr id="27665" name="Text Box 10"/>
          <p:cNvSpPr txBox="1">
            <a:spLocks noChangeArrowheads="1"/>
          </p:cNvSpPr>
          <p:nvPr/>
        </p:nvSpPr>
        <p:spPr bwMode="auto">
          <a:xfrm>
            <a:off x="4572000" y="3048000"/>
            <a:ext cx="3992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7677150" y="32639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304560" progId="Equation.3">
                  <p:embed/>
                </p:oleObj>
              </mc:Choice>
              <mc:Fallback>
                <p:oleObj name="Equation" r:id="rId11" imgW="36828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2639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3733800" y="3048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571320" progId="Equation.3">
                  <p:embed/>
                </p:oleObj>
              </mc:Choice>
              <mc:Fallback>
                <p:oleObj name="Equation" r:id="rId12" imgW="64764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3"/>
          <p:cNvSpPr txBox="1">
            <a:spLocks noChangeArrowheads="1"/>
          </p:cNvSpPr>
          <p:nvPr/>
        </p:nvSpPr>
        <p:spPr bwMode="auto">
          <a:xfrm>
            <a:off x="2590800" y="3810000"/>
            <a:ext cx="5995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           accepts string         </a:t>
            </a:r>
          </a:p>
        </p:txBody>
      </p:sp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7600950" y="40259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304560" progId="Equation.3">
                  <p:embed/>
                </p:oleObj>
              </mc:Choice>
              <mc:Fallback>
                <p:oleObj name="Equation" r:id="rId13" imgW="3682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40259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8"/>
          <p:cNvGraphicFramePr>
            <a:graphicFrameLocks noChangeAspect="1"/>
          </p:cNvGraphicFramePr>
          <p:nvPr/>
        </p:nvGraphicFramePr>
        <p:xfrm>
          <a:off x="3657600" y="3886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571320" progId="Equation.3">
                  <p:embed/>
                </p:oleObj>
              </mc:Choice>
              <mc:Fallback>
                <p:oleObj name="Equation" r:id="rId14" imgW="7236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9"/>
          <p:cNvGraphicFramePr>
            <a:graphicFrameLocks noChangeAspect="1"/>
          </p:cNvGraphicFramePr>
          <p:nvPr/>
        </p:nvGraphicFramePr>
        <p:xfrm>
          <a:off x="1905000" y="5486400"/>
          <a:ext cx="499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91040" imgH="571320" progId="Equation.3">
                  <p:embed/>
                </p:oleObj>
              </mc:Choice>
              <mc:Fallback>
                <p:oleObj name="Equation" r:id="rId15" imgW="499104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991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2A405-7D31-4714-A844-8A0F3A0484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5200" y="30728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BCEDE-E2C2-406F-B9A8-AC493A991737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95800" y="152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71320" progId="Equation.3">
                  <p:embed/>
                </p:oleObj>
              </mc:Choice>
              <mc:Fallback>
                <p:oleObj name="Equation" r:id="rId2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019800" y="152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571320" progId="Equation.3">
                  <p:embed/>
                </p:oleObj>
              </mc:Choice>
              <mc:Fallback>
                <p:oleObj name="Equation" r:id="rId4" imgW="5079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6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03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571320" progId="Equation.3">
                    <p:embed/>
                  </p:oleObj>
                </mc:Choice>
                <mc:Fallback>
                  <p:oleObj name="Equation" r:id="rId6" imgW="927000" imgH="571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571320" progId="Equation.3">
                  <p:embed/>
                </p:oleObj>
              </mc:Choice>
              <mc:Fallback>
                <p:oleObj name="Equation" r:id="rId8" imgW="7617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1038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03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11280" imgH="571320" progId="Equation.3">
                    <p:embed/>
                  </p:oleObj>
                </mc:Choice>
                <mc:Fallback>
                  <p:oleObj name="Equation" r:id="rId10" imgW="151128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1039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044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Are regular</a:t>
              </a:r>
            </a:p>
            <a:p>
              <a:r>
                <a:rPr lang="en-US"/>
                <a:t>Languages</a:t>
              </a:r>
            </a:p>
          </p:txBody>
        </p:sp>
      </p:grpSp>
      <p:sp>
        <p:nvSpPr>
          <p:cNvPr id="1040" name="Text Box 26"/>
          <p:cNvSpPr txBox="1">
            <a:spLocks noChangeArrowheads="1"/>
          </p:cNvSpPr>
          <p:nvPr/>
        </p:nvSpPr>
        <p:spPr bwMode="auto">
          <a:xfrm>
            <a:off x="152400" y="152400"/>
            <a:ext cx="66167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regular languages       and       </a:t>
            </a:r>
          </a:p>
          <a:p>
            <a:r>
              <a:rPr lang="en-US"/>
              <a:t>we will prove that:</a:t>
            </a:r>
          </a:p>
        </p:txBody>
      </p:sp>
      <p:graphicFrame>
        <p:nvGraphicFramePr>
          <p:cNvPr id="1029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96880" progId="Equation.3">
                  <p:embed/>
                </p:oleObj>
              </mc:Choice>
              <mc:Fallback>
                <p:oleObj name="Equation" r:id="rId12" imgW="482400" imgH="596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571320" progId="Equation.3">
                  <p:embed/>
                </p:oleObj>
              </mc:Choice>
              <mc:Fallback>
                <p:oleObj name="Equation" r:id="rId14" imgW="15112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042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031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736560" progId="Equation.3">
                  <p:embed/>
                </p:oleObj>
              </mc:Choice>
              <mc:Fallback>
                <p:oleObj name="Equation" r:id="rId16" imgW="723600" imgH="736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1DFDF-CD1B-4619-B80A-35B7A1930F5F}" type="slidenum">
              <a:rPr lang="en-US"/>
              <a:pPr/>
              <a:t>4</a:t>
            </a:fld>
            <a:endParaRPr lang="en-US"/>
          </a:p>
        </p:txBody>
      </p:sp>
      <p:sp>
        <p:nvSpPr>
          <p:cNvPr id="2058" name="Text Box 12"/>
          <p:cNvSpPr txBox="1">
            <a:spLocks noChangeArrowheads="1"/>
          </p:cNvSpPr>
          <p:nvPr/>
        </p:nvSpPr>
        <p:spPr bwMode="auto">
          <a:xfrm>
            <a:off x="76200" y="228600"/>
            <a:ext cx="8793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We say:</a:t>
            </a:r>
            <a:r>
              <a:rPr lang="en-US"/>
              <a:t> Regular languages are </a:t>
            </a:r>
            <a:r>
              <a:rPr lang="en-US" sz="3600" b="1">
                <a:solidFill>
                  <a:srgbClr val="FF0000"/>
                </a:solidFill>
              </a:rPr>
              <a:t>closed under</a:t>
            </a:r>
          </a:p>
        </p:txBody>
      </p:sp>
      <p:grpSp>
        <p:nvGrpSpPr>
          <p:cNvPr id="2059" name="Group 45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2055" name="Object 46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000" imgH="571320" progId="Equation.3">
                    <p:embed/>
                  </p:oleObj>
                </mc:Choice>
                <mc:Fallback>
                  <p:oleObj name="Equation" r:id="rId2" imgW="927000" imgH="5713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Text Box 47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2050" name="Object 4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571320" progId="Equation.3">
                  <p:embed/>
                </p:oleObj>
              </mc:Choice>
              <mc:Fallback>
                <p:oleObj name="Equation" r:id="rId4" imgW="7617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49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2061" name="Group 50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2054" name="Object 51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280" imgH="571320" progId="Equation.3">
                    <p:embed/>
                  </p:oleObj>
                </mc:Choice>
                <mc:Fallback>
                  <p:oleObj name="Equation" r:id="rId6" imgW="1511280" imgH="5713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Text Box 52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2051" name="Object 53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96880" progId="Equation.3">
                  <p:embed/>
                </p:oleObj>
              </mc:Choice>
              <mc:Fallback>
                <p:oleObj name="Equation" r:id="rId8" imgW="482400" imgH="596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4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571320" progId="Equation.3">
                  <p:embed/>
                </p:oleObj>
              </mc:Choice>
              <mc:Fallback>
                <p:oleObj name="Equation" r:id="rId10" imgW="1511280" imgH="571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55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2063" name="Text Box 56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2053" name="Object 57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736560" progId="Equation.3">
                  <p:embed/>
                </p:oleObj>
              </mc:Choice>
              <mc:Fallback>
                <p:oleObj name="Equation" r:id="rId12" imgW="723600" imgH="736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58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8FA8E9-218A-4CC8-814F-EF17E6E95A98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086" name="Group 40"/>
          <p:cNvGrpSpPr>
            <a:grpSpLocks/>
          </p:cNvGrpSpPr>
          <p:nvPr/>
        </p:nvGrpSpPr>
        <p:grpSpPr bwMode="auto">
          <a:xfrm>
            <a:off x="1295400" y="1752600"/>
            <a:ext cx="3441700" cy="1905000"/>
            <a:chOff x="712" y="816"/>
            <a:chExt cx="2784" cy="1632"/>
          </a:xfrm>
        </p:grpSpPr>
        <p:sp>
          <p:nvSpPr>
            <p:cNvPr id="3106" name="Oval 2"/>
            <p:cNvSpPr>
              <a:spLocks noChangeArrowheads="1"/>
            </p:cNvSpPr>
            <p:nvPr/>
          </p:nvSpPr>
          <p:spPr bwMode="auto">
            <a:xfrm>
              <a:off x="952" y="164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3"/>
            <p:cNvSpPr>
              <a:spLocks noChangeShapeType="1"/>
            </p:cNvSpPr>
            <p:nvPr/>
          </p:nvSpPr>
          <p:spPr bwMode="auto">
            <a:xfrm flipV="1">
              <a:off x="1240" y="14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4"/>
            <p:cNvSpPr>
              <a:spLocks noChangeArrowheads="1"/>
            </p:cNvSpPr>
            <p:nvPr/>
          </p:nvSpPr>
          <p:spPr bwMode="auto">
            <a:xfrm>
              <a:off x="2104" y="1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5"/>
            <p:cNvSpPr>
              <a:spLocks noChangeArrowheads="1"/>
            </p:cNvSpPr>
            <p:nvPr/>
          </p:nvSpPr>
          <p:spPr bwMode="auto">
            <a:xfrm>
              <a:off x="2008" y="116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6"/>
            <p:cNvSpPr>
              <a:spLocks noChangeArrowheads="1"/>
            </p:cNvSpPr>
            <p:nvPr/>
          </p:nvSpPr>
          <p:spPr bwMode="auto">
            <a:xfrm>
              <a:off x="3112" y="1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Line 7"/>
            <p:cNvSpPr>
              <a:spLocks noChangeShapeType="1"/>
            </p:cNvSpPr>
            <p:nvPr/>
          </p:nvSpPr>
          <p:spPr bwMode="auto">
            <a:xfrm>
              <a:off x="1240" y="1936"/>
              <a:ext cx="76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Oval 8"/>
            <p:cNvSpPr>
              <a:spLocks noChangeArrowheads="1"/>
            </p:cNvSpPr>
            <p:nvPr/>
          </p:nvSpPr>
          <p:spPr bwMode="auto">
            <a:xfrm>
              <a:off x="2104" y="20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Oval 9"/>
            <p:cNvSpPr>
              <a:spLocks noChangeArrowheads="1"/>
            </p:cNvSpPr>
            <p:nvPr/>
          </p:nvSpPr>
          <p:spPr bwMode="auto">
            <a:xfrm>
              <a:off x="2008" y="192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10"/>
            <p:cNvSpPr>
              <a:spLocks noChangeShapeType="1"/>
            </p:cNvSpPr>
            <p:nvPr/>
          </p:nvSpPr>
          <p:spPr bwMode="auto">
            <a:xfrm>
              <a:off x="2536" y="1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11"/>
            <p:cNvSpPr>
              <a:spLocks noChangeShapeType="1"/>
            </p:cNvSpPr>
            <p:nvPr/>
          </p:nvSpPr>
          <p:spPr bwMode="auto">
            <a:xfrm>
              <a:off x="712" y="1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80" name="Object 12"/>
            <p:cNvGraphicFramePr>
              <a:graphicFrameLocks noChangeAspect="1"/>
            </p:cNvGraphicFramePr>
            <p:nvPr/>
          </p:nvGraphicFramePr>
          <p:xfrm>
            <a:off x="1528" y="13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279360" progId="Equation.3">
                    <p:embed/>
                  </p:oleObj>
                </mc:Choice>
                <mc:Fallback>
                  <p:oleObj name="Equation" r:id="rId2" imgW="266400" imgH="27936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3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3"/>
            <p:cNvGraphicFramePr>
              <a:graphicFrameLocks noChangeAspect="1"/>
            </p:cNvGraphicFramePr>
            <p:nvPr/>
          </p:nvGraphicFramePr>
          <p:xfrm>
            <a:off x="1528" y="1776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00" imgH="393480" progId="Equation.3">
                    <p:embed/>
                  </p:oleObj>
                </mc:Choice>
                <mc:Fallback>
                  <p:oleObj name="Equation" r:id="rId4" imgW="253800" imgH="39348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76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4"/>
            <p:cNvGraphicFramePr>
              <a:graphicFrameLocks noChangeAspect="1"/>
            </p:cNvGraphicFramePr>
            <p:nvPr/>
          </p:nvGraphicFramePr>
          <p:xfrm>
            <a:off x="2728" y="1168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393480" progId="Equation.3">
                    <p:embed/>
                  </p:oleObj>
                </mc:Choice>
                <mc:Fallback>
                  <p:oleObj name="Equation" r:id="rId6" imgW="253800" imgH="39348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1168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5"/>
            <p:cNvGraphicFramePr>
              <a:graphicFrameLocks noChangeAspect="1"/>
            </p:cNvGraphicFramePr>
            <p:nvPr/>
          </p:nvGraphicFramePr>
          <p:xfrm>
            <a:off x="2200" y="81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16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Freeform 16"/>
            <p:cNvSpPr>
              <a:spLocks/>
            </p:cNvSpPr>
            <p:nvPr/>
          </p:nvSpPr>
          <p:spPr bwMode="auto">
            <a:xfrm>
              <a:off x="864" y="960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672"/>
                <a:gd name="T14" fmla="*/ 2544 w 25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7" name="Text Box 17"/>
          <p:cNvSpPr txBox="1">
            <a:spLocks noChangeArrowheads="1"/>
          </p:cNvSpPr>
          <p:nvPr/>
        </p:nvSpPr>
        <p:spPr bwMode="auto">
          <a:xfrm>
            <a:off x="1524000" y="12192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3088" name="Text Box 18"/>
          <p:cNvSpPr txBox="1">
            <a:spLocks noChangeArrowheads="1"/>
          </p:cNvSpPr>
          <p:nvPr/>
        </p:nvSpPr>
        <p:spPr bwMode="auto">
          <a:xfrm>
            <a:off x="152400" y="3962400"/>
            <a:ext cx="22415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Equivalent </a:t>
            </a:r>
          </a:p>
          <a:p>
            <a:r>
              <a:rPr lang="en-US"/>
              <a:t>NFA</a:t>
            </a:r>
          </a:p>
        </p:txBody>
      </p:sp>
      <p:grpSp>
        <p:nvGrpSpPr>
          <p:cNvPr id="3089" name="Group 41"/>
          <p:cNvGrpSpPr>
            <a:grpSpLocks/>
          </p:cNvGrpSpPr>
          <p:nvPr/>
        </p:nvGrpSpPr>
        <p:grpSpPr bwMode="auto">
          <a:xfrm>
            <a:off x="1066800" y="4495800"/>
            <a:ext cx="4724400" cy="1905000"/>
            <a:chOff x="672" y="2640"/>
            <a:chExt cx="3840" cy="1536"/>
          </a:xfrm>
        </p:grpSpPr>
        <p:sp>
          <p:nvSpPr>
            <p:cNvPr id="3093" name="Oval 19"/>
            <p:cNvSpPr>
              <a:spLocks noChangeArrowheads="1"/>
            </p:cNvSpPr>
            <p:nvPr/>
          </p:nvSpPr>
          <p:spPr bwMode="auto">
            <a:xfrm>
              <a:off x="4080" y="37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0"/>
            <p:cNvSpPr>
              <a:spLocks noChangeArrowheads="1"/>
            </p:cNvSpPr>
            <p:nvPr/>
          </p:nvSpPr>
          <p:spPr bwMode="auto">
            <a:xfrm>
              <a:off x="3984" y="364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1"/>
            <p:cNvSpPr>
              <a:spLocks noChangeShapeType="1"/>
            </p:cNvSpPr>
            <p:nvPr/>
          </p:nvSpPr>
          <p:spPr bwMode="auto">
            <a:xfrm flipV="1">
              <a:off x="2400" y="403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22"/>
            <p:cNvGraphicFramePr>
              <a:graphicFrameLocks noChangeAspect="1"/>
            </p:cNvGraphicFramePr>
            <p:nvPr/>
          </p:nvGraphicFramePr>
          <p:xfrm>
            <a:off x="2592" y="379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380880" progId="Equation.3">
                    <p:embed/>
                  </p:oleObj>
                </mc:Choice>
                <mc:Fallback>
                  <p:oleObj name="Equation" r:id="rId8" imgW="304560" imgH="38088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792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2352" y="3360"/>
              <a:ext cx="1632" cy="480"/>
            </a:xfrm>
            <a:custGeom>
              <a:avLst/>
              <a:gdLst>
                <a:gd name="T0" fmla="*/ 0 w 1632"/>
                <a:gd name="T1" fmla="*/ 0 h 432"/>
                <a:gd name="T2" fmla="*/ 720 w 1632"/>
                <a:gd name="T3" fmla="*/ 336 h 432"/>
                <a:gd name="T4" fmla="*/ 1632 w 1632"/>
                <a:gd name="T5" fmla="*/ 432 h 432"/>
                <a:gd name="T6" fmla="*/ 0 60000 65536"/>
                <a:gd name="T7" fmla="*/ 0 60000 65536"/>
                <a:gd name="T8" fmla="*/ 0 60000 65536"/>
                <a:gd name="T9" fmla="*/ 0 w 1632"/>
                <a:gd name="T10" fmla="*/ 0 h 432"/>
                <a:gd name="T11" fmla="*/ 1632 w 163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432">
                  <a:moveTo>
                    <a:pt x="0" y="0"/>
                  </a:moveTo>
                  <a:cubicBezTo>
                    <a:pt x="224" y="132"/>
                    <a:pt x="448" y="264"/>
                    <a:pt x="720" y="336"/>
                  </a:cubicBezTo>
                  <a:cubicBezTo>
                    <a:pt x="992" y="408"/>
                    <a:pt x="1312" y="420"/>
                    <a:pt x="1632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" name="Object 24"/>
            <p:cNvGraphicFramePr>
              <a:graphicFrameLocks noChangeAspect="1"/>
            </p:cNvGraphicFramePr>
            <p:nvPr/>
          </p:nvGraphicFramePr>
          <p:xfrm>
            <a:off x="3312" y="355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380880" progId="Equation.3">
                    <p:embed/>
                  </p:oleObj>
                </mc:Choice>
                <mc:Fallback>
                  <p:oleObj name="Equation" r:id="rId10" imgW="304560" imgH="38088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552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912" y="34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V="1">
              <a:off x="1200" y="3264"/>
              <a:ext cx="8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2064" y="30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3072" y="31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1200" y="3760"/>
              <a:ext cx="86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2064" y="384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31"/>
            <p:cNvSpPr>
              <a:spLocks noChangeShapeType="1"/>
            </p:cNvSpPr>
            <p:nvPr/>
          </p:nvSpPr>
          <p:spPr bwMode="auto">
            <a:xfrm>
              <a:off x="2400" y="3264"/>
              <a:ext cx="6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672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6" name="Object 33"/>
            <p:cNvGraphicFramePr>
              <a:graphicFrameLocks noChangeAspect="1"/>
            </p:cNvGraphicFramePr>
            <p:nvPr/>
          </p:nvGraphicFramePr>
          <p:xfrm>
            <a:off x="1488" y="318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8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34"/>
            <p:cNvGraphicFramePr>
              <a:graphicFrameLocks noChangeAspect="1"/>
            </p:cNvGraphicFramePr>
            <p:nvPr/>
          </p:nvGraphicFramePr>
          <p:xfrm>
            <a:off x="1488" y="360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393480" progId="Equation.3">
                    <p:embed/>
                  </p:oleObj>
                </mc:Choice>
                <mc:Fallback>
                  <p:oleObj name="Equation" r:id="rId12" imgW="253800" imgH="393480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35"/>
            <p:cNvGraphicFramePr>
              <a:graphicFrameLocks noChangeAspect="1"/>
            </p:cNvGraphicFramePr>
            <p:nvPr/>
          </p:nvGraphicFramePr>
          <p:xfrm>
            <a:off x="2688" y="29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53800" imgH="393480" progId="Equation.3">
                    <p:embed/>
                  </p:oleObj>
                </mc:Choice>
                <mc:Fallback>
                  <p:oleObj name="Equation" r:id="rId13" imgW="253800" imgH="39348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36"/>
            <p:cNvGraphicFramePr>
              <a:graphicFrameLocks noChangeAspect="1"/>
            </p:cNvGraphicFramePr>
            <p:nvPr/>
          </p:nvGraphicFramePr>
          <p:xfrm>
            <a:off x="2160" y="264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4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Freeform 37"/>
            <p:cNvSpPr>
              <a:spLocks/>
            </p:cNvSpPr>
            <p:nvPr/>
          </p:nvSpPr>
          <p:spPr bwMode="auto">
            <a:xfrm>
              <a:off x="824" y="2784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672"/>
                <a:gd name="T14" fmla="*/ 2544 w 25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Text Box 39"/>
          <p:cNvSpPr txBox="1">
            <a:spLocks noChangeArrowheads="1"/>
          </p:cNvSpPr>
          <p:nvPr/>
        </p:nvSpPr>
        <p:spPr bwMode="auto">
          <a:xfrm>
            <a:off x="0" y="0"/>
            <a:ext cx="8929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A useful transformation:</a:t>
            </a:r>
            <a:r>
              <a:rPr lang="en-US"/>
              <a:t> use one accept state</a:t>
            </a:r>
          </a:p>
        </p:txBody>
      </p:sp>
      <p:sp>
        <p:nvSpPr>
          <p:cNvPr id="3091" name="Text Box 42"/>
          <p:cNvSpPr txBox="1">
            <a:spLocks noChangeArrowheads="1"/>
          </p:cNvSpPr>
          <p:nvPr/>
        </p:nvSpPr>
        <p:spPr bwMode="auto">
          <a:xfrm>
            <a:off x="5394325" y="1854200"/>
            <a:ext cx="314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accept states</a:t>
            </a:r>
          </a:p>
        </p:txBody>
      </p:sp>
      <p:sp>
        <p:nvSpPr>
          <p:cNvPr id="3092" name="Text Box 43"/>
          <p:cNvSpPr txBox="1">
            <a:spLocks noChangeArrowheads="1"/>
          </p:cNvSpPr>
          <p:nvPr/>
        </p:nvSpPr>
        <p:spPr bwMode="auto">
          <a:xfrm>
            <a:off x="5470525" y="4445000"/>
            <a:ext cx="288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accept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5CF32-87DE-42BA-AA12-34277EDEBC2F}" type="slidenum">
              <a:rPr lang="en-US"/>
              <a:pPr/>
              <a:t>6</a:t>
            </a:fld>
            <a:endParaRPr lang="en-US"/>
          </a:p>
        </p:txBody>
      </p:sp>
      <p:sp>
        <p:nvSpPr>
          <p:cNvPr id="4103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990600" y="12192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5"/>
          <p:cNvSpPr>
            <a:spLocks noChangeArrowheads="1"/>
          </p:cNvSpPr>
          <p:nvPr/>
        </p:nvSpPr>
        <p:spPr bwMode="auto">
          <a:xfrm>
            <a:off x="12954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6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7"/>
          <p:cNvSpPr>
            <a:spLocks noChangeArrowheads="1"/>
          </p:cNvSpPr>
          <p:nvPr/>
        </p:nvSpPr>
        <p:spPr bwMode="auto">
          <a:xfrm>
            <a:off x="40386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8"/>
          <p:cNvSpPr>
            <a:spLocks noChangeArrowheads="1"/>
          </p:cNvSpPr>
          <p:nvPr/>
        </p:nvSpPr>
        <p:spPr bwMode="auto">
          <a:xfrm>
            <a:off x="4038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9"/>
          <p:cNvSpPr>
            <a:spLocks noChangeArrowheads="1"/>
          </p:cNvSpPr>
          <p:nvPr/>
        </p:nvSpPr>
        <p:spPr bwMode="auto">
          <a:xfrm>
            <a:off x="39624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0"/>
          <p:cNvSpPr>
            <a:spLocks noChangeArrowheads="1"/>
          </p:cNvSpPr>
          <p:nvPr/>
        </p:nvSpPr>
        <p:spPr bwMode="auto">
          <a:xfrm>
            <a:off x="39624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1"/>
          <p:cNvSpPr>
            <a:spLocks noChangeArrowheads="1"/>
          </p:cNvSpPr>
          <p:nvPr/>
        </p:nvSpPr>
        <p:spPr bwMode="auto">
          <a:xfrm>
            <a:off x="39624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>
            <a:off x="381000" y="23622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Freeform 13"/>
          <p:cNvSpPr>
            <a:spLocks/>
          </p:cNvSpPr>
          <p:nvPr/>
        </p:nvSpPr>
        <p:spPr bwMode="auto">
          <a:xfrm>
            <a:off x="1600200" y="13589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14"/>
          <p:cNvSpPr>
            <a:spLocks/>
          </p:cNvSpPr>
          <p:nvPr/>
        </p:nvSpPr>
        <p:spPr bwMode="auto">
          <a:xfrm>
            <a:off x="1676400" y="21209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Freeform 15"/>
          <p:cNvSpPr>
            <a:spLocks/>
          </p:cNvSpPr>
          <p:nvPr/>
        </p:nvSpPr>
        <p:spPr bwMode="auto">
          <a:xfrm>
            <a:off x="1524000" y="25146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Text Box 16"/>
          <p:cNvSpPr txBox="1">
            <a:spLocks noChangeArrowheads="1"/>
          </p:cNvSpPr>
          <p:nvPr/>
        </p:nvSpPr>
        <p:spPr bwMode="auto">
          <a:xfrm>
            <a:off x="914400" y="3733800"/>
            <a:ext cx="310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Equivalent NFA</a:t>
            </a:r>
          </a:p>
        </p:txBody>
      </p:sp>
      <p:sp>
        <p:nvSpPr>
          <p:cNvPr id="4117" name="Oval 17"/>
          <p:cNvSpPr>
            <a:spLocks noChangeArrowheads="1"/>
          </p:cNvSpPr>
          <p:nvPr/>
        </p:nvSpPr>
        <p:spPr bwMode="auto">
          <a:xfrm>
            <a:off x="5943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Oval 18"/>
          <p:cNvSpPr>
            <a:spLocks noChangeArrowheads="1"/>
          </p:cNvSpPr>
          <p:nvPr/>
        </p:nvSpPr>
        <p:spPr bwMode="auto">
          <a:xfrm>
            <a:off x="5867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9"/>
          <p:cNvSpPr>
            <a:spLocks noChangeShapeType="1"/>
          </p:cNvSpPr>
          <p:nvPr/>
        </p:nvSpPr>
        <p:spPr bwMode="auto">
          <a:xfrm>
            <a:off x="4419600" y="4648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0"/>
          <p:cNvSpPr>
            <a:spLocks noChangeShapeType="1"/>
          </p:cNvSpPr>
          <p:nvPr/>
        </p:nvSpPr>
        <p:spPr bwMode="auto">
          <a:xfrm flipV="1">
            <a:off x="44196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1"/>
          <p:cNvSpPr>
            <a:spLocks noChangeShapeType="1"/>
          </p:cNvSpPr>
          <p:nvPr/>
        </p:nvSpPr>
        <p:spPr bwMode="auto">
          <a:xfrm flipV="1">
            <a:off x="4419600" y="5638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Text Box 22"/>
          <p:cNvSpPr txBox="1">
            <a:spLocks noChangeArrowheads="1"/>
          </p:cNvSpPr>
          <p:nvPr/>
        </p:nvSpPr>
        <p:spPr bwMode="auto">
          <a:xfrm>
            <a:off x="6629400" y="4572000"/>
            <a:ext cx="198596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Single</a:t>
            </a:r>
          </a:p>
          <a:p>
            <a:r>
              <a:rPr lang="en-US"/>
              <a:t>accepting</a:t>
            </a:r>
          </a:p>
          <a:p>
            <a:r>
              <a:rPr lang="en-US"/>
              <a:t>state</a:t>
            </a:r>
          </a:p>
        </p:txBody>
      </p:sp>
      <p:graphicFrame>
        <p:nvGraphicFramePr>
          <p:cNvPr id="4098" name="Object 23"/>
          <p:cNvGraphicFramePr>
            <a:graphicFrameLocks noChangeAspect="1"/>
          </p:cNvGraphicFramePr>
          <p:nvPr/>
        </p:nvGraphicFramePr>
        <p:xfrm>
          <a:off x="51054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80880" progId="Equation.3">
                  <p:embed/>
                </p:oleObj>
              </mc:Choice>
              <mc:Fallback>
                <p:oleObj name="Equation" r:id="rId2" imgW="30456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4"/>
          <p:cNvGraphicFramePr>
            <a:graphicFrameLocks noChangeAspect="1"/>
          </p:cNvGraphicFramePr>
          <p:nvPr/>
        </p:nvGraphicFramePr>
        <p:xfrm>
          <a:off x="4953000" y="5105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54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5"/>
          <p:cNvGraphicFramePr>
            <a:graphicFrameLocks noChangeAspect="1"/>
          </p:cNvGraphicFramePr>
          <p:nvPr/>
        </p:nvGraphicFramePr>
        <p:xfrm>
          <a:off x="5029200" y="556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Rectangle 26"/>
          <p:cNvSpPr>
            <a:spLocks noChangeArrowheads="1"/>
          </p:cNvSpPr>
          <p:nvPr/>
        </p:nvSpPr>
        <p:spPr bwMode="auto">
          <a:xfrm>
            <a:off x="990600" y="43434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27"/>
          <p:cNvSpPr>
            <a:spLocks noChangeArrowheads="1"/>
          </p:cNvSpPr>
          <p:nvPr/>
        </p:nvSpPr>
        <p:spPr bwMode="auto">
          <a:xfrm>
            <a:off x="12954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Oval 28"/>
          <p:cNvSpPr>
            <a:spLocks noChangeArrowheads="1"/>
          </p:cNvSpPr>
          <p:nvPr/>
        </p:nvSpPr>
        <p:spPr bwMode="auto">
          <a:xfrm>
            <a:off x="40386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Oval 29"/>
          <p:cNvSpPr>
            <a:spLocks noChangeArrowheads="1"/>
          </p:cNvSpPr>
          <p:nvPr/>
        </p:nvSpPr>
        <p:spPr bwMode="auto">
          <a:xfrm>
            <a:off x="403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Oval 30"/>
          <p:cNvSpPr>
            <a:spLocks noChangeArrowheads="1"/>
          </p:cNvSpPr>
          <p:nvPr/>
        </p:nvSpPr>
        <p:spPr bwMode="auto">
          <a:xfrm>
            <a:off x="40386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1"/>
          <p:cNvSpPr>
            <a:spLocks noChangeShapeType="1"/>
          </p:cNvSpPr>
          <p:nvPr/>
        </p:nvSpPr>
        <p:spPr bwMode="auto">
          <a:xfrm>
            <a:off x="381000" y="54864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Freeform 32"/>
          <p:cNvSpPr>
            <a:spLocks/>
          </p:cNvSpPr>
          <p:nvPr/>
        </p:nvSpPr>
        <p:spPr bwMode="auto">
          <a:xfrm>
            <a:off x="1600200" y="4483100"/>
            <a:ext cx="24384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Freeform 33"/>
          <p:cNvSpPr>
            <a:spLocks/>
          </p:cNvSpPr>
          <p:nvPr/>
        </p:nvSpPr>
        <p:spPr bwMode="auto">
          <a:xfrm>
            <a:off x="1676400" y="5245100"/>
            <a:ext cx="23622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Freeform 34"/>
          <p:cNvSpPr>
            <a:spLocks/>
          </p:cNvSpPr>
          <p:nvPr/>
        </p:nvSpPr>
        <p:spPr bwMode="auto">
          <a:xfrm>
            <a:off x="1524000" y="5638800"/>
            <a:ext cx="25146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Text Box 35"/>
          <p:cNvSpPr txBox="1">
            <a:spLocks noChangeArrowheads="1"/>
          </p:cNvSpPr>
          <p:nvPr/>
        </p:nvSpPr>
        <p:spPr bwMode="auto">
          <a:xfrm>
            <a:off x="3184525" y="101600"/>
            <a:ext cx="2189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 General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FF7329-F5A2-4660-86B5-0B6A535D5A76}" type="slidenum">
              <a:rPr lang="en-US"/>
              <a:pPr/>
              <a:t>7</a:t>
            </a:fld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US"/>
          </a:p>
          <a:p>
            <a:pPr marL="342900" indent="-342900"/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66800" y="22098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371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4038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4038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40386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4572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Freeform 10"/>
          <p:cNvSpPr>
            <a:spLocks/>
          </p:cNvSpPr>
          <p:nvPr/>
        </p:nvSpPr>
        <p:spPr bwMode="auto">
          <a:xfrm>
            <a:off x="1676400" y="23495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88"/>
              <a:gd name="T34" fmla="*/ 0 h 488"/>
              <a:gd name="T35" fmla="*/ 1488 w 1488"/>
              <a:gd name="T36" fmla="*/ 488 h 4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1752600" y="31115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40"/>
              <a:gd name="T34" fmla="*/ 0 h 312"/>
              <a:gd name="T35" fmla="*/ 1440 w 1440"/>
              <a:gd name="T36" fmla="*/ 312 h 3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Freeform 12"/>
          <p:cNvSpPr>
            <a:spLocks/>
          </p:cNvSpPr>
          <p:nvPr/>
        </p:nvSpPr>
        <p:spPr bwMode="auto">
          <a:xfrm>
            <a:off x="1600200" y="35052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448"/>
              <a:gd name="T38" fmla="*/ 1536 w 1536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685800" y="1447800"/>
            <a:ext cx="5668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 without accepting state</a:t>
            </a:r>
          </a:p>
        </p:txBody>
      </p:sp>
      <p:grpSp>
        <p:nvGrpSpPr>
          <p:cNvPr id="30735" name="Group 14"/>
          <p:cNvGrpSpPr>
            <a:grpSpLocks/>
          </p:cNvGrpSpPr>
          <p:nvPr/>
        </p:nvGrpSpPr>
        <p:grpSpPr bwMode="auto">
          <a:xfrm>
            <a:off x="5105400" y="3048000"/>
            <a:ext cx="4014788" cy="1841500"/>
            <a:chOff x="3278" y="1920"/>
            <a:chExt cx="2529" cy="1160"/>
          </a:xfrm>
        </p:grpSpPr>
        <p:sp>
          <p:nvSpPr>
            <p:cNvPr id="30737" name="Oval 15"/>
            <p:cNvSpPr>
              <a:spLocks noChangeArrowheads="1"/>
            </p:cNvSpPr>
            <p:nvPr/>
          </p:nvSpPr>
          <p:spPr bwMode="auto">
            <a:xfrm>
              <a:off x="3648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Oval 16"/>
            <p:cNvSpPr>
              <a:spLocks noChangeArrowheads="1"/>
            </p:cNvSpPr>
            <p:nvPr/>
          </p:nvSpPr>
          <p:spPr bwMode="auto">
            <a:xfrm>
              <a:off x="3600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Text Box 17"/>
            <p:cNvSpPr txBox="1">
              <a:spLocks noChangeArrowheads="1"/>
            </p:cNvSpPr>
            <p:nvPr/>
          </p:nvSpPr>
          <p:spPr bwMode="auto">
            <a:xfrm>
              <a:off x="3278" y="2430"/>
              <a:ext cx="2529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Add an accepting state</a:t>
              </a:r>
            </a:p>
            <a:p>
              <a:r>
                <a:rPr lang="en-US" sz="2800"/>
                <a:t>without transitions</a:t>
              </a:r>
            </a:p>
          </p:txBody>
        </p:sp>
      </p:grp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2727325" y="254000"/>
            <a:ext cx="2786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Extreme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21B90-DB84-4693-9F60-3C19B315D51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5130" name="Group 54"/>
          <p:cNvGrpSpPr>
            <a:grpSpLocks/>
          </p:cNvGrpSpPr>
          <p:nvPr/>
        </p:nvGrpSpPr>
        <p:grpSpPr bwMode="auto">
          <a:xfrm>
            <a:off x="0" y="838200"/>
            <a:ext cx="3935413" cy="579438"/>
            <a:chOff x="0" y="528"/>
            <a:chExt cx="2479" cy="365"/>
          </a:xfrm>
        </p:grpSpPr>
        <p:graphicFrame>
          <p:nvGraphicFramePr>
            <p:cNvPr id="5127" name="Object 38"/>
            <p:cNvGraphicFramePr>
              <a:graphicFrameLocks noChangeAspect="1"/>
            </p:cNvGraphicFramePr>
            <p:nvPr/>
          </p:nvGraphicFramePr>
          <p:xfrm>
            <a:off x="2208" y="528"/>
            <a:ext cx="2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640" imgH="571320" progId="Equation.3">
                    <p:embed/>
                  </p:oleObj>
                </mc:Choice>
                <mc:Fallback>
                  <p:oleObj name="Equation" r:id="rId2" imgW="431640" imgH="5713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271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" name="Text Box 44"/>
            <p:cNvSpPr txBox="1">
              <a:spLocks noChangeArrowheads="1"/>
            </p:cNvSpPr>
            <p:nvPr/>
          </p:nvSpPr>
          <p:spPr bwMode="auto">
            <a:xfrm>
              <a:off x="0" y="528"/>
              <a:ext cx="20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 language</a:t>
              </a:r>
            </a:p>
          </p:txBody>
        </p:sp>
      </p:grpSp>
      <p:grpSp>
        <p:nvGrpSpPr>
          <p:cNvPr id="5131" name="Group 52"/>
          <p:cNvGrpSpPr>
            <a:grpSpLocks/>
          </p:cNvGrpSpPr>
          <p:nvPr/>
        </p:nvGrpSpPr>
        <p:grpSpPr bwMode="auto">
          <a:xfrm>
            <a:off x="228600" y="2362200"/>
            <a:ext cx="3341688" cy="3906838"/>
            <a:chOff x="144" y="1488"/>
            <a:chExt cx="2105" cy="2461"/>
          </a:xfrm>
        </p:grpSpPr>
        <p:graphicFrame>
          <p:nvGraphicFramePr>
            <p:cNvPr id="5125" name="Object 6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571320" progId="Equation.3">
                    <p:embed/>
                  </p:oleObj>
                </mc:Choice>
                <mc:Fallback>
                  <p:oleObj name="Equation" r:id="rId4" imgW="223488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6" name="Object 30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640" imgH="571320" progId="Equation.3">
                    <p:embed/>
                  </p:oleObj>
                </mc:Choice>
                <mc:Fallback>
                  <p:oleObj name="Equation" r:id="rId6" imgW="647640" imgH="5713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Text Box 32"/>
            <p:cNvSpPr txBox="1">
              <a:spLocks noChangeArrowheads="1"/>
            </p:cNvSpPr>
            <p:nvPr/>
          </p:nvSpPr>
          <p:spPr bwMode="auto">
            <a:xfrm>
              <a:off x="144" y="3661"/>
              <a:ext cx="21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Single accepting state</a:t>
              </a:r>
            </a:p>
          </p:txBody>
        </p:sp>
        <p:sp>
          <p:nvSpPr>
            <p:cNvPr id="5150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grpSp>
        <p:nvGrpSpPr>
          <p:cNvPr id="5132" name="Group 53"/>
          <p:cNvGrpSpPr>
            <a:grpSpLocks/>
          </p:cNvGrpSpPr>
          <p:nvPr/>
        </p:nvGrpSpPr>
        <p:grpSpPr bwMode="auto">
          <a:xfrm>
            <a:off x="4876800" y="914400"/>
            <a:ext cx="3937000" cy="5354638"/>
            <a:chOff x="3072" y="576"/>
            <a:chExt cx="2480" cy="3373"/>
          </a:xfrm>
        </p:grpSpPr>
        <p:sp>
          <p:nvSpPr>
            <p:cNvPr id="5134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31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23600" imgH="571320" progId="Equation.3">
                    <p:embed/>
                  </p:oleObj>
                </mc:Choice>
                <mc:Fallback>
                  <p:oleObj name="Equation" r:id="rId8" imgW="723600" imgH="571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39"/>
            <p:cNvGraphicFramePr>
              <a:graphicFrameLocks noChangeAspect="1"/>
            </p:cNvGraphicFramePr>
            <p:nvPr/>
          </p:nvGraphicFramePr>
          <p:xfrm>
            <a:off x="5232" y="576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571320" progId="Equation.3">
                    <p:embed/>
                  </p:oleObj>
                </mc:Choice>
                <mc:Fallback>
                  <p:oleObj name="Equation" r:id="rId10" imgW="507960" imgH="5713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576"/>
                          <a:ext cx="32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Text Box 43"/>
            <p:cNvSpPr txBox="1">
              <a:spLocks noChangeArrowheads="1"/>
            </p:cNvSpPr>
            <p:nvPr/>
          </p:nvSpPr>
          <p:spPr bwMode="auto">
            <a:xfrm>
              <a:off x="3120" y="3661"/>
              <a:ext cx="21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Single accepting state</a:t>
              </a:r>
            </a:p>
          </p:txBody>
        </p:sp>
        <p:graphicFrame>
          <p:nvGraphicFramePr>
            <p:cNvPr id="5124" name="Object 45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87520" imgH="571320" progId="Equation.3">
                    <p:embed/>
                  </p:oleObj>
                </mc:Choice>
                <mc:Fallback>
                  <p:oleObj name="Equation" r:id="rId12" imgW="2387520" imgH="5713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46"/>
            <p:cNvSpPr txBox="1">
              <a:spLocks noChangeArrowheads="1"/>
            </p:cNvSpPr>
            <p:nvPr/>
          </p:nvSpPr>
          <p:spPr bwMode="auto">
            <a:xfrm>
              <a:off x="3072" y="576"/>
              <a:ext cx="20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 language</a:t>
              </a:r>
            </a:p>
          </p:txBody>
        </p:sp>
        <p:sp>
          <p:nvSpPr>
            <p:cNvPr id="5142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sp>
        <p:nvSpPr>
          <p:cNvPr id="5133" name="Text Box 55"/>
          <p:cNvSpPr txBox="1">
            <a:spLocks noChangeArrowheads="1"/>
          </p:cNvSpPr>
          <p:nvPr/>
        </p:nvSpPr>
        <p:spPr bwMode="auto">
          <a:xfrm>
            <a:off x="2590800" y="0"/>
            <a:ext cx="384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Take two languages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D315C-B5A2-4262-87C9-1F234FC62CB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723600" progId="Equation.3">
                  <p:embed/>
                </p:oleObj>
              </mc:Choice>
              <mc:Fallback>
                <p:oleObj name="Equation" r:id="rId2" imgW="209520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5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6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7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8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Freeform 10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1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12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25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6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2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571320" progId="Equation.3">
                  <p:embed/>
                </p:oleObj>
              </mc:Choice>
              <mc:Fallback>
                <p:oleObj name="Equation" r:id="rId8" imgW="64764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4" name="Group 34"/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6151" name="Object 13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92160" imgH="571320" progId="Equation.3">
                    <p:embed/>
                  </p:oleObj>
                </mc:Choice>
                <mc:Fallback>
                  <p:oleObj name="Equation" r:id="rId10" imgW="1892160" imgH="571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2" name="Object 27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9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53800" imgH="393480" progId="Equation.3">
                    <p:embed/>
                  </p:oleObj>
                </mc:Choice>
                <mc:Fallback>
                  <p:oleObj name="Equation" r:id="rId13" imgW="25380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33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23600" imgH="571320" progId="Equation.3">
                    <p:embed/>
                  </p:oleObj>
                </mc:Choice>
                <mc:Fallback>
                  <p:oleObj name="Equation" r:id="rId14" imgW="7236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0" name="Object 36"/>
          <p:cNvGraphicFramePr>
            <a:graphicFrameLocks noChangeAspect="1"/>
          </p:cNvGraphicFramePr>
          <p:nvPr/>
        </p:nvGraphicFramePr>
        <p:xfrm>
          <a:off x="2027238" y="1630363"/>
          <a:ext cx="669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5480" imgH="342720" progId="Equation.3">
                  <p:embed/>
                </p:oleObj>
              </mc:Choice>
              <mc:Fallback>
                <p:oleObj name="Equation" r:id="rId16" imgW="825480" imgH="342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30363"/>
                        <a:ext cx="669925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Text Box 38"/>
          <p:cNvSpPr txBox="1">
            <a:spLocks noChangeArrowheads="1"/>
          </p:cNvSpPr>
          <p:nvPr/>
        </p:nvSpPr>
        <p:spPr bwMode="auto">
          <a:xfrm>
            <a:off x="2193925" y="101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3" ma:contentTypeDescription="Create a new document." ma:contentTypeScope="" ma:versionID="cb14f659c39394f83856383c8e609268">
  <xsd:schema xmlns:xsd="http://www.w3.org/2001/XMLSchema" xmlns:xs="http://www.w3.org/2001/XMLSchema" xmlns:p="http://schemas.microsoft.com/office/2006/metadata/properties" xmlns:ns2="0293bec9-2f0c-4cfc-b0eb-102def91a4bd" targetNamespace="http://schemas.microsoft.com/office/2006/metadata/properties" ma:root="true" ma:fieldsID="24809d699fb4617e52f857badbc857cb" ns2:_="">
    <xsd:import namespace="0293bec9-2f0c-4cfc-b0eb-102def91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3bec9-2f0c-4cfc-b0eb-102def91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2F72D-8914-45A8-A3CA-A5ED1810BC67}"/>
</file>

<file path=customXml/itemProps2.xml><?xml version="1.0" encoding="utf-8"?>
<ds:datastoreItem xmlns:ds="http://schemas.openxmlformats.org/officeDocument/2006/customXml" ds:itemID="{104F869B-7555-45E1-B4CD-D32FF9E2825C}"/>
</file>

<file path=customXml/itemProps3.xml><?xml version="1.0" encoding="utf-8"?>
<ds:datastoreItem xmlns:ds="http://schemas.openxmlformats.org/officeDocument/2006/customXml" ds:itemID="{7EBD01D9-82DC-4907-A870-886D8EE75816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3209</TotalTime>
  <Words>281</Words>
  <Application>Microsoft Office PowerPoint</Application>
  <PresentationFormat>On-screen Show (4:3)</PresentationFormat>
  <Paragraphs>121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Comic Sans MS</vt:lpstr>
      <vt:lpstr>Times New Roman</vt:lpstr>
      <vt:lpstr>class</vt:lpstr>
      <vt:lpstr>Equation</vt:lpstr>
      <vt:lpstr>Properties of  Regular Languages</vt:lpstr>
      <vt:lpstr>Properties of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</vt:lpstr>
      <vt:lpstr>PowerPoint Presentation</vt:lpstr>
      <vt:lpstr>Concatenation</vt:lpstr>
      <vt:lpstr>PowerPoint Presentation</vt:lpstr>
      <vt:lpstr>Star Operation</vt:lpstr>
      <vt:lpstr>PowerPoint Presentation</vt:lpstr>
      <vt:lpstr>Reverse</vt:lpstr>
      <vt:lpstr>PowerPoint Presentation</vt:lpstr>
      <vt:lpstr>PowerPoint Presentation</vt:lpstr>
      <vt:lpstr>PowerPoint Presentation</vt:lpstr>
      <vt:lpstr>Intersection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686</cp:revision>
  <cp:lastPrinted>2000-09-14T14:50:03Z</cp:lastPrinted>
  <dcterms:created xsi:type="dcterms:W3CDTF">2000-08-31T01:12:33Z</dcterms:created>
  <dcterms:modified xsi:type="dcterms:W3CDTF">2022-11-10T14:23:01Z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