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382" r:id="rId19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CC00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0962" autoAdjust="0"/>
  </p:normalViewPr>
  <p:slideViewPr>
    <p:cSldViewPr>
      <p:cViewPr varScale="1">
        <p:scale>
          <a:sx n="87" d="100"/>
          <a:sy n="87" d="100"/>
        </p:scale>
        <p:origin x="16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BE7BFD4-FB60-4ADA-A29E-EEBB6DD23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8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91F1E33-8270-4F4E-9B39-0B7493F04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395EC-0C68-45C2-AACF-C3C7C76A4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378AB-3FB3-4172-85EE-A2622E9B8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0DEC5-37F4-48FE-B3F3-8D324AB9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8E22F-286A-4EC5-A28D-68063514B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96E51-A12B-49F3-ABD4-3D58B2282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7D606-DD22-4844-A5F8-BD0DBB21C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00EC4-6964-4D31-BFE9-394FDD666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454D-0C9A-4E79-98ED-D19B09D72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CB700-B312-432E-90BD-575F7A51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C287C-D4E1-4F44-82AB-6C85E5FE3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D6180-F2EB-4374-84DB-90294526D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0D06165-8E57-4697-A157-B19BA8ED8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66B3DB-6986-45EB-94F6-1EFD6AABAE1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57426"/>
            <a:ext cx="8229600" cy="1143000"/>
          </a:xfrm>
        </p:spPr>
        <p:txBody>
          <a:bodyPr/>
          <a:lstStyle/>
          <a:p>
            <a:r>
              <a:rPr lang="en-US" sz="4400" dirty="0"/>
              <a:t>MYHILL-NERODE-THEOREM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 bwMode="auto">
          <a:xfrm>
            <a:off x="1143000" y="4038600"/>
            <a:ext cx="6781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 Instructor: Hashim Ayub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1821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638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On initial state, upon reading 0 number of 0s becomes odd but number of 1s remain even - class C - odd 0 &amp; even 1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On initial state, upon reading 1 number of 1 becomes odd but number of 0s remain even - class D - even 0 &amp; odd 1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10978" y="42672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486400" y="42672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10000" y="374969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848689" y="51816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734979" y="5105400"/>
            <a:ext cx="9144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 bwMode="auto">
          <a:xfrm>
            <a:off x="1676400" y="4648200"/>
            <a:ext cx="534578" cy="301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 bwMode="auto">
          <a:xfrm flipV="1">
            <a:off x="2896778" y="4160848"/>
            <a:ext cx="913222" cy="5175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032366" y="394655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6" idx="5"/>
            <a:endCxn id="10" idx="2"/>
          </p:cNvCxnSpPr>
          <p:nvPr/>
        </p:nvCxnSpPr>
        <p:spPr bwMode="auto">
          <a:xfrm>
            <a:off x="2796345" y="4969081"/>
            <a:ext cx="938634" cy="6316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925451" y="517067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3529" y="3801894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e0e1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58" y="3269650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o0e1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57628" y="6044625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e0o1</a:t>
            </a:r>
          </a:p>
        </p:txBody>
      </p:sp>
    </p:spTree>
    <p:extLst>
      <p:ext uri="{BB962C8B-B14F-4D97-AF65-F5344CB8AC3E}">
        <p14:creationId xmlns:p14="http://schemas.microsoft.com/office/powerpoint/2010/main" val="17854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1821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Now, we have to find the transitions of state C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the machine is in state C, it means we have applied a string which has odd number of 0s and even number of 1s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10978" y="42672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486400" y="42672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10000" y="374969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848689" y="51816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734979" y="5105400"/>
            <a:ext cx="9144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 bwMode="auto">
          <a:xfrm>
            <a:off x="1676400" y="4648200"/>
            <a:ext cx="534578" cy="301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 bwMode="auto">
          <a:xfrm flipV="1">
            <a:off x="2896778" y="4160848"/>
            <a:ext cx="913222" cy="5175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032366" y="394655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6" idx="5"/>
            <a:endCxn id="10" idx="2"/>
          </p:cNvCxnSpPr>
          <p:nvPr/>
        </p:nvCxnSpPr>
        <p:spPr bwMode="auto">
          <a:xfrm>
            <a:off x="2796345" y="4969081"/>
            <a:ext cx="938634" cy="6316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925451" y="517067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3529" y="3801894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e0e1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58" y="3269650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o0e1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57628" y="6044625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e0o1</a:t>
            </a:r>
          </a:p>
        </p:txBody>
      </p:sp>
    </p:spTree>
    <p:extLst>
      <p:ext uri="{BB962C8B-B14F-4D97-AF65-F5344CB8AC3E}">
        <p14:creationId xmlns:p14="http://schemas.microsoft.com/office/powerpoint/2010/main" val="313037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1821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646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the machine is in state C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we apply 0, then the number of 0s will become even and number of 1s will remain even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Similarly, when in state D, if we apply 1, the number of 1s become even and number of 0s will remain even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10978" y="42672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486400" y="42672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10000" y="374969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848689" y="51816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734979" y="5105400"/>
            <a:ext cx="9144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 bwMode="auto">
          <a:xfrm>
            <a:off x="1676400" y="4648200"/>
            <a:ext cx="534578" cy="301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 bwMode="auto">
          <a:xfrm flipV="1">
            <a:off x="2896778" y="4160848"/>
            <a:ext cx="913222" cy="5175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032366" y="394655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endCxn id="10" idx="2"/>
          </p:cNvCxnSpPr>
          <p:nvPr/>
        </p:nvCxnSpPr>
        <p:spPr bwMode="auto">
          <a:xfrm>
            <a:off x="2591389" y="5103328"/>
            <a:ext cx="1143590" cy="4973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292938" y="5033988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3529" y="3801894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e0e1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58" y="3269650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o0e1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57628" y="6044625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e0o1</a:t>
            </a:r>
          </a:p>
        </p:txBody>
      </p:sp>
      <p:cxnSp>
        <p:nvCxnSpPr>
          <p:cNvPr id="19" name="Straight Arrow Connector 18"/>
          <p:cNvCxnSpPr>
            <a:stCxn id="8" idx="3"/>
            <a:endCxn id="6" idx="5"/>
          </p:cNvCxnSpPr>
          <p:nvPr/>
        </p:nvCxnSpPr>
        <p:spPr bwMode="auto">
          <a:xfrm flipH="1">
            <a:off x="2796345" y="4451576"/>
            <a:ext cx="1114088" cy="5175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288422" y="4588128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10" idx="3"/>
            <a:endCxn id="6" idx="4"/>
          </p:cNvCxnSpPr>
          <p:nvPr/>
        </p:nvCxnSpPr>
        <p:spPr bwMode="auto">
          <a:xfrm flipH="1" flipV="1">
            <a:off x="2553878" y="5089505"/>
            <a:ext cx="1315012" cy="8614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984377" y="5437788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98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1821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326862" y="276342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772400" y="299648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4857" y="1594823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61910" y="48006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648200" y="4724400"/>
            <a:ext cx="9144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 bwMode="auto">
          <a:xfrm>
            <a:off x="792284" y="3144425"/>
            <a:ext cx="534578" cy="301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endCxn id="8" idx="2"/>
          </p:cNvCxnSpPr>
          <p:nvPr/>
        </p:nvCxnSpPr>
        <p:spPr bwMode="auto">
          <a:xfrm flipV="1">
            <a:off x="1669762" y="2005976"/>
            <a:ext cx="2905095" cy="7437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29866" y="194797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6" idx="6"/>
            <a:endCxn id="10" idx="2"/>
          </p:cNvCxnSpPr>
          <p:nvPr/>
        </p:nvCxnSpPr>
        <p:spPr bwMode="auto">
          <a:xfrm>
            <a:off x="2012662" y="3174578"/>
            <a:ext cx="2635538" cy="204512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217626" y="371058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8213" y="2176280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e0e1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79751" y="1081942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o0e1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4857" y="5674013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e0o1</a:t>
            </a:r>
          </a:p>
        </p:txBody>
      </p:sp>
      <p:cxnSp>
        <p:nvCxnSpPr>
          <p:cNvPr id="19" name="Straight Arrow Connector 18"/>
          <p:cNvCxnSpPr>
            <a:stCxn id="8" idx="3"/>
            <a:endCxn id="6" idx="7"/>
          </p:cNvCxnSpPr>
          <p:nvPr/>
        </p:nvCxnSpPr>
        <p:spPr bwMode="auto">
          <a:xfrm flipH="1">
            <a:off x="1912229" y="2296704"/>
            <a:ext cx="2763061" cy="5871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947233" y="257266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10" idx="3"/>
            <a:endCxn id="6" idx="5"/>
          </p:cNvCxnSpPr>
          <p:nvPr/>
        </p:nvCxnSpPr>
        <p:spPr bwMode="auto">
          <a:xfrm flipH="1" flipV="1">
            <a:off x="1912229" y="3465306"/>
            <a:ext cx="2869882" cy="21046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924747" y="43690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/>
          <p:cNvCxnSpPr>
            <a:stCxn id="8" idx="7"/>
            <a:endCxn id="7" idx="0"/>
          </p:cNvCxnSpPr>
          <p:nvPr/>
        </p:nvCxnSpPr>
        <p:spPr bwMode="auto">
          <a:xfrm>
            <a:off x="5160224" y="1715247"/>
            <a:ext cx="2955076" cy="1281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504760" y="188389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85347" y="2299074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o0o1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944" y="6173496"/>
            <a:ext cx="774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Transition for input symbol 1 at state C</a:t>
            </a:r>
          </a:p>
        </p:txBody>
      </p:sp>
    </p:spTree>
    <p:extLst>
      <p:ext uri="{BB962C8B-B14F-4D97-AF65-F5344CB8AC3E}">
        <p14:creationId xmlns:p14="http://schemas.microsoft.com/office/powerpoint/2010/main" val="38040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1821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326862" y="276342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772400" y="299648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4857" y="1594823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61910" y="48006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648200" y="4724400"/>
            <a:ext cx="9144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 bwMode="auto">
          <a:xfrm>
            <a:off x="792284" y="3144425"/>
            <a:ext cx="534578" cy="301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endCxn id="8" idx="2"/>
          </p:cNvCxnSpPr>
          <p:nvPr/>
        </p:nvCxnSpPr>
        <p:spPr bwMode="auto">
          <a:xfrm flipV="1">
            <a:off x="1669762" y="2005976"/>
            <a:ext cx="2905095" cy="7437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29866" y="194797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6" idx="6"/>
            <a:endCxn id="10" idx="2"/>
          </p:cNvCxnSpPr>
          <p:nvPr/>
        </p:nvCxnSpPr>
        <p:spPr bwMode="auto">
          <a:xfrm>
            <a:off x="2012662" y="3174578"/>
            <a:ext cx="2635538" cy="204512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217626" y="371058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8213" y="2176280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e0e1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79751" y="1081942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o0e1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4857" y="5674013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e0o1</a:t>
            </a:r>
          </a:p>
        </p:txBody>
      </p:sp>
      <p:cxnSp>
        <p:nvCxnSpPr>
          <p:cNvPr id="19" name="Straight Arrow Connector 18"/>
          <p:cNvCxnSpPr>
            <a:stCxn id="8" idx="3"/>
            <a:endCxn id="6" idx="7"/>
          </p:cNvCxnSpPr>
          <p:nvPr/>
        </p:nvCxnSpPr>
        <p:spPr bwMode="auto">
          <a:xfrm flipH="1">
            <a:off x="1912229" y="2296704"/>
            <a:ext cx="2763061" cy="5871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947233" y="257266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10" idx="3"/>
            <a:endCxn id="6" idx="5"/>
          </p:cNvCxnSpPr>
          <p:nvPr/>
        </p:nvCxnSpPr>
        <p:spPr bwMode="auto">
          <a:xfrm flipH="1" flipV="1">
            <a:off x="1912229" y="3465306"/>
            <a:ext cx="2869882" cy="21046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924747" y="43690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/>
          <p:cNvCxnSpPr>
            <a:stCxn id="8" idx="7"/>
            <a:endCxn id="7" idx="0"/>
          </p:cNvCxnSpPr>
          <p:nvPr/>
        </p:nvCxnSpPr>
        <p:spPr bwMode="auto">
          <a:xfrm>
            <a:off x="5160224" y="1715247"/>
            <a:ext cx="2955076" cy="1281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504760" y="188389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85347" y="2299074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o0o1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944" y="6173496"/>
            <a:ext cx="7863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Transition for input symbol 0 at state D</a:t>
            </a:r>
          </a:p>
        </p:txBody>
      </p:sp>
      <p:cxnSp>
        <p:nvCxnSpPr>
          <p:cNvPr id="29" name="Straight Arrow Connector 28"/>
          <p:cNvCxnSpPr>
            <a:stCxn id="10" idx="7"/>
            <a:endCxn id="7" idx="2"/>
          </p:cNvCxnSpPr>
          <p:nvPr/>
        </p:nvCxnSpPr>
        <p:spPr bwMode="auto">
          <a:xfrm flipV="1">
            <a:off x="5428689" y="3407633"/>
            <a:ext cx="2343711" cy="14618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383177" y="4118978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75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1821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326862" y="276342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772400" y="299648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4857" y="1594823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61910" y="48006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648200" y="4724400"/>
            <a:ext cx="9144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 bwMode="auto">
          <a:xfrm>
            <a:off x="792284" y="3144425"/>
            <a:ext cx="534578" cy="301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endCxn id="8" idx="2"/>
          </p:cNvCxnSpPr>
          <p:nvPr/>
        </p:nvCxnSpPr>
        <p:spPr bwMode="auto">
          <a:xfrm flipV="1">
            <a:off x="1669762" y="2005976"/>
            <a:ext cx="2905095" cy="7437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29866" y="194797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6" idx="6"/>
            <a:endCxn id="10" idx="2"/>
          </p:cNvCxnSpPr>
          <p:nvPr/>
        </p:nvCxnSpPr>
        <p:spPr bwMode="auto">
          <a:xfrm>
            <a:off x="2012662" y="3174578"/>
            <a:ext cx="2635538" cy="204512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217626" y="371058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8213" y="2176280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e0e1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79751" y="1081942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o0e1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4857" y="5674013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e0o1</a:t>
            </a:r>
          </a:p>
        </p:txBody>
      </p:sp>
      <p:cxnSp>
        <p:nvCxnSpPr>
          <p:cNvPr id="19" name="Straight Arrow Connector 18"/>
          <p:cNvCxnSpPr>
            <a:stCxn id="8" idx="3"/>
            <a:endCxn id="6" idx="7"/>
          </p:cNvCxnSpPr>
          <p:nvPr/>
        </p:nvCxnSpPr>
        <p:spPr bwMode="auto">
          <a:xfrm flipH="1">
            <a:off x="1912229" y="2296704"/>
            <a:ext cx="2763061" cy="5871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947233" y="257266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10" idx="3"/>
            <a:endCxn id="6" idx="5"/>
          </p:cNvCxnSpPr>
          <p:nvPr/>
        </p:nvCxnSpPr>
        <p:spPr bwMode="auto">
          <a:xfrm flipH="1" flipV="1">
            <a:off x="1912229" y="3465306"/>
            <a:ext cx="2869882" cy="21046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924747" y="43690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/>
          <p:cNvCxnSpPr>
            <a:stCxn id="8" idx="7"/>
            <a:endCxn id="7" idx="0"/>
          </p:cNvCxnSpPr>
          <p:nvPr/>
        </p:nvCxnSpPr>
        <p:spPr bwMode="auto">
          <a:xfrm>
            <a:off x="5160224" y="1715247"/>
            <a:ext cx="2955076" cy="1281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504760" y="188389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85347" y="2299074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o0o1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944" y="6173496"/>
            <a:ext cx="7863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Transition for input symbol 0 at state A</a:t>
            </a:r>
          </a:p>
        </p:txBody>
      </p:sp>
      <p:cxnSp>
        <p:nvCxnSpPr>
          <p:cNvPr id="29" name="Straight Arrow Connector 28"/>
          <p:cNvCxnSpPr>
            <a:stCxn id="10" idx="7"/>
            <a:endCxn id="7" idx="2"/>
          </p:cNvCxnSpPr>
          <p:nvPr/>
        </p:nvCxnSpPr>
        <p:spPr bwMode="auto">
          <a:xfrm flipV="1">
            <a:off x="5428689" y="3407633"/>
            <a:ext cx="2343711" cy="14618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073168" y="381878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1" name="Straight Arrow Connector 30"/>
          <p:cNvCxnSpPr>
            <a:stCxn id="7" idx="3"/>
            <a:endCxn id="10" idx="6"/>
          </p:cNvCxnSpPr>
          <p:nvPr/>
        </p:nvCxnSpPr>
        <p:spPr bwMode="auto">
          <a:xfrm flipH="1">
            <a:off x="5562600" y="3698361"/>
            <a:ext cx="2310233" cy="1521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583218" y="439240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3270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1821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326862" y="276342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772400" y="299648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4857" y="1594823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61910" y="48006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648200" y="4724400"/>
            <a:ext cx="9144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 bwMode="auto">
          <a:xfrm>
            <a:off x="792284" y="3144425"/>
            <a:ext cx="534578" cy="301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endCxn id="8" idx="2"/>
          </p:cNvCxnSpPr>
          <p:nvPr/>
        </p:nvCxnSpPr>
        <p:spPr bwMode="auto">
          <a:xfrm flipV="1">
            <a:off x="1669762" y="2005976"/>
            <a:ext cx="2905095" cy="7437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29866" y="194797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6" idx="6"/>
            <a:endCxn id="10" idx="2"/>
          </p:cNvCxnSpPr>
          <p:nvPr/>
        </p:nvCxnSpPr>
        <p:spPr bwMode="auto">
          <a:xfrm>
            <a:off x="2012662" y="3174578"/>
            <a:ext cx="2635538" cy="204512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217626" y="371058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8213" y="2176280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e0e1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79751" y="1081942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o0e1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4857" y="5674013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e0o1</a:t>
            </a:r>
          </a:p>
        </p:txBody>
      </p:sp>
      <p:cxnSp>
        <p:nvCxnSpPr>
          <p:cNvPr id="19" name="Straight Arrow Connector 18"/>
          <p:cNvCxnSpPr>
            <a:stCxn id="8" idx="3"/>
            <a:endCxn id="6" idx="7"/>
          </p:cNvCxnSpPr>
          <p:nvPr/>
        </p:nvCxnSpPr>
        <p:spPr bwMode="auto">
          <a:xfrm flipH="1">
            <a:off x="1912229" y="2296704"/>
            <a:ext cx="2763061" cy="5871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947233" y="257266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10" idx="3"/>
            <a:endCxn id="6" idx="5"/>
          </p:cNvCxnSpPr>
          <p:nvPr/>
        </p:nvCxnSpPr>
        <p:spPr bwMode="auto">
          <a:xfrm flipH="1" flipV="1">
            <a:off x="1912229" y="3465306"/>
            <a:ext cx="2869882" cy="21046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924747" y="43690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/>
          <p:cNvCxnSpPr>
            <a:stCxn id="8" idx="7"/>
            <a:endCxn id="7" idx="0"/>
          </p:cNvCxnSpPr>
          <p:nvPr/>
        </p:nvCxnSpPr>
        <p:spPr bwMode="auto">
          <a:xfrm>
            <a:off x="5160224" y="1715247"/>
            <a:ext cx="2955076" cy="1281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504760" y="188389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85347" y="2299074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o0o1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944" y="6173496"/>
            <a:ext cx="7863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Transition for input symbol 1 at state A</a:t>
            </a:r>
          </a:p>
        </p:txBody>
      </p:sp>
      <p:cxnSp>
        <p:nvCxnSpPr>
          <p:cNvPr id="29" name="Straight Arrow Connector 28"/>
          <p:cNvCxnSpPr>
            <a:stCxn id="10" idx="7"/>
            <a:endCxn id="7" idx="2"/>
          </p:cNvCxnSpPr>
          <p:nvPr/>
        </p:nvCxnSpPr>
        <p:spPr bwMode="auto">
          <a:xfrm flipV="1">
            <a:off x="5428689" y="3407633"/>
            <a:ext cx="2343711" cy="14618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073168" y="381878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1" name="Straight Arrow Connector 30"/>
          <p:cNvCxnSpPr>
            <a:stCxn id="7" idx="3"/>
            <a:endCxn id="10" idx="6"/>
          </p:cNvCxnSpPr>
          <p:nvPr/>
        </p:nvCxnSpPr>
        <p:spPr bwMode="auto">
          <a:xfrm flipH="1">
            <a:off x="5562600" y="3698361"/>
            <a:ext cx="2310233" cy="1521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583218" y="439240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4" name="Straight Arrow Connector 33"/>
          <p:cNvCxnSpPr>
            <a:stCxn id="7" idx="1"/>
            <a:endCxn id="8" idx="6"/>
          </p:cNvCxnSpPr>
          <p:nvPr/>
        </p:nvCxnSpPr>
        <p:spPr bwMode="auto">
          <a:xfrm flipH="1" flipV="1">
            <a:off x="5260657" y="2005976"/>
            <a:ext cx="2612176" cy="11109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316988" y="247583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258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1821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326862" y="276342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772400" y="299648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4857" y="1594823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61910" y="48006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648200" y="4724400"/>
            <a:ext cx="9144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 bwMode="auto">
          <a:xfrm>
            <a:off x="792284" y="3144425"/>
            <a:ext cx="534578" cy="301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endCxn id="8" idx="2"/>
          </p:cNvCxnSpPr>
          <p:nvPr/>
        </p:nvCxnSpPr>
        <p:spPr bwMode="auto">
          <a:xfrm flipV="1">
            <a:off x="1669762" y="2005976"/>
            <a:ext cx="2905095" cy="7437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29866" y="194797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6" idx="6"/>
            <a:endCxn id="10" idx="2"/>
          </p:cNvCxnSpPr>
          <p:nvPr/>
        </p:nvCxnSpPr>
        <p:spPr bwMode="auto">
          <a:xfrm>
            <a:off x="2012662" y="3174578"/>
            <a:ext cx="2635538" cy="204512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217626" y="371058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8213" y="2176280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e0e1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79751" y="1081942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o0e1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4857" y="5674013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e0o1</a:t>
            </a:r>
          </a:p>
        </p:txBody>
      </p:sp>
      <p:cxnSp>
        <p:nvCxnSpPr>
          <p:cNvPr id="19" name="Straight Arrow Connector 18"/>
          <p:cNvCxnSpPr>
            <a:stCxn id="8" idx="3"/>
            <a:endCxn id="6" idx="7"/>
          </p:cNvCxnSpPr>
          <p:nvPr/>
        </p:nvCxnSpPr>
        <p:spPr bwMode="auto">
          <a:xfrm flipH="1">
            <a:off x="1912229" y="2296704"/>
            <a:ext cx="2763061" cy="5871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947233" y="257266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10" idx="3"/>
            <a:endCxn id="6" idx="5"/>
          </p:cNvCxnSpPr>
          <p:nvPr/>
        </p:nvCxnSpPr>
        <p:spPr bwMode="auto">
          <a:xfrm flipH="1" flipV="1">
            <a:off x="1912229" y="3465306"/>
            <a:ext cx="2869882" cy="21046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924747" y="43690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/>
          <p:cNvCxnSpPr>
            <a:stCxn id="8" idx="7"/>
            <a:endCxn id="7" idx="0"/>
          </p:cNvCxnSpPr>
          <p:nvPr/>
        </p:nvCxnSpPr>
        <p:spPr bwMode="auto">
          <a:xfrm>
            <a:off x="5160224" y="1715247"/>
            <a:ext cx="2955076" cy="1281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504760" y="188389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85347" y="2299074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o0o1</a:t>
            </a:r>
          </a:p>
        </p:txBody>
      </p:sp>
      <p:cxnSp>
        <p:nvCxnSpPr>
          <p:cNvPr id="29" name="Straight Arrow Connector 28"/>
          <p:cNvCxnSpPr>
            <a:stCxn id="10" idx="7"/>
            <a:endCxn id="7" idx="2"/>
          </p:cNvCxnSpPr>
          <p:nvPr/>
        </p:nvCxnSpPr>
        <p:spPr bwMode="auto">
          <a:xfrm flipV="1">
            <a:off x="5428689" y="3407633"/>
            <a:ext cx="2343711" cy="14618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073168" y="381878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1" name="Straight Arrow Connector 30"/>
          <p:cNvCxnSpPr>
            <a:stCxn id="7" idx="3"/>
            <a:endCxn id="10" idx="6"/>
          </p:cNvCxnSpPr>
          <p:nvPr/>
        </p:nvCxnSpPr>
        <p:spPr bwMode="auto">
          <a:xfrm flipH="1">
            <a:off x="5562600" y="3698361"/>
            <a:ext cx="2310233" cy="1521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583218" y="439240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4" name="Straight Arrow Connector 33"/>
          <p:cNvCxnSpPr>
            <a:stCxn id="7" idx="1"/>
            <a:endCxn id="8" idx="6"/>
          </p:cNvCxnSpPr>
          <p:nvPr/>
        </p:nvCxnSpPr>
        <p:spPr bwMode="auto">
          <a:xfrm flipH="1" flipV="1">
            <a:off x="5260657" y="2005976"/>
            <a:ext cx="2612176" cy="11109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316988" y="247583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12229" y="6145188"/>
            <a:ext cx="600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L=Strings of even 0s &amp; odd 1s </a:t>
            </a:r>
          </a:p>
        </p:txBody>
      </p:sp>
    </p:spTree>
    <p:extLst>
      <p:ext uri="{BB962C8B-B14F-4D97-AF65-F5344CB8AC3E}">
        <p14:creationId xmlns:p14="http://schemas.microsoft.com/office/powerpoint/2010/main" val="20487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4600" y="25146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85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33600"/>
            <a:ext cx="8839200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If the definition of the language L divides all strings into finite number of classes, then L is a regular language. e.g.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L={all strings ends with 0}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Two classes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Strings which doesn’t ends with 0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Strings which ends with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85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33600"/>
            <a:ext cx="88392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L accepted by F.A.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L divides strings into ‘n’ number of classes F.A. will have ‘n’ states. Each state corresponds to a class</a:t>
            </a:r>
          </a:p>
        </p:txBody>
      </p:sp>
    </p:spTree>
    <p:extLst>
      <p:ext uri="{BB962C8B-B14F-4D97-AF65-F5344CB8AC3E}">
        <p14:creationId xmlns:p14="http://schemas.microsoft.com/office/powerpoint/2010/main" val="143856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85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33600"/>
            <a:ext cx="8839200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Let L be a language, It has those strings which have even number of 0s and odd number of 1s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Now this definition of language has divided all strings of 0s and 1s into 4 classes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Let it be A, B, C, and D classes</a:t>
            </a:r>
          </a:p>
        </p:txBody>
      </p:sp>
    </p:spTree>
    <p:extLst>
      <p:ext uri="{BB962C8B-B14F-4D97-AF65-F5344CB8AC3E}">
        <p14:creationId xmlns:p14="http://schemas.microsoft.com/office/powerpoint/2010/main" val="29132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85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33600"/>
            <a:ext cx="8839200" cy="534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Class A corresponds to those strings which have odd number of 0s and odd number of 1s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Class B will corresponds to those strings which have even number of 0s and even number of 1s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Class C will corresponds to those strings which have odd number of 0s and even number of 1s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Class D will corresponds to those strings which have even number of 0s and odd number of 1s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6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85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33600"/>
            <a:ext cx="8839200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Class A odd 0 &amp; odd 1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Class B even 0 &amp; even 1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Class C odd 0 &amp; even 1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Class D even 0 &amp; odd 1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85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33600"/>
            <a:ext cx="8839200" cy="534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Now we have to construct a finite automata which will accept the language 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Since the language has divided all strings of 0s and 1s into 4 classes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finite automata which will accept this language must have at least 4 states, each corresponding to each class of 0 and 1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Since there are 4 classes, there will be 4 states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0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85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522" y="1424476"/>
            <a:ext cx="8839200" cy="509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L=Strings of even 0s &amp; odd 1s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State A corresponds to class A - odd 0 &amp; odd 1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State B corresponds to class B - even 0 &amp; even 1(initial state) – As initially even 0 &amp; even 1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State C corresponds to class C - odd 0 &amp; even 1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State D corresponds to class D - even 0 &amp; odd 1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66800" y="51816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42222" y="51816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704511" y="46482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704511" y="577530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590801" y="5699105"/>
            <a:ext cx="9144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>
            <a:endCxn id="6" idx="2"/>
          </p:cNvCxnSpPr>
          <p:nvPr/>
        </p:nvCxnSpPr>
        <p:spPr bwMode="auto">
          <a:xfrm>
            <a:off x="609600" y="5592752"/>
            <a:ext cx="45720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92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1821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Myhill-Nerode Theorem -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we apply any string which belongs to class A, machine will jump from its initial state to state 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we apply any string which belongs to class B, machine will jump from its initial state to state B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we apply any string which belongs to class C, machine will jump from its initial state to state C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we apply any string which belongs to class D, machine will jump from its initial state to state 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66800" y="527369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42222" y="527369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704511" y="4740295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704511" y="5867400"/>
            <a:ext cx="685800" cy="8223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590801" y="5791200"/>
            <a:ext cx="9144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7791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717BC09008B4A861193D5B49D2307" ma:contentTypeVersion="3" ma:contentTypeDescription="Create a new document." ma:contentTypeScope="" ma:versionID="cb14f659c39394f83856383c8e609268">
  <xsd:schema xmlns:xsd="http://www.w3.org/2001/XMLSchema" xmlns:xs="http://www.w3.org/2001/XMLSchema" xmlns:p="http://schemas.microsoft.com/office/2006/metadata/properties" xmlns:ns2="0293bec9-2f0c-4cfc-b0eb-102def91a4bd" targetNamespace="http://schemas.microsoft.com/office/2006/metadata/properties" ma:root="true" ma:fieldsID="24809d699fb4617e52f857badbc857cb" ns2:_="">
    <xsd:import namespace="0293bec9-2f0c-4cfc-b0eb-102def91a4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3bec9-2f0c-4cfc-b0eb-102def91a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264A9E-37CE-4DB5-A924-93EEEC538086}"/>
</file>

<file path=customXml/itemProps2.xml><?xml version="1.0" encoding="utf-8"?>
<ds:datastoreItem xmlns:ds="http://schemas.openxmlformats.org/officeDocument/2006/customXml" ds:itemID="{3AC0ED21-BF6E-4707-9EF0-3100DA5A19AD}"/>
</file>

<file path=customXml/itemProps3.xml><?xml version="1.0" encoding="utf-8"?>
<ds:datastoreItem xmlns:ds="http://schemas.openxmlformats.org/officeDocument/2006/customXml" ds:itemID="{0D890BFD-CEFA-4F09-A0D9-F7B2F996D974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5179</TotalTime>
  <Words>836</Words>
  <Application>Microsoft Office PowerPoint</Application>
  <PresentationFormat>On-screen Show (4:3)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Comic Sans MS</vt:lpstr>
      <vt:lpstr>Times New Roman</vt:lpstr>
      <vt:lpstr>class</vt:lpstr>
      <vt:lpstr>MYHILL-NERODE-THEOREM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Hashim Ayub</cp:lastModifiedBy>
  <cp:revision>1088</cp:revision>
  <cp:lastPrinted>2000-09-25T14:54:54Z</cp:lastPrinted>
  <dcterms:created xsi:type="dcterms:W3CDTF">2000-08-31T01:12:33Z</dcterms:created>
  <dcterms:modified xsi:type="dcterms:W3CDTF">2022-12-02T09:15:07Z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0x010100067717BC09008B4A861193D5B49D2307</vt:lpwstr>
  </property>
</Properties>
</file>