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29"/>
  </p:notesMasterIdLst>
  <p:sldIdLst>
    <p:sldId id="338" r:id="rId2"/>
    <p:sldId id="341" r:id="rId3"/>
    <p:sldId id="256" r:id="rId4"/>
    <p:sldId id="281" r:id="rId5"/>
    <p:sldId id="282" r:id="rId6"/>
    <p:sldId id="283" r:id="rId7"/>
    <p:sldId id="284" r:id="rId8"/>
    <p:sldId id="285" r:id="rId9"/>
    <p:sldId id="286" r:id="rId10"/>
    <p:sldId id="287" r:id="rId11"/>
    <p:sldId id="288" r:id="rId12"/>
    <p:sldId id="289" r:id="rId13"/>
    <p:sldId id="290" r:id="rId14"/>
    <p:sldId id="291" r:id="rId15"/>
    <p:sldId id="293" r:id="rId16"/>
    <p:sldId id="294" r:id="rId17"/>
    <p:sldId id="295" r:id="rId18"/>
    <p:sldId id="300" r:id="rId19"/>
    <p:sldId id="296" r:id="rId20"/>
    <p:sldId id="301" r:id="rId21"/>
    <p:sldId id="302" r:id="rId22"/>
    <p:sldId id="303" r:id="rId23"/>
    <p:sldId id="304" r:id="rId24"/>
    <p:sldId id="308" r:id="rId25"/>
    <p:sldId id="305" r:id="rId26"/>
    <p:sldId id="306" r:id="rId27"/>
    <p:sldId id="307" r:id="rId28"/>
  </p:sldIdLst>
  <p:sldSz cx="12192000" cy="6858000"/>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7273" autoAdjust="0"/>
  </p:normalViewPr>
  <p:slideViewPr>
    <p:cSldViewPr snapToGrid="0">
      <p:cViewPr varScale="1">
        <p:scale>
          <a:sx n="56" d="100"/>
          <a:sy n="56" d="100"/>
        </p:scale>
        <p:origin x="127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19ED35-17FF-4C6A-A761-58EEFBDEB4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EF363828-BD3B-4300-9F4E-621BC98ED9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6C02BFC5-D802-46E3-8511-0B32A605E390}" type="datetimeFigureOut">
              <a:rPr lang="en-US"/>
              <a:pPr>
                <a:defRPr/>
              </a:pPr>
              <a:t>11/17/2022</a:t>
            </a:fld>
            <a:endParaRPr lang="en-US"/>
          </a:p>
        </p:txBody>
      </p:sp>
      <p:sp>
        <p:nvSpPr>
          <p:cNvPr id="4" name="Slide Image Placeholder 3">
            <a:extLst>
              <a:ext uri="{FF2B5EF4-FFF2-40B4-BE49-F238E27FC236}">
                <a16:creationId xmlns:a16="http://schemas.microsoft.com/office/drawing/2014/main" id="{114B37C7-DC82-4291-AFFD-E6608C6FBA8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42A72DC-999B-4890-89C1-8E41098C2BF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12F0AC7-93A4-42C0-9784-2B7FF8D2B7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C85CFA7A-D69C-45C4-B6F2-8B4A865D4B7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111C928-3617-4AF9-BA6A-3FB820A360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4A200E9A-A374-45AE-96BF-3713A32EB2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03112B40-078F-4B2A-BA89-DBBA6C7CE3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7A1D6202-F734-4C76-AE9B-5A5C139421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D294AC-223C-4F13-8C3D-F9E5C25F93C0}" type="slidenum">
              <a:rPr lang="en-US" altLang="en-US" sz="1200" smtClean="0"/>
              <a:pPr/>
              <a:t>4</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B913198-7F55-47D2-8714-51F2143607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C6CC4F2F-34E3-4DD5-B334-FA7BBC2854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B6541AE1-AF30-4A76-A7C5-B65AB360B2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62491D-B5FD-4573-90D8-075283E401DB}" type="slidenum">
              <a:rPr lang="en-US" altLang="en-US" sz="1200" smtClean="0"/>
              <a:pPr/>
              <a:t>13</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6F46B84C-0666-4D91-8F88-8A80E7BC31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7B90F0B2-26A4-4F26-B3F4-195617CB72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34A837D0-5B4C-4348-88EB-416514F79D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492097-8741-4934-B80B-0F21A9EF022F}" type="slidenum">
              <a:rPr lang="en-US" altLang="en-US" sz="1200" smtClean="0"/>
              <a:pPr/>
              <a:t>14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168C7D8E-8722-43D0-9DE5-D74C0A0E71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A08FDE92-C2D7-4115-B2BF-EF09DF31D1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CMP is the compare instruction and its subtracts the source from the destination and updates the flags accordingly without changing the source or the destination.</a:t>
            </a:r>
          </a:p>
        </p:txBody>
      </p:sp>
      <p:sp>
        <p:nvSpPr>
          <p:cNvPr id="32772" name="Slide Number Placeholder 3">
            <a:extLst>
              <a:ext uri="{FF2B5EF4-FFF2-40B4-BE49-F238E27FC236}">
                <a16:creationId xmlns:a16="http://schemas.microsoft.com/office/drawing/2014/main" id="{0BF86EDE-7D26-4098-96C2-E5C5C6704E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523B5D-B000-4E65-B201-F10CF5F1054D}" type="slidenum">
              <a:rPr lang="en-US" altLang="en-US" sz="1200" smtClean="0"/>
              <a:pPr/>
              <a:t>18</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3C6B9C5E-1DAC-4839-88BB-D1D8319A0B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C2020A0D-05E1-43DA-ACC0-60E0DB05C6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The example above means that cmp ax,bx i.e. we subtract and if the result is 0 which means that both are equal than the instruction below is jump if zero i.e. jz</a:t>
            </a:r>
          </a:p>
        </p:txBody>
      </p:sp>
      <p:sp>
        <p:nvSpPr>
          <p:cNvPr id="35844" name="Slide Number Placeholder 3">
            <a:extLst>
              <a:ext uri="{FF2B5EF4-FFF2-40B4-BE49-F238E27FC236}">
                <a16:creationId xmlns:a16="http://schemas.microsoft.com/office/drawing/2014/main" id="{A7FFCA3F-5C1E-4A29-A38A-6A5D12006C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9668AB-984A-4F65-A907-971584A74F02}" type="slidenum">
              <a:rPr lang="en-US" altLang="en-US" sz="1200" smtClean="0"/>
              <a:pPr/>
              <a:t>20</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2B610869-EDCD-44BC-96A0-0F677C5156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6BCC4217-901A-423C-ACE3-2894191E3D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Jump if equal is also same in the meaning as jz and jne is the same as jnz.</a:t>
            </a:r>
          </a:p>
        </p:txBody>
      </p:sp>
      <p:sp>
        <p:nvSpPr>
          <p:cNvPr id="37892" name="Slide Number Placeholder 3">
            <a:extLst>
              <a:ext uri="{FF2B5EF4-FFF2-40B4-BE49-F238E27FC236}">
                <a16:creationId xmlns:a16="http://schemas.microsoft.com/office/drawing/2014/main" id="{0FFF8788-0AD1-40D2-810A-831D2DB498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BD028F-CD2A-407B-8642-CC3D4CC86FC4}" type="slidenum">
              <a:rPr lang="en-US" altLang="en-US" sz="1200" smtClean="0"/>
              <a:pPr/>
              <a:t>21</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C8FEA5A-B57A-4B6A-95E4-A04F282696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50DCD165-207F-4558-A716-D79761EC50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Jump if carry is set if we have some kind of carry in our arithmetic instructions i.e. jc </a:t>
            </a:r>
          </a:p>
          <a:p>
            <a:r>
              <a:rPr lang="en-US" altLang="en-US"/>
              <a:t>Jump if not carry is true if the arithmetic instruction did not produce any carry.</a:t>
            </a:r>
          </a:p>
          <a:p>
            <a:endParaRPr lang="en-US" altLang="en-US"/>
          </a:p>
        </p:txBody>
      </p:sp>
      <p:sp>
        <p:nvSpPr>
          <p:cNvPr id="39940" name="Slide Number Placeholder 3">
            <a:extLst>
              <a:ext uri="{FF2B5EF4-FFF2-40B4-BE49-F238E27FC236}">
                <a16:creationId xmlns:a16="http://schemas.microsoft.com/office/drawing/2014/main" id="{F14F8815-92AD-477B-99BF-ECB7290A05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FBAE44-FCE0-482A-8D26-243E7DE88F39}" type="slidenum">
              <a:rPr lang="en-US" altLang="en-US" sz="1200" smtClean="0"/>
              <a:pPr/>
              <a:t>22</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CFF9C12-C912-40DC-819B-D58FE8B4B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5EE70E5-A12A-4DE7-A1E8-D06F1C677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The relationship is always from destination to source.</a:t>
            </a:r>
          </a:p>
          <a:p>
            <a:pPr eaLnBrk="1" hangingPunct="1"/>
            <a:r>
              <a:rPr lang="en-US" altLang="en-US"/>
              <a:t>If the destination is above (greater) the source than the jump will be taken.</a:t>
            </a:r>
          </a:p>
          <a:p>
            <a:pPr eaLnBrk="1" hangingPunct="1"/>
            <a:r>
              <a:rPr lang="en-US" altLang="en-US"/>
              <a:t>Similarly jb means that if the destination is below source so it is less than the source.</a:t>
            </a:r>
          </a:p>
          <a:p>
            <a:pPr eaLnBrk="1" hangingPunct="1"/>
            <a:r>
              <a:rPr lang="en-US" altLang="en-US"/>
              <a:t>Both of these are associated with the unsigned integers.</a:t>
            </a:r>
          </a:p>
          <a:p>
            <a:pPr eaLnBrk="1" hangingPunct="1"/>
            <a:r>
              <a:rPr lang="en-US" altLang="en-US"/>
              <a:t>-------------------------------------------------------</a:t>
            </a:r>
          </a:p>
          <a:p>
            <a:pPr eaLnBrk="1" hangingPunct="1"/>
            <a:r>
              <a:rPr lang="en-US" altLang="en-US"/>
              <a:t>Jump if less means that the destination is less than or smaller than the source</a:t>
            </a:r>
          </a:p>
          <a:p>
            <a:pPr eaLnBrk="1" hangingPunct="1"/>
            <a:r>
              <a:rPr lang="en-US" altLang="en-US"/>
              <a:t>-------------------------------------------------------</a:t>
            </a:r>
          </a:p>
          <a:p>
            <a:pPr eaLnBrk="1" hangingPunct="1"/>
            <a:r>
              <a:rPr lang="en-US" altLang="en-US"/>
              <a:t>The comparison is a relationship from the destination to the source so here the relationship also means in the sense so if we are saying that jump is above so what is above what i.e. source is above the destination or the destination is above the source .</a:t>
            </a:r>
          </a:p>
          <a:p>
            <a:pPr eaLnBrk="1" hangingPunct="1"/>
            <a:r>
              <a:rPr lang="en-US" altLang="en-US"/>
              <a:t>If the destination is above the sources than the ‘jump if above ‘ will be taken here above means greater and it means that the numbers that we are using for comparison are all un signed integers so above means that the destination number is greater than the source number. </a:t>
            </a:r>
          </a:p>
          <a:p>
            <a:pPr eaLnBrk="1" hangingPunct="1"/>
            <a:r>
              <a:rPr lang="en-US" altLang="en-US"/>
              <a:t>-------------------------------------------------------</a:t>
            </a:r>
          </a:p>
          <a:p>
            <a:r>
              <a:rPr lang="en-US" altLang="en-US"/>
              <a:t>If x &lt;&gt; y Then can be read as </a:t>
            </a:r>
          </a:p>
          <a:p>
            <a:r>
              <a:rPr lang="en-US" altLang="en-US"/>
              <a:t>if </a:t>
            </a:r>
            <a:r>
              <a:rPr lang="en-US" altLang="en-US" i="1"/>
              <a:t>x is less than y</a:t>
            </a:r>
            <a:r>
              <a:rPr lang="en-US" altLang="en-US"/>
              <a:t> </a:t>
            </a:r>
            <a:r>
              <a:rPr lang="en-US" altLang="en-US" b="1"/>
              <a:t>or</a:t>
            </a:r>
            <a:r>
              <a:rPr lang="en-US" altLang="en-US"/>
              <a:t> x </a:t>
            </a:r>
            <a:r>
              <a:rPr lang="en-US" altLang="en-US" i="1"/>
              <a:t>is greater than y</a:t>
            </a:r>
            <a:r>
              <a:rPr lang="en-US" altLang="en-US"/>
              <a:t> then</a:t>
            </a:r>
          </a:p>
          <a:p>
            <a:r>
              <a:rPr lang="en-US" altLang="en-US"/>
              <a:t>The logical outcome being "If x is anything </a:t>
            </a:r>
            <a:r>
              <a:rPr lang="en-US" altLang="en-US" b="1"/>
              <a:t>except</a:t>
            </a:r>
            <a:r>
              <a:rPr lang="en-US" altLang="en-US"/>
              <a:t> equal to y"</a:t>
            </a:r>
          </a:p>
          <a:p>
            <a:pPr eaLnBrk="1" hangingPunct="1"/>
            <a:endParaRPr lang="en-US" altLang="en-US"/>
          </a:p>
        </p:txBody>
      </p:sp>
      <p:sp>
        <p:nvSpPr>
          <p:cNvPr id="41988" name="Slide Number Placeholder 3">
            <a:extLst>
              <a:ext uri="{FF2B5EF4-FFF2-40B4-BE49-F238E27FC236}">
                <a16:creationId xmlns:a16="http://schemas.microsoft.com/office/drawing/2014/main" id="{0E9886A4-CB3C-4575-805F-5E4383FE19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72B9EB-CEDE-40A8-B0B0-A9A22B04825C}" type="slidenum">
              <a:rPr lang="en-US" altLang="en-US" sz="1200" smtClean="0"/>
              <a:pPr/>
              <a:t>23</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312CFCD-5CFF-4AF4-8204-D6B1A280D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F4CF08C6-85A6-4BD0-A4D2-CFCB0122E4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4036" name="Slide Number Placeholder 3">
            <a:extLst>
              <a:ext uri="{FF2B5EF4-FFF2-40B4-BE49-F238E27FC236}">
                <a16:creationId xmlns:a16="http://schemas.microsoft.com/office/drawing/2014/main" id="{EBD525C3-FBB3-43F9-97A3-105658F622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73444E-E6EA-4936-8D3A-B2AB6021CC9F}" type="slidenum">
              <a:rPr lang="en-US" altLang="en-US" sz="1200" smtClean="0"/>
              <a:pPr/>
              <a:t>24</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BE24C264-7923-4425-9066-D7AB5A5B7E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1D003E98-5B49-4436-8A40-1D74779353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e.g. the first one is jump if not below or equal also means that the destination is greater so it is JA or jump if above.</a:t>
            </a:r>
          </a:p>
        </p:txBody>
      </p:sp>
      <p:sp>
        <p:nvSpPr>
          <p:cNvPr id="47108" name="Slide Number Placeholder 3">
            <a:extLst>
              <a:ext uri="{FF2B5EF4-FFF2-40B4-BE49-F238E27FC236}">
                <a16:creationId xmlns:a16="http://schemas.microsoft.com/office/drawing/2014/main" id="{AB457FA0-9EEB-46BF-B256-2289E3C492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F0595A-2ED5-431F-B9C2-2FE2B3682C47}" type="slidenum">
              <a:rPr lang="en-US" altLang="en-US" sz="1200" smtClean="0"/>
              <a:pPr/>
              <a:t>26</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1327DBD-6A22-4137-975E-803B62D881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42F4340-5E27-4545-B5ED-EA902F154E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a:extLst>
              <a:ext uri="{FF2B5EF4-FFF2-40B4-BE49-F238E27FC236}">
                <a16:creationId xmlns:a16="http://schemas.microsoft.com/office/drawing/2014/main" id="{63602995-E039-4689-AC11-47862008C1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F6F139-C66D-4666-BDB7-571E564BDB74}" type="slidenum">
              <a:rPr lang="en-US" altLang="en-US" sz="1200" smtClean="0"/>
              <a:pPr/>
              <a:t>5</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90DB2C99-1513-41D6-86C1-367D931986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85EBCD0A-63FE-4C3D-9638-D9DBD5F3F6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2F4434ED-6254-4910-B98D-A88D5214BD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DCA62D-C3ED-4E8F-AE94-3B8A3D5A16EE}" type="slidenum">
              <a:rPr lang="en-US" altLang="en-US" sz="1200" smtClean="0"/>
              <a:pPr/>
              <a:t>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B834BA7D-B4FE-4E99-9EA8-46E2D9C4D8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6C4BAF72-1733-4E1C-A5CF-45CA18212C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F332AF93-924D-45FE-8ED6-C80BBA6F1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CD49A0-F44D-46F4-8CE0-CD698EC2D19E}" type="slidenum">
              <a:rPr lang="en-US" altLang="en-US" sz="1200" smtClean="0"/>
              <a:pPr/>
              <a:t>7</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9EE3806D-FBA2-47AA-B3EC-F9D97EE4C1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58540A7B-3BE9-4E17-9C5F-9647B79607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97630593-A8E1-45D6-93E8-BBA3EBEB34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C45B41-BFC5-49AD-8E1A-A60AE0E2413C}" type="slidenum">
              <a:rPr lang="en-US" altLang="en-US" sz="1200" smtClean="0"/>
              <a:pPr/>
              <a:t>8</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4586813-ECF4-4E42-A19B-D1E22EF4C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C8589700-7A38-4EC4-A80F-54ED6786B3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F27272BC-9BDA-4845-9E95-716F9B20C2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4C872F-EA72-40AF-AC2D-A0AA66DE10B5}" type="slidenum">
              <a:rPr lang="en-US" altLang="en-US" sz="1200" smtClean="0"/>
              <a:pPr/>
              <a:t>9</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D5377FC0-806D-4399-89DB-A927E3B159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1CDBDF6-7835-46E8-A3E2-B90CC6923C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B511CE60-1778-44F6-B6D0-050DD39ECF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336637-2AB0-445A-AED2-22A8FA16DFAF}" type="slidenum">
              <a:rPr lang="en-US" altLang="en-US" sz="1200" smtClean="0"/>
              <a:pPr/>
              <a:t>10</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71ED1BA-9ABC-4BD6-B293-684B5F278B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3AB0DAAC-E8A9-453F-AEAE-F125E2AA02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A5BE030B-0A1D-4A0D-B777-E58BD7A7CA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A07A4F-4E16-453F-BEBB-921B4ECACAF6}" type="slidenum">
              <a:rPr lang="en-US" altLang="en-US" sz="1200" smtClean="0"/>
              <a:pPr/>
              <a:t>11</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88653773-2CAA-427A-ACE1-86F70CDF7E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D4895841-FFC5-41FF-A452-E34D247EE0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8461BED0-619E-4710-A679-85EFB5C81A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02A4ED-E223-459E-908E-3989392FE31C}" type="slidenum">
              <a:rPr lang="en-US" altLang="en-US" sz="1200" smtClean="0"/>
              <a:pPr/>
              <a:t>12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7ED904-BFF3-49C7-94BF-70CF8BDBAEF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62B117F9-E0CE-4813-B5E4-C2FA777B50A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ABA9918-61A6-493D-807C-3843C8C75236}"/>
              </a:ext>
            </a:extLst>
          </p:cNvPr>
          <p:cNvSpPr>
            <a:spLocks noGrp="1"/>
          </p:cNvSpPr>
          <p:nvPr>
            <p:ph type="sldNum" sz="quarter" idx="12"/>
          </p:nvPr>
        </p:nvSpPr>
        <p:spPr/>
        <p:txBody>
          <a:bodyPr/>
          <a:lstStyle>
            <a:lvl1pPr>
              <a:defRPr/>
            </a:lvl1pPr>
          </a:lstStyle>
          <a:p>
            <a:pPr>
              <a:defRPr/>
            </a:pPr>
            <a:fld id="{72141ECE-80A9-4F52-AA35-0BE1AD1AF3A5}" type="slidenum">
              <a:rPr lang="en-GB" altLang="en-US"/>
              <a:pPr>
                <a:defRPr/>
              </a:pPr>
              <a:t>‹#›</a:t>
            </a:fld>
            <a:endParaRPr lang="en-GB" altLang="en-US"/>
          </a:p>
        </p:txBody>
      </p:sp>
    </p:spTree>
    <p:extLst>
      <p:ext uri="{BB962C8B-B14F-4D97-AF65-F5344CB8AC3E}">
        <p14:creationId xmlns:p14="http://schemas.microsoft.com/office/powerpoint/2010/main" val="374391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6F2B31-977D-4079-818C-522E37C4EDE4}"/>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6AEF827-CC6B-4281-8F49-CBA83F86E5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3A84B9-FEF1-4F92-8B93-FF27653AEBDD}"/>
              </a:ext>
            </a:extLst>
          </p:cNvPr>
          <p:cNvSpPr>
            <a:spLocks noGrp="1"/>
          </p:cNvSpPr>
          <p:nvPr>
            <p:ph type="sldNum" sz="quarter" idx="12"/>
          </p:nvPr>
        </p:nvSpPr>
        <p:spPr/>
        <p:txBody>
          <a:bodyPr/>
          <a:lstStyle>
            <a:lvl1pPr>
              <a:defRPr/>
            </a:lvl1pPr>
          </a:lstStyle>
          <a:p>
            <a:pPr>
              <a:defRPr/>
            </a:pPr>
            <a:fld id="{611C45A0-AECA-4839-BD9C-4DE3E65DDB8D}" type="slidenum">
              <a:rPr lang="en-GB" altLang="en-US"/>
              <a:pPr>
                <a:defRPr/>
              </a:pPr>
              <a:t>‹#›</a:t>
            </a:fld>
            <a:endParaRPr lang="en-GB" altLang="en-US"/>
          </a:p>
        </p:txBody>
      </p:sp>
    </p:spTree>
    <p:extLst>
      <p:ext uri="{BB962C8B-B14F-4D97-AF65-F5344CB8AC3E}">
        <p14:creationId xmlns:p14="http://schemas.microsoft.com/office/powerpoint/2010/main" val="22557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CCD6B91-CD5B-4EBC-99E5-1185F75EDA7D}"/>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A93447E-C134-4F0C-98A4-9EBE9A9B3F90}"/>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A5CAA76-825C-44D6-9832-5062B4703176}"/>
              </a:ext>
            </a:extLst>
          </p:cNvPr>
          <p:cNvSpPr>
            <a:spLocks noGrp="1"/>
          </p:cNvSpPr>
          <p:nvPr>
            <p:ph type="sldNum" sz="quarter" idx="12"/>
          </p:nvPr>
        </p:nvSpPr>
        <p:spPr/>
        <p:txBody>
          <a:bodyPr/>
          <a:lstStyle>
            <a:lvl1pPr>
              <a:defRPr/>
            </a:lvl1pPr>
          </a:lstStyle>
          <a:p>
            <a:pPr>
              <a:defRPr/>
            </a:pPr>
            <a:fld id="{8CDB48A0-23F7-4CF2-A015-C5DA51F9DE2C}" type="slidenum">
              <a:rPr lang="en-GB" altLang="en-US"/>
              <a:pPr>
                <a:defRPr/>
              </a:pPr>
              <a:t>‹#›</a:t>
            </a:fld>
            <a:endParaRPr lang="en-GB" altLang="en-US"/>
          </a:p>
        </p:txBody>
      </p:sp>
    </p:spTree>
    <p:extLst>
      <p:ext uri="{BB962C8B-B14F-4D97-AF65-F5344CB8AC3E}">
        <p14:creationId xmlns:p14="http://schemas.microsoft.com/office/powerpoint/2010/main" val="187326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03C5572-F614-4BEA-9E0B-C35260440242}"/>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DE5AB587-5D7D-4025-89F0-4A56F66EA44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4D334BA-475C-48A4-BA22-38D7B0A1C990}"/>
              </a:ext>
            </a:extLst>
          </p:cNvPr>
          <p:cNvSpPr>
            <a:spLocks noGrp="1"/>
          </p:cNvSpPr>
          <p:nvPr>
            <p:ph type="sldNum" sz="quarter" idx="12"/>
          </p:nvPr>
        </p:nvSpPr>
        <p:spPr/>
        <p:txBody>
          <a:bodyPr/>
          <a:lstStyle>
            <a:lvl1pPr>
              <a:defRPr/>
            </a:lvl1pPr>
          </a:lstStyle>
          <a:p>
            <a:pPr>
              <a:defRPr/>
            </a:pPr>
            <a:fld id="{A60A8A2A-9097-46E6-97DD-18A08C1DC1C3}" type="slidenum">
              <a:rPr lang="en-GB" altLang="en-US"/>
              <a:pPr>
                <a:defRPr/>
              </a:pPr>
              <a:t>‹#›</a:t>
            </a:fld>
            <a:endParaRPr lang="en-GB" altLang="en-US"/>
          </a:p>
        </p:txBody>
      </p:sp>
    </p:spTree>
    <p:extLst>
      <p:ext uri="{BB962C8B-B14F-4D97-AF65-F5344CB8AC3E}">
        <p14:creationId xmlns:p14="http://schemas.microsoft.com/office/powerpoint/2010/main" val="48992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C2982C-F6B0-4AD0-903E-04EC905D1FA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6E14AB9-8B2C-4FD0-9E6B-9CE78FD4949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082812F-7C36-4693-AF63-1041A155526E}"/>
              </a:ext>
            </a:extLst>
          </p:cNvPr>
          <p:cNvSpPr>
            <a:spLocks noGrp="1"/>
          </p:cNvSpPr>
          <p:nvPr>
            <p:ph type="sldNum" sz="quarter" idx="12"/>
          </p:nvPr>
        </p:nvSpPr>
        <p:spPr/>
        <p:txBody>
          <a:bodyPr/>
          <a:lstStyle>
            <a:lvl1pPr>
              <a:defRPr/>
            </a:lvl1pPr>
          </a:lstStyle>
          <a:p>
            <a:pPr>
              <a:defRPr/>
            </a:pPr>
            <a:fld id="{61530960-C347-44C3-979C-1A54CE485F81}" type="slidenum">
              <a:rPr lang="en-GB" altLang="en-US"/>
              <a:pPr>
                <a:defRPr/>
              </a:pPr>
              <a:t>‹#›</a:t>
            </a:fld>
            <a:endParaRPr lang="en-GB" altLang="en-US"/>
          </a:p>
        </p:txBody>
      </p:sp>
    </p:spTree>
    <p:extLst>
      <p:ext uri="{BB962C8B-B14F-4D97-AF65-F5344CB8AC3E}">
        <p14:creationId xmlns:p14="http://schemas.microsoft.com/office/powerpoint/2010/main" val="62938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AE6E13F-37D4-4896-B0E2-11EF503E56F5}"/>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4A8B5D6-AAC9-4579-BC67-B6E3AAA6DF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85FE8360-9EB7-40E8-862B-13355357734D}"/>
              </a:ext>
            </a:extLst>
          </p:cNvPr>
          <p:cNvSpPr>
            <a:spLocks noGrp="1"/>
          </p:cNvSpPr>
          <p:nvPr>
            <p:ph type="sldNum" sz="quarter" idx="12"/>
          </p:nvPr>
        </p:nvSpPr>
        <p:spPr/>
        <p:txBody>
          <a:bodyPr/>
          <a:lstStyle>
            <a:lvl1pPr>
              <a:defRPr/>
            </a:lvl1pPr>
          </a:lstStyle>
          <a:p>
            <a:pPr>
              <a:defRPr/>
            </a:pPr>
            <a:fld id="{C702C2E5-0932-44C2-98F5-0B15AAA83A60}" type="slidenum">
              <a:rPr lang="en-GB" altLang="en-US"/>
              <a:pPr>
                <a:defRPr/>
              </a:pPr>
              <a:t>‹#›</a:t>
            </a:fld>
            <a:endParaRPr lang="en-GB" altLang="en-US"/>
          </a:p>
        </p:txBody>
      </p:sp>
    </p:spTree>
    <p:extLst>
      <p:ext uri="{BB962C8B-B14F-4D97-AF65-F5344CB8AC3E}">
        <p14:creationId xmlns:p14="http://schemas.microsoft.com/office/powerpoint/2010/main" val="235824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8C01AC0-9BAE-48B6-B296-9C6A89355A39}"/>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A8D6FFE7-E102-4F93-B1FE-B18FB3F4B091}"/>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31942915-005D-463F-96EF-D4B006B27131}"/>
              </a:ext>
            </a:extLst>
          </p:cNvPr>
          <p:cNvSpPr>
            <a:spLocks noGrp="1"/>
          </p:cNvSpPr>
          <p:nvPr>
            <p:ph type="sldNum" sz="quarter" idx="12"/>
          </p:nvPr>
        </p:nvSpPr>
        <p:spPr/>
        <p:txBody>
          <a:bodyPr/>
          <a:lstStyle>
            <a:lvl1pPr>
              <a:defRPr/>
            </a:lvl1pPr>
          </a:lstStyle>
          <a:p>
            <a:pPr>
              <a:defRPr/>
            </a:pPr>
            <a:fld id="{B546AF9E-C75A-4070-8F00-90418DDB2133}" type="slidenum">
              <a:rPr lang="en-GB" altLang="en-US"/>
              <a:pPr>
                <a:defRPr/>
              </a:pPr>
              <a:t>‹#›</a:t>
            </a:fld>
            <a:endParaRPr lang="en-GB" altLang="en-US"/>
          </a:p>
        </p:txBody>
      </p:sp>
    </p:spTree>
    <p:extLst>
      <p:ext uri="{BB962C8B-B14F-4D97-AF65-F5344CB8AC3E}">
        <p14:creationId xmlns:p14="http://schemas.microsoft.com/office/powerpoint/2010/main" val="82289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611FD21-3721-4596-810F-7609845C4CD7}"/>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35AFB630-9E9C-463E-84BA-F65F815A37BC}"/>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8D86472-E340-4678-9756-6AD2C7BDF6E8}"/>
              </a:ext>
            </a:extLst>
          </p:cNvPr>
          <p:cNvSpPr>
            <a:spLocks noGrp="1"/>
          </p:cNvSpPr>
          <p:nvPr>
            <p:ph type="sldNum" sz="quarter" idx="12"/>
          </p:nvPr>
        </p:nvSpPr>
        <p:spPr/>
        <p:txBody>
          <a:bodyPr/>
          <a:lstStyle>
            <a:lvl1pPr>
              <a:defRPr/>
            </a:lvl1pPr>
          </a:lstStyle>
          <a:p>
            <a:pPr>
              <a:defRPr/>
            </a:pPr>
            <a:fld id="{95FA617D-A038-4E37-969B-08C28F1B147F}" type="slidenum">
              <a:rPr lang="en-GB" altLang="en-US"/>
              <a:pPr>
                <a:defRPr/>
              </a:pPr>
              <a:t>‹#›</a:t>
            </a:fld>
            <a:endParaRPr lang="en-GB" altLang="en-US"/>
          </a:p>
        </p:txBody>
      </p:sp>
    </p:spTree>
    <p:extLst>
      <p:ext uri="{BB962C8B-B14F-4D97-AF65-F5344CB8AC3E}">
        <p14:creationId xmlns:p14="http://schemas.microsoft.com/office/powerpoint/2010/main" val="34466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C05D37F-C5AD-42E2-B0A6-A2FD675733A8}"/>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60D33585-DBFB-4C31-B28F-679F7F075352}"/>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040CDD9F-3E3C-474F-9B64-AFF7912B753E}"/>
              </a:ext>
            </a:extLst>
          </p:cNvPr>
          <p:cNvSpPr>
            <a:spLocks noGrp="1"/>
          </p:cNvSpPr>
          <p:nvPr>
            <p:ph type="sldNum" sz="quarter" idx="12"/>
          </p:nvPr>
        </p:nvSpPr>
        <p:spPr/>
        <p:txBody>
          <a:bodyPr/>
          <a:lstStyle>
            <a:lvl1pPr>
              <a:defRPr/>
            </a:lvl1pPr>
          </a:lstStyle>
          <a:p>
            <a:pPr>
              <a:defRPr/>
            </a:pPr>
            <a:fld id="{434D75E2-595C-49CD-B17E-3DF9222F9C49}" type="slidenum">
              <a:rPr lang="en-GB" altLang="en-US"/>
              <a:pPr>
                <a:defRPr/>
              </a:pPr>
              <a:t>‹#›</a:t>
            </a:fld>
            <a:endParaRPr lang="en-GB" altLang="en-US"/>
          </a:p>
        </p:txBody>
      </p:sp>
    </p:spTree>
    <p:extLst>
      <p:ext uri="{BB962C8B-B14F-4D97-AF65-F5344CB8AC3E}">
        <p14:creationId xmlns:p14="http://schemas.microsoft.com/office/powerpoint/2010/main" val="278169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5CB189CC-0688-4E77-A0F6-3CC4D9E7D145}"/>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CBEB9B-5BEE-458D-B7F4-23B53E347DAF}"/>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DA70C871-7FF8-4DC3-BCF9-8DE40D364542}"/>
              </a:ext>
            </a:extLst>
          </p:cNvPr>
          <p:cNvSpPr>
            <a:spLocks noGrp="1"/>
          </p:cNvSpPr>
          <p:nvPr>
            <p:ph type="sldNum" sz="quarter" idx="12"/>
          </p:nvPr>
        </p:nvSpPr>
        <p:spPr/>
        <p:txBody>
          <a:bodyPr/>
          <a:lstStyle>
            <a:lvl1pPr>
              <a:defRPr/>
            </a:lvl1pPr>
          </a:lstStyle>
          <a:p>
            <a:pPr>
              <a:defRPr/>
            </a:pPr>
            <a:fld id="{667DC512-F9E6-44AA-9E34-E807CDF1E8CC}" type="slidenum">
              <a:rPr lang="en-GB" altLang="en-US"/>
              <a:pPr>
                <a:defRPr/>
              </a:pPr>
              <a:t>‹#›</a:t>
            </a:fld>
            <a:endParaRPr lang="en-GB" altLang="en-US"/>
          </a:p>
        </p:txBody>
      </p:sp>
    </p:spTree>
    <p:extLst>
      <p:ext uri="{BB962C8B-B14F-4D97-AF65-F5344CB8AC3E}">
        <p14:creationId xmlns:p14="http://schemas.microsoft.com/office/powerpoint/2010/main" val="410538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8A6757F2-AE97-4ABB-B9C9-595EF5534868}"/>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65ABF13-F3C3-400D-B8F8-C5A807D549E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5B19A31-F309-4B2F-B406-23C6D73E6439}"/>
              </a:ext>
            </a:extLst>
          </p:cNvPr>
          <p:cNvSpPr>
            <a:spLocks noGrp="1"/>
          </p:cNvSpPr>
          <p:nvPr>
            <p:ph type="sldNum" sz="quarter" idx="12"/>
          </p:nvPr>
        </p:nvSpPr>
        <p:spPr/>
        <p:txBody>
          <a:bodyPr/>
          <a:lstStyle>
            <a:lvl1pPr>
              <a:defRPr/>
            </a:lvl1pPr>
          </a:lstStyle>
          <a:p>
            <a:pPr>
              <a:defRPr/>
            </a:pPr>
            <a:fld id="{BF48FEBB-E382-454E-BA13-F2C695CC9546}" type="slidenum">
              <a:rPr lang="en-GB" altLang="en-US"/>
              <a:pPr>
                <a:defRPr/>
              </a:pPr>
              <a:t>‹#›</a:t>
            </a:fld>
            <a:endParaRPr lang="en-GB" altLang="en-US"/>
          </a:p>
        </p:txBody>
      </p:sp>
    </p:spTree>
    <p:extLst>
      <p:ext uri="{BB962C8B-B14F-4D97-AF65-F5344CB8AC3E}">
        <p14:creationId xmlns:p14="http://schemas.microsoft.com/office/powerpoint/2010/main" val="419065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1E13E21-51F9-4977-B55E-809320CE0660}"/>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7B94D2F-6F7F-4E57-8855-5A4CF12D449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C4112A3-775A-42B0-901F-B376C2F5E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a:extLst>
              <a:ext uri="{FF2B5EF4-FFF2-40B4-BE49-F238E27FC236}">
                <a16:creationId xmlns:a16="http://schemas.microsoft.com/office/drawing/2014/main" id="{816F9413-9EAE-486F-8521-3A33EC783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82E1EFD1-9661-4B24-B94A-ED688E1B81F6}"/>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B6A1CA0-C62B-47F2-96CA-694D25C42C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D73CDAF-37D8-44C7-AEEA-83AEF49459CF}"/>
              </a:ext>
            </a:extLst>
          </p:cNvPr>
          <p:cNvSpPr>
            <a:spLocks noGrp="1"/>
          </p:cNvSpPr>
          <p:nvPr>
            <p:ph type="ctrTitle"/>
          </p:nvPr>
        </p:nvSpPr>
        <p:spPr>
          <a:xfrm>
            <a:off x="0" y="1847850"/>
            <a:ext cx="12192000" cy="1298575"/>
          </a:xfrm>
        </p:spPr>
        <p:txBody>
          <a:bodyPr/>
          <a:lstStyle/>
          <a:p>
            <a:r>
              <a:rPr lang="en-US" altLang="en-US" sz="4400" b="1"/>
              <a:t>Computer Organization and Assembly Language</a:t>
            </a:r>
            <a:br>
              <a:rPr lang="en-US" altLang="en-US" sz="4400" b="1"/>
            </a:br>
            <a:r>
              <a:rPr lang="en-US" altLang="en-US" sz="4400" b="1"/>
              <a:t> (CS2523)</a:t>
            </a:r>
          </a:p>
        </p:txBody>
      </p:sp>
      <p:pic>
        <p:nvPicPr>
          <p:cNvPr id="3075" name="Picture 1">
            <a:extLst>
              <a:ext uri="{FF2B5EF4-FFF2-40B4-BE49-F238E27FC236}">
                <a16:creationId xmlns:a16="http://schemas.microsoft.com/office/drawing/2014/main" id="{64FB5439-5BDD-44C8-8AA0-BFBD8CCE9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7463"/>
            <a:ext cx="175260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2">
            <a:extLst>
              <a:ext uri="{FF2B5EF4-FFF2-40B4-BE49-F238E27FC236}">
                <a16:creationId xmlns:a16="http://schemas.microsoft.com/office/drawing/2014/main" id="{7030B226-347E-4B9B-A7FA-4560FE928ADE}"/>
              </a:ext>
            </a:extLst>
          </p:cNvPr>
          <p:cNvSpPr>
            <a:spLocks noGrp="1"/>
          </p:cNvSpPr>
          <p:nvPr>
            <p:ph type="subTitle" idx="1"/>
          </p:nvPr>
        </p:nvSpPr>
        <p:spPr>
          <a:xfrm>
            <a:off x="2449513" y="3711575"/>
            <a:ext cx="7573962" cy="2743200"/>
          </a:xfrm>
        </p:spPr>
        <p:txBody>
          <a:bodyPr>
            <a:noAutofit/>
          </a:bodyPr>
          <a:lstStyle/>
          <a:p>
            <a:pPr>
              <a:defRPr/>
            </a:pPr>
            <a:r>
              <a:rPr lang="en-US" dirty="0"/>
              <a:t>Branching</a:t>
            </a:r>
          </a:p>
          <a:p>
            <a:pPr>
              <a:defRPr/>
            </a:pPr>
            <a:r>
              <a:rPr lang="en-US" dirty="0"/>
              <a:t>Chapter 3 of </a:t>
            </a:r>
          </a:p>
          <a:p>
            <a:pPr>
              <a:defRPr/>
            </a:pPr>
            <a:r>
              <a:rPr lang="en-US" dirty="0"/>
              <a:t>Assembly language for x88 processors, Belal Hashmi</a:t>
            </a:r>
            <a:endParaRPr lang="en-US" b="1" dirty="0">
              <a:solidFill>
                <a:schemeClr val="tx2">
                  <a:lumMod val="50000"/>
                </a:schemeClr>
              </a:solidFill>
            </a:endParaRPr>
          </a:p>
          <a:p>
            <a:pPr>
              <a:defRPr/>
            </a:pPr>
            <a:endParaRPr lang="en-US" b="1" dirty="0">
              <a:solidFill>
                <a:schemeClr val="tx2">
                  <a:lumMod val="50000"/>
                </a:schemeClr>
              </a:solidFill>
            </a:endParaRPr>
          </a:p>
          <a:p>
            <a:pPr>
              <a:defRPr/>
            </a:pPr>
            <a:r>
              <a:rPr lang="en-US" b="1" dirty="0">
                <a:solidFill>
                  <a:schemeClr val="tx2">
                    <a:lumMod val="50000"/>
                  </a:schemeClr>
                </a:solidFill>
              </a:rPr>
              <a:t>Department of Computer Science, </a:t>
            </a:r>
          </a:p>
          <a:p>
            <a:pPr>
              <a:defRPr/>
            </a:pPr>
            <a:r>
              <a:rPr lang="en-US" b="1" dirty="0">
                <a:solidFill>
                  <a:schemeClr val="tx2">
                    <a:lumMod val="50000"/>
                  </a:schemeClr>
                </a:solidFill>
              </a:rPr>
              <a:t>Capital University of Science and Technology, Islamabad</a:t>
            </a:r>
          </a:p>
          <a:p>
            <a:pPr>
              <a:defRPr/>
            </a:pPr>
            <a:r>
              <a:rPr lang="en-US" b="1" dirty="0">
                <a:solidFill>
                  <a:schemeClr val="tx2">
                    <a:lumMod val="50000"/>
                  </a:schemeClr>
                </a:solidFill>
              </a:rPr>
              <a:t>Fall Semester, 2022</a:t>
            </a:r>
          </a:p>
          <a:p>
            <a:pPr>
              <a:defRPr/>
            </a:pPr>
            <a:endParaRPr lang="en-US" dirty="0">
              <a:solidFill>
                <a:schemeClr val="tx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13BC87F1-CE8D-4455-890D-7EAA45DA14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387B1E9-F3BF-4737-82D9-56D0ACF76B30}" type="slidenum">
              <a:rPr lang="en-GB" altLang="en-US" sz="1200" smtClean="0">
                <a:solidFill>
                  <a:srgbClr val="898989"/>
                </a:solidFill>
                <a:latin typeface="Times New Roman" panose="02020603050405020304" pitchFamily="18" charset="0"/>
              </a:rPr>
              <a:pPr>
                <a:lnSpc>
                  <a:spcPct val="100000"/>
                </a:lnSpc>
                <a:spcBef>
                  <a:spcPct val="0"/>
                </a:spcBef>
                <a:buFontTx/>
                <a:buNone/>
              </a:pPr>
              <a:t>10</a:t>
            </a:fld>
            <a:endParaRPr lang="en-GB" altLang="en-US" sz="1200">
              <a:solidFill>
                <a:srgbClr val="898989"/>
              </a:solidFill>
              <a:latin typeface="Times New Roman" panose="02020603050405020304" pitchFamily="18" charset="0"/>
            </a:endParaRPr>
          </a:p>
        </p:txBody>
      </p:sp>
      <p:pic>
        <p:nvPicPr>
          <p:cNvPr id="18435" name="Picture 2">
            <a:extLst>
              <a:ext uri="{FF2B5EF4-FFF2-40B4-BE49-F238E27FC236}">
                <a16:creationId xmlns:a16="http://schemas.microsoft.com/office/drawing/2014/main" id="{763E67F1-3A7E-4726-A340-FE5FFEFF48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752600"/>
            <a:ext cx="100965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6F92F02B-5B41-456B-B1C7-761B0ED4C5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C0B2B56-3AFF-41BA-889F-78D93B5E0D49}" type="slidenum">
              <a:rPr lang="en-GB" altLang="en-US" sz="1200" smtClean="0">
                <a:solidFill>
                  <a:srgbClr val="898989"/>
                </a:solidFill>
                <a:latin typeface="Times New Roman" panose="02020603050405020304" pitchFamily="18" charset="0"/>
              </a:rPr>
              <a:pPr>
                <a:lnSpc>
                  <a:spcPct val="100000"/>
                </a:lnSpc>
                <a:spcBef>
                  <a:spcPct val="0"/>
                </a:spcBef>
                <a:buFontTx/>
                <a:buNone/>
              </a:pPr>
              <a:t>11</a:t>
            </a:fld>
            <a:endParaRPr lang="en-GB" altLang="en-US" sz="1200">
              <a:solidFill>
                <a:srgbClr val="898989"/>
              </a:solidFill>
              <a:latin typeface="Times New Roman" panose="02020603050405020304" pitchFamily="18" charset="0"/>
            </a:endParaRPr>
          </a:p>
        </p:txBody>
      </p:sp>
      <p:pic>
        <p:nvPicPr>
          <p:cNvPr id="20483" name="Picture 3">
            <a:extLst>
              <a:ext uri="{FF2B5EF4-FFF2-40B4-BE49-F238E27FC236}">
                <a16:creationId xmlns:a16="http://schemas.microsoft.com/office/drawing/2014/main" id="{611EB0D8-A807-443D-9EEF-0EA8D0773E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24025"/>
            <a:ext cx="101060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8E66679C-16B7-4E69-9049-3802F59626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C30561C-A950-4555-9000-F2510171317A}" type="slidenum">
              <a:rPr lang="en-GB" altLang="en-US" sz="1200" smtClean="0">
                <a:solidFill>
                  <a:srgbClr val="898989"/>
                </a:solidFill>
                <a:latin typeface="Times New Roman" panose="02020603050405020304" pitchFamily="18" charset="0"/>
              </a:rPr>
              <a:pPr>
                <a:lnSpc>
                  <a:spcPct val="100000"/>
                </a:lnSpc>
                <a:spcBef>
                  <a:spcPct val="0"/>
                </a:spcBef>
                <a:buFontTx/>
                <a:buNone/>
              </a:pPr>
              <a:t>12</a:t>
            </a:fld>
            <a:endParaRPr lang="en-GB" altLang="en-US" sz="1200">
              <a:solidFill>
                <a:srgbClr val="898989"/>
              </a:solidFill>
              <a:latin typeface="Times New Roman" panose="02020603050405020304" pitchFamily="18" charset="0"/>
            </a:endParaRPr>
          </a:p>
        </p:txBody>
      </p:sp>
      <p:pic>
        <p:nvPicPr>
          <p:cNvPr id="22531" name="Picture 2">
            <a:extLst>
              <a:ext uri="{FF2B5EF4-FFF2-40B4-BE49-F238E27FC236}">
                <a16:creationId xmlns:a16="http://schemas.microsoft.com/office/drawing/2014/main" id="{BF238890-2FB2-41E2-BBAA-DB068A8B6F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182688"/>
            <a:ext cx="4605338"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F288C42E-8CF8-415C-A13A-665DBC9F6C5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C99458D-DE98-41DA-9296-9688E7905F9F}" type="slidenum">
              <a:rPr lang="en-GB" altLang="en-US" sz="1200" smtClean="0">
                <a:solidFill>
                  <a:srgbClr val="898989"/>
                </a:solidFill>
                <a:latin typeface="Times New Roman" panose="02020603050405020304" pitchFamily="18" charset="0"/>
              </a:rPr>
              <a:pPr>
                <a:lnSpc>
                  <a:spcPct val="100000"/>
                </a:lnSpc>
                <a:spcBef>
                  <a:spcPct val="0"/>
                </a:spcBef>
                <a:buFontTx/>
                <a:buNone/>
              </a:pPr>
              <a:t>13</a:t>
            </a:fld>
            <a:endParaRPr lang="en-GB" altLang="en-US" sz="1200">
              <a:solidFill>
                <a:srgbClr val="898989"/>
              </a:solidFill>
              <a:latin typeface="Times New Roman" panose="02020603050405020304" pitchFamily="18" charset="0"/>
            </a:endParaRPr>
          </a:p>
        </p:txBody>
      </p:sp>
      <p:pic>
        <p:nvPicPr>
          <p:cNvPr id="24579" name="Picture 4">
            <a:extLst>
              <a:ext uri="{FF2B5EF4-FFF2-40B4-BE49-F238E27FC236}">
                <a16:creationId xmlns:a16="http://schemas.microsoft.com/office/drawing/2014/main" id="{F1503FDF-18C1-4CEE-BBD5-7D5045F0AB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168400"/>
            <a:ext cx="104584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B2320F1F-096A-4142-A9B6-FEA4B9CD8C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3F052DB-2EF5-4441-9B7E-D70E8D0249C9}" type="slidenum">
              <a:rPr lang="en-GB" altLang="en-US" sz="1200" smtClean="0">
                <a:solidFill>
                  <a:srgbClr val="898989"/>
                </a:solidFill>
                <a:latin typeface="Times New Roman" panose="02020603050405020304" pitchFamily="18" charset="0"/>
              </a:rPr>
              <a:pPr>
                <a:lnSpc>
                  <a:spcPct val="100000"/>
                </a:lnSpc>
                <a:spcBef>
                  <a:spcPct val="0"/>
                </a:spcBef>
                <a:buFontTx/>
                <a:buNone/>
              </a:pPr>
              <a:t>14</a:t>
            </a:fld>
            <a:endParaRPr lang="en-GB" altLang="en-US" sz="1200">
              <a:solidFill>
                <a:srgbClr val="898989"/>
              </a:solidFill>
              <a:latin typeface="Times New Roman" panose="02020603050405020304" pitchFamily="18" charset="0"/>
            </a:endParaRPr>
          </a:p>
        </p:txBody>
      </p:sp>
      <p:pic>
        <p:nvPicPr>
          <p:cNvPr id="26627" name="Picture 2">
            <a:extLst>
              <a:ext uri="{FF2B5EF4-FFF2-40B4-BE49-F238E27FC236}">
                <a16:creationId xmlns:a16="http://schemas.microsoft.com/office/drawing/2014/main" id="{3235743C-0D5E-4C6C-B05A-5124268F0C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168400"/>
            <a:ext cx="11749087"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BAA179A-5556-460E-B8BB-D361AC1675E6}"/>
              </a:ext>
            </a:extLst>
          </p:cNvPr>
          <p:cNvSpPr>
            <a:spLocks noGrp="1"/>
          </p:cNvSpPr>
          <p:nvPr>
            <p:ph type="title"/>
          </p:nvPr>
        </p:nvSpPr>
        <p:spPr/>
        <p:txBody>
          <a:bodyPr/>
          <a:lstStyle/>
          <a:p>
            <a:r>
              <a:rPr lang="en-US" altLang="en-US"/>
              <a:t>Difference b/w cmp and sub</a:t>
            </a:r>
          </a:p>
        </p:txBody>
      </p:sp>
      <p:sp>
        <p:nvSpPr>
          <p:cNvPr id="28675" name="Slide Number Placeholder 3">
            <a:extLst>
              <a:ext uri="{FF2B5EF4-FFF2-40B4-BE49-F238E27FC236}">
                <a16:creationId xmlns:a16="http://schemas.microsoft.com/office/drawing/2014/main" id="{D91A4815-878D-4477-A299-CD28F9DB921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E5F7CC9-6611-4B8C-BA0F-2367B758F2D7}" type="slidenum">
              <a:rPr lang="en-GB" altLang="en-US" sz="1200" smtClean="0">
                <a:solidFill>
                  <a:srgbClr val="898989"/>
                </a:solidFill>
                <a:latin typeface="Times New Roman" panose="02020603050405020304" pitchFamily="18" charset="0"/>
              </a:rPr>
              <a:pPr>
                <a:lnSpc>
                  <a:spcPct val="100000"/>
                </a:lnSpc>
                <a:spcBef>
                  <a:spcPct val="0"/>
                </a:spcBef>
                <a:buFontTx/>
                <a:buNone/>
              </a:pPr>
              <a:t>15</a:t>
            </a:fld>
            <a:endParaRPr lang="en-GB" altLang="en-US" sz="1200">
              <a:solidFill>
                <a:srgbClr val="898989"/>
              </a:solidFill>
              <a:latin typeface="Times New Roman" panose="02020603050405020304" pitchFamily="18" charset="0"/>
            </a:endParaRPr>
          </a:p>
        </p:txBody>
      </p:sp>
      <p:pic>
        <p:nvPicPr>
          <p:cNvPr id="28676" name="Picture 4">
            <a:extLst>
              <a:ext uri="{FF2B5EF4-FFF2-40B4-BE49-F238E27FC236}">
                <a16:creationId xmlns:a16="http://schemas.microsoft.com/office/drawing/2014/main" id="{373E2F0C-A42D-4A20-90F5-2D65C3691F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498600"/>
            <a:ext cx="10985500"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C611BD2-19F1-4C67-A575-D96E361780B3}"/>
              </a:ext>
            </a:extLst>
          </p:cNvPr>
          <p:cNvSpPr>
            <a:spLocks noGrp="1"/>
          </p:cNvSpPr>
          <p:nvPr>
            <p:ph type="title"/>
          </p:nvPr>
        </p:nvSpPr>
        <p:spPr/>
        <p:txBody>
          <a:bodyPr/>
          <a:lstStyle/>
          <a:p>
            <a:r>
              <a:rPr lang="en-US" altLang="en-US"/>
              <a:t>Difference b/w cmp and sub - </a:t>
            </a:r>
            <a:r>
              <a:rPr lang="en-US" altLang="en-US" b="1"/>
              <a:t>sub</a:t>
            </a:r>
          </a:p>
        </p:txBody>
      </p:sp>
      <p:sp>
        <p:nvSpPr>
          <p:cNvPr id="29699" name="Slide Number Placeholder 3">
            <a:extLst>
              <a:ext uri="{FF2B5EF4-FFF2-40B4-BE49-F238E27FC236}">
                <a16:creationId xmlns:a16="http://schemas.microsoft.com/office/drawing/2014/main" id="{02373E68-9F1A-4015-9755-AC719F5237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2EBD397-0AA0-47FA-8DB7-FEA33CC39C75}" type="slidenum">
              <a:rPr lang="en-GB" altLang="en-US" sz="1200" smtClean="0">
                <a:solidFill>
                  <a:srgbClr val="898989"/>
                </a:solidFill>
                <a:latin typeface="Times New Roman" panose="02020603050405020304" pitchFamily="18" charset="0"/>
              </a:rPr>
              <a:pPr>
                <a:lnSpc>
                  <a:spcPct val="100000"/>
                </a:lnSpc>
                <a:spcBef>
                  <a:spcPct val="0"/>
                </a:spcBef>
                <a:buFontTx/>
                <a:buNone/>
              </a:pPr>
              <a:t>16</a:t>
            </a:fld>
            <a:endParaRPr lang="en-GB" altLang="en-US" sz="1200">
              <a:solidFill>
                <a:srgbClr val="898989"/>
              </a:solidFill>
              <a:latin typeface="Times New Roman" panose="02020603050405020304" pitchFamily="18" charset="0"/>
            </a:endParaRPr>
          </a:p>
        </p:txBody>
      </p:sp>
      <p:pic>
        <p:nvPicPr>
          <p:cNvPr id="29700" name="Picture 5">
            <a:extLst>
              <a:ext uri="{FF2B5EF4-FFF2-40B4-BE49-F238E27FC236}">
                <a16:creationId xmlns:a16="http://schemas.microsoft.com/office/drawing/2014/main" id="{2E155AC3-67C4-405F-89C7-9292B382AB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813" y="1690688"/>
            <a:ext cx="11128375"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D0B2026-56D0-4DE9-B53B-E85AB5443B9D}"/>
              </a:ext>
            </a:extLst>
          </p:cNvPr>
          <p:cNvSpPr>
            <a:spLocks noGrp="1"/>
          </p:cNvSpPr>
          <p:nvPr>
            <p:ph type="title"/>
          </p:nvPr>
        </p:nvSpPr>
        <p:spPr/>
        <p:txBody>
          <a:bodyPr/>
          <a:lstStyle/>
          <a:p>
            <a:r>
              <a:rPr lang="en-US" altLang="en-US"/>
              <a:t>Difference b/w cmp and sub - </a:t>
            </a:r>
            <a:r>
              <a:rPr lang="en-US" altLang="en-US" b="1"/>
              <a:t>cmp</a:t>
            </a:r>
          </a:p>
        </p:txBody>
      </p:sp>
      <p:sp>
        <p:nvSpPr>
          <p:cNvPr id="30723" name="Slide Number Placeholder 3">
            <a:extLst>
              <a:ext uri="{FF2B5EF4-FFF2-40B4-BE49-F238E27FC236}">
                <a16:creationId xmlns:a16="http://schemas.microsoft.com/office/drawing/2014/main" id="{8BDF9B70-6286-40FF-9373-6263CA588C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2E22E07A-8461-4633-911C-7DD7E1B1B319}" type="slidenum">
              <a:rPr lang="en-GB" altLang="en-US" sz="1200" smtClean="0">
                <a:solidFill>
                  <a:srgbClr val="898989"/>
                </a:solidFill>
                <a:latin typeface="Times New Roman" panose="02020603050405020304" pitchFamily="18" charset="0"/>
              </a:rPr>
              <a:pPr>
                <a:lnSpc>
                  <a:spcPct val="100000"/>
                </a:lnSpc>
                <a:spcBef>
                  <a:spcPct val="0"/>
                </a:spcBef>
                <a:buFontTx/>
                <a:buNone/>
              </a:pPr>
              <a:t>17</a:t>
            </a:fld>
            <a:endParaRPr lang="en-GB" altLang="en-US" sz="1200">
              <a:solidFill>
                <a:srgbClr val="898989"/>
              </a:solidFill>
              <a:latin typeface="Times New Roman" panose="02020603050405020304" pitchFamily="18" charset="0"/>
            </a:endParaRPr>
          </a:p>
        </p:txBody>
      </p:sp>
      <p:pic>
        <p:nvPicPr>
          <p:cNvPr id="30724" name="Picture 2">
            <a:extLst>
              <a:ext uri="{FF2B5EF4-FFF2-40B4-BE49-F238E27FC236}">
                <a16:creationId xmlns:a16="http://schemas.microsoft.com/office/drawing/2014/main" id="{480DB3C1-08CC-459C-BD98-40F0F3D22C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8" y="1582738"/>
            <a:ext cx="10893425"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Large confetti">
            <a:extLst>
              <a:ext uri="{FF2B5EF4-FFF2-40B4-BE49-F238E27FC236}">
                <a16:creationId xmlns:a16="http://schemas.microsoft.com/office/drawing/2014/main" id="{03B38468-686E-43F3-8607-8773904E67A8}"/>
              </a:ext>
            </a:extLst>
          </p:cNvPr>
          <p:cNvSpPr>
            <a:spLocks noGrp="1"/>
          </p:cNvSpPr>
          <p:nvPr>
            <p:ph type="title"/>
          </p:nvPr>
        </p:nvSpPr>
        <p:spPr/>
        <p:txBody>
          <a:bodyPr/>
          <a:lstStyle/>
          <a:p>
            <a:pPr eaLnBrk="1" hangingPunct="1"/>
            <a:r>
              <a:rPr lang="en-US" altLang="en-US" sz="4000" b="1"/>
              <a:t>CMP</a:t>
            </a:r>
          </a:p>
        </p:txBody>
      </p:sp>
      <p:sp>
        <p:nvSpPr>
          <p:cNvPr id="31747" name="Rectangle 3">
            <a:extLst>
              <a:ext uri="{FF2B5EF4-FFF2-40B4-BE49-F238E27FC236}">
                <a16:creationId xmlns:a16="http://schemas.microsoft.com/office/drawing/2014/main" id="{116ABFAB-EEDA-4964-AD75-D3901D14004F}"/>
              </a:ext>
            </a:extLst>
          </p:cNvPr>
          <p:cNvSpPr>
            <a:spLocks noGrp="1"/>
          </p:cNvSpPr>
          <p:nvPr>
            <p:ph type="body" idx="1"/>
          </p:nvPr>
        </p:nvSpPr>
        <p:spPr/>
        <p:txBody>
          <a:bodyPr/>
          <a:lstStyle/>
          <a:p>
            <a:pPr eaLnBrk="1" hangingPunct="1"/>
            <a:endParaRPr lang="en-US" altLang="en-US" sz="2000" b="1">
              <a:latin typeface="Courier New" panose="02070309020205020404" pitchFamily="49" charset="0"/>
            </a:endParaRPr>
          </a:p>
          <a:p>
            <a:pPr eaLnBrk="1" hangingPunct="1"/>
            <a:endParaRPr lang="en-US" altLang="en-US" sz="2000" b="1">
              <a:latin typeface="Courier New" panose="02070309020205020404" pitchFamily="49" charset="0"/>
            </a:endParaRPr>
          </a:p>
          <a:p>
            <a:pPr eaLnBrk="1" hangingPunct="1"/>
            <a:r>
              <a:rPr lang="en-US" altLang="en-US" b="1">
                <a:latin typeface="Courier New" panose="02070309020205020404" pitchFamily="49" charset="0"/>
              </a:rPr>
              <a:t>Subtracts the source (src) from destination (dest) </a:t>
            </a:r>
          </a:p>
          <a:p>
            <a:pPr eaLnBrk="1" hangingPunct="1"/>
            <a:r>
              <a:rPr lang="en-US" altLang="en-US" b="1">
                <a:latin typeface="Courier New" panose="02070309020205020404" pitchFamily="49" charset="0"/>
              </a:rPr>
              <a:t>Does not change contents of src or dest.</a:t>
            </a:r>
          </a:p>
          <a:p>
            <a:pPr eaLnBrk="1" hangingPunct="1"/>
            <a:r>
              <a:rPr lang="en-US" altLang="en-US" b="1">
                <a:latin typeface="Courier New" panose="02070309020205020404" pitchFamily="49" charset="0"/>
              </a:rPr>
              <a:t>Affects AF,CF,OF,PF,SF and ZF.</a:t>
            </a:r>
          </a:p>
          <a:p>
            <a:pPr eaLnBrk="1" hangingPunct="1"/>
            <a:r>
              <a:rPr lang="en-US" altLang="en-US" b="1">
                <a:latin typeface="Courier New" panose="02070309020205020404" pitchFamily="49" charset="0"/>
              </a:rPr>
              <a:t>The relation is of destination to source.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Large confetti">
            <a:extLst>
              <a:ext uri="{FF2B5EF4-FFF2-40B4-BE49-F238E27FC236}">
                <a16:creationId xmlns:a16="http://schemas.microsoft.com/office/drawing/2014/main" id="{122636F2-A226-4CA9-8CF6-0DD903E42DDC}"/>
              </a:ext>
            </a:extLst>
          </p:cNvPr>
          <p:cNvSpPr>
            <a:spLocks noGrp="1"/>
          </p:cNvSpPr>
          <p:nvPr>
            <p:ph type="title"/>
          </p:nvPr>
        </p:nvSpPr>
        <p:spPr/>
        <p:txBody>
          <a:bodyPr/>
          <a:lstStyle/>
          <a:p>
            <a:pPr eaLnBrk="1" hangingPunct="1"/>
            <a:r>
              <a:rPr lang="en-US" altLang="en-US" sz="4000" b="1"/>
              <a:t>Conditional Jump</a:t>
            </a:r>
          </a:p>
        </p:txBody>
      </p:sp>
      <p:sp>
        <p:nvSpPr>
          <p:cNvPr id="33795" name="Rectangle 3">
            <a:extLst>
              <a:ext uri="{FF2B5EF4-FFF2-40B4-BE49-F238E27FC236}">
                <a16:creationId xmlns:a16="http://schemas.microsoft.com/office/drawing/2014/main" id="{187294C6-BE7E-40B5-BF37-6067B640EB2F}"/>
              </a:ext>
            </a:extLst>
          </p:cNvPr>
          <p:cNvSpPr>
            <a:spLocks noGrp="1"/>
          </p:cNvSpPr>
          <p:nvPr>
            <p:ph type="body" idx="1"/>
          </p:nvPr>
        </p:nvSpPr>
        <p:spPr/>
        <p:txBody>
          <a:bodyPr/>
          <a:lstStyle/>
          <a:p>
            <a:pPr algn="ctr" eaLnBrk="1" hangingPunct="1">
              <a:buFontTx/>
              <a:buNone/>
            </a:pPr>
            <a:r>
              <a:rPr lang="en-US" altLang="en-US"/>
              <a:t>jnz</a:t>
            </a:r>
          </a:p>
          <a:p>
            <a:pPr algn="ctr" eaLnBrk="1" hangingPunct="1">
              <a:buFontTx/>
              <a:buNone/>
            </a:pPr>
            <a:endParaRPr lang="en-US" altLang="en-US"/>
          </a:p>
          <a:p>
            <a:pPr eaLnBrk="1" hangingPunct="1"/>
            <a:r>
              <a:rPr lang="en-US" altLang="en-US"/>
              <a:t>Jump if the zero flag is not set.</a:t>
            </a:r>
          </a:p>
          <a:p>
            <a:pPr eaLnBrk="1" hangingPunct="1"/>
            <a:r>
              <a:rPr lang="en-US" altLang="en-US"/>
              <a:t>Zero flag is set if the last logical or mathematical instruction has produced a zero in its destination.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6F88384-7AD1-477A-9AFC-686C2930AE32}"/>
              </a:ext>
            </a:extLst>
          </p:cNvPr>
          <p:cNvSpPr>
            <a:spLocks noGrp="1"/>
          </p:cNvSpPr>
          <p:nvPr>
            <p:ph type="title"/>
          </p:nvPr>
        </p:nvSpPr>
        <p:spPr>
          <a:xfrm>
            <a:off x="2819400" y="76200"/>
            <a:ext cx="6934200" cy="639763"/>
          </a:xfrm>
        </p:spPr>
        <p:txBody>
          <a:bodyPr/>
          <a:lstStyle/>
          <a:p>
            <a:r>
              <a:rPr lang="en-US" altLang="en-US" b="1"/>
              <a:t>Lecture Outlines</a:t>
            </a:r>
          </a:p>
        </p:txBody>
      </p:sp>
      <p:sp>
        <p:nvSpPr>
          <p:cNvPr id="3" name="Content Placeholder 2">
            <a:extLst>
              <a:ext uri="{FF2B5EF4-FFF2-40B4-BE49-F238E27FC236}">
                <a16:creationId xmlns:a16="http://schemas.microsoft.com/office/drawing/2014/main" id="{DBA9665A-DE5C-46E6-89BD-513C4232CAB4}"/>
              </a:ext>
            </a:extLst>
          </p:cNvPr>
          <p:cNvSpPr>
            <a:spLocks noGrp="1"/>
          </p:cNvSpPr>
          <p:nvPr>
            <p:ph idx="1"/>
          </p:nvPr>
        </p:nvSpPr>
        <p:spPr>
          <a:xfrm>
            <a:off x="2819400" y="1066800"/>
            <a:ext cx="7162800" cy="5562600"/>
          </a:xfrm>
        </p:spPr>
        <p:txBody>
          <a:bodyPr>
            <a:normAutofit lnSpcReduction="10000"/>
          </a:bodyPr>
          <a:lstStyle/>
          <a:p>
            <a:pPr>
              <a:defRPr/>
            </a:pPr>
            <a:r>
              <a:rPr lang="en-US" dirty="0"/>
              <a:t>Comparison and Conditions</a:t>
            </a:r>
          </a:p>
          <a:p>
            <a:pPr>
              <a:defRPr/>
            </a:pPr>
            <a:endParaRPr lang="en-US" dirty="0"/>
          </a:p>
          <a:p>
            <a:pPr>
              <a:defRPr/>
            </a:pPr>
            <a:r>
              <a:rPr lang="en-US" dirty="0"/>
              <a:t>Conditional Jumps</a:t>
            </a:r>
          </a:p>
          <a:p>
            <a:pPr>
              <a:defRPr/>
            </a:pPr>
            <a:endParaRPr lang="en-US" dirty="0"/>
          </a:p>
          <a:p>
            <a:pPr>
              <a:defRPr/>
            </a:pPr>
            <a:r>
              <a:rPr lang="en-US" dirty="0"/>
              <a:t>Unconditional Jump</a:t>
            </a:r>
          </a:p>
          <a:p>
            <a:pPr>
              <a:defRPr/>
            </a:pPr>
            <a:endParaRPr lang="en-US" dirty="0"/>
          </a:p>
          <a:p>
            <a:pPr>
              <a:defRPr/>
            </a:pPr>
            <a:r>
              <a:rPr lang="en-US" dirty="0"/>
              <a:t>Relative Addressing</a:t>
            </a:r>
          </a:p>
          <a:p>
            <a:pPr>
              <a:defRPr/>
            </a:pPr>
            <a:endParaRPr lang="en-US" dirty="0"/>
          </a:p>
          <a:p>
            <a:pPr>
              <a:defRPr/>
            </a:pPr>
            <a:r>
              <a:rPr lang="en-US" dirty="0"/>
              <a:t>Types of Jump</a:t>
            </a:r>
          </a:p>
          <a:p>
            <a:pPr>
              <a:buClr>
                <a:schemeClr val="tx2"/>
              </a:buClr>
              <a:defRPr/>
            </a:pPr>
            <a:endParaRPr lang="en-US" dirty="0"/>
          </a:p>
          <a:p>
            <a:pPr>
              <a:buClr>
                <a:schemeClr val="tx2"/>
              </a:buClr>
              <a:defRPr/>
            </a:pPr>
            <a:r>
              <a:rPr lang="en-US" dirty="0"/>
              <a:t>Sorting Example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Large confetti">
            <a:extLst>
              <a:ext uri="{FF2B5EF4-FFF2-40B4-BE49-F238E27FC236}">
                <a16:creationId xmlns:a16="http://schemas.microsoft.com/office/drawing/2014/main" id="{5293B52E-843E-4E4B-8031-4B998E7B5735}"/>
              </a:ext>
            </a:extLst>
          </p:cNvPr>
          <p:cNvSpPr>
            <a:spLocks noGrp="1"/>
          </p:cNvSpPr>
          <p:nvPr>
            <p:ph type="title"/>
          </p:nvPr>
        </p:nvSpPr>
        <p:spPr/>
        <p:txBody>
          <a:bodyPr/>
          <a:lstStyle/>
          <a:p>
            <a:pPr eaLnBrk="1" hangingPunct="1"/>
            <a:r>
              <a:rPr lang="en-US" altLang="en-US" sz="4000" b="1"/>
              <a:t>Conditional Jumps</a:t>
            </a:r>
          </a:p>
        </p:txBody>
      </p:sp>
      <p:sp>
        <p:nvSpPr>
          <p:cNvPr id="34819" name="Rectangle 3">
            <a:extLst>
              <a:ext uri="{FF2B5EF4-FFF2-40B4-BE49-F238E27FC236}">
                <a16:creationId xmlns:a16="http://schemas.microsoft.com/office/drawing/2014/main" id="{4BC60FAB-A858-4105-B791-72C3051D9ABD}"/>
              </a:ext>
            </a:extLst>
          </p:cNvPr>
          <p:cNvSpPr>
            <a:spLocks noGrp="1"/>
          </p:cNvSpPr>
          <p:nvPr>
            <p:ph type="body" idx="1"/>
          </p:nvPr>
        </p:nvSpPr>
        <p:spPr>
          <a:xfrm>
            <a:off x="838200" y="1917700"/>
            <a:ext cx="10914063" cy="4191000"/>
          </a:xfrm>
        </p:spPr>
        <p:txBody>
          <a:bodyPr/>
          <a:lstStyle/>
          <a:p>
            <a:pPr eaLnBrk="1" hangingPunct="1"/>
            <a:r>
              <a:rPr lang="en-US" altLang="en-US" b="1">
                <a:latin typeface="Courier New" panose="02070309020205020404" pitchFamily="49" charset="0"/>
              </a:rPr>
              <a:t>jz	;jump if zero		[ZF=1]</a:t>
            </a:r>
          </a:p>
          <a:p>
            <a:pPr eaLnBrk="1" hangingPunct="1"/>
            <a:r>
              <a:rPr lang="en-US" altLang="en-US" b="1">
                <a:latin typeface="Courier New" panose="02070309020205020404" pitchFamily="49" charset="0"/>
              </a:rPr>
              <a:t>Jnz ;jump if not zero	[ZF=0]</a:t>
            </a:r>
          </a:p>
          <a:p>
            <a:pPr eaLnBrk="1" hangingPunct="1">
              <a:buFontTx/>
              <a:buNone/>
            </a:pPr>
            <a:endParaRPr lang="en-US" altLang="en-US" b="1">
              <a:latin typeface="Courier New" panose="02070309020205020404" pitchFamily="49" charset="0"/>
            </a:endParaRPr>
          </a:p>
          <a:p>
            <a:pPr eaLnBrk="1" hangingPunct="1">
              <a:buFontTx/>
              <a:buNone/>
            </a:pPr>
            <a:r>
              <a:rPr lang="en-US" altLang="en-US" b="1">
                <a:latin typeface="Courier New" panose="02070309020205020404" pitchFamily="49" charset="0"/>
              </a:rPr>
              <a:t>Example</a:t>
            </a:r>
          </a:p>
          <a:p>
            <a:pPr eaLnBrk="1" hangingPunct="1">
              <a:buFontTx/>
              <a:buNone/>
            </a:pPr>
            <a:r>
              <a:rPr lang="en-US" altLang="en-US" b="1">
                <a:latin typeface="Courier New" panose="02070309020205020404" pitchFamily="49" charset="0"/>
              </a:rPr>
              <a:t>		cmp	ax, bx</a:t>
            </a:r>
          </a:p>
          <a:p>
            <a:pPr eaLnBrk="1" hangingPunct="1">
              <a:buFontTx/>
              <a:buNone/>
            </a:pPr>
            <a:r>
              <a:rPr lang="en-US" altLang="en-US" b="1">
                <a:latin typeface="Courier New" panose="02070309020205020404" pitchFamily="49" charset="0"/>
              </a:rPr>
              <a:t>   	jz	label1</a:t>
            </a:r>
          </a:p>
          <a:p>
            <a:pPr eaLnBrk="1" hangingPunct="1">
              <a:buFontTx/>
              <a:buNone/>
            </a:pPr>
            <a:endParaRPr lang="en-US" altLang="en-US" b="1">
              <a:latin typeface="Courier New" panose="02070309020205020404" pitchFamily="49" charset="0"/>
            </a:endParaRPr>
          </a:p>
          <a:p>
            <a:pPr eaLnBrk="1" hangingPunct="1">
              <a:buFontTx/>
              <a:buNone/>
            </a:pPr>
            <a:r>
              <a:rPr lang="en-US" altLang="en-US" b="1">
                <a:latin typeface="Courier New" panose="02070309020205020404" pitchFamily="49" charset="0"/>
              </a:rPr>
              <a:t> </a:t>
            </a:r>
            <a:r>
              <a:rPr lang="en-US" altLang="en-US" sz="1800" b="1">
                <a:latin typeface="Courier New" panose="02070309020205020404" pitchFamily="49" charset="0"/>
              </a:rPr>
              <a:t>This is to check that wether ax=bx and if both are equal than we will jump.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descr="Large confetti">
            <a:extLst>
              <a:ext uri="{FF2B5EF4-FFF2-40B4-BE49-F238E27FC236}">
                <a16:creationId xmlns:a16="http://schemas.microsoft.com/office/drawing/2014/main" id="{A3B1CF93-3635-413B-A4CB-82DE97FB2D96}"/>
              </a:ext>
            </a:extLst>
          </p:cNvPr>
          <p:cNvSpPr>
            <a:spLocks noGrp="1"/>
          </p:cNvSpPr>
          <p:nvPr>
            <p:ph type="title"/>
          </p:nvPr>
        </p:nvSpPr>
        <p:spPr>
          <a:noFill/>
        </p:spPr>
        <p:txBody>
          <a:bodyPr/>
          <a:lstStyle/>
          <a:p>
            <a:pPr eaLnBrk="1" hangingPunct="1"/>
            <a:r>
              <a:rPr lang="en-US" altLang="en-US" sz="4000" b="1"/>
              <a:t>Conditional Jumps</a:t>
            </a:r>
          </a:p>
        </p:txBody>
      </p:sp>
      <p:sp>
        <p:nvSpPr>
          <p:cNvPr id="36867" name="Rectangle 5">
            <a:extLst>
              <a:ext uri="{FF2B5EF4-FFF2-40B4-BE49-F238E27FC236}">
                <a16:creationId xmlns:a16="http://schemas.microsoft.com/office/drawing/2014/main" id="{E3D0C163-D41F-436C-833C-4A7D97D28067}"/>
              </a:ext>
            </a:extLst>
          </p:cNvPr>
          <p:cNvSpPr>
            <a:spLocks noGrp="1"/>
          </p:cNvSpPr>
          <p:nvPr>
            <p:ph type="body" idx="1"/>
          </p:nvPr>
        </p:nvSpPr>
        <p:spPr>
          <a:xfrm>
            <a:off x="1524000" y="1905000"/>
            <a:ext cx="9144000" cy="4191000"/>
          </a:xfrm>
          <a:noFill/>
        </p:spPr>
        <p:txBody>
          <a:bodyPr/>
          <a:lstStyle/>
          <a:p>
            <a:pPr eaLnBrk="1" hangingPunct="1"/>
            <a:r>
              <a:rPr lang="en-US" altLang="en-US" b="1">
                <a:latin typeface="Courier New" panose="02070309020205020404" pitchFamily="49" charset="0"/>
              </a:rPr>
              <a:t>je	;jump if equal	    [same as jz]</a:t>
            </a:r>
          </a:p>
          <a:p>
            <a:pPr eaLnBrk="1" hangingPunct="1"/>
            <a:r>
              <a:rPr lang="en-US" altLang="en-US" b="1">
                <a:latin typeface="Courier New" panose="02070309020205020404" pitchFamily="49" charset="0"/>
              </a:rPr>
              <a:t>Jne ;jump if not equal	[same as jnz]</a:t>
            </a:r>
          </a:p>
          <a:p>
            <a:pPr eaLnBrk="1" hangingPunct="1">
              <a:buFontTx/>
              <a:buNone/>
            </a:pPr>
            <a:endParaRPr lang="en-US" altLang="en-US" b="1">
              <a:latin typeface="Courier New" panose="02070309020205020404" pitchFamily="49" charset="0"/>
            </a:endParaRPr>
          </a:p>
          <a:p>
            <a:pPr eaLnBrk="1" hangingPunct="1">
              <a:buFontTx/>
              <a:buNone/>
            </a:pPr>
            <a:endParaRPr lang="en-US" altLang="en-US" b="1">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Large confetti">
            <a:extLst>
              <a:ext uri="{FF2B5EF4-FFF2-40B4-BE49-F238E27FC236}">
                <a16:creationId xmlns:a16="http://schemas.microsoft.com/office/drawing/2014/main" id="{9FADEE2A-636A-4F22-8A1B-0EF5AF2C8FF7}"/>
              </a:ext>
            </a:extLst>
          </p:cNvPr>
          <p:cNvSpPr>
            <a:spLocks noGrp="1"/>
          </p:cNvSpPr>
          <p:nvPr>
            <p:ph type="title"/>
          </p:nvPr>
        </p:nvSpPr>
        <p:spPr/>
        <p:txBody>
          <a:bodyPr/>
          <a:lstStyle/>
          <a:p>
            <a:pPr eaLnBrk="1" hangingPunct="1"/>
            <a:r>
              <a:rPr lang="en-US" altLang="en-US" sz="4000" b="1"/>
              <a:t>Conditional Jumps</a:t>
            </a:r>
          </a:p>
        </p:txBody>
      </p:sp>
      <p:sp>
        <p:nvSpPr>
          <p:cNvPr id="38915" name="Rectangle 3">
            <a:extLst>
              <a:ext uri="{FF2B5EF4-FFF2-40B4-BE49-F238E27FC236}">
                <a16:creationId xmlns:a16="http://schemas.microsoft.com/office/drawing/2014/main" id="{B19308AF-2B96-4924-B16E-5A2A604F05F8}"/>
              </a:ext>
            </a:extLst>
          </p:cNvPr>
          <p:cNvSpPr>
            <a:spLocks noGrp="1"/>
          </p:cNvSpPr>
          <p:nvPr>
            <p:ph type="body" idx="1"/>
          </p:nvPr>
        </p:nvSpPr>
        <p:spPr/>
        <p:txBody>
          <a:bodyPr/>
          <a:lstStyle/>
          <a:p>
            <a:pPr eaLnBrk="1" hangingPunct="1"/>
            <a:r>
              <a:rPr lang="en-US" altLang="en-US" b="1">
                <a:latin typeface="Courier New" panose="02070309020205020404" pitchFamily="49" charset="0"/>
              </a:rPr>
              <a:t>jc	;jump if carry		[CF=1]</a:t>
            </a:r>
          </a:p>
          <a:p>
            <a:pPr eaLnBrk="1" hangingPunct="1"/>
            <a:r>
              <a:rPr lang="en-US" altLang="en-US" b="1">
                <a:latin typeface="Courier New" panose="02070309020205020404" pitchFamily="49" charset="0"/>
              </a:rPr>
              <a:t>Jnc ;jump if not carry	[CF=0]</a:t>
            </a:r>
          </a:p>
          <a:p>
            <a:pPr eaLnBrk="1" hangingPunct="1">
              <a:buFontTx/>
              <a:buNone/>
            </a:pPr>
            <a:endParaRPr lang="en-US" altLang="en-US" b="1">
              <a:latin typeface="Courier New" panose="02070309020205020404" pitchFamily="49" charset="0"/>
            </a:endParaRPr>
          </a:p>
          <a:p>
            <a:pPr eaLnBrk="1" hangingPunct="1">
              <a:buFontTx/>
              <a:buNone/>
            </a:pPr>
            <a:r>
              <a:rPr lang="en-US" altLang="en-US" b="1">
                <a:latin typeface="Courier New" panose="02070309020205020404" pitchFamily="49" charset="0"/>
              </a:rPr>
              <a:t>Example</a:t>
            </a:r>
          </a:p>
          <a:p>
            <a:pPr eaLnBrk="1" hangingPunct="1">
              <a:buFontTx/>
              <a:buNone/>
            </a:pPr>
            <a:r>
              <a:rPr lang="en-US" altLang="en-US" b="1">
                <a:latin typeface="Courier New" panose="02070309020205020404" pitchFamily="49" charset="0"/>
              </a:rPr>
              <a:t>		.add	ax, bx</a:t>
            </a:r>
          </a:p>
          <a:p>
            <a:pPr eaLnBrk="1" hangingPunct="1">
              <a:buFontTx/>
              <a:buNone/>
            </a:pPr>
            <a:r>
              <a:rPr lang="en-US" altLang="en-US" b="1">
                <a:latin typeface="Courier New" panose="02070309020205020404" pitchFamily="49" charset="0"/>
              </a:rPr>
              <a:t>   	jc	label1</a:t>
            </a:r>
          </a:p>
          <a:p>
            <a:pPr eaLnBrk="1" hangingPunct="1">
              <a:buFontTx/>
              <a:buNone/>
            </a:pPr>
            <a:r>
              <a:rPr lang="en-US" altLang="en-US" b="1">
                <a:latin typeface="Courier New" panose="02070309020205020404" pitchFamily="49" charset="0"/>
              </a:rPr>
              <a:t>  		.sub	ax, bx</a:t>
            </a:r>
          </a:p>
          <a:p>
            <a:pPr eaLnBrk="1" hangingPunct="1">
              <a:buFontTx/>
              <a:buNone/>
            </a:pPr>
            <a:r>
              <a:rPr lang="en-US" altLang="en-US" b="1">
                <a:latin typeface="Courier New" panose="02070309020205020404" pitchFamily="49" charset="0"/>
              </a:rPr>
              <a:t>  		jnc	label1</a:t>
            </a:r>
          </a:p>
          <a:p>
            <a:pPr eaLnBrk="1" hangingPunct="1">
              <a:buFontTx/>
              <a:buNone/>
            </a:pPr>
            <a:endParaRPr lang="en-US" altLang="en-US" b="1">
              <a:latin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descr="Large confetti">
            <a:extLst>
              <a:ext uri="{FF2B5EF4-FFF2-40B4-BE49-F238E27FC236}">
                <a16:creationId xmlns:a16="http://schemas.microsoft.com/office/drawing/2014/main" id="{E499A83F-37A2-4527-BEFC-24301CFC1966}"/>
              </a:ext>
            </a:extLst>
          </p:cNvPr>
          <p:cNvSpPr>
            <a:spLocks noGrp="1"/>
          </p:cNvSpPr>
          <p:nvPr>
            <p:ph type="title"/>
          </p:nvPr>
        </p:nvSpPr>
        <p:spPr>
          <a:noFill/>
        </p:spPr>
        <p:txBody>
          <a:bodyPr/>
          <a:lstStyle/>
          <a:p>
            <a:pPr eaLnBrk="1" hangingPunct="1"/>
            <a:r>
              <a:rPr lang="en-US" altLang="en-US" sz="4000" b="1"/>
              <a:t>Conditional Jumps</a:t>
            </a:r>
          </a:p>
        </p:txBody>
      </p:sp>
      <p:sp>
        <p:nvSpPr>
          <p:cNvPr id="40963" name="Rectangle 5">
            <a:extLst>
              <a:ext uri="{FF2B5EF4-FFF2-40B4-BE49-F238E27FC236}">
                <a16:creationId xmlns:a16="http://schemas.microsoft.com/office/drawing/2014/main" id="{689217D9-A15A-41FE-AFA5-4B32D524D07E}"/>
              </a:ext>
            </a:extLst>
          </p:cNvPr>
          <p:cNvSpPr>
            <a:spLocks noGrp="1"/>
          </p:cNvSpPr>
          <p:nvPr>
            <p:ph type="body" idx="1"/>
          </p:nvPr>
        </p:nvSpPr>
        <p:spPr>
          <a:noFill/>
        </p:spPr>
        <p:txBody>
          <a:bodyPr/>
          <a:lstStyle/>
          <a:p>
            <a:pPr eaLnBrk="1" hangingPunct="1"/>
            <a:r>
              <a:rPr lang="en-US" altLang="en-US" sz="2400" b="1">
                <a:latin typeface="Courier New" panose="02070309020205020404" pitchFamily="49" charset="0"/>
              </a:rPr>
              <a:t>ja	;jump if above	[ZF = 0 and CF=0]</a:t>
            </a:r>
          </a:p>
          <a:p>
            <a:pPr eaLnBrk="1" hangingPunct="1"/>
            <a:r>
              <a:rPr lang="en-US" altLang="en-US" sz="2400" b="1">
                <a:latin typeface="Courier New" panose="02070309020205020404" pitchFamily="49" charset="0"/>
              </a:rPr>
              <a:t>jb  ;jump if below	[CF=1]</a:t>
            </a:r>
          </a:p>
          <a:p>
            <a:pPr eaLnBrk="1" hangingPunct="1">
              <a:buFontTx/>
              <a:buNone/>
            </a:pPr>
            <a:r>
              <a:rPr lang="en-US" altLang="en-US" sz="2400" b="1">
                <a:latin typeface="Courier New" panose="02070309020205020404" pitchFamily="49" charset="0"/>
              </a:rPr>
              <a:t>			unsigned integers</a:t>
            </a:r>
          </a:p>
          <a:p>
            <a:pPr eaLnBrk="1" hangingPunct="1">
              <a:buFontTx/>
              <a:buNone/>
            </a:pPr>
            <a:endParaRPr lang="en-US" altLang="en-US" sz="2400" b="1">
              <a:latin typeface="Courier New" panose="02070309020205020404" pitchFamily="49" charset="0"/>
            </a:endParaRPr>
          </a:p>
          <a:p>
            <a:pPr eaLnBrk="1" hangingPunct="1">
              <a:buFontTx/>
              <a:buNone/>
            </a:pPr>
            <a:endParaRPr lang="en-US" altLang="en-US" sz="2400" b="1">
              <a:latin typeface="Courier New" panose="02070309020205020404" pitchFamily="49" charset="0"/>
            </a:endParaRPr>
          </a:p>
          <a:p>
            <a:pPr eaLnBrk="1" hangingPunct="1"/>
            <a:r>
              <a:rPr lang="en-US" altLang="en-US" sz="2400" b="1">
                <a:latin typeface="Courier New" panose="02070309020205020404" pitchFamily="49" charset="0"/>
              </a:rPr>
              <a:t>jl	;jump if less	[SF &lt;&gt; OF=0]</a:t>
            </a:r>
          </a:p>
          <a:p>
            <a:pPr eaLnBrk="1" hangingPunct="1"/>
            <a:r>
              <a:rPr lang="en-US" altLang="en-US" sz="2400" b="1">
                <a:latin typeface="Courier New" panose="02070309020205020404" pitchFamily="49" charset="0"/>
              </a:rPr>
              <a:t>jg  ;jump if greater	[ZF = 0 and SF=OF]</a:t>
            </a:r>
          </a:p>
          <a:p>
            <a:pPr eaLnBrk="1" hangingPunct="1">
              <a:buFontTx/>
              <a:buNone/>
            </a:pPr>
            <a:r>
              <a:rPr lang="en-US" altLang="en-US" sz="2400" b="1">
                <a:latin typeface="Courier New" panose="02070309020205020404" pitchFamily="49" charset="0"/>
              </a:rPr>
              <a:t>			signed integers</a:t>
            </a:r>
          </a:p>
          <a:p>
            <a:pPr eaLnBrk="1" hangingPunct="1">
              <a:buFontTx/>
              <a:buNone/>
            </a:pPr>
            <a:endParaRPr lang="en-US" altLang="en-US" sz="2400" b="1">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descr="Large confetti">
            <a:extLst>
              <a:ext uri="{FF2B5EF4-FFF2-40B4-BE49-F238E27FC236}">
                <a16:creationId xmlns:a16="http://schemas.microsoft.com/office/drawing/2014/main" id="{DA43E559-4247-4FB1-8702-95855BFF92A6}"/>
              </a:ext>
            </a:extLst>
          </p:cNvPr>
          <p:cNvSpPr>
            <a:spLocks noGrp="1"/>
          </p:cNvSpPr>
          <p:nvPr>
            <p:ph type="title"/>
          </p:nvPr>
        </p:nvSpPr>
        <p:spPr>
          <a:xfrm>
            <a:off x="101600" y="50800"/>
            <a:ext cx="10515600" cy="1325563"/>
          </a:xfrm>
          <a:noFill/>
        </p:spPr>
        <p:txBody>
          <a:bodyPr/>
          <a:lstStyle/>
          <a:p>
            <a:pPr eaLnBrk="1" hangingPunct="1"/>
            <a:r>
              <a:rPr lang="en-US" altLang="en-US" sz="4000" b="1"/>
              <a:t>Conditional Jumps</a:t>
            </a:r>
          </a:p>
        </p:txBody>
      </p:sp>
      <p:sp>
        <p:nvSpPr>
          <p:cNvPr id="48131" name="Rectangle 5">
            <a:extLst>
              <a:ext uri="{FF2B5EF4-FFF2-40B4-BE49-F238E27FC236}">
                <a16:creationId xmlns:a16="http://schemas.microsoft.com/office/drawing/2014/main" id="{3D3B3445-C79F-4B98-AB14-FAF0923BF3BB}"/>
              </a:ext>
            </a:extLst>
          </p:cNvPr>
          <p:cNvSpPr>
            <a:spLocks noGrp="1" noChangeArrowheads="1"/>
          </p:cNvSpPr>
          <p:nvPr>
            <p:ph type="body" idx="1"/>
          </p:nvPr>
        </p:nvSpPr>
        <p:spPr>
          <a:xfrm>
            <a:off x="838200" y="998538"/>
            <a:ext cx="10515600" cy="4927600"/>
          </a:xfrm>
        </p:spPr>
        <p:txBody>
          <a:bodyPr/>
          <a:lstStyle/>
          <a:p>
            <a:pPr eaLnBrk="1" hangingPunct="1">
              <a:defRPr/>
            </a:pPr>
            <a:r>
              <a:rPr lang="en-US" altLang="en-US" sz="1800" dirty="0"/>
              <a:t>The relationship is always from destination to source.</a:t>
            </a:r>
          </a:p>
          <a:p>
            <a:pPr eaLnBrk="1" hangingPunct="1">
              <a:defRPr/>
            </a:pPr>
            <a:r>
              <a:rPr lang="en-US" altLang="en-US" sz="1800" dirty="0"/>
              <a:t>If the destination is above (greater) the source than the jump will be taken.</a:t>
            </a:r>
          </a:p>
          <a:p>
            <a:pPr eaLnBrk="1" hangingPunct="1">
              <a:defRPr/>
            </a:pPr>
            <a:r>
              <a:rPr lang="en-US" altLang="en-US" sz="1800" dirty="0"/>
              <a:t>Similarly </a:t>
            </a:r>
            <a:r>
              <a:rPr lang="en-US" altLang="en-US" sz="1800" dirty="0" err="1"/>
              <a:t>jb</a:t>
            </a:r>
            <a:r>
              <a:rPr lang="en-US" altLang="en-US" sz="1800" dirty="0"/>
              <a:t> means that if the destination is below source so it is less than the source.</a:t>
            </a:r>
          </a:p>
          <a:p>
            <a:pPr eaLnBrk="1" hangingPunct="1">
              <a:defRPr/>
            </a:pPr>
            <a:r>
              <a:rPr lang="en-US" altLang="en-US" sz="1800" dirty="0"/>
              <a:t>Both of these are associated with the unsigned integers.</a:t>
            </a:r>
          </a:p>
          <a:p>
            <a:pPr marL="0" indent="0" eaLnBrk="1" hangingPunct="1">
              <a:buFont typeface="Arial" panose="020B0604020202020204" pitchFamily="34" charset="0"/>
              <a:buNone/>
              <a:defRPr/>
            </a:pPr>
            <a:r>
              <a:rPr lang="en-US" altLang="en-US" sz="1800" dirty="0"/>
              <a:t>-------------------------------------------------------</a:t>
            </a:r>
          </a:p>
          <a:p>
            <a:pPr eaLnBrk="1" hangingPunct="1">
              <a:defRPr/>
            </a:pPr>
            <a:r>
              <a:rPr lang="en-US" altLang="en-US" sz="1800" dirty="0"/>
              <a:t>Jump if less means that the destination is less than or smaller than the source</a:t>
            </a:r>
          </a:p>
          <a:p>
            <a:pPr marL="0" indent="0" eaLnBrk="1" hangingPunct="1">
              <a:buFont typeface="Arial" panose="020B0604020202020204" pitchFamily="34" charset="0"/>
              <a:buNone/>
              <a:defRPr/>
            </a:pPr>
            <a:r>
              <a:rPr lang="en-US" altLang="en-US" sz="1800" dirty="0"/>
              <a:t>-------------------------------------------------------</a:t>
            </a:r>
          </a:p>
          <a:p>
            <a:pPr eaLnBrk="1" hangingPunct="1">
              <a:defRPr/>
            </a:pPr>
            <a:r>
              <a:rPr lang="en-US" altLang="en-US" sz="1800" dirty="0"/>
              <a:t>The comparison is a relationship from the destination to the source so here the relationship also means in the sense so if we are saying that jump is above so what is above what i.e. source is above the destination or the destination is above the source .</a:t>
            </a:r>
          </a:p>
          <a:p>
            <a:pPr eaLnBrk="1" hangingPunct="1">
              <a:defRPr/>
            </a:pPr>
            <a:r>
              <a:rPr lang="en-US" altLang="en-US" sz="1800" dirty="0"/>
              <a:t>If the destination is above the sources than the ‘jump if above ‘ will be taken here above means greater and it means that the numbers that we are using for comparison are all un signed integers so above means that the destination number is greater than the source number. </a:t>
            </a:r>
          </a:p>
          <a:p>
            <a:pPr marL="0" indent="0" eaLnBrk="1" hangingPunct="1">
              <a:lnSpc>
                <a:spcPct val="100000"/>
              </a:lnSpc>
              <a:spcBef>
                <a:spcPct val="30000"/>
              </a:spcBef>
              <a:buFont typeface="Arial" panose="020B0604020202020204" pitchFamily="34" charset="0"/>
              <a:buNone/>
              <a:defRPr/>
            </a:pPr>
            <a:r>
              <a:rPr lang="en-US" altLang="en-US" sz="1800" dirty="0"/>
              <a:t>-------------------------------------------------------</a:t>
            </a:r>
          </a:p>
          <a:p>
            <a:pPr>
              <a:defRPr/>
            </a:pPr>
            <a:r>
              <a:rPr lang="en-US" sz="1800" dirty="0"/>
              <a:t>If x &lt;&gt; y Then can be read as </a:t>
            </a:r>
          </a:p>
          <a:p>
            <a:pPr>
              <a:defRPr/>
            </a:pPr>
            <a:r>
              <a:rPr lang="en-US" sz="1800" dirty="0"/>
              <a:t>if </a:t>
            </a:r>
            <a:r>
              <a:rPr lang="en-US" sz="1800" i="1" dirty="0"/>
              <a:t>x is less than y</a:t>
            </a:r>
            <a:r>
              <a:rPr lang="en-US" sz="1800" dirty="0"/>
              <a:t> </a:t>
            </a:r>
            <a:r>
              <a:rPr lang="en-US" sz="1800" b="1" dirty="0"/>
              <a:t>or</a:t>
            </a:r>
            <a:r>
              <a:rPr lang="en-US" sz="1800" dirty="0"/>
              <a:t> x </a:t>
            </a:r>
            <a:r>
              <a:rPr lang="en-US" sz="1800" i="1" dirty="0"/>
              <a:t>is greater than y</a:t>
            </a:r>
            <a:r>
              <a:rPr lang="en-US" sz="1800" dirty="0"/>
              <a:t> then</a:t>
            </a:r>
          </a:p>
          <a:p>
            <a:pPr>
              <a:defRPr/>
            </a:pPr>
            <a:r>
              <a:rPr lang="en-US" sz="1800" dirty="0"/>
              <a:t>The logical outcome being "If x is anything </a:t>
            </a:r>
            <a:r>
              <a:rPr lang="en-US" sz="1800" b="1" dirty="0"/>
              <a:t>except</a:t>
            </a:r>
            <a:r>
              <a:rPr lang="en-US" sz="1800" dirty="0"/>
              <a:t> equal to 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descr="Large confetti">
            <a:extLst>
              <a:ext uri="{FF2B5EF4-FFF2-40B4-BE49-F238E27FC236}">
                <a16:creationId xmlns:a16="http://schemas.microsoft.com/office/drawing/2014/main" id="{6467BEEA-9D91-4D67-BC8B-C78D2ACCCD42}"/>
              </a:ext>
            </a:extLst>
          </p:cNvPr>
          <p:cNvSpPr>
            <a:spLocks noGrp="1"/>
          </p:cNvSpPr>
          <p:nvPr>
            <p:ph type="title"/>
          </p:nvPr>
        </p:nvSpPr>
        <p:spPr>
          <a:noFill/>
        </p:spPr>
        <p:txBody>
          <a:bodyPr/>
          <a:lstStyle/>
          <a:p>
            <a:pPr eaLnBrk="1" hangingPunct="1"/>
            <a:r>
              <a:rPr lang="en-US" altLang="en-US" sz="4000" b="1"/>
              <a:t>Conditional Jumps</a:t>
            </a:r>
          </a:p>
        </p:txBody>
      </p:sp>
      <p:sp>
        <p:nvSpPr>
          <p:cNvPr id="45059" name="Rectangle 5">
            <a:extLst>
              <a:ext uri="{FF2B5EF4-FFF2-40B4-BE49-F238E27FC236}">
                <a16:creationId xmlns:a16="http://schemas.microsoft.com/office/drawing/2014/main" id="{F5B4CABF-2391-4523-9D2C-D25790B1E6EC}"/>
              </a:ext>
            </a:extLst>
          </p:cNvPr>
          <p:cNvSpPr>
            <a:spLocks noGrp="1"/>
          </p:cNvSpPr>
          <p:nvPr>
            <p:ph type="body" idx="1"/>
          </p:nvPr>
        </p:nvSpPr>
        <p:spPr>
          <a:noFill/>
        </p:spPr>
        <p:txBody>
          <a:bodyPr/>
          <a:lstStyle/>
          <a:p>
            <a:pPr eaLnBrk="1" hangingPunct="1"/>
            <a:r>
              <a:rPr lang="en-US" altLang="en-US" b="1">
                <a:latin typeface="Courier New" panose="02070309020205020404" pitchFamily="49" charset="0"/>
              </a:rPr>
              <a:t>Jae ;jump if above or equal</a:t>
            </a:r>
          </a:p>
          <a:p>
            <a:pPr eaLnBrk="1" hangingPunct="1"/>
            <a:r>
              <a:rPr lang="en-US" altLang="en-US" b="1">
                <a:latin typeface="Courier New" panose="02070309020205020404" pitchFamily="49" charset="0"/>
              </a:rPr>
              <a:t>jbe ;jump if below or equal</a:t>
            </a:r>
          </a:p>
          <a:p>
            <a:pPr eaLnBrk="1" hangingPunct="1"/>
            <a:r>
              <a:rPr lang="en-US" altLang="en-US" b="1">
                <a:latin typeface="Courier New" panose="02070309020205020404" pitchFamily="49" charset="0"/>
              </a:rPr>
              <a:t>jge ;jump if greater or equal</a:t>
            </a:r>
          </a:p>
          <a:p>
            <a:pPr eaLnBrk="1" hangingPunct="1"/>
            <a:r>
              <a:rPr lang="en-US" altLang="en-US" b="1">
                <a:latin typeface="Courier New" panose="02070309020205020404" pitchFamily="49" charset="0"/>
              </a:rPr>
              <a:t>jle ;jump if less or equal</a:t>
            </a:r>
          </a:p>
          <a:p>
            <a:pPr eaLnBrk="1" hangingPunct="1"/>
            <a:r>
              <a:rPr lang="en-US" altLang="en-US" b="1">
                <a:latin typeface="Courier New" panose="02070309020205020404" pitchFamily="49" charset="0"/>
              </a:rPr>
              <a:t>jno ;Jump if not overflow</a:t>
            </a:r>
          </a:p>
          <a:p>
            <a:pPr eaLnBrk="1" hangingPunct="1"/>
            <a:r>
              <a:rPr lang="en-US" altLang="en-US" b="1">
                <a:latin typeface="Courier New" panose="02070309020205020404" pitchFamily="49" charset="0"/>
              </a:rPr>
              <a:t>jns ; Jump if not sign</a:t>
            </a:r>
          </a:p>
          <a:p>
            <a:pPr eaLnBrk="1" hangingPunct="1">
              <a:buFontTx/>
              <a:buNone/>
            </a:pPr>
            <a:endParaRPr lang="en-US" altLang="en-US" b="1">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Large confetti">
            <a:extLst>
              <a:ext uri="{FF2B5EF4-FFF2-40B4-BE49-F238E27FC236}">
                <a16:creationId xmlns:a16="http://schemas.microsoft.com/office/drawing/2014/main" id="{99D0E420-C0C8-41B0-8C4E-FB201622228D}"/>
              </a:ext>
            </a:extLst>
          </p:cNvPr>
          <p:cNvSpPr>
            <a:spLocks noGrp="1"/>
          </p:cNvSpPr>
          <p:nvPr>
            <p:ph type="title"/>
          </p:nvPr>
        </p:nvSpPr>
        <p:spPr/>
        <p:txBody>
          <a:bodyPr/>
          <a:lstStyle/>
          <a:p>
            <a:pPr eaLnBrk="1" hangingPunct="1"/>
            <a:r>
              <a:rPr lang="en-US" altLang="en-US" sz="4000" b="1"/>
              <a:t>Renamed Conditional Jumps</a:t>
            </a:r>
          </a:p>
        </p:txBody>
      </p:sp>
      <p:sp>
        <p:nvSpPr>
          <p:cNvPr id="46083" name="Rectangle 3">
            <a:extLst>
              <a:ext uri="{FF2B5EF4-FFF2-40B4-BE49-F238E27FC236}">
                <a16:creationId xmlns:a16="http://schemas.microsoft.com/office/drawing/2014/main" id="{8FE00115-EF4A-4675-8102-F7AD8FDEDC7C}"/>
              </a:ext>
            </a:extLst>
          </p:cNvPr>
          <p:cNvSpPr>
            <a:spLocks noGrp="1"/>
          </p:cNvSpPr>
          <p:nvPr>
            <p:ph type="body" idx="1"/>
          </p:nvPr>
        </p:nvSpPr>
        <p:spPr>
          <a:xfrm>
            <a:off x="160338" y="1497013"/>
            <a:ext cx="6223000" cy="4351337"/>
          </a:xfrm>
        </p:spPr>
        <p:txBody>
          <a:bodyPr/>
          <a:lstStyle/>
          <a:p>
            <a:pPr eaLnBrk="1" hangingPunct="1">
              <a:lnSpc>
                <a:spcPct val="80000"/>
              </a:lnSpc>
              <a:buFontTx/>
              <a:buNone/>
            </a:pPr>
            <a:r>
              <a:rPr lang="en-US" altLang="en-US" sz="1600" b="1">
                <a:latin typeface="Courier New" panose="02070309020205020404" pitchFamily="49" charset="0"/>
              </a:rPr>
              <a:t>			</a:t>
            </a:r>
            <a:r>
              <a:rPr lang="en-US" altLang="en-US" sz="2000" b="1">
                <a:latin typeface="Courier New" panose="02070309020205020404" pitchFamily="49" charset="0"/>
              </a:rPr>
              <a:t>JNBE 	</a:t>
            </a:r>
            <a:r>
              <a:rPr lang="en-US" altLang="en-US" sz="2000" b="1">
                <a:latin typeface="Courier New" panose="02070309020205020404" pitchFamily="49" charset="0"/>
                <a:sym typeface="Wingdings" panose="05000000000000000000" pitchFamily="2" charset="2"/>
              </a:rPr>
              <a:t> 	JA</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JNB 	</a:t>
            </a:r>
            <a:r>
              <a:rPr lang="en-US" altLang="en-US" sz="2000" b="1">
                <a:latin typeface="Courier New" panose="02070309020205020404" pitchFamily="49" charset="0"/>
                <a:sym typeface="Wingdings" panose="05000000000000000000" pitchFamily="2" charset="2"/>
              </a:rPr>
              <a:t> 	JAE</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JNAE 	</a:t>
            </a:r>
            <a:r>
              <a:rPr lang="en-US" altLang="en-US" sz="2000" b="1">
                <a:latin typeface="Courier New" panose="02070309020205020404" pitchFamily="49" charset="0"/>
                <a:sym typeface="Wingdings" panose="05000000000000000000" pitchFamily="2" charset="2"/>
              </a:rPr>
              <a:t> 	JB</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JNA 	</a:t>
            </a:r>
            <a:r>
              <a:rPr lang="en-US" altLang="en-US" sz="2000" b="1">
                <a:latin typeface="Courier New" panose="02070309020205020404" pitchFamily="49" charset="0"/>
                <a:sym typeface="Wingdings" panose="05000000000000000000" pitchFamily="2" charset="2"/>
              </a:rPr>
              <a:t> 	JBE</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JZ 	</a:t>
            </a:r>
            <a:r>
              <a:rPr lang="en-US" altLang="en-US" sz="2000" b="1">
                <a:latin typeface="Courier New" panose="02070309020205020404" pitchFamily="49" charset="0"/>
                <a:sym typeface="Wingdings" panose="05000000000000000000" pitchFamily="2" charset="2"/>
              </a:rPr>
              <a:t> 	JE</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JNLE 	</a:t>
            </a:r>
            <a:r>
              <a:rPr lang="en-US" altLang="en-US" sz="2000" b="1">
                <a:latin typeface="Courier New" panose="02070309020205020404" pitchFamily="49" charset="0"/>
                <a:sym typeface="Wingdings" panose="05000000000000000000" pitchFamily="2" charset="2"/>
              </a:rPr>
              <a:t> 	JG</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JNL 	</a:t>
            </a:r>
            <a:r>
              <a:rPr lang="en-US" altLang="en-US" sz="2000" b="1">
                <a:latin typeface="Courier New" panose="02070309020205020404" pitchFamily="49" charset="0"/>
                <a:sym typeface="Wingdings" panose="05000000000000000000" pitchFamily="2" charset="2"/>
              </a:rPr>
              <a:t> 	JGE</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JNGE 	</a:t>
            </a:r>
            <a:r>
              <a:rPr lang="en-US" altLang="en-US" sz="2000" b="1">
                <a:latin typeface="Courier New" panose="02070309020205020404" pitchFamily="49" charset="0"/>
                <a:sym typeface="Wingdings" panose="05000000000000000000" pitchFamily="2" charset="2"/>
              </a:rPr>
              <a:t> 	JL</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JNG 	</a:t>
            </a:r>
            <a:r>
              <a:rPr lang="en-US" altLang="en-US" sz="2000" b="1">
                <a:latin typeface="Courier New" panose="02070309020205020404" pitchFamily="49" charset="0"/>
                <a:sym typeface="Wingdings" panose="05000000000000000000" pitchFamily="2" charset="2"/>
              </a:rPr>
              <a:t> 	JLE</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JNZ 	</a:t>
            </a:r>
            <a:r>
              <a:rPr lang="en-US" altLang="en-US" sz="2000" b="1">
                <a:latin typeface="Courier New" panose="02070309020205020404" pitchFamily="49" charset="0"/>
                <a:sym typeface="Wingdings" panose="05000000000000000000" pitchFamily="2" charset="2"/>
              </a:rPr>
              <a:t> 	JNE</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JPO 	</a:t>
            </a:r>
            <a:r>
              <a:rPr lang="en-US" altLang="en-US" sz="2000" b="1">
                <a:latin typeface="Courier New" panose="02070309020205020404" pitchFamily="49" charset="0"/>
                <a:sym typeface="Wingdings" panose="05000000000000000000" pitchFamily="2" charset="2"/>
              </a:rPr>
              <a:t> 	JNP</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			JPE 	</a:t>
            </a:r>
            <a:r>
              <a:rPr lang="en-US" altLang="en-US" sz="2000" b="1">
                <a:latin typeface="Courier New" panose="02070309020205020404" pitchFamily="49" charset="0"/>
                <a:sym typeface="Wingdings" panose="05000000000000000000" pitchFamily="2" charset="2"/>
              </a:rPr>
              <a:t> 	JP</a:t>
            </a:r>
          </a:p>
        </p:txBody>
      </p:sp>
      <p:sp>
        <p:nvSpPr>
          <p:cNvPr id="2" name="TextBox 1">
            <a:extLst>
              <a:ext uri="{FF2B5EF4-FFF2-40B4-BE49-F238E27FC236}">
                <a16:creationId xmlns:a16="http://schemas.microsoft.com/office/drawing/2014/main" id="{D07360F7-D464-489E-880C-6BD3835C5967}"/>
              </a:ext>
            </a:extLst>
          </p:cNvPr>
          <p:cNvSpPr txBox="1"/>
          <p:nvPr/>
        </p:nvSpPr>
        <p:spPr>
          <a:xfrm>
            <a:off x="4487863" y="3170238"/>
            <a:ext cx="7627937" cy="1138237"/>
          </a:xfrm>
          <a:prstGeom prst="rect">
            <a:avLst/>
          </a:prstGeom>
          <a:solidFill>
            <a:schemeClr val="accent6">
              <a:lumMod val="40000"/>
              <a:lumOff val="60000"/>
            </a:schemeClr>
          </a:solidFill>
        </p:spPr>
        <p:txBody>
          <a:bodyPr wrap="none">
            <a:spAutoFit/>
          </a:bodyPr>
          <a:lstStyle/>
          <a:p>
            <a:pPr>
              <a:defRPr/>
            </a:pPr>
            <a:r>
              <a:rPr lang="en-US" altLang="en-US" sz="2200" b="1" dirty="0"/>
              <a:t>e.g. the first one is jump if not below or equal also means that </a:t>
            </a:r>
          </a:p>
          <a:p>
            <a:pPr>
              <a:defRPr/>
            </a:pPr>
            <a:r>
              <a:rPr lang="en-US" altLang="en-US" sz="2200" b="1" dirty="0"/>
              <a:t>the destination is greater so it is JA or jump if above.</a:t>
            </a: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descr="Large confetti">
            <a:extLst>
              <a:ext uri="{FF2B5EF4-FFF2-40B4-BE49-F238E27FC236}">
                <a16:creationId xmlns:a16="http://schemas.microsoft.com/office/drawing/2014/main" id="{A004CA5B-DD93-4A52-9045-87DADE366737}"/>
              </a:ext>
            </a:extLst>
          </p:cNvPr>
          <p:cNvSpPr>
            <a:spLocks noGrp="1"/>
          </p:cNvSpPr>
          <p:nvPr>
            <p:ph type="title"/>
          </p:nvPr>
        </p:nvSpPr>
        <p:spPr>
          <a:noFill/>
        </p:spPr>
        <p:txBody>
          <a:bodyPr/>
          <a:lstStyle/>
          <a:p>
            <a:pPr eaLnBrk="1" hangingPunct="1"/>
            <a:r>
              <a:rPr lang="en-US" altLang="en-US" sz="4000" b="1"/>
              <a:t>Conditional Jumps</a:t>
            </a:r>
          </a:p>
        </p:txBody>
      </p:sp>
      <p:sp>
        <p:nvSpPr>
          <p:cNvPr id="48131" name="Rectangle 5">
            <a:extLst>
              <a:ext uri="{FF2B5EF4-FFF2-40B4-BE49-F238E27FC236}">
                <a16:creationId xmlns:a16="http://schemas.microsoft.com/office/drawing/2014/main" id="{8DC88149-805E-45A6-8A2A-E00B1358B692}"/>
              </a:ext>
            </a:extLst>
          </p:cNvPr>
          <p:cNvSpPr>
            <a:spLocks noGrp="1"/>
          </p:cNvSpPr>
          <p:nvPr>
            <p:ph type="body" idx="1"/>
          </p:nvPr>
        </p:nvSpPr>
        <p:spPr>
          <a:noFill/>
        </p:spPr>
        <p:txBody>
          <a:bodyPr/>
          <a:lstStyle/>
          <a:p>
            <a:pPr eaLnBrk="1" hangingPunct="1"/>
            <a:r>
              <a:rPr lang="en-US" altLang="en-US" b="1">
                <a:latin typeface="Courier New" panose="02070309020205020404" pitchFamily="49" charset="0"/>
              </a:rPr>
              <a:t>jcxz	;jump if the cx register is zero 							  [cx=0]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695863B5-59D7-4214-B2A6-978831FCEBA0}"/>
              </a:ext>
            </a:extLst>
          </p:cNvPr>
          <p:cNvSpPr>
            <a:spLocks noGrp="1"/>
          </p:cNvSpPr>
          <p:nvPr>
            <p:ph type="subTitle" idx="1"/>
          </p:nvPr>
        </p:nvSpPr>
        <p:spPr>
          <a:xfrm>
            <a:off x="1524000" y="1635215"/>
            <a:ext cx="9144000" cy="1655762"/>
          </a:xfrm>
        </p:spPr>
        <p:txBody>
          <a:bodyPr/>
          <a:lstStyle/>
          <a:p>
            <a:pPr eaLnBrk="1" hangingPunct="1"/>
            <a:endParaRPr lang="en-GB" altLang="en-US" sz="2800" dirty="0"/>
          </a:p>
          <a:p>
            <a:pPr eaLnBrk="1" hangingPunct="1"/>
            <a:r>
              <a:rPr lang="en-GB" altLang="en-US" sz="2800" dirty="0"/>
              <a:t>Conditional Jumps in Assembly</a:t>
            </a:r>
          </a:p>
          <a:p>
            <a:pPr eaLnBrk="1" hangingPunct="1"/>
            <a:r>
              <a:rPr lang="en-GB" altLang="en-US" sz="2800" dirty="0"/>
              <a:t>Branching</a:t>
            </a:r>
          </a:p>
          <a:p>
            <a:pPr eaLnBrk="1" hangingPunct="1"/>
            <a:r>
              <a:rPr lang="en-GB" altLang="en-US" sz="2800" dirty="0"/>
              <a:t>Types of jumps i.e. Conditional &amp; </a:t>
            </a:r>
            <a:r>
              <a:rPr lang="en-GB" altLang="en-US" sz="2800" dirty="0" err="1"/>
              <a:t>Uncoditional</a:t>
            </a:r>
            <a:endParaRPr lang="en-GB" altLang="en-US" sz="2800" dirty="0"/>
          </a:p>
          <a:p>
            <a:pPr eaLnBrk="1" hangingPunct="1"/>
            <a:r>
              <a:rPr lang="en-GB" altLang="en-US" sz="2800" dirty="0" err="1"/>
              <a:t>cmp</a:t>
            </a:r>
            <a:r>
              <a:rPr lang="en-GB" altLang="en-US" sz="2800" dirty="0"/>
              <a:t>, sub, inc, and decrement instructions…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8DD61EAC-0450-4D65-A6DC-1EE9B49474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84857A8-D1C5-4713-BA8C-0806D4EEAF30}" type="slidenum">
              <a:rPr lang="en-GB" altLang="en-US" sz="1200" smtClean="0">
                <a:solidFill>
                  <a:srgbClr val="898989"/>
                </a:solidFill>
                <a:latin typeface="Times New Roman" panose="02020603050405020304" pitchFamily="18" charset="0"/>
              </a:rPr>
              <a:pPr>
                <a:lnSpc>
                  <a:spcPct val="100000"/>
                </a:lnSpc>
                <a:spcBef>
                  <a:spcPct val="0"/>
                </a:spcBef>
                <a:buFontTx/>
                <a:buNone/>
              </a:pPr>
              <a:t>4</a:t>
            </a:fld>
            <a:endParaRPr lang="en-GB" altLang="en-US" sz="1200">
              <a:solidFill>
                <a:srgbClr val="898989"/>
              </a:solidFill>
              <a:latin typeface="Times New Roman" panose="02020603050405020304" pitchFamily="18" charset="0"/>
            </a:endParaRPr>
          </a:p>
        </p:txBody>
      </p:sp>
      <p:pic>
        <p:nvPicPr>
          <p:cNvPr id="6147" name="Picture 5">
            <a:extLst>
              <a:ext uri="{FF2B5EF4-FFF2-40B4-BE49-F238E27FC236}">
                <a16:creationId xmlns:a16="http://schemas.microsoft.com/office/drawing/2014/main" id="{6BC12B52-75D2-48EA-A53D-D4573E3638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303338"/>
            <a:ext cx="8859838"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337878AF-F22B-4DAC-BEB3-FACF385CAAB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6226CC6-1858-48D0-9C35-40367E95D6CB}" type="slidenum">
              <a:rPr lang="en-GB" altLang="en-US" sz="1200" smtClean="0">
                <a:solidFill>
                  <a:srgbClr val="898989"/>
                </a:solidFill>
                <a:latin typeface="Times New Roman" panose="02020603050405020304" pitchFamily="18" charset="0"/>
              </a:rPr>
              <a:pPr>
                <a:lnSpc>
                  <a:spcPct val="100000"/>
                </a:lnSpc>
                <a:spcBef>
                  <a:spcPct val="0"/>
                </a:spcBef>
                <a:buFontTx/>
                <a:buNone/>
              </a:pPr>
              <a:t>5</a:t>
            </a:fld>
            <a:endParaRPr lang="en-GB" altLang="en-US" sz="1200">
              <a:solidFill>
                <a:srgbClr val="898989"/>
              </a:solidFill>
              <a:latin typeface="Times New Roman" panose="02020603050405020304" pitchFamily="18" charset="0"/>
            </a:endParaRPr>
          </a:p>
        </p:txBody>
      </p:sp>
      <p:pic>
        <p:nvPicPr>
          <p:cNvPr id="8195" name="Picture 2">
            <a:extLst>
              <a:ext uri="{FF2B5EF4-FFF2-40B4-BE49-F238E27FC236}">
                <a16:creationId xmlns:a16="http://schemas.microsoft.com/office/drawing/2014/main" id="{6128778A-04FE-4C6B-8EA5-3B4AF61A6C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1863" y="795338"/>
            <a:ext cx="1078865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20449916-6BAA-46B8-9994-803A6F62CAF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4B07B0D-375E-4254-B877-527F818604E2}" type="slidenum">
              <a:rPr lang="en-GB" altLang="en-US" sz="1200" smtClean="0">
                <a:solidFill>
                  <a:srgbClr val="898989"/>
                </a:solidFill>
                <a:latin typeface="Times New Roman" panose="02020603050405020304" pitchFamily="18" charset="0"/>
              </a:rPr>
              <a:pPr>
                <a:lnSpc>
                  <a:spcPct val="100000"/>
                </a:lnSpc>
                <a:spcBef>
                  <a:spcPct val="0"/>
                </a:spcBef>
                <a:buFontTx/>
                <a:buNone/>
              </a:pPr>
              <a:t>6</a:t>
            </a:fld>
            <a:endParaRPr lang="en-GB" altLang="en-US" sz="1200">
              <a:solidFill>
                <a:srgbClr val="898989"/>
              </a:solidFill>
              <a:latin typeface="Times New Roman" panose="02020603050405020304" pitchFamily="18" charset="0"/>
            </a:endParaRPr>
          </a:p>
        </p:txBody>
      </p:sp>
      <p:pic>
        <p:nvPicPr>
          <p:cNvPr id="10243" name="Picture 3">
            <a:extLst>
              <a:ext uri="{FF2B5EF4-FFF2-40B4-BE49-F238E27FC236}">
                <a16:creationId xmlns:a16="http://schemas.microsoft.com/office/drawing/2014/main" id="{A82F2C94-4D45-4246-82C7-D704763285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3863" y="800100"/>
            <a:ext cx="8837612"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8BDD4CE9-FC7C-43A3-8BEF-84A1D6FAE7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EE2E295-5D77-4204-92B2-407F0C1970D9}" type="slidenum">
              <a:rPr lang="en-GB" altLang="en-US" sz="1200" smtClean="0">
                <a:solidFill>
                  <a:srgbClr val="898989"/>
                </a:solidFill>
                <a:latin typeface="Times New Roman" panose="02020603050405020304" pitchFamily="18" charset="0"/>
              </a:rPr>
              <a:pPr>
                <a:lnSpc>
                  <a:spcPct val="100000"/>
                </a:lnSpc>
                <a:spcBef>
                  <a:spcPct val="0"/>
                </a:spcBef>
                <a:buFontTx/>
                <a:buNone/>
              </a:pPr>
              <a:t>7</a:t>
            </a:fld>
            <a:endParaRPr lang="en-GB" altLang="en-US" sz="1200">
              <a:solidFill>
                <a:srgbClr val="898989"/>
              </a:solidFill>
              <a:latin typeface="Times New Roman" panose="02020603050405020304" pitchFamily="18" charset="0"/>
            </a:endParaRPr>
          </a:p>
        </p:txBody>
      </p:sp>
      <p:pic>
        <p:nvPicPr>
          <p:cNvPr id="12291" name="Picture 4">
            <a:extLst>
              <a:ext uri="{FF2B5EF4-FFF2-40B4-BE49-F238E27FC236}">
                <a16:creationId xmlns:a16="http://schemas.microsoft.com/office/drawing/2014/main" id="{C8B918CD-8879-43C4-AEAF-06D408DCFB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100263"/>
            <a:ext cx="101155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B1328521-EE0F-4FC3-9E78-F08782BFA8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2930D06-77F1-4521-84F6-255ED727885E}" type="slidenum">
              <a:rPr lang="en-GB" altLang="en-US" sz="1200" smtClean="0">
                <a:solidFill>
                  <a:srgbClr val="898989"/>
                </a:solidFill>
                <a:latin typeface="Times New Roman" panose="02020603050405020304" pitchFamily="18" charset="0"/>
              </a:rPr>
              <a:pPr>
                <a:lnSpc>
                  <a:spcPct val="100000"/>
                </a:lnSpc>
                <a:spcBef>
                  <a:spcPct val="0"/>
                </a:spcBef>
                <a:buFontTx/>
                <a:buNone/>
              </a:pPr>
              <a:t>8</a:t>
            </a:fld>
            <a:endParaRPr lang="en-GB" altLang="en-US" sz="1200">
              <a:solidFill>
                <a:srgbClr val="898989"/>
              </a:solidFill>
              <a:latin typeface="Times New Roman" panose="02020603050405020304" pitchFamily="18" charset="0"/>
            </a:endParaRPr>
          </a:p>
        </p:txBody>
      </p:sp>
      <p:pic>
        <p:nvPicPr>
          <p:cNvPr id="14339" name="Picture 2">
            <a:extLst>
              <a:ext uri="{FF2B5EF4-FFF2-40B4-BE49-F238E27FC236}">
                <a16:creationId xmlns:a16="http://schemas.microsoft.com/office/drawing/2014/main" id="{5953AFBD-FC0E-4494-BB1A-9CF8DEFA41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1824038"/>
            <a:ext cx="1014412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084D579F-5DB2-40E8-BE72-D308985BEC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5685872-2C24-49E0-9F27-7BBC6C2036E7}" type="slidenum">
              <a:rPr lang="en-GB" altLang="en-US" sz="1200" smtClean="0">
                <a:solidFill>
                  <a:srgbClr val="898989"/>
                </a:solidFill>
                <a:latin typeface="Times New Roman" panose="02020603050405020304" pitchFamily="18" charset="0"/>
              </a:rPr>
              <a:pPr>
                <a:lnSpc>
                  <a:spcPct val="100000"/>
                </a:lnSpc>
                <a:spcBef>
                  <a:spcPct val="0"/>
                </a:spcBef>
                <a:buFontTx/>
                <a:buNone/>
              </a:pPr>
              <a:t>9</a:t>
            </a:fld>
            <a:endParaRPr lang="en-GB" altLang="en-US" sz="1200">
              <a:solidFill>
                <a:srgbClr val="898989"/>
              </a:solidFill>
              <a:latin typeface="Times New Roman" panose="02020603050405020304" pitchFamily="18" charset="0"/>
            </a:endParaRPr>
          </a:p>
        </p:txBody>
      </p:sp>
      <p:pic>
        <p:nvPicPr>
          <p:cNvPr id="16387" name="Picture 3">
            <a:extLst>
              <a:ext uri="{FF2B5EF4-FFF2-40B4-BE49-F238E27FC236}">
                <a16:creationId xmlns:a16="http://schemas.microsoft.com/office/drawing/2014/main" id="{047BDA4C-CB88-4BFE-9D20-0B10073AEF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038350"/>
            <a:ext cx="100965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icepap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3" ma:contentTypeDescription="Create a new document." ma:contentTypeScope="" ma:versionID="bbda70f67a64fe08646bd184bf1fead5">
  <xsd:schema xmlns:xsd="http://www.w3.org/2001/XMLSchema" xmlns:xs="http://www.w3.org/2001/XMLSchema" xmlns:p="http://schemas.microsoft.com/office/2006/metadata/properties" xmlns:ns2="2899a155-2a47-4499-8be5-4abdb9e2e831" targetNamespace="http://schemas.microsoft.com/office/2006/metadata/properties" ma:root="true" ma:fieldsID="faaa76891f25d63d6d3a8a262fdfc7be" ns2:_="">
    <xsd:import namespace="2899a155-2a47-4499-8be5-4abdb9e2e83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1C3852-09D8-4DA1-918E-18D85DD7DE49}"/>
</file>

<file path=customXml/itemProps2.xml><?xml version="1.0" encoding="utf-8"?>
<ds:datastoreItem xmlns:ds="http://schemas.openxmlformats.org/officeDocument/2006/customXml" ds:itemID="{FD8EC025-2015-4CEB-B73C-20CB0CA120E1}"/>
</file>

<file path=customXml/itemProps3.xml><?xml version="1.0" encoding="utf-8"?>
<ds:datastoreItem xmlns:ds="http://schemas.openxmlformats.org/officeDocument/2006/customXml" ds:itemID="{DBD3A8D3-1E5D-474B-9414-68C65D481C55}"/>
</file>

<file path=docProps/app.xml><?xml version="1.0" encoding="utf-8"?>
<Properties xmlns="http://schemas.openxmlformats.org/officeDocument/2006/extended-properties" xmlns:vt="http://schemas.openxmlformats.org/officeDocument/2006/docPropsVTypes">
  <Template>Office Theme</Template>
  <TotalTime>1823</TotalTime>
  <Words>871</Words>
  <Application>Microsoft Office PowerPoint</Application>
  <PresentationFormat>Widescreen</PresentationFormat>
  <Paragraphs>159</Paragraphs>
  <Slides>27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Times New Roman</vt:lpstr>
      <vt:lpstr>Wingdings</vt:lpstr>
      <vt:lpstr>Ricepaper</vt:lpstr>
      <vt:lpstr>Computer Organization and Assembly Language  (CS2523)</vt:lpstr>
      <vt:lpstr>Lecture 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b/w cmp and sub</vt:lpstr>
      <vt:lpstr>Difference b/w cmp and sub - sub</vt:lpstr>
      <vt:lpstr>Difference b/w cmp and sub - cmp</vt:lpstr>
      <vt:lpstr>CMP</vt:lpstr>
      <vt:lpstr>Conditional Jump</vt:lpstr>
      <vt:lpstr>Conditional Jumps</vt:lpstr>
      <vt:lpstr>Conditional Jumps</vt:lpstr>
      <vt:lpstr>Conditional Jumps</vt:lpstr>
      <vt:lpstr>Conditional Jumps</vt:lpstr>
      <vt:lpstr>Conditional Jumps</vt:lpstr>
      <vt:lpstr>Conditional Jumps</vt:lpstr>
      <vt:lpstr>Renamed Conditional Jumps</vt:lpstr>
      <vt:lpstr>Conditional Jumps</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420</cp:revision>
  <cp:lastPrinted>1601-01-01T00:00:00Z</cp:lastPrinted>
  <dcterms:created xsi:type="dcterms:W3CDTF">2003-04-07T11:54:57Z</dcterms:created>
  <dcterms:modified xsi:type="dcterms:W3CDTF">2022-11-17T12:20:09Z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