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27"/>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9" r:id="rId20"/>
    <p:sldId id="310" r:id="rId21"/>
    <p:sldId id="311" r:id="rId22"/>
    <p:sldId id="312" r:id="rId23"/>
    <p:sldId id="313" r:id="rId24"/>
    <p:sldId id="314" r:id="rId25"/>
    <p:sldId id="315" r:id="rId26"/>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44B8C2-06CC-4399-9D07-67420AB210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3C02BC95-40DA-40CC-8AE9-2F6D535D401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83CFCE27-A299-4CC4-87BB-466B14A94B4D}" type="datetimeFigureOut">
              <a:rPr lang="en-US"/>
              <a:pPr>
                <a:defRPr/>
              </a:pPr>
              <a:t>11/3/2022</a:t>
            </a:fld>
            <a:endParaRPr lang="en-US"/>
          </a:p>
        </p:txBody>
      </p:sp>
      <p:sp>
        <p:nvSpPr>
          <p:cNvPr id="4" name="Slide Image Placeholder 3">
            <a:extLst>
              <a:ext uri="{FF2B5EF4-FFF2-40B4-BE49-F238E27FC236}">
                <a16:creationId xmlns:a16="http://schemas.microsoft.com/office/drawing/2014/main" id="{CA0D7457-6ADB-4E2A-9715-E4BA9F4598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F37A844-513A-4A72-8F97-93A2F0004D9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FC0207-E634-49D3-BC49-C841ED88B86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61689900-559F-452A-9CF7-17C7EE225CA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1CB550D-8A95-4A39-BA6D-3FFD94E99CC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7E168C6-97FA-4FCB-A890-ED4D1786EA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BEC33087-4E85-4545-BFD2-5704B4C76D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Whenever we use the offset addressing like mov ax, [0x1234] so here we are using to copy a fix value 1234</a:t>
            </a:r>
            <a:r>
              <a:rPr lang="en-US" altLang="en-US" baseline="30000"/>
              <a:t>th</a:t>
            </a:r>
            <a:r>
              <a:rPr lang="en-US" altLang="en-US"/>
              <a:t> data of the memory so the default segment from which it will pick this value is the Data Segment.</a:t>
            </a:r>
          </a:p>
        </p:txBody>
      </p:sp>
      <p:sp>
        <p:nvSpPr>
          <p:cNvPr id="5124" name="Slide Number Placeholder 3">
            <a:extLst>
              <a:ext uri="{FF2B5EF4-FFF2-40B4-BE49-F238E27FC236}">
                <a16:creationId xmlns:a16="http://schemas.microsoft.com/office/drawing/2014/main" id="{A4BE8E4A-85C9-411E-980E-BD9F362A41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E46A48-64A2-45CB-A202-B7AFB28B8FF8}" type="slidenum">
              <a:rPr lang="en-US" altLang="en-US" sz="1200" smtClean="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C56E0F2-9D46-4500-8FE9-64A633A31E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AFFF5AF6-E7DD-47CD-A9D6-E4D78AEE28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the iapx88 architecture we can not subtract a register.</a:t>
            </a:r>
          </a:p>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49C6DEDF-98EF-4CE7-8A3E-A5AB83D7AF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5F6D29-CC7E-4509-A11A-40BD05C03BB7}" type="slidenum">
              <a:rPr lang="en-US" altLang="en-US" sz="1200" smtClean="0"/>
              <a:pPr/>
              <a:t>12</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3734F69-8412-4847-AC37-41B1CACA56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5614DE8-D6FD-4EB0-B8A4-B36AB32FE9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Which means that we can not use two base registers in one instruction</a:t>
            </a:r>
          </a:p>
        </p:txBody>
      </p:sp>
      <p:sp>
        <p:nvSpPr>
          <p:cNvPr id="26628" name="Slide Number Placeholder 3">
            <a:extLst>
              <a:ext uri="{FF2B5EF4-FFF2-40B4-BE49-F238E27FC236}">
                <a16:creationId xmlns:a16="http://schemas.microsoft.com/office/drawing/2014/main" id="{6C1217C3-95E3-4672-AF74-C20A99EAC7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1BFADF-9FD6-4780-8896-4C763FDCB222}" type="slidenum">
              <a:rPr lang="en-US" altLang="en-US" sz="1200" smtClean="0"/>
              <a:pPr/>
              <a:t>13</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5001215-A245-42BC-8DE2-67289587AE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E5AE2DAA-292F-426A-B646-46A5A42C1F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two registers can not come like this because one register can be from the base family and one can be from the index family both can not be same in one instruction that is why we use different names in the first place to differentiate between different types of registers</a:t>
            </a:r>
          </a:p>
        </p:txBody>
      </p:sp>
      <p:sp>
        <p:nvSpPr>
          <p:cNvPr id="28676" name="Slide Number Placeholder 3">
            <a:extLst>
              <a:ext uri="{FF2B5EF4-FFF2-40B4-BE49-F238E27FC236}">
                <a16:creationId xmlns:a16="http://schemas.microsoft.com/office/drawing/2014/main" id="{97A3F0F3-DB84-4FD2-973A-D4F9F4C288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76A07B-5C69-4A2B-A9A7-7F2E979AABED}" type="slidenum">
              <a:rPr lang="en-US" altLang="en-US" sz="1200" smtClean="0"/>
              <a:pPr/>
              <a:t>14</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BF7E0DB-4960-4F2F-A651-00CC59D69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50F7DA6-E2F1-4C1B-B1CD-CF0A0EF955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To calculate the physical address segment can be multiplied by 16 in decimal or the 10 in hexadecimal or shifted by four bits to the right; all of these are equivalent operations.</a:t>
            </a:r>
          </a:p>
          <a:p>
            <a:pPr eaLnBrk="1" hangingPunct="1"/>
            <a:endParaRPr lang="en-US" altLang="en-US"/>
          </a:p>
        </p:txBody>
      </p:sp>
      <p:sp>
        <p:nvSpPr>
          <p:cNvPr id="30724" name="Slide Number Placeholder 3">
            <a:extLst>
              <a:ext uri="{FF2B5EF4-FFF2-40B4-BE49-F238E27FC236}">
                <a16:creationId xmlns:a16="http://schemas.microsoft.com/office/drawing/2014/main" id="{347BC859-007E-40C9-90FC-8F49FEB7DB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3E947E-953D-454E-8AD5-BE2819828DCC}" type="slidenum">
              <a:rPr lang="en-US" altLang="en-US" sz="1200" smtClean="0"/>
              <a:pPr/>
              <a:t>15</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2367B17-9E2E-4121-939B-3D4D315534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3FCD1537-39DF-458B-9572-8F043DAF4F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When we add bx with 0x7000 in the first line of the code than in hexadecimal we get  0x7000</a:t>
            </a:r>
          </a:p>
          <a:p>
            <a:pPr eaLnBrk="1" hangingPunct="1"/>
            <a:r>
              <a:rPr lang="en-US" altLang="en-US"/>
              <a:t>					                  0x9100 = 0x10100 here the 1 in the msb side is an overflow in such a case when we get a carry than we drop the carry bit so the remaining number is 0x0100 this is called a wrap around so here we can visualize the segment like a circle that if we move to the next step ahead of the last step than the segment takes us back to the first part of the segment. So in this case the physical address will be </a:t>
            </a:r>
          </a:p>
          <a:p>
            <a:pPr eaLnBrk="1" hangingPunct="1"/>
            <a:r>
              <a:rPr lang="en-US" altLang="en-US"/>
              <a:t>0x 00100</a:t>
            </a:r>
          </a:p>
          <a:p>
            <a:pPr eaLnBrk="1" hangingPunct="1"/>
            <a:r>
              <a:rPr lang="en-US" altLang="en-US"/>
              <a:t>0x15000</a:t>
            </a:r>
          </a:p>
          <a:p>
            <a:pPr eaLnBrk="1" hangingPunct="1"/>
            <a:r>
              <a:rPr lang="en-US" altLang="en-US"/>
              <a:t>---------</a:t>
            </a:r>
          </a:p>
          <a:p>
            <a:pPr eaLnBrk="1" hangingPunct="1"/>
            <a:r>
              <a:rPr lang="en-US" altLang="en-US"/>
              <a:t>0x15100</a:t>
            </a:r>
          </a:p>
          <a:p>
            <a:pPr eaLnBrk="1" hangingPunct="1"/>
            <a:r>
              <a:rPr lang="en-US" altLang="en-US"/>
              <a:t>Now we do the example of the wrap around the memory</a:t>
            </a:r>
          </a:p>
        </p:txBody>
      </p:sp>
      <p:sp>
        <p:nvSpPr>
          <p:cNvPr id="32772" name="Slide Number Placeholder 3">
            <a:extLst>
              <a:ext uri="{FF2B5EF4-FFF2-40B4-BE49-F238E27FC236}">
                <a16:creationId xmlns:a16="http://schemas.microsoft.com/office/drawing/2014/main" id="{E5D80AA9-2E3B-4D2A-BEAA-EFF7565E33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5201D4-130D-498C-847D-7F50072AC624}" type="slidenum">
              <a:rPr lang="en-US" altLang="en-US" sz="1200" smtClean="0"/>
              <a:pPr/>
              <a:t>16</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B6BB18D-3550-4D7C-9161-74E50D24FD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8ECAFB9-51A9-4E0D-AC89-392124C082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4820" name="Slide Number Placeholder 3">
            <a:extLst>
              <a:ext uri="{FF2B5EF4-FFF2-40B4-BE49-F238E27FC236}">
                <a16:creationId xmlns:a16="http://schemas.microsoft.com/office/drawing/2014/main" id="{F993582D-9237-4768-BD49-57D65E1A72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7E11AA-C85B-4FC7-AE33-EEBAE9006870}" type="slidenum">
              <a:rPr lang="en-US" altLang="en-US" sz="1200" smtClean="0"/>
              <a:pPr/>
              <a:t>17</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4081D27A-8E30-4D9A-93F4-33FCC1F118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7EB9AE77-B731-407D-A39F-476112FF2B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This wrap around will be at the level of the memory. In this case if we look at the segment register i.e. DS and now this value is such that if we add even one more number in this than the segment value if exceed the limit of the memory i.e. 20 bits. Now when we add all these the value we get is 0x100100 here 1 Hex digit is an extra and it will be dropped so the actual value that we will get is 0x00100</a:t>
            </a:r>
          </a:p>
        </p:txBody>
      </p:sp>
      <p:sp>
        <p:nvSpPr>
          <p:cNvPr id="36868" name="Slide Number Placeholder 3">
            <a:extLst>
              <a:ext uri="{FF2B5EF4-FFF2-40B4-BE49-F238E27FC236}">
                <a16:creationId xmlns:a16="http://schemas.microsoft.com/office/drawing/2014/main" id="{7E43599E-303B-46BA-B08C-7FAE3206C1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537800-08BA-4CA8-B403-704F797D2DB2}" type="slidenum">
              <a:rPr lang="en-US" altLang="en-US" sz="1200" smtClean="0"/>
              <a:pPr/>
              <a:t>18</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DC327A4-5DAF-4D25-B891-7C549D1DA3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C40D9336-4C59-46D6-963C-FBFB98D96C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C09037FD-BC46-4839-8869-A4FEEE6682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6BB745-3CF0-47AF-BD77-C4F5A45BA683}" type="slidenum">
              <a:rPr lang="en-US" altLang="en-US" sz="1200" smtClean="0"/>
              <a:pPr/>
              <a:t>20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DE276CD6-EB31-48D3-BFCB-6136348FB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EDE584CC-4632-44FE-8A49-ACE11C6BF9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above is the example of base addressing the two registers are bx and bp register so when we use the bx by default it will use the bx segment and when we will take the bp than by default the segment will be bp. </a:t>
            </a:r>
          </a:p>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28C46A40-0310-4FAF-9E03-009A5433FB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94F21E-1383-4AF4-8B99-A1CC0336B116}" type="slidenum">
              <a:rPr lang="en-US" altLang="en-US" sz="1200" smtClean="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F42C42AE-65A8-462E-B3E8-5102FEF33D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62561732-FFE8-46C0-8CDD-7CBD0CFD9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above is the example of the index register and these use the Data Segment as their default register.</a:t>
            </a:r>
          </a:p>
        </p:txBody>
      </p:sp>
      <p:sp>
        <p:nvSpPr>
          <p:cNvPr id="9220" name="Slide Number Placeholder 3">
            <a:extLst>
              <a:ext uri="{FF2B5EF4-FFF2-40B4-BE49-F238E27FC236}">
                <a16:creationId xmlns:a16="http://schemas.microsoft.com/office/drawing/2014/main" id="{E6C2EE9A-F739-403E-AA54-4D94DAEF22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F88852-3B15-415F-8BF0-68D40D9E072F}" type="slidenum">
              <a:rPr lang="en-US" altLang="en-US" sz="1200" smtClean="0"/>
              <a:pPr/>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0B6BA3A-5983-4A12-90C7-D4FA0CE62D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89C785D8-56E9-4280-A157-84455B891F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E9F0682B-8686-4F32-A059-DFEF16A09D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96BB73-B07D-4640-8928-239D9D9AFD7E}" type="slidenum">
              <a:rPr lang="en-US" altLang="en-US" sz="1200" smtClean="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991700A-8BAF-4D31-A4BB-54BB54D777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1360FFFE-4A61-4F75-967E-97D1634B27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 this case weather we use the si or di register the default place where they will go to get the data is the Data segment.</a:t>
            </a:r>
          </a:p>
        </p:txBody>
      </p:sp>
      <p:sp>
        <p:nvSpPr>
          <p:cNvPr id="13316" name="Slide Number Placeholder 3">
            <a:extLst>
              <a:ext uri="{FF2B5EF4-FFF2-40B4-BE49-F238E27FC236}">
                <a16:creationId xmlns:a16="http://schemas.microsoft.com/office/drawing/2014/main" id="{45888D69-F3EB-4D69-A62D-697500E519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6D24ED-C1E9-40FE-B565-2DBB91DD75C0}" type="slidenum">
              <a:rPr lang="en-US" altLang="en-US" sz="1200" smtClean="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01879D0C-5ADB-4CB5-89AC-F87A8FCA6B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2D32339A-5A31-4B10-8571-CF9E3EE1EE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Both the register will be added and the result be used as an address in the default segment which will be used to get the data and the default segment will be based on the fact that they use bx or bp.</a:t>
            </a:r>
          </a:p>
        </p:txBody>
      </p:sp>
      <p:sp>
        <p:nvSpPr>
          <p:cNvPr id="15364" name="Slide Number Placeholder 3">
            <a:extLst>
              <a:ext uri="{FF2B5EF4-FFF2-40B4-BE49-F238E27FC236}">
                <a16:creationId xmlns:a16="http://schemas.microsoft.com/office/drawing/2014/main" id="{6323E3F7-4587-4C0E-AB9A-6FEC6A694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CFC514-958B-4955-9CB5-DBACE86BBCA2}" type="slidenum">
              <a:rPr lang="en-US" altLang="en-US" sz="1200" smtClean="0"/>
              <a:pPr/>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E7AC8A-DD15-49E1-90EE-865E54EE5A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42D0F14B-B1E3-47EC-8516-8C0A55F8E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constant value + the value of the source index + the value of the base will be used to index into the default segment to fetch the data. The default segment will depend upon the fact that we use bx or bp.</a:t>
            </a:r>
          </a:p>
        </p:txBody>
      </p:sp>
      <p:sp>
        <p:nvSpPr>
          <p:cNvPr id="17412" name="Slide Number Placeholder 3">
            <a:extLst>
              <a:ext uri="{FF2B5EF4-FFF2-40B4-BE49-F238E27FC236}">
                <a16:creationId xmlns:a16="http://schemas.microsoft.com/office/drawing/2014/main" id="{8156C953-4820-4622-8905-5C7F382D1E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16CDE9-CBD0-47AD-B370-D94189E6E5D1}" type="slidenum">
              <a:rPr lang="en-US" altLang="en-US" sz="1200" smtClean="0"/>
              <a:pPr/>
              <a:t>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58F13CE-4EA2-4F4B-ACA2-4D0F67A61E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0AFE9F9A-4301-47E8-9727-06F50F3EEB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E177BD4D-F522-49B5-A2F8-032C69866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1A9171-C3FE-406D-910B-3C3E6316D1E5}" type="slidenum">
              <a:rPr lang="en-US" altLang="en-US" sz="1200" smtClean="0"/>
              <a:pPr/>
              <a:t>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E875043-ED88-4A4E-B880-95FAB6FE07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1AC25CAF-C287-4428-B601-8CC661E3D6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78A38843-220C-4954-9CE7-7A907AE6A5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7D15CE-14A0-4F7F-881D-B853CB74170A}" type="slidenum">
              <a:rPr lang="en-US" altLang="en-US" sz="1200" smtClean="0"/>
              <a:pPr/>
              <a:t>10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422EE96-97F9-4AAA-825E-1F32D02A47A2}"/>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279D140B-C69D-4D23-BEF0-204D7864F6A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92553F3-9E5B-4779-8A16-8C7BCBF8E5B4}"/>
              </a:ext>
            </a:extLst>
          </p:cNvPr>
          <p:cNvSpPr>
            <a:spLocks noGrp="1"/>
          </p:cNvSpPr>
          <p:nvPr>
            <p:ph type="sldNum" sz="quarter" idx="12"/>
          </p:nvPr>
        </p:nvSpPr>
        <p:spPr/>
        <p:txBody>
          <a:bodyPr/>
          <a:lstStyle>
            <a:lvl1pPr>
              <a:defRPr/>
            </a:lvl1pPr>
          </a:lstStyle>
          <a:p>
            <a:pPr>
              <a:defRPr/>
            </a:pPr>
            <a:fld id="{A3CE055B-6104-4F9A-B178-FBDDC51A6194}" type="slidenum">
              <a:rPr lang="en-GB" altLang="en-US"/>
              <a:pPr>
                <a:defRPr/>
              </a:pPr>
              <a:t>‹#›</a:t>
            </a:fld>
            <a:endParaRPr lang="en-GB" altLang="en-US"/>
          </a:p>
        </p:txBody>
      </p:sp>
    </p:spTree>
    <p:extLst>
      <p:ext uri="{BB962C8B-B14F-4D97-AF65-F5344CB8AC3E}">
        <p14:creationId xmlns:p14="http://schemas.microsoft.com/office/powerpoint/2010/main" val="331455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5E09FC8-0BA4-4A51-99A0-BD59BB589DDB}"/>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F7335F5-D46E-4E31-B9DF-784F8E7FED40}"/>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494B90C-BF03-4CDF-95EC-24BECB9787B4}"/>
              </a:ext>
            </a:extLst>
          </p:cNvPr>
          <p:cNvSpPr>
            <a:spLocks noGrp="1"/>
          </p:cNvSpPr>
          <p:nvPr>
            <p:ph type="sldNum" sz="quarter" idx="12"/>
          </p:nvPr>
        </p:nvSpPr>
        <p:spPr/>
        <p:txBody>
          <a:bodyPr/>
          <a:lstStyle>
            <a:lvl1pPr>
              <a:defRPr/>
            </a:lvl1pPr>
          </a:lstStyle>
          <a:p>
            <a:pPr>
              <a:defRPr/>
            </a:pPr>
            <a:fld id="{4CA0DEDB-CAB9-4874-A5AD-DE929114082B}" type="slidenum">
              <a:rPr lang="en-GB" altLang="en-US"/>
              <a:pPr>
                <a:defRPr/>
              </a:pPr>
              <a:t>‹#›</a:t>
            </a:fld>
            <a:endParaRPr lang="en-GB" altLang="en-US"/>
          </a:p>
        </p:txBody>
      </p:sp>
    </p:spTree>
    <p:extLst>
      <p:ext uri="{BB962C8B-B14F-4D97-AF65-F5344CB8AC3E}">
        <p14:creationId xmlns:p14="http://schemas.microsoft.com/office/powerpoint/2010/main" val="300766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278A9F7-0AB9-4957-99A5-E320C05F49EA}"/>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76A8B8A-8713-473A-86FA-5CAEA059BA6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2C2578F-4F83-4277-B7C4-59099F780E6F}"/>
              </a:ext>
            </a:extLst>
          </p:cNvPr>
          <p:cNvSpPr>
            <a:spLocks noGrp="1"/>
          </p:cNvSpPr>
          <p:nvPr>
            <p:ph type="sldNum" sz="quarter" idx="12"/>
          </p:nvPr>
        </p:nvSpPr>
        <p:spPr/>
        <p:txBody>
          <a:bodyPr/>
          <a:lstStyle>
            <a:lvl1pPr>
              <a:defRPr/>
            </a:lvl1pPr>
          </a:lstStyle>
          <a:p>
            <a:pPr>
              <a:defRPr/>
            </a:pPr>
            <a:fld id="{06B12656-AC7C-48E0-A3C5-DFD6EA222172}" type="slidenum">
              <a:rPr lang="en-GB" altLang="en-US"/>
              <a:pPr>
                <a:defRPr/>
              </a:pPr>
              <a:t>‹#›</a:t>
            </a:fld>
            <a:endParaRPr lang="en-GB" altLang="en-US"/>
          </a:p>
        </p:txBody>
      </p:sp>
    </p:spTree>
    <p:extLst>
      <p:ext uri="{BB962C8B-B14F-4D97-AF65-F5344CB8AC3E}">
        <p14:creationId xmlns:p14="http://schemas.microsoft.com/office/powerpoint/2010/main" val="149575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85C01B7-4A75-468C-9AD4-D514B761F0C4}"/>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E071653F-56CE-4170-A732-891D7D65D8A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8B6E1C6-1582-41CD-8762-4483F44B2AA0}"/>
              </a:ext>
            </a:extLst>
          </p:cNvPr>
          <p:cNvSpPr>
            <a:spLocks noGrp="1"/>
          </p:cNvSpPr>
          <p:nvPr>
            <p:ph type="sldNum" sz="quarter" idx="12"/>
          </p:nvPr>
        </p:nvSpPr>
        <p:spPr/>
        <p:txBody>
          <a:bodyPr/>
          <a:lstStyle>
            <a:lvl1pPr>
              <a:defRPr/>
            </a:lvl1pPr>
          </a:lstStyle>
          <a:p>
            <a:pPr>
              <a:defRPr/>
            </a:pPr>
            <a:fld id="{F8FE273D-C062-41E1-96D0-41032E99E6FB}" type="slidenum">
              <a:rPr lang="en-GB" altLang="en-US"/>
              <a:pPr>
                <a:defRPr/>
              </a:pPr>
              <a:t>‹#›</a:t>
            </a:fld>
            <a:endParaRPr lang="en-GB" altLang="en-US"/>
          </a:p>
        </p:txBody>
      </p:sp>
    </p:spTree>
    <p:extLst>
      <p:ext uri="{BB962C8B-B14F-4D97-AF65-F5344CB8AC3E}">
        <p14:creationId xmlns:p14="http://schemas.microsoft.com/office/powerpoint/2010/main" val="89521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D8D16A-9163-4C5E-8E72-0690FEDED62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E2696C7C-1A43-4A8E-BDA5-C56638F0E08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FEEF1B0-4C95-4AC8-9BC1-B43D49E1DA7E}"/>
              </a:ext>
            </a:extLst>
          </p:cNvPr>
          <p:cNvSpPr>
            <a:spLocks noGrp="1"/>
          </p:cNvSpPr>
          <p:nvPr>
            <p:ph type="sldNum" sz="quarter" idx="12"/>
          </p:nvPr>
        </p:nvSpPr>
        <p:spPr/>
        <p:txBody>
          <a:bodyPr/>
          <a:lstStyle>
            <a:lvl1pPr>
              <a:defRPr/>
            </a:lvl1pPr>
          </a:lstStyle>
          <a:p>
            <a:pPr>
              <a:defRPr/>
            </a:pPr>
            <a:fld id="{B5D28879-632C-4ABB-9DBD-D1ADED4A30EA}" type="slidenum">
              <a:rPr lang="en-GB" altLang="en-US"/>
              <a:pPr>
                <a:defRPr/>
              </a:pPr>
              <a:t>‹#›</a:t>
            </a:fld>
            <a:endParaRPr lang="en-GB" altLang="en-US"/>
          </a:p>
        </p:txBody>
      </p:sp>
    </p:spTree>
    <p:extLst>
      <p:ext uri="{BB962C8B-B14F-4D97-AF65-F5344CB8AC3E}">
        <p14:creationId xmlns:p14="http://schemas.microsoft.com/office/powerpoint/2010/main" val="358978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BAF6738-3F6A-4423-A41D-353AF141041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501E14F1-A4B8-4EC0-9CC0-5DFF14866E1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B96C563-BFAC-45DF-AD7C-B6B36AE05B35}"/>
              </a:ext>
            </a:extLst>
          </p:cNvPr>
          <p:cNvSpPr>
            <a:spLocks noGrp="1"/>
          </p:cNvSpPr>
          <p:nvPr>
            <p:ph type="sldNum" sz="quarter" idx="12"/>
          </p:nvPr>
        </p:nvSpPr>
        <p:spPr/>
        <p:txBody>
          <a:bodyPr/>
          <a:lstStyle>
            <a:lvl1pPr>
              <a:defRPr/>
            </a:lvl1pPr>
          </a:lstStyle>
          <a:p>
            <a:pPr>
              <a:defRPr/>
            </a:pPr>
            <a:fld id="{32CA18B3-1EB7-48F9-9C7D-A309725EB817}" type="slidenum">
              <a:rPr lang="en-GB" altLang="en-US"/>
              <a:pPr>
                <a:defRPr/>
              </a:pPr>
              <a:t>‹#›</a:t>
            </a:fld>
            <a:endParaRPr lang="en-GB" altLang="en-US"/>
          </a:p>
        </p:txBody>
      </p:sp>
    </p:spTree>
    <p:extLst>
      <p:ext uri="{BB962C8B-B14F-4D97-AF65-F5344CB8AC3E}">
        <p14:creationId xmlns:p14="http://schemas.microsoft.com/office/powerpoint/2010/main" val="192753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0E88C53-65F3-4F1F-9EE5-2593E956AFC4}"/>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8EAC695F-E48C-4953-A134-E4F8032EEADF}"/>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50BA5224-1BA8-4142-966F-67532BDC2D62}"/>
              </a:ext>
            </a:extLst>
          </p:cNvPr>
          <p:cNvSpPr>
            <a:spLocks noGrp="1"/>
          </p:cNvSpPr>
          <p:nvPr>
            <p:ph type="sldNum" sz="quarter" idx="12"/>
          </p:nvPr>
        </p:nvSpPr>
        <p:spPr/>
        <p:txBody>
          <a:bodyPr/>
          <a:lstStyle>
            <a:lvl1pPr>
              <a:defRPr/>
            </a:lvl1pPr>
          </a:lstStyle>
          <a:p>
            <a:pPr>
              <a:defRPr/>
            </a:pPr>
            <a:fld id="{4D47FDB8-6A2F-4951-B3E6-C9FD4B8DA339}" type="slidenum">
              <a:rPr lang="en-GB" altLang="en-US"/>
              <a:pPr>
                <a:defRPr/>
              </a:pPr>
              <a:t>‹#›</a:t>
            </a:fld>
            <a:endParaRPr lang="en-GB" altLang="en-US"/>
          </a:p>
        </p:txBody>
      </p:sp>
    </p:spTree>
    <p:extLst>
      <p:ext uri="{BB962C8B-B14F-4D97-AF65-F5344CB8AC3E}">
        <p14:creationId xmlns:p14="http://schemas.microsoft.com/office/powerpoint/2010/main" val="196018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94CEFA4-324C-4A06-B79D-53B49580E0E5}"/>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9FA17D13-DCC3-421C-B992-A704400A7537}"/>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0180C55C-C0D3-4387-9BDD-810594C6C70A}"/>
              </a:ext>
            </a:extLst>
          </p:cNvPr>
          <p:cNvSpPr>
            <a:spLocks noGrp="1"/>
          </p:cNvSpPr>
          <p:nvPr>
            <p:ph type="sldNum" sz="quarter" idx="12"/>
          </p:nvPr>
        </p:nvSpPr>
        <p:spPr/>
        <p:txBody>
          <a:bodyPr/>
          <a:lstStyle>
            <a:lvl1pPr>
              <a:defRPr/>
            </a:lvl1pPr>
          </a:lstStyle>
          <a:p>
            <a:pPr>
              <a:defRPr/>
            </a:pPr>
            <a:fld id="{495B88DA-75A2-4C7A-A351-C2A15243ABB3}" type="slidenum">
              <a:rPr lang="en-GB" altLang="en-US"/>
              <a:pPr>
                <a:defRPr/>
              </a:pPr>
              <a:t>‹#›</a:t>
            </a:fld>
            <a:endParaRPr lang="en-GB" altLang="en-US"/>
          </a:p>
        </p:txBody>
      </p:sp>
    </p:spTree>
    <p:extLst>
      <p:ext uri="{BB962C8B-B14F-4D97-AF65-F5344CB8AC3E}">
        <p14:creationId xmlns:p14="http://schemas.microsoft.com/office/powerpoint/2010/main" val="285571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0C4585C-ED86-4B44-82B2-E707D8392FD5}"/>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64B16092-58AB-473A-9262-2CF70B4A09E3}"/>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DE53CE1E-5585-47F9-BEBB-5D7C1C57A116}"/>
              </a:ext>
            </a:extLst>
          </p:cNvPr>
          <p:cNvSpPr>
            <a:spLocks noGrp="1"/>
          </p:cNvSpPr>
          <p:nvPr>
            <p:ph type="sldNum" sz="quarter" idx="12"/>
          </p:nvPr>
        </p:nvSpPr>
        <p:spPr/>
        <p:txBody>
          <a:bodyPr/>
          <a:lstStyle>
            <a:lvl1pPr>
              <a:defRPr/>
            </a:lvl1pPr>
          </a:lstStyle>
          <a:p>
            <a:pPr>
              <a:defRPr/>
            </a:pPr>
            <a:fld id="{0AA3F66A-8C53-405D-8F2E-F298205BE301}" type="slidenum">
              <a:rPr lang="en-GB" altLang="en-US"/>
              <a:pPr>
                <a:defRPr/>
              </a:pPr>
              <a:t>‹#›</a:t>
            </a:fld>
            <a:endParaRPr lang="en-GB" altLang="en-US"/>
          </a:p>
        </p:txBody>
      </p:sp>
    </p:spTree>
    <p:extLst>
      <p:ext uri="{BB962C8B-B14F-4D97-AF65-F5344CB8AC3E}">
        <p14:creationId xmlns:p14="http://schemas.microsoft.com/office/powerpoint/2010/main" val="370407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450AD13-6C9C-4D0A-AC98-7F7FB967EE4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55931BB5-9203-44BD-8100-CAEEA6B6C96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470C53C-A003-4EBD-AD7A-2FB8DE5F52D8}"/>
              </a:ext>
            </a:extLst>
          </p:cNvPr>
          <p:cNvSpPr>
            <a:spLocks noGrp="1"/>
          </p:cNvSpPr>
          <p:nvPr>
            <p:ph type="sldNum" sz="quarter" idx="12"/>
          </p:nvPr>
        </p:nvSpPr>
        <p:spPr/>
        <p:txBody>
          <a:bodyPr/>
          <a:lstStyle>
            <a:lvl1pPr>
              <a:defRPr/>
            </a:lvl1pPr>
          </a:lstStyle>
          <a:p>
            <a:pPr>
              <a:defRPr/>
            </a:pPr>
            <a:fld id="{114F37C2-CA20-4792-94CD-802C42FB3080}" type="slidenum">
              <a:rPr lang="en-GB" altLang="en-US"/>
              <a:pPr>
                <a:defRPr/>
              </a:pPr>
              <a:t>‹#›</a:t>
            </a:fld>
            <a:endParaRPr lang="en-GB" altLang="en-US"/>
          </a:p>
        </p:txBody>
      </p:sp>
    </p:spTree>
    <p:extLst>
      <p:ext uri="{BB962C8B-B14F-4D97-AF65-F5344CB8AC3E}">
        <p14:creationId xmlns:p14="http://schemas.microsoft.com/office/powerpoint/2010/main" val="329463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38FC6B73-DB59-4DB0-B1FA-54FAAC0FB2BE}"/>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4773FF83-713F-43FF-94EB-83D8A836DAD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E56458E-74E1-47E2-B381-8390E7BD7C2C}"/>
              </a:ext>
            </a:extLst>
          </p:cNvPr>
          <p:cNvSpPr>
            <a:spLocks noGrp="1"/>
          </p:cNvSpPr>
          <p:nvPr>
            <p:ph type="sldNum" sz="quarter" idx="12"/>
          </p:nvPr>
        </p:nvSpPr>
        <p:spPr/>
        <p:txBody>
          <a:bodyPr/>
          <a:lstStyle>
            <a:lvl1pPr>
              <a:defRPr/>
            </a:lvl1pPr>
          </a:lstStyle>
          <a:p>
            <a:pPr>
              <a:defRPr/>
            </a:pPr>
            <a:fld id="{23D93ABB-41EB-4248-BB35-9FA51C4E631F}" type="slidenum">
              <a:rPr lang="en-GB" altLang="en-US"/>
              <a:pPr>
                <a:defRPr/>
              </a:pPr>
              <a:t>‹#›</a:t>
            </a:fld>
            <a:endParaRPr lang="en-GB" altLang="en-US"/>
          </a:p>
        </p:txBody>
      </p:sp>
    </p:spTree>
    <p:extLst>
      <p:ext uri="{BB962C8B-B14F-4D97-AF65-F5344CB8AC3E}">
        <p14:creationId xmlns:p14="http://schemas.microsoft.com/office/powerpoint/2010/main" val="11392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F7EA096-4FED-4EEC-9B31-75C2697A733A}"/>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6EEA727-A960-4D60-9C91-5700C214BBC7}"/>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6D2454-2472-4DA7-A157-A6FD8CC65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C19FAA96-0CC7-4BC9-A92D-2350C9400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BED4DBDF-369E-4204-AA4B-7EBCAC83C68E}"/>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C7691D1-C51A-4BC8-BBDF-44020454A76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809DB3C2-34E2-4A3C-9812-814B9ADE149B}"/>
              </a:ext>
            </a:extLst>
          </p:cNvPr>
          <p:cNvSpPr>
            <a:spLocks noGrp="1"/>
          </p:cNvSpPr>
          <p:nvPr>
            <p:ph type="ctrTitle"/>
          </p:nvPr>
        </p:nvSpPr>
        <p:spPr>
          <a:solidFill>
            <a:schemeClr val="bg1"/>
          </a:solidFill>
        </p:spPr>
        <p:txBody>
          <a:bodyPr/>
          <a:lstStyle/>
          <a:p>
            <a:pPr eaLnBrk="1" hangingPunct="1"/>
            <a:r>
              <a:rPr lang="en-US" altLang="zh-CN" sz="4000" b="1">
                <a:ea typeface="宋体" panose="02010600030101010101" pitchFamily="2" charset="-122"/>
              </a:rPr>
              <a:t>CS2523 - Computer Organisation and Assembly Language</a:t>
            </a:r>
            <a:endParaRPr lang="en-GB" altLang="en-US" sz="4000"/>
          </a:p>
        </p:txBody>
      </p:sp>
      <p:sp>
        <p:nvSpPr>
          <p:cNvPr id="3075" name="Rectangle 3">
            <a:extLst>
              <a:ext uri="{FF2B5EF4-FFF2-40B4-BE49-F238E27FC236}">
                <a16:creationId xmlns:a16="http://schemas.microsoft.com/office/drawing/2014/main" id="{C3A1D1BD-5AD3-4912-AF12-ED6F5859CB56}"/>
              </a:ext>
            </a:extLst>
          </p:cNvPr>
          <p:cNvSpPr>
            <a:spLocks noGrp="1"/>
          </p:cNvSpPr>
          <p:nvPr>
            <p:ph type="subTitle" idx="1"/>
          </p:nvPr>
        </p:nvSpPr>
        <p:spPr>
          <a:xfrm>
            <a:off x="1524000" y="3602038"/>
            <a:ext cx="9144000" cy="2570162"/>
          </a:xfrm>
        </p:spPr>
        <p:txBody>
          <a:bodyPr/>
          <a:lstStyle/>
          <a:p>
            <a:pPr eaLnBrk="1" hangingPunct="1"/>
            <a:endParaRPr lang="en-GB" altLang="en-US" sz="2800"/>
          </a:p>
          <a:p>
            <a:pPr eaLnBrk="1" hangingPunct="1"/>
            <a:r>
              <a:rPr lang="en-GB" altLang="en-US" sz="2800"/>
              <a:t>Addressing Modes - Effective Address</a:t>
            </a:r>
          </a:p>
          <a:p>
            <a:pPr eaLnBrk="1" hangingPunct="1"/>
            <a:r>
              <a:rPr lang="en-GB" altLang="en-US" sz="2800"/>
              <a:t>Addressing Modes - Physical Address</a:t>
            </a:r>
          </a:p>
          <a:p>
            <a:pPr eaLnBrk="1" hangingPunct="1"/>
            <a:r>
              <a:rPr lang="en-GB" altLang="en-US" sz="2800"/>
              <a:t>Address Wraparounds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descr="Large confetti">
            <a:extLst>
              <a:ext uri="{FF2B5EF4-FFF2-40B4-BE49-F238E27FC236}">
                <a16:creationId xmlns:a16="http://schemas.microsoft.com/office/drawing/2014/main" id="{6528F226-1313-4972-8636-0EA035219BAD}"/>
              </a:ext>
            </a:extLst>
          </p:cNvPr>
          <p:cNvSpPr>
            <a:spLocks noGrp="1"/>
          </p:cNvSpPr>
          <p:nvPr>
            <p:ph type="title"/>
          </p:nvPr>
        </p:nvSpPr>
        <p:spPr/>
        <p:txBody>
          <a:bodyPr/>
          <a:lstStyle/>
          <a:p>
            <a:pPr eaLnBrk="1" hangingPunct="1"/>
            <a:r>
              <a:rPr lang="en-US" altLang="en-US" sz="4000" b="1"/>
              <a:t>Illegal Addressing</a:t>
            </a:r>
          </a:p>
        </p:txBody>
      </p:sp>
      <p:sp>
        <p:nvSpPr>
          <p:cNvPr id="20483" name="Rectangle 3">
            <a:extLst>
              <a:ext uri="{FF2B5EF4-FFF2-40B4-BE49-F238E27FC236}">
                <a16:creationId xmlns:a16="http://schemas.microsoft.com/office/drawing/2014/main" id="{415FA900-105B-4285-B651-F5CD5F3EDF66}"/>
              </a:ext>
            </a:extLst>
          </p:cNvPr>
          <p:cNvSpPr>
            <a:spLocks noGrp="1"/>
          </p:cNvSpPr>
          <p:nvPr>
            <p:ph type="body" idx="1"/>
          </p:nvPr>
        </p:nvSpPr>
        <p:spPr/>
        <p:txBody>
          <a:bodyPr/>
          <a:lstStyle/>
          <a:p>
            <a:pPr algn="ctr" eaLnBrk="1" hangingPunct="1">
              <a:buFontTx/>
              <a:buNone/>
            </a:pPr>
            <a:r>
              <a:rPr lang="en-US" altLang="en-US"/>
              <a:t>Example</a:t>
            </a:r>
          </a:p>
          <a:p>
            <a:pPr algn="ctr" eaLnBrk="1" hangingPunct="1">
              <a:buFontTx/>
              <a:buNone/>
            </a:pPr>
            <a:endParaRPr lang="en-US" altLang="en-US"/>
          </a:p>
          <a:p>
            <a:pPr eaLnBrk="1" hangingPunct="1">
              <a:buFontTx/>
              <a:buNone/>
            </a:pPr>
            <a:r>
              <a:rPr lang="en-US" altLang="en-US" b="1">
                <a:latin typeface="Courier New" panose="02070309020205020404" pitchFamily="49" charset="0"/>
              </a:rPr>
              <a:t>mov	al, [bl] 	; Address cannot be 8-bit</a:t>
            </a:r>
          </a:p>
          <a:p>
            <a:pPr eaLnBrk="1" hangingPunct="1">
              <a:buFontTx/>
              <a:buNone/>
            </a:pPr>
            <a:r>
              <a:rPr lang="en-US" altLang="en-US" b="1">
                <a:latin typeface="Courier New" panose="02070309020205020404" pitchFamily="49" charset="0"/>
              </a:rPr>
              <a:t>				; has to be 16-bit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Large confetti">
            <a:extLst>
              <a:ext uri="{FF2B5EF4-FFF2-40B4-BE49-F238E27FC236}">
                <a16:creationId xmlns:a16="http://schemas.microsoft.com/office/drawing/2014/main" id="{CDD9DBE5-35A8-4751-95A6-7383FA5A1DC1}"/>
              </a:ext>
            </a:extLst>
          </p:cNvPr>
          <p:cNvSpPr>
            <a:spLocks noGrp="1"/>
          </p:cNvSpPr>
          <p:nvPr>
            <p:ph type="title"/>
          </p:nvPr>
        </p:nvSpPr>
        <p:spPr/>
        <p:txBody>
          <a:bodyPr/>
          <a:lstStyle/>
          <a:p>
            <a:pPr eaLnBrk="1" hangingPunct="1"/>
            <a:endParaRPr lang="en-US" altLang="en-US"/>
          </a:p>
        </p:txBody>
      </p:sp>
      <p:sp>
        <p:nvSpPr>
          <p:cNvPr id="22531" name="Rectangle 3">
            <a:extLst>
              <a:ext uri="{FF2B5EF4-FFF2-40B4-BE49-F238E27FC236}">
                <a16:creationId xmlns:a16="http://schemas.microsoft.com/office/drawing/2014/main" id="{C8420117-DD92-4DDB-A265-2474C4302311}"/>
              </a:ext>
            </a:extLst>
          </p:cNvPr>
          <p:cNvSpPr>
            <a:spLocks noGrp="1"/>
          </p:cNvSpPr>
          <p:nvPr>
            <p:ph type="body" idx="1"/>
          </p:nvPr>
        </p:nvSpPr>
        <p:spPr/>
        <p:txBody>
          <a:bodyPr/>
          <a:lstStyle/>
          <a:p>
            <a:pPr eaLnBrk="1" hangingPunct="1"/>
            <a:r>
              <a:rPr lang="en-US" altLang="en-US"/>
              <a:t>Illegal addressing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descr="Large confetti">
            <a:extLst>
              <a:ext uri="{FF2B5EF4-FFF2-40B4-BE49-F238E27FC236}">
                <a16:creationId xmlns:a16="http://schemas.microsoft.com/office/drawing/2014/main" id="{7A576904-11CF-4307-B4B2-7DA0CEC2C066}"/>
              </a:ext>
            </a:extLst>
          </p:cNvPr>
          <p:cNvSpPr>
            <a:spLocks noGrp="1"/>
          </p:cNvSpPr>
          <p:nvPr>
            <p:ph type="title"/>
          </p:nvPr>
        </p:nvSpPr>
        <p:spPr>
          <a:noFill/>
        </p:spPr>
        <p:txBody>
          <a:bodyPr/>
          <a:lstStyle/>
          <a:p>
            <a:pPr eaLnBrk="1" hangingPunct="1"/>
            <a:r>
              <a:rPr lang="en-US" altLang="en-US" sz="4000" b="1"/>
              <a:t>Illegal Addressing</a:t>
            </a:r>
          </a:p>
        </p:txBody>
      </p:sp>
      <p:sp>
        <p:nvSpPr>
          <p:cNvPr id="23555" name="Rectangle 5">
            <a:extLst>
              <a:ext uri="{FF2B5EF4-FFF2-40B4-BE49-F238E27FC236}">
                <a16:creationId xmlns:a16="http://schemas.microsoft.com/office/drawing/2014/main" id="{5388AB17-8DC0-4BFB-A148-1E5A38C325F9}"/>
              </a:ext>
            </a:extLst>
          </p:cNvPr>
          <p:cNvSpPr>
            <a:spLocks noGrp="1"/>
          </p:cNvSpPr>
          <p:nvPr>
            <p:ph type="body" idx="1"/>
          </p:nvPr>
        </p:nvSpPr>
        <p:spPr>
          <a:noFill/>
        </p:spPr>
        <p:txBody>
          <a:bodyPr/>
          <a:lstStyle/>
          <a:p>
            <a:pPr algn="ctr" eaLnBrk="1" hangingPunct="1">
              <a:buFontTx/>
              <a:buNone/>
            </a:pPr>
            <a:r>
              <a:rPr lang="en-US" altLang="en-US"/>
              <a:t>Example</a:t>
            </a:r>
          </a:p>
          <a:p>
            <a:pPr eaLnBrk="1" hangingPunct="1">
              <a:buFontTx/>
              <a:buNone/>
            </a:pPr>
            <a:endParaRPr lang="en-US" altLang="en-US"/>
          </a:p>
          <a:p>
            <a:pPr eaLnBrk="1" hangingPunct="1">
              <a:buFontTx/>
              <a:buNone/>
            </a:pPr>
            <a:r>
              <a:rPr lang="en-US" altLang="en-US" b="1">
                <a:latin typeface="Courier New" panose="02070309020205020404" pitchFamily="49" charset="0"/>
              </a:rPr>
              <a:t>mov	ax, [bx-si] 	; Registers cannot be 					; subtracted</a:t>
            </a:r>
          </a:p>
          <a:p>
            <a:pPr eaLnBrk="1" hangingPunct="1">
              <a:buFontTx/>
              <a:buNone/>
            </a:pPr>
            <a:r>
              <a:rPr lang="en-US" alt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descr="Large confetti">
            <a:extLst>
              <a:ext uri="{FF2B5EF4-FFF2-40B4-BE49-F238E27FC236}">
                <a16:creationId xmlns:a16="http://schemas.microsoft.com/office/drawing/2014/main" id="{6B6B94C5-D21C-4DF9-B24F-E01CF68C4C5A}"/>
              </a:ext>
            </a:extLst>
          </p:cNvPr>
          <p:cNvSpPr>
            <a:spLocks noGrp="1"/>
          </p:cNvSpPr>
          <p:nvPr>
            <p:ph type="title"/>
          </p:nvPr>
        </p:nvSpPr>
        <p:spPr>
          <a:noFill/>
        </p:spPr>
        <p:txBody>
          <a:bodyPr/>
          <a:lstStyle/>
          <a:p>
            <a:pPr eaLnBrk="1" hangingPunct="1"/>
            <a:r>
              <a:rPr lang="en-US" altLang="en-US" sz="4000" b="1"/>
              <a:t>Illegal Addressing</a:t>
            </a:r>
          </a:p>
        </p:txBody>
      </p:sp>
      <p:sp>
        <p:nvSpPr>
          <p:cNvPr id="25603" name="Rectangle 5">
            <a:extLst>
              <a:ext uri="{FF2B5EF4-FFF2-40B4-BE49-F238E27FC236}">
                <a16:creationId xmlns:a16="http://schemas.microsoft.com/office/drawing/2014/main" id="{F494C8FB-4927-4C10-A175-40F23EC40A3B}"/>
              </a:ext>
            </a:extLst>
          </p:cNvPr>
          <p:cNvSpPr>
            <a:spLocks noGrp="1"/>
          </p:cNvSpPr>
          <p:nvPr>
            <p:ph type="body" idx="1"/>
          </p:nvPr>
        </p:nvSpPr>
        <p:spPr>
          <a:noFill/>
        </p:spPr>
        <p:txBody>
          <a:bodyPr/>
          <a:lstStyle/>
          <a:p>
            <a:pPr algn="ctr" eaLnBrk="1" hangingPunct="1">
              <a:buFontTx/>
              <a:buNone/>
            </a:pPr>
            <a:r>
              <a:rPr lang="en-US" altLang="en-US"/>
              <a:t>Example</a:t>
            </a:r>
          </a:p>
          <a:p>
            <a:pPr algn="ctr" eaLnBrk="1" hangingPunct="1">
              <a:buFontTx/>
              <a:buNone/>
            </a:pPr>
            <a:endParaRPr lang="en-US" altLang="en-US"/>
          </a:p>
          <a:p>
            <a:pPr eaLnBrk="1" hangingPunct="1">
              <a:buFontTx/>
              <a:buNone/>
            </a:pPr>
            <a:r>
              <a:rPr lang="en-US" altLang="en-US" b="1">
                <a:latin typeface="Courier New" panose="02070309020205020404" pitchFamily="49" charset="0"/>
              </a:rPr>
              <a:t>mov	ax, [bx+bp] 	; Two bases cannot be 					; used in one addressing</a:t>
            </a:r>
          </a:p>
          <a:p>
            <a:pPr eaLnBrk="1" hangingPunct="1">
              <a:buFontTx/>
              <a:buNone/>
            </a:pPr>
            <a:r>
              <a:rPr lang="en-US"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descr="Large confetti">
            <a:extLst>
              <a:ext uri="{FF2B5EF4-FFF2-40B4-BE49-F238E27FC236}">
                <a16:creationId xmlns:a16="http://schemas.microsoft.com/office/drawing/2014/main" id="{6E07C0D0-23B7-4827-A054-1415BA547667}"/>
              </a:ext>
            </a:extLst>
          </p:cNvPr>
          <p:cNvSpPr>
            <a:spLocks noGrp="1"/>
          </p:cNvSpPr>
          <p:nvPr>
            <p:ph type="title"/>
          </p:nvPr>
        </p:nvSpPr>
        <p:spPr>
          <a:noFill/>
        </p:spPr>
        <p:txBody>
          <a:bodyPr/>
          <a:lstStyle/>
          <a:p>
            <a:pPr eaLnBrk="1" hangingPunct="1"/>
            <a:r>
              <a:rPr lang="en-US" altLang="en-US" sz="4000" b="1"/>
              <a:t>Illegal Addressing</a:t>
            </a:r>
          </a:p>
        </p:txBody>
      </p:sp>
      <p:sp>
        <p:nvSpPr>
          <p:cNvPr id="27651" name="Rectangle 5">
            <a:extLst>
              <a:ext uri="{FF2B5EF4-FFF2-40B4-BE49-F238E27FC236}">
                <a16:creationId xmlns:a16="http://schemas.microsoft.com/office/drawing/2014/main" id="{92C4F879-088A-43FE-BBC7-BC109E991633}"/>
              </a:ext>
            </a:extLst>
          </p:cNvPr>
          <p:cNvSpPr>
            <a:spLocks noGrp="1"/>
          </p:cNvSpPr>
          <p:nvPr>
            <p:ph type="body" idx="1"/>
          </p:nvPr>
        </p:nvSpPr>
        <p:spPr>
          <a:noFill/>
        </p:spPr>
        <p:txBody>
          <a:bodyPr/>
          <a:lstStyle/>
          <a:p>
            <a:pPr algn="ctr" eaLnBrk="1" hangingPunct="1">
              <a:buFontTx/>
              <a:buNone/>
            </a:pPr>
            <a:r>
              <a:rPr lang="en-US" altLang="en-US"/>
              <a:t>Example</a:t>
            </a:r>
          </a:p>
          <a:p>
            <a:pPr algn="ctr" eaLnBrk="1" hangingPunct="1">
              <a:buFontTx/>
              <a:buNone/>
            </a:pPr>
            <a:endParaRPr lang="en-US" altLang="en-US"/>
          </a:p>
          <a:p>
            <a:pPr eaLnBrk="1" hangingPunct="1">
              <a:buFontTx/>
              <a:buNone/>
            </a:pPr>
            <a:r>
              <a:rPr lang="en-US" altLang="en-US" b="1">
                <a:latin typeface="Courier New" panose="02070309020205020404" pitchFamily="49" charset="0"/>
              </a:rPr>
              <a:t>mov	ax, [si+di] 	; Two indices cannot be 				; used in one addressing</a:t>
            </a:r>
          </a:p>
          <a:p>
            <a:pPr eaLnBrk="1" hangingPunct="1">
              <a:buFontTx/>
              <a:buNone/>
            </a:pPr>
            <a:r>
              <a:rPr lang="en-US"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descr="Large confetti">
            <a:extLst>
              <a:ext uri="{FF2B5EF4-FFF2-40B4-BE49-F238E27FC236}">
                <a16:creationId xmlns:a16="http://schemas.microsoft.com/office/drawing/2014/main" id="{CEEBC8FE-1D6A-404D-A670-95677BE83F1A}"/>
              </a:ext>
            </a:extLst>
          </p:cNvPr>
          <p:cNvSpPr>
            <a:spLocks noGrp="1"/>
          </p:cNvSpPr>
          <p:nvPr>
            <p:ph type="title"/>
          </p:nvPr>
        </p:nvSpPr>
        <p:spPr>
          <a:noFill/>
        </p:spPr>
        <p:txBody>
          <a:bodyPr/>
          <a:lstStyle/>
          <a:p>
            <a:pPr eaLnBrk="1" hangingPunct="1"/>
            <a:r>
              <a:rPr lang="en-US" altLang="en-US" sz="4000" b="1"/>
              <a:t>Physical Address Calculation</a:t>
            </a:r>
          </a:p>
        </p:txBody>
      </p:sp>
      <p:sp>
        <p:nvSpPr>
          <p:cNvPr id="29699" name="Rectangle 5">
            <a:extLst>
              <a:ext uri="{FF2B5EF4-FFF2-40B4-BE49-F238E27FC236}">
                <a16:creationId xmlns:a16="http://schemas.microsoft.com/office/drawing/2014/main" id="{19D0AC95-9BE4-424F-B152-AA127D496562}"/>
              </a:ext>
            </a:extLst>
          </p:cNvPr>
          <p:cNvSpPr>
            <a:spLocks noGrp="1"/>
          </p:cNvSpPr>
          <p:nvPr>
            <p:ph type="body" idx="1"/>
          </p:nvPr>
        </p:nvSpPr>
        <p:spPr>
          <a:xfrm>
            <a:off x="1906588" y="1905000"/>
            <a:ext cx="9336087" cy="4191000"/>
          </a:xfrm>
          <a:noFill/>
        </p:spPr>
        <p:txBody>
          <a:bodyPr/>
          <a:lstStyle/>
          <a:p>
            <a:pPr eaLnBrk="1" hangingPunct="1">
              <a:buFontTx/>
              <a:buNone/>
            </a:pPr>
            <a:r>
              <a:rPr lang="en-US" altLang="en-US" sz="2000" b="1">
                <a:latin typeface="Courier New" panose="02070309020205020404" pitchFamily="49" charset="0"/>
              </a:rPr>
              <a:t>[</a:t>
            </a:r>
            <a:r>
              <a:rPr lang="en-US" altLang="en-US" sz="2400" b="1">
                <a:latin typeface="Courier New" panose="02070309020205020404" pitchFamily="49" charset="0"/>
              </a:rPr>
              <a:t>cs:bx+si+0x0700]		BX = 0x0100</a:t>
            </a:r>
          </a:p>
          <a:p>
            <a:pPr eaLnBrk="1" hangingPunct="1">
              <a:buFontTx/>
              <a:buNone/>
            </a:pPr>
            <a:r>
              <a:rPr lang="en-US" altLang="en-US" sz="2400" b="1">
                <a:latin typeface="Courier New" panose="02070309020205020404" pitchFamily="49" charset="0"/>
              </a:rPr>
              <a:t>					SI = 0x0200</a:t>
            </a:r>
          </a:p>
          <a:p>
            <a:pPr eaLnBrk="1" hangingPunct="1">
              <a:buFontTx/>
              <a:buNone/>
            </a:pPr>
            <a:r>
              <a:rPr lang="en-US" altLang="en-US" sz="2400" b="1">
                <a:latin typeface="Courier New" panose="02070309020205020404" pitchFamily="49" charset="0"/>
              </a:rPr>
              <a:t>					CS = 0x1000</a:t>
            </a:r>
          </a:p>
          <a:p>
            <a:pPr eaLnBrk="1" hangingPunct="1">
              <a:buFontTx/>
              <a:buNone/>
            </a:pPr>
            <a:r>
              <a:rPr lang="en-US" altLang="en-US" sz="2400" b="1">
                <a:latin typeface="Courier New" panose="02070309020205020404" pitchFamily="49" charset="0"/>
              </a:rPr>
              <a:t>Effective Address =</a:t>
            </a:r>
          </a:p>
          <a:p>
            <a:pPr eaLnBrk="1" hangingPunct="1">
              <a:buFontTx/>
              <a:buNone/>
            </a:pPr>
            <a:r>
              <a:rPr lang="en-US" altLang="en-US" sz="2400" b="1">
                <a:latin typeface="Courier New" panose="02070309020205020404" pitchFamily="49" charset="0"/>
              </a:rPr>
              <a:t>			EA	= Base + Index + Offset</a:t>
            </a:r>
          </a:p>
          <a:p>
            <a:pPr eaLnBrk="1" hangingPunct="1">
              <a:buFontTx/>
              <a:buNone/>
            </a:pPr>
            <a:r>
              <a:rPr lang="en-US" altLang="en-US" sz="2400" b="1">
                <a:latin typeface="Courier New" panose="02070309020205020404" pitchFamily="49" charset="0"/>
              </a:rPr>
              <a:t>			EA	= 0x0100 + 0x0200 + 0x0700</a:t>
            </a:r>
          </a:p>
          <a:p>
            <a:pPr eaLnBrk="1" hangingPunct="1">
              <a:buFontTx/>
              <a:buNone/>
            </a:pPr>
            <a:r>
              <a:rPr lang="en-US" altLang="en-US" sz="2400" b="1">
                <a:latin typeface="Courier New" panose="02070309020205020404" pitchFamily="49" charset="0"/>
              </a:rPr>
              <a:t>		     		= 0x0A00	</a:t>
            </a:r>
          </a:p>
          <a:p>
            <a:pPr eaLnBrk="1" hangingPunct="1">
              <a:buFontTx/>
              <a:buNone/>
            </a:pPr>
            <a:r>
              <a:rPr lang="en-US" altLang="en-US" sz="2400" b="1">
                <a:latin typeface="Courier New" panose="02070309020205020404" pitchFamily="49" charset="0"/>
              </a:rPr>
              <a:t>Physical Address  = Segment*0x10+EA</a:t>
            </a:r>
          </a:p>
          <a:p>
            <a:pPr eaLnBrk="1" hangingPunct="1">
              <a:buFontTx/>
              <a:buNone/>
            </a:pPr>
            <a:r>
              <a:rPr lang="en-US" altLang="en-US" sz="2400" b="1">
                <a:latin typeface="Courier New" panose="02070309020205020404" pitchFamily="49" charset="0"/>
              </a:rPr>
              <a:t>			      = 0x1000*0x10+0x0A00</a:t>
            </a:r>
          </a:p>
          <a:p>
            <a:pPr eaLnBrk="1" hangingPunct="1">
              <a:buFontTx/>
              <a:buNone/>
            </a:pPr>
            <a:r>
              <a:rPr lang="en-US" altLang="en-US" sz="2400" b="1">
                <a:latin typeface="Courier New" panose="02070309020205020404" pitchFamily="49" charset="0"/>
              </a:rPr>
              <a:t>			     =0x10000+0x00A00= 0x10A00		</a:t>
            </a:r>
          </a:p>
          <a:p>
            <a:pPr eaLnBrk="1" hangingPunct="1">
              <a:buFontTx/>
              <a:buNone/>
            </a:pPr>
            <a:endParaRPr lang="en-US" altLang="en-US" sz="2400" b="1">
              <a:latin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descr="Large confetti">
            <a:extLst>
              <a:ext uri="{FF2B5EF4-FFF2-40B4-BE49-F238E27FC236}">
                <a16:creationId xmlns:a16="http://schemas.microsoft.com/office/drawing/2014/main" id="{1721DD2D-813A-4EB7-9E49-3F54A60F1344}"/>
              </a:ext>
            </a:extLst>
          </p:cNvPr>
          <p:cNvSpPr>
            <a:spLocks noGrp="1"/>
          </p:cNvSpPr>
          <p:nvPr>
            <p:ph type="title"/>
          </p:nvPr>
        </p:nvSpPr>
        <p:spPr>
          <a:noFill/>
        </p:spPr>
        <p:txBody>
          <a:bodyPr/>
          <a:lstStyle/>
          <a:p>
            <a:pPr eaLnBrk="1" hangingPunct="1"/>
            <a:r>
              <a:rPr lang="en-US" altLang="en-US" sz="4000" b="1"/>
              <a:t>Physical Address Calculation</a:t>
            </a:r>
          </a:p>
        </p:txBody>
      </p:sp>
      <p:sp>
        <p:nvSpPr>
          <p:cNvPr id="31747" name="Rectangle 5">
            <a:extLst>
              <a:ext uri="{FF2B5EF4-FFF2-40B4-BE49-F238E27FC236}">
                <a16:creationId xmlns:a16="http://schemas.microsoft.com/office/drawing/2014/main" id="{12FC95A4-C3E6-4803-8EA9-A27303E5886B}"/>
              </a:ext>
            </a:extLst>
          </p:cNvPr>
          <p:cNvSpPr>
            <a:spLocks noGrp="1"/>
          </p:cNvSpPr>
          <p:nvPr>
            <p:ph type="body" idx="1"/>
          </p:nvPr>
        </p:nvSpPr>
        <p:spPr>
          <a:noFill/>
        </p:spPr>
        <p:txBody>
          <a:bodyPr/>
          <a:lstStyle/>
          <a:p>
            <a:pPr eaLnBrk="1" hangingPunct="1">
              <a:lnSpc>
                <a:spcPct val="80000"/>
              </a:lnSpc>
              <a:buFontTx/>
              <a:buNone/>
            </a:pPr>
            <a:r>
              <a:rPr lang="en-US" altLang="en-US" sz="1800" b="1">
                <a:latin typeface="Courier New" panose="02070309020205020404" pitchFamily="49" charset="0"/>
              </a:rPr>
              <a:t>[</a:t>
            </a:r>
            <a:r>
              <a:rPr lang="en-US" altLang="en-US" sz="2400" b="1">
                <a:latin typeface="Courier New" panose="02070309020205020404" pitchFamily="49" charset="0"/>
              </a:rPr>
              <a:t>bx+0x7000]			BX = 0x9100</a:t>
            </a:r>
          </a:p>
          <a:p>
            <a:pPr eaLnBrk="1" hangingPunct="1">
              <a:lnSpc>
                <a:spcPct val="80000"/>
              </a:lnSpc>
              <a:buFontTx/>
              <a:buNone/>
            </a:pPr>
            <a:r>
              <a:rPr lang="en-US" altLang="en-US" sz="2400" b="1">
                <a:latin typeface="Courier New" panose="02070309020205020404" pitchFamily="49" charset="0"/>
              </a:rPr>
              <a:t>					DS = 0x1500</a:t>
            </a:r>
          </a:p>
          <a:p>
            <a:pPr eaLnBrk="1" hangingPunct="1">
              <a:lnSpc>
                <a:spcPct val="80000"/>
              </a:lnSpc>
              <a:buFontTx/>
              <a:buNone/>
            </a:pPr>
            <a:r>
              <a:rPr lang="en-US" altLang="en-US" sz="2400" b="1">
                <a:latin typeface="Courier New" panose="02070309020205020404" pitchFamily="49" charset="0"/>
              </a:rPr>
              <a:t>Effective Address =</a:t>
            </a:r>
          </a:p>
          <a:p>
            <a:pPr eaLnBrk="1" hangingPunct="1">
              <a:lnSpc>
                <a:spcPct val="80000"/>
              </a:lnSpc>
              <a:buFontTx/>
              <a:buNone/>
            </a:pPr>
            <a:r>
              <a:rPr lang="en-US" altLang="en-US" sz="2400" b="1">
                <a:latin typeface="Courier New" panose="02070309020205020404" pitchFamily="49" charset="0"/>
              </a:rPr>
              <a:t>			EA	= Base + Index + Offset</a:t>
            </a:r>
          </a:p>
          <a:p>
            <a:pPr eaLnBrk="1" hangingPunct="1">
              <a:lnSpc>
                <a:spcPct val="80000"/>
              </a:lnSpc>
              <a:buFontTx/>
              <a:buNone/>
            </a:pPr>
            <a:r>
              <a:rPr lang="en-US" altLang="en-US" sz="2400" b="1">
                <a:latin typeface="Courier New" panose="02070309020205020404" pitchFamily="49" charset="0"/>
              </a:rPr>
              <a:t>		     		= 0x9100 + 0x0000 + 0x7000</a:t>
            </a:r>
          </a:p>
          <a:p>
            <a:pPr eaLnBrk="1" hangingPunct="1">
              <a:lnSpc>
                <a:spcPct val="80000"/>
              </a:lnSpc>
              <a:buFontTx/>
              <a:buNone/>
            </a:pPr>
            <a:r>
              <a:rPr lang="en-US" altLang="en-US" sz="2400" b="1">
                <a:latin typeface="Courier New" panose="02070309020205020404" pitchFamily="49" charset="0"/>
              </a:rPr>
              <a:t>		     		= 0x</a:t>
            </a:r>
            <a:r>
              <a:rPr lang="en-US" altLang="en-US" sz="2400" b="1">
                <a:solidFill>
                  <a:schemeClr val="accent1"/>
                </a:solidFill>
                <a:latin typeface="Courier New" panose="02070309020205020404" pitchFamily="49" charset="0"/>
              </a:rPr>
              <a:t>1</a:t>
            </a:r>
            <a:r>
              <a:rPr lang="en-US" altLang="en-US" sz="2400" b="1">
                <a:latin typeface="Courier New" panose="02070309020205020404" pitchFamily="49" charset="0"/>
              </a:rPr>
              <a:t>0100	; 17-bits !</a:t>
            </a:r>
          </a:p>
          <a:p>
            <a:pPr eaLnBrk="1" hangingPunct="1">
              <a:lnSpc>
                <a:spcPct val="80000"/>
              </a:lnSpc>
              <a:buFontTx/>
              <a:buNone/>
            </a:pPr>
            <a:r>
              <a:rPr lang="en-US" altLang="en-US" sz="2400" b="1">
                <a:latin typeface="Courier New" panose="02070309020205020404" pitchFamily="49" charset="0"/>
              </a:rPr>
              <a:t>		     		= 0x0100	; Segment wrap 						; around</a:t>
            </a:r>
          </a:p>
          <a:p>
            <a:pPr eaLnBrk="1" hangingPunct="1">
              <a:lnSpc>
                <a:spcPct val="80000"/>
              </a:lnSpc>
              <a:buFontTx/>
              <a:buNone/>
            </a:pPr>
            <a:r>
              <a:rPr lang="en-US" altLang="en-US" sz="2400" b="1">
                <a:latin typeface="Courier New" panose="02070309020205020404" pitchFamily="49" charset="0"/>
              </a:rPr>
              <a:t>	</a:t>
            </a:r>
          </a:p>
          <a:p>
            <a:pPr eaLnBrk="1" hangingPunct="1">
              <a:lnSpc>
                <a:spcPct val="80000"/>
              </a:lnSpc>
              <a:buFontTx/>
              <a:buNone/>
            </a:pPr>
            <a:endParaRPr lang="en-US" altLang="en-US" sz="2400" b="1">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descr="Large confetti">
            <a:extLst>
              <a:ext uri="{FF2B5EF4-FFF2-40B4-BE49-F238E27FC236}">
                <a16:creationId xmlns:a16="http://schemas.microsoft.com/office/drawing/2014/main" id="{ED1C4E5D-2206-4B21-98A0-E3ABC94DEE20}"/>
              </a:ext>
            </a:extLst>
          </p:cNvPr>
          <p:cNvSpPr>
            <a:spLocks noGrp="1"/>
          </p:cNvSpPr>
          <p:nvPr>
            <p:ph type="title"/>
          </p:nvPr>
        </p:nvSpPr>
        <p:spPr>
          <a:noFill/>
        </p:spPr>
        <p:txBody>
          <a:bodyPr/>
          <a:lstStyle/>
          <a:p>
            <a:pPr eaLnBrk="1" hangingPunct="1"/>
            <a:r>
              <a:rPr lang="en-US" altLang="en-US" sz="4000" b="1"/>
              <a:t>Physical Address Calculation</a:t>
            </a:r>
          </a:p>
        </p:txBody>
      </p:sp>
      <p:sp>
        <p:nvSpPr>
          <p:cNvPr id="33795" name="Rectangle 5">
            <a:extLst>
              <a:ext uri="{FF2B5EF4-FFF2-40B4-BE49-F238E27FC236}">
                <a16:creationId xmlns:a16="http://schemas.microsoft.com/office/drawing/2014/main" id="{054379CA-6FE7-49E8-AD0D-3FDC900364BA}"/>
              </a:ext>
            </a:extLst>
          </p:cNvPr>
          <p:cNvSpPr>
            <a:spLocks noGrp="1"/>
          </p:cNvSpPr>
          <p:nvPr>
            <p:ph type="body" idx="1"/>
          </p:nvPr>
        </p:nvSpPr>
        <p:spPr>
          <a:noFill/>
        </p:spPr>
        <p:txBody>
          <a:bodyPr/>
          <a:lstStyle/>
          <a:p>
            <a:pPr eaLnBrk="1" hangingPunct="1">
              <a:buFontTx/>
              <a:buNone/>
            </a:pPr>
            <a:r>
              <a:rPr lang="en-US" altLang="en-US" b="1">
                <a:latin typeface="Courier New" panose="02070309020205020404" pitchFamily="49" charset="0"/>
              </a:rPr>
              <a:t>[bx+0x7000]			BX = 0x9100</a:t>
            </a:r>
          </a:p>
          <a:p>
            <a:pPr eaLnBrk="1" hangingPunct="1">
              <a:buFontTx/>
              <a:buNone/>
            </a:pPr>
            <a:r>
              <a:rPr lang="en-US" altLang="en-US" b="1">
                <a:latin typeface="Courier New" panose="02070309020205020404" pitchFamily="49" charset="0"/>
              </a:rPr>
              <a:t>					DS = 0x1500</a:t>
            </a:r>
          </a:p>
          <a:p>
            <a:pPr eaLnBrk="1" hangingPunct="1">
              <a:buFontTx/>
              <a:buNone/>
            </a:pPr>
            <a:r>
              <a:rPr lang="en-US" altLang="en-US" b="1">
                <a:latin typeface="Courier New" panose="02070309020205020404" pitchFamily="49" charset="0"/>
              </a:rPr>
              <a:t>Effective Address =</a:t>
            </a:r>
          </a:p>
          <a:p>
            <a:pPr eaLnBrk="1" hangingPunct="1">
              <a:buFontTx/>
              <a:buNone/>
            </a:pPr>
            <a:r>
              <a:rPr lang="en-US" altLang="en-US" b="1">
                <a:latin typeface="Courier New" panose="02070309020205020404" pitchFamily="49" charset="0"/>
              </a:rPr>
              <a:t>			EA	= 0x0100	; Segment wrap 						; around</a:t>
            </a:r>
          </a:p>
          <a:p>
            <a:pPr eaLnBrk="1" hangingPunct="1">
              <a:buFontTx/>
              <a:buNone/>
            </a:pPr>
            <a:r>
              <a:rPr lang="en-US" altLang="en-US" b="1">
                <a:latin typeface="Courier New" panose="02070309020205020404" pitchFamily="49" charset="0"/>
              </a:rPr>
              <a:t>Physical Address	= Segment*0x10+EA</a:t>
            </a:r>
          </a:p>
          <a:p>
            <a:pPr eaLnBrk="1" hangingPunct="1">
              <a:buFontTx/>
              <a:buNone/>
            </a:pPr>
            <a:r>
              <a:rPr lang="en-US" altLang="en-US" b="1">
                <a:latin typeface="Courier New" panose="02070309020205020404" pitchFamily="49" charset="0"/>
              </a:rPr>
              <a:t>				= 0x1500*0x10+0x00100</a:t>
            </a:r>
          </a:p>
          <a:p>
            <a:pPr eaLnBrk="1" hangingPunct="1">
              <a:buFontTx/>
              <a:buNone/>
            </a:pPr>
            <a:r>
              <a:rPr lang="en-US" altLang="en-US" b="1">
                <a:latin typeface="Courier New" panose="02070309020205020404" pitchFamily="49" charset="0"/>
              </a:rPr>
              <a:t>				=0x15000+0x00100</a:t>
            </a:r>
          </a:p>
          <a:p>
            <a:pPr eaLnBrk="1" hangingPunct="1">
              <a:buFontTx/>
              <a:buNone/>
            </a:pPr>
            <a:r>
              <a:rPr lang="en-US" altLang="en-US" b="1">
                <a:latin typeface="Courier New" panose="02070309020205020404" pitchFamily="49" charset="0"/>
              </a:rPr>
              <a:t>				= 0x15100</a:t>
            </a:r>
          </a:p>
          <a:p>
            <a:pPr eaLnBrk="1" hangingPunct="1">
              <a:buFontTx/>
              <a:buNone/>
            </a:pPr>
            <a:endParaRPr lang="en-US" altLang="en-US" b="1">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descr="Large confetti">
            <a:extLst>
              <a:ext uri="{FF2B5EF4-FFF2-40B4-BE49-F238E27FC236}">
                <a16:creationId xmlns:a16="http://schemas.microsoft.com/office/drawing/2014/main" id="{CB02A56B-53E1-4B83-9779-DC3FBAD94EBD}"/>
              </a:ext>
            </a:extLst>
          </p:cNvPr>
          <p:cNvSpPr>
            <a:spLocks noGrp="1"/>
          </p:cNvSpPr>
          <p:nvPr>
            <p:ph type="title"/>
          </p:nvPr>
        </p:nvSpPr>
        <p:spPr>
          <a:noFill/>
        </p:spPr>
        <p:txBody>
          <a:bodyPr/>
          <a:lstStyle/>
          <a:p>
            <a:pPr eaLnBrk="1" hangingPunct="1"/>
            <a:r>
              <a:rPr lang="en-US" altLang="en-US" sz="4000" b="1"/>
              <a:t>Physical Address Calculation</a:t>
            </a:r>
          </a:p>
        </p:txBody>
      </p:sp>
      <p:sp>
        <p:nvSpPr>
          <p:cNvPr id="35843" name="Rectangle 5">
            <a:extLst>
              <a:ext uri="{FF2B5EF4-FFF2-40B4-BE49-F238E27FC236}">
                <a16:creationId xmlns:a16="http://schemas.microsoft.com/office/drawing/2014/main" id="{BCF23A34-C2DC-4621-9AE8-F07B9765D966}"/>
              </a:ext>
            </a:extLst>
          </p:cNvPr>
          <p:cNvSpPr>
            <a:spLocks noGrp="1"/>
          </p:cNvSpPr>
          <p:nvPr>
            <p:ph type="body" idx="1"/>
          </p:nvPr>
        </p:nvSpPr>
        <p:spPr>
          <a:noFill/>
        </p:spPr>
        <p:txBody>
          <a:bodyPr/>
          <a:lstStyle/>
          <a:p>
            <a:pPr eaLnBrk="1" hangingPunct="1">
              <a:lnSpc>
                <a:spcPct val="80000"/>
              </a:lnSpc>
              <a:buFontTx/>
              <a:buNone/>
            </a:pPr>
            <a:r>
              <a:rPr lang="en-US" altLang="en-US" sz="1800" b="1">
                <a:latin typeface="Courier New" panose="02070309020205020404" pitchFamily="49" charset="0"/>
              </a:rPr>
              <a:t>[</a:t>
            </a:r>
            <a:r>
              <a:rPr lang="en-US" altLang="en-US" sz="2400" b="1">
                <a:latin typeface="Courier New" panose="02070309020205020404" pitchFamily="49" charset="0"/>
              </a:rPr>
              <a:t>bx+0x0100]			BX = 0x0100</a:t>
            </a:r>
          </a:p>
          <a:p>
            <a:pPr eaLnBrk="1" hangingPunct="1">
              <a:lnSpc>
                <a:spcPct val="80000"/>
              </a:lnSpc>
              <a:buFontTx/>
              <a:buNone/>
            </a:pPr>
            <a:r>
              <a:rPr lang="en-US" altLang="en-US" sz="2400" b="1">
                <a:latin typeface="Courier New" panose="02070309020205020404" pitchFamily="49" charset="0"/>
              </a:rPr>
              <a:t>					DS = 0xFFF0</a:t>
            </a:r>
          </a:p>
          <a:p>
            <a:pPr eaLnBrk="1" hangingPunct="1">
              <a:lnSpc>
                <a:spcPct val="80000"/>
              </a:lnSpc>
              <a:buFontTx/>
              <a:buNone/>
            </a:pPr>
            <a:r>
              <a:rPr lang="en-US" altLang="en-US" sz="2400" b="1">
                <a:latin typeface="Courier New" panose="02070309020205020404" pitchFamily="49" charset="0"/>
              </a:rPr>
              <a:t>Effective Address =</a:t>
            </a:r>
          </a:p>
          <a:p>
            <a:pPr eaLnBrk="1" hangingPunct="1">
              <a:lnSpc>
                <a:spcPct val="80000"/>
              </a:lnSpc>
              <a:buFontTx/>
              <a:buNone/>
            </a:pPr>
            <a:r>
              <a:rPr lang="en-US" altLang="en-US" sz="2400" b="1">
                <a:latin typeface="Courier New" panose="02070309020205020404" pitchFamily="49" charset="0"/>
              </a:rPr>
              <a:t>		 	EA	= Base + Index + Offset</a:t>
            </a:r>
          </a:p>
          <a:p>
            <a:pPr eaLnBrk="1" hangingPunct="1">
              <a:lnSpc>
                <a:spcPct val="80000"/>
              </a:lnSpc>
              <a:buFontTx/>
              <a:buNone/>
            </a:pPr>
            <a:r>
              <a:rPr lang="en-US" altLang="en-US" sz="2400" b="1">
                <a:latin typeface="Courier New" panose="02070309020205020404" pitchFamily="49" charset="0"/>
              </a:rPr>
              <a:t>		     		= 0x0100 + 0x0000 + 0x0100</a:t>
            </a:r>
          </a:p>
          <a:p>
            <a:pPr eaLnBrk="1" hangingPunct="1">
              <a:lnSpc>
                <a:spcPct val="80000"/>
              </a:lnSpc>
              <a:buFontTx/>
              <a:buNone/>
            </a:pPr>
            <a:r>
              <a:rPr lang="en-US" altLang="en-US" sz="2400" b="1">
                <a:latin typeface="Courier New" panose="02070309020205020404" pitchFamily="49" charset="0"/>
              </a:rPr>
              <a:t>		     		= 0x0200	</a:t>
            </a:r>
          </a:p>
          <a:p>
            <a:pPr eaLnBrk="1" hangingPunct="1">
              <a:lnSpc>
                <a:spcPct val="80000"/>
              </a:lnSpc>
              <a:buFontTx/>
              <a:buNone/>
            </a:pPr>
            <a:r>
              <a:rPr lang="en-US" altLang="en-US" sz="2400" b="1">
                <a:latin typeface="Courier New" panose="02070309020205020404" pitchFamily="49" charset="0"/>
              </a:rPr>
              <a:t>Physical Address  = Segment*0x10+EA</a:t>
            </a:r>
          </a:p>
          <a:p>
            <a:pPr eaLnBrk="1" hangingPunct="1">
              <a:lnSpc>
                <a:spcPct val="80000"/>
              </a:lnSpc>
              <a:buFontTx/>
              <a:buNone/>
            </a:pPr>
            <a:r>
              <a:rPr lang="en-US" altLang="en-US" sz="2400" b="1">
                <a:latin typeface="Courier New" panose="02070309020205020404" pitchFamily="49" charset="0"/>
              </a:rPr>
              <a:t>				= 0xFFF0*0x10+0x00200</a:t>
            </a:r>
          </a:p>
          <a:p>
            <a:pPr eaLnBrk="1" hangingPunct="1">
              <a:lnSpc>
                <a:spcPct val="80000"/>
              </a:lnSpc>
              <a:buFont typeface="Arial" panose="020B0604020202020204" pitchFamily="34" charset="0"/>
              <a:buNone/>
            </a:pPr>
            <a:r>
              <a:rPr lang="en-US" altLang="en-US" sz="2400" b="1">
                <a:latin typeface="Courier New" panose="02070309020205020404" pitchFamily="49" charset="0"/>
              </a:rPr>
              <a:t>				=0xFFF00+0x00200</a:t>
            </a:r>
          </a:p>
          <a:p>
            <a:pPr eaLnBrk="1" hangingPunct="1">
              <a:lnSpc>
                <a:spcPct val="80000"/>
              </a:lnSpc>
              <a:buFontTx/>
              <a:buNone/>
            </a:pPr>
            <a:r>
              <a:rPr lang="en-US" altLang="en-US" sz="2400" b="1">
                <a:latin typeface="Courier New" panose="02070309020205020404" pitchFamily="49" charset="0"/>
              </a:rPr>
              <a:t>				= 0x</a:t>
            </a:r>
            <a:r>
              <a:rPr lang="en-US" altLang="en-US" sz="2400" b="1">
                <a:solidFill>
                  <a:schemeClr val="accent1"/>
                </a:solidFill>
                <a:latin typeface="Courier New" panose="02070309020205020404" pitchFamily="49" charset="0"/>
              </a:rPr>
              <a:t>1</a:t>
            </a:r>
            <a:r>
              <a:rPr lang="en-US" altLang="en-US" sz="2400" b="1">
                <a:latin typeface="Courier New" panose="02070309020205020404" pitchFamily="49" charset="0"/>
              </a:rPr>
              <a:t>00100  ; 24-bits !</a:t>
            </a:r>
          </a:p>
          <a:p>
            <a:pPr eaLnBrk="1" hangingPunct="1">
              <a:lnSpc>
                <a:spcPct val="80000"/>
              </a:lnSpc>
              <a:buFontTx/>
              <a:buNone/>
            </a:pPr>
            <a:r>
              <a:rPr lang="en-US" altLang="en-US" sz="2400" b="1">
                <a:latin typeface="Courier New" panose="02070309020205020404" pitchFamily="49" charset="0"/>
              </a:rPr>
              <a:t>				= 0x00100   ; memory wrap 						; around</a:t>
            </a:r>
          </a:p>
          <a:p>
            <a:pPr eaLnBrk="1" hangingPunct="1">
              <a:lnSpc>
                <a:spcPct val="80000"/>
              </a:lnSpc>
              <a:buFontTx/>
              <a:buNone/>
            </a:pPr>
            <a:endParaRPr lang="en-US" altLang="en-US" sz="2400" b="1">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descr="Large confetti">
            <a:extLst>
              <a:ext uri="{FF2B5EF4-FFF2-40B4-BE49-F238E27FC236}">
                <a16:creationId xmlns:a16="http://schemas.microsoft.com/office/drawing/2014/main" id="{0DC2EDA6-20EB-4D56-97D7-D287B4383AA7}"/>
              </a:ext>
            </a:extLst>
          </p:cNvPr>
          <p:cNvSpPr>
            <a:spLocks noGrp="1"/>
          </p:cNvSpPr>
          <p:nvPr>
            <p:ph type="title"/>
          </p:nvPr>
        </p:nvSpPr>
        <p:spPr>
          <a:xfrm>
            <a:off x="3835400" y="2889250"/>
            <a:ext cx="4371975" cy="642938"/>
          </a:xfrm>
        </p:spPr>
        <p:txBody>
          <a:bodyPr rtlCol="0">
            <a:normAutofit/>
          </a:bodyPr>
          <a:lstStyle/>
          <a:p>
            <a:pPr algn="ctr" eaLnBrk="1" fontAlgn="auto" hangingPunct="1">
              <a:spcAft>
                <a:spcPts val="0"/>
              </a:spcAft>
              <a:defRPr/>
            </a:pPr>
            <a:r>
              <a:rPr lang="en-US" altLang="en-US" sz="2025" dirty="0"/>
              <a:t>Address Wraparound</a:t>
            </a:r>
          </a:p>
        </p:txBody>
      </p:sp>
      <p:sp>
        <p:nvSpPr>
          <p:cNvPr id="37891" name="Slide Number Placeholder 2">
            <a:extLst>
              <a:ext uri="{FF2B5EF4-FFF2-40B4-BE49-F238E27FC236}">
                <a16:creationId xmlns:a16="http://schemas.microsoft.com/office/drawing/2014/main" id="{58035164-563C-4C57-B29E-971ADA0078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417513" indent="-160338">
              <a:defRPr sz="2400">
                <a:solidFill>
                  <a:schemeClr val="tx1"/>
                </a:solidFill>
                <a:latin typeface="Times New Roman" panose="02020603050405020304" pitchFamily="18" charset="0"/>
              </a:defRPr>
            </a:lvl2pPr>
            <a:lvl3pPr marL="642938" indent="-128588">
              <a:defRPr sz="2400">
                <a:solidFill>
                  <a:schemeClr val="tx1"/>
                </a:solidFill>
                <a:latin typeface="Times New Roman" panose="02020603050405020304" pitchFamily="18" charset="0"/>
              </a:defRPr>
            </a:lvl3pPr>
            <a:lvl4pPr marL="900113" indent="-128588">
              <a:defRPr sz="2400">
                <a:solidFill>
                  <a:schemeClr val="tx1"/>
                </a:solidFill>
                <a:latin typeface="Times New Roman" panose="02020603050405020304" pitchFamily="18" charset="0"/>
              </a:defRPr>
            </a:lvl4pPr>
            <a:lvl5pPr marL="1157288" indent="-128588">
              <a:defRPr sz="2400">
                <a:solidFill>
                  <a:schemeClr val="tx1"/>
                </a:solidFill>
                <a:latin typeface="Times New Roman" panose="02020603050405020304" pitchFamily="18" charset="0"/>
              </a:defRPr>
            </a:lvl5pPr>
            <a:lvl6pPr marL="1614488" indent="-128588" eaLnBrk="0" fontAlgn="base" hangingPunct="0">
              <a:spcBef>
                <a:spcPct val="0"/>
              </a:spcBef>
              <a:spcAft>
                <a:spcPct val="0"/>
              </a:spcAft>
              <a:defRPr sz="2400">
                <a:solidFill>
                  <a:schemeClr val="tx1"/>
                </a:solidFill>
                <a:latin typeface="Times New Roman" panose="02020603050405020304" pitchFamily="18" charset="0"/>
              </a:defRPr>
            </a:lvl6pPr>
            <a:lvl7pPr marL="2071688" indent="-128588" eaLnBrk="0" fontAlgn="base" hangingPunct="0">
              <a:spcBef>
                <a:spcPct val="0"/>
              </a:spcBef>
              <a:spcAft>
                <a:spcPct val="0"/>
              </a:spcAft>
              <a:defRPr sz="2400">
                <a:solidFill>
                  <a:schemeClr val="tx1"/>
                </a:solidFill>
                <a:latin typeface="Times New Roman" panose="02020603050405020304" pitchFamily="18" charset="0"/>
              </a:defRPr>
            </a:lvl7pPr>
            <a:lvl8pPr marL="2528888" indent="-128588" eaLnBrk="0" fontAlgn="base" hangingPunct="0">
              <a:spcBef>
                <a:spcPct val="0"/>
              </a:spcBef>
              <a:spcAft>
                <a:spcPct val="0"/>
              </a:spcAft>
              <a:defRPr sz="2400">
                <a:solidFill>
                  <a:schemeClr val="tx1"/>
                </a:solidFill>
                <a:latin typeface="Times New Roman" panose="02020603050405020304" pitchFamily="18" charset="0"/>
              </a:defRPr>
            </a:lvl8pPr>
            <a:lvl9pPr marL="2986088" indent="-128588" eaLnBrk="0" fontAlgn="base" hangingPunct="0">
              <a:spcBef>
                <a:spcPct val="0"/>
              </a:spcBef>
              <a:spcAft>
                <a:spcPct val="0"/>
              </a:spcAft>
              <a:defRPr sz="2400">
                <a:solidFill>
                  <a:schemeClr val="tx1"/>
                </a:solidFill>
                <a:latin typeface="Times New Roman" panose="02020603050405020304" pitchFamily="18" charset="0"/>
              </a:defRPr>
            </a:lvl9pPr>
          </a:lstStyle>
          <a:p>
            <a:fld id="{98421958-F050-4428-A9CA-86E272A673BA}" type="slidenum">
              <a:rPr lang="en-GB" altLang="en-US" sz="700" smtClean="0">
                <a:solidFill>
                  <a:schemeClr val="bg1"/>
                </a:solidFill>
              </a:rPr>
              <a:pPr/>
              <a:t>19</a:t>
            </a:fld>
            <a:endParaRPr lang="en-GB" altLang="en-US" sz="7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id="{069FDD66-90F9-4C8E-83FF-A11165593C04}"/>
              </a:ext>
            </a:extLst>
          </p:cNvPr>
          <p:cNvSpPr>
            <a:spLocks noGrp="1"/>
          </p:cNvSpPr>
          <p:nvPr>
            <p:ph type="title"/>
          </p:nvPr>
        </p:nvSpPr>
        <p:spPr/>
        <p:txBody>
          <a:bodyPr/>
          <a:lstStyle/>
          <a:p>
            <a:pPr eaLnBrk="1" hangingPunct="1"/>
            <a:r>
              <a:rPr lang="en-US" altLang="en-US" sz="4000" b="1"/>
              <a:t>Addressing Modes</a:t>
            </a:r>
          </a:p>
        </p:txBody>
      </p:sp>
      <p:sp>
        <p:nvSpPr>
          <p:cNvPr id="4099" name="Rectangle 3">
            <a:extLst>
              <a:ext uri="{FF2B5EF4-FFF2-40B4-BE49-F238E27FC236}">
                <a16:creationId xmlns:a16="http://schemas.microsoft.com/office/drawing/2014/main" id="{D62D2FCF-3E8B-4AA7-804D-1575B23869EF}"/>
              </a:ext>
            </a:extLst>
          </p:cNvPr>
          <p:cNvSpPr>
            <a:spLocks noGrp="1"/>
          </p:cNvSpPr>
          <p:nvPr>
            <p:ph type="body" idx="1"/>
          </p:nvPr>
        </p:nvSpPr>
        <p:spPr>
          <a:xfrm>
            <a:off x="2247900" y="1752600"/>
            <a:ext cx="7772400" cy="4191000"/>
          </a:xfrm>
        </p:spPr>
        <p:txBody>
          <a:bodyPr/>
          <a:lstStyle/>
          <a:p>
            <a:pPr algn="ctr" eaLnBrk="1" hangingPunct="1">
              <a:buFont typeface="Arial" panose="020B0604020202020204" pitchFamily="34" charset="0"/>
              <a:buNone/>
            </a:pPr>
            <a:r>
              <a:rPr lang="en-US" altLang="en-US"/>
              <a:t>Direct Access Mode</a:t>
            </a:r>
          </a:p>
          <a:p>
            <a:pPr eaLnBrk="1" hangingPunct="1">
              <a:buFontTx/>
              <a:buNone/>
            </a:pPr>
            <a:endParaRPr lang="en-US" altLang="en-US"/>
          </a:p>
          <a:p>
            <a:pPr eaLnBrk="1" hangingPunct="1">
              <a:buFontTx/>
              <a:buNone/>
            </a:pPr>
            <a:r>
              <a:rPr lang="en-US" altLang="en-US" b="1">
                <a:latin typeface="Courier New" panose="02070309020205020404" pitchFamily="49" charset="0"/>
              </a:rPr>
              <a:t>; Default segment = ds</a:t>
            </a:r>
          </a:p>
          <a:p>
            <a:pPr eaLnBrk="1" hangingPunct="1">
              <a:buFontTx/>
              <a:buNone/>
            </a:pPr>
            <a:r>
              <a:rPr lang="en-US" altLang="en-US" b="1">
                <a:latin typeface="Courier New" panose="02070309020205020404" pitchFamily="49" charset="0"/>
              </a:rPr>
              <a:t>	mov ax, [0x1234]		; word move</a:t>
            </a:r>
          </a:p>
          <a:p>
            <a:pPr eaLnBrk="1" hangingPunct="1">
              <a:buFontTx/>
              <a:buNone/>
            </a:pPr>
            <a:r>
              <a:rPr lang="en-US" altLang="en-US" b="1">
                <a:latin typeface="Courier New" panose="02070309020205020404" pitchFamily="49" charset="0"/>
              </a:rPr>
              <a:t>	mov ah, [0x1234]		; byte move</a:t>
            </a:r>
          </a:p>
          <a:p>
            <a:pPr eaLnBrk="1" hangingPunct="1">
              <a:buFontTx/>
              <a:buNone/>
            </a:pPr>
            <a:r>
              <a:rPr lang="en-US" altLang="en-US" b="1">
                <a:latin typeface="Courier New" panose="02070309020205020404" pitchFamily="49" charset="0"/>
              </a:rPr>
              <a:t>	mov byte[0x1234], 10</a:t>
            </a:r>
          </a:p>
          <a:p>
            <a:pPr eaLnBrk="1" hangingPunct="1">
              <a:buFontTx/>
              <a:buNone/>
            </a:pPr>
            <a:r>
              <a:rPr lang="en-US" altLang="en-US" b="1">
                <a:latin typeface="Courier New" panose="02070309020205020404" pitchFamily="49" charset="0"/>
              </a:rPr>
              <a:t>	mov word[0x1234], 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4A831BF-1AFD-40FE-9521-F8B3206B1C6D}"/>
              </a:ext>
            </a:extLst>
          </p:cNvPr>
          <p:cNvSpPr>
            <a:spLocks noGrp="1"/>
          </p:cNvSpPr>
          <p:nvPr>
            <p:ph type="title"/>
          </p:nvPr>
        </p:nvSpPr>
        <p:spPr/>
        <p:txBody>
          <a:bodyPr/>
          <a:lstStyle/>
          <a:p>
            <a:pPr eaLnBrk="1" hangingPunct="1"/>
            <a:r>
              <a:rPr lang="en-US" altLang="en-US"/>
              <a:t>Address Wraparound</a:t>
            </a:r>
          </a:p>
        </p:txBody>
      </p:sp>
      <p:pic>
        <p:nvPicPr>
          <p:cNvPr id="38915" name="Picture 1">
            <a:extLst>
              <a:ext uri="{FF2B5EF4-FFF2-40B4-BE49-F238E27FC236}">
                <a16:creationId xmlns:a16="http://schemas.microsoft.com/office/drawing/2014/main" id="{6EB4FAB5-FF32-4207-89DC-266A422123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2022475"/>
            <a:ext cx="53625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2EED7-1791-4878-9FDB-72216519068B}"/>
              </a:ext>
            </a:extLst>
          </p:cNvPr>
          <p:cNvSpPr>
            <a:spLocks noGrp="1"/>
          </p:cNvSpPr>
          <p:nvPr>
            <p:ph idx="1"/>
          </p:nvPr>
        </p:nvSpPr>
        <p:spPr/>
        <p:txBody>
          <a:bodyPr/>
          <a:lstStyle/>
          <a:p>
            <a:pPr>
              <a:defRPr/>
            </a:pPr>
            <a:r>
              <a:rPr lang="en-US" b="1" dirty="0"/>
              <a:t>2 Types </a:t>
            </a:r>
            <a:r>
              <a:rPr lang="en-US" dirty="0"/>
              <a:t>of wraparounds.</a:t>
            </a:r>
          </a:p>
          <a:p>
            <a:pPr>
              <a:defRPr/>
            </a:pPr>
            <a:endParaRPr lang="en-US" dirty="0"/>
          </a:p>
          <a:p>
            <a:pPr marL="514350" indent="-514350">
              <a:buFont typeface="+mj-lt"/>
              <a:buAutoNum type="arabicPeriod"/>
              <a:defRPr/>
            </a:pPr>
            <a:r>
              <a:rPr lang="en-US" b="1" dirty="0"/>
              <a:t>Address Wraparound Within a Single Segment</a:t>
            </a:r>
            <a:endParaRPr lang="en-US" dirty="0"/>
          </a:p>
          <a:p>
            <a:pPr marL="514350" indent="-514350">
              <a:buFont typeface="+mj-lt"/>
              <a:buAutoNum type="arabicPeriod"/>
              <a:defRPr/>
            </a:pPr>
            <a:r>
              <a:rPr lang="en-US" b="1" dirty="0">
                <a:solidFill>
                  <a:srgbClr val="00B0F0"/>
                </a:solidFill>
              </a:rPr>
              <a:t>Address Wraparound inside the whole physical memory</a:t>
            </a:r>
          </a:p>
        </p:txBody>
      </p:sp>
      <p:sp>
        <p:nvSpPr>
          <p:cNvPr id="40963" name="Rectangle 2">
            <a:extLst>
              <a:ext uri="{FF2B5EF4-FFF2-40B4-BE49-F238E27FC236}">
                <a16:creationId xmlns:a16="http://schemas.microsoft.com/office/drawing/2014/main" id="{0B3A3BBB-5FE7-4B1A-90A6-63229A1DF18C}"/>
              </a:ext>
            </a:extLst>
          </p:cNvPr>
          <p:cNvSpPr>
            <a:spLocks noGrp="1"/>
          </p:cNvSpPr>
          <p:nvPr>
            <p:ph type="title"/>
          </p:nvPr>
        </p:nvSpPr>
        <p:spPr>
          <a:xfrm>
            <a:off x="2152650" y="365125"/>
            <a:ext cx="7886700" cy="1325563"/>
          </a:xfrm>
        </p:spPr>
        <p:txBody>
          <a:bodyPr/>
          <a:lstStyle/>
          <a:p>
            <a:pPr eaLnBrk="1" hangingPunct="1"/>
            <a:r>
              <a:rPr lang="en-US" altLang="en-US"/>
              <a:t>Address Wraparound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45AD459A-F26E-4BDD-A53C-8E8384A44EA1}"/>
              </a:ext>
            </a:extLst>
          </p:cNvPr>
          <p:cNvSpPr>
            <a:spLocks noGrp="1"/>
          </p:cNvSpPr>
          <p:nvPr>
            <p:ph idx="1"/>
          </p:nvPr>
        </p:nvSpPr>
        <p:spPr/>
        <p:txBody>
          <a:bodyPr/>
          <a:lstStyle/>
          <a:p>
            <a:r>
              <a:rPr lang="en-US" altLang="en-US"/>
              <a:t>Segment wraparound occurs when during the effective address calculation a carry is generated.</a:t>
            </a:r>
          </a:p>
          <a:p>
            <a:r>
              <a:rPr lang="en-US" altLang="en-US">
                <a:solidFill>
                  <a:srgbClr val="00B0F0"/>
                </a:solidFill>
              </a:rPr>
              <a:t>This carry is dropped giving the effect that when we try to access beyond the segment limit, we are actually wraparound to the first cell in the segment.</a:t>
            </a:r>
          </a:p>
          <a:p>
            <a:r>
              <a:rPr lang="en-US" altLang="en-US"/>
              <a:t>For example if BX=9100, DS=1500 and the access is [bx+0x7000] we form the effective address 9100 + 7000 = 10100. </a:t>
            </a:r>
          </a:p>
          <a:p>
            <a:r>
              <a:rPr lang="en-US" altLang="en-US">
                <a:solidFill>
                  <a:srgbClr val="00B0F0"/>
                </a:solidFill>
              </a:rPr>
              <a:t>The carry generated is dropped forming the actual effective address of 0100.</a:t>
            </a:r>
          </a:p>
        </p:txBody>
      </p:sp>
      <p:sp>
        <p:nvSpPr>
          <p:cNvPr id="41987" name="Rectangle 2">
            <a:extLst>
              <a:ext uri="{FF2B5EF4-FFF2-40B4-BE49-F238E27FC236}">
                <a16:creationId xmlns:a16="http://schemas.microsoft.com/office/drawing/2014/main" id="{556A6B00-9537-441D-8B32-1B26CFAC92E9}"/>
              </a:ext>
            </a:extLst>
          </p:cNvPr>
          <p:cNvSpPr>
            <a:spLocks noGrp="1"/>
          </p:cNvSpPr>
          <p:nvPr>
            <p:ph type="title"/>
          </p:nvPr>
        </p:nvSpPr>
        <p:spPr>
          <a:xfrm>
            <a:off x="2152650" y="365125"/>
            <a:ext cx="7886700" cy="1325563"/>
          </a:xfrm>
        </p:spPr>
        <p:txBody>
          <a:bodyPr/>
          <a:lstStyle/>
          <a:p>
            <a:pPr marL="742950" indent="-742950" eaLnBrk="1" hangingPunct="1">
              <a:buFont typeface="Calibri Light" panose="020F0302020204030204" pitchFamily="34" charset="0"/>
              <a:buAutoNum type="arabicPeriod"/>
            </a:pPr>
            <a:r>
              <a:rPr lang="en-US" altLang="en-US"/>
              <a:t>Address Wraparound Within a Single Segment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C2A697D2-7E0C-4EC0-AA08-8053FC882972}"/>
              </a:ext>
            </a:extLst>
          </p:cNvPr>
          <p:cNvSpPr>
            <a:spLocks noGrp="1"/>
          </p:cNvSpPr>
          <p:nvPr>
            <p:ph idx="1"/>
          </p:nvPr>
        </p:nvSpPr>
        <p:spPr/>
        <p:txBody>
          <a:bodyPr/>
          <a:lstStyle/>
          <a:p>
            <a:r>
              <a:rPr lang="en-US" altLang="en-US"/>
              <a:t>Just like a circle when we reached the end we started again from the beginning.</a:t>
            </a:r>
          </a:p>
          <a:p>
            <a:r>
              <a:rPr lang="en-US" altLang="en-US">
                <a:solidFill>
                  <a:srgbClr val="00B0F0"/>
                </a:solidFill>
              </a:rPr>
              <a:t>An arc at 370 degrees is the same as an arc at 10 degrees.</a:t>
            </a:r>
          </a:p>
          <a:p>
            <a:r>
              <a:rPr lang="en-US" altLang="en-US"/>
              <a:t>We tried to cross the segment boundary and it pushed us back to the start.</a:t>
            </a:r>
          </a:p>
          <a:p>
            <a:r>
              <a:rPr lang="en-US" altLang="en-US"/>
              <a:t>This is called segment wraparound. The physical address in the above example will be 15100.</a:t>
            </a:r>
          </a:p>
        </p:txBody>
      </p:sp>
      <p:sp>
        <p:nvSpPr>
          <p:cNvPr id="43011" name="Rectangle 2">
            <a:extLst>
              <a:ext uri="{FF2B5EF4-FFF2-40B4-BE49-F238E27FC236}">
                <a16:creationId xmlns:a16="http://schemas.microsoft.com/office/drawing/2014/main" id="{CC4E26AB-9B80-4AB9-936A-30BB887A43B3}"/>
              </a:ext>
            </a:extLst>
          </p:cNvPr>
          <p:cNvSpPr>
            <a:spLocks noGrp="1"/>
          </p:cNvSpPr>
          <p:nvPr>
            <p:ph type="title"/>
          </p:nvPr>
        </p:nvSpPr>
        <p:spPr>
          <a:xfrm>
            <a:off x="2152650" y="365125"/>
            <a:ext cx="7886700" cy="1325563"/>
          </a:xfrm>
        </p:spPr>
        <p:txBody>
          <a:bodyPr/>
          <a:lstStyle/>
          <a:p>
            <a:pPr marL="742950" indent="-742950" eaLnBrk="1" hangingPunct="1">
              <a:buFont typeface="Calibri Light" panose="020F0302020204030204" pitchFamily="34" charset="0"/>
              <a:buAutoNum type="arabicPeriod"/>
            </a:pPr>
            <a:r>
              <a:rPr lang="en-US" altLang="en-US"/>
              <a:t>Address Wraparound Within a Single Segment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BBF50BD1-1E8A-47C8-AF95-71354776DAAD}"/>
              </a:ext>
            </a:extLst>
          </p:cNvPr>
          <p:cNvSpPr>
            <a:spLocks noGrp="1"/>
          </p:cNvSpPr>
          <p:nvPr>
            <p:ph idx="1"/>
          </p:nvPr>
        </p:nvSpPr>
        <p:spPr/>
        <p:txBody>
          <a:bodyPr/>
          <a:lstStyle/>
          <a:p>
            <a:r>
              <a:rPr lang="en-US" altLang="en-US"/>
              <a:t>The same can also happen at the time of physical address calculation. </a:t>
            </a:r>
          </a:p>
          <a:p>
            <a:r>
              <a:rPr lang="en-US" altLang="en-US">
                <a:solidFill>
                  <a:srgbClr val="00B0F0"/>
                </a:solidFill>
              </a:rPr>
              <a:t>For example BX=0100, DS=FFF0 and the access under consideration is [bx+0x0100]. The effective address will be 0200 and the physical address will be 100100. </a:t>
            </a:r>
          </a:p>
          <a:p>
            <a:r>
              <a:rPr lang="en-US" altLang="en-US"/>
              <a:t>This is a 21 bit answer and cannot be sent on the address bus which is 20 bits wide.</a:t>
            </a:r>
          </a:p>
          <a:p>
            <a:r>
              <a:rPr lang="en-US" altLang="en-US">
                <a:solidFill>
                  <a:srgbClr val="00B0F0"/>
                </a:solidFill>
              </a:rPr>
              <a:t>The carry is dropped and just like the segment wraparound our physical memory has wrapped around at its very top.</a:t>
            </a:r>
          </a:p>
        </p:txBody>
      </p:sp>
      <p:sp>
        <p:nvSpPr>
          <p:cNvPr id="44035" name="Rectangle 2">
            <a:extLst>
              <a:ext uri="{FF2B5EF4-FFF2-40B4-BE49-F238E27FC236}">
                <a16:creationId xmlns:a16="http://schemas.microsoft.com/office/drawing/2014/main" id="{4C7C9D4B-A1A2-4463-B8A9-14B94F6B6D3A}"/>
              </a:ext>
            </a:extLst>
          </p:cNvPr>
          <p:cNvSpPr>
            <a:spLocks noGrp="1"/>
          </p:cNvSpPr>
          <p:nvPr>
            <p:ph type="title"/>
          </p:nvPr>
        </p:nvSpPr>
        <p:spPr>
          <a:xfrm>
            <a:off x="2152650" y="365125"/>
            <a:ext cx="7886700" cy="1325563"/>
          </a:xfrm>
        </p:spPr>
        <p:txBody>
          <a:bodyPr/>
          <a:lstStyle/>
          <a:p>
            <a:pPr marL="742950" indent="-742950" eaLnBrk="1" hangingPunct="1">
              <a:buFont typeface="Calibri Light" panose="020F0302020204030204" pitchFamily="34" charset="0"/>
              <a:buAutoNum type="arabicPeriod" startAt="2"/>
            </a:pPr>
            <a:r>
              <a:rPr lang="en-US" altLang="en-US"/>
              <a:t>Address Wraparound inside the whole physical memory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ADF5188C-0061-425F-8149-FFB98B7E764C}"/>
              </a:ext>
            </a:extLst>
          </p:cNvPr>
          <p:cNvSpPr>
            <a:spLocks noGrp="1"/>
          </p:cNvSpPr>
          <p:nvPr>
            <p:ph idx="1"/>
          </p:nvPr>
        </p:nvSpPr>
        <p:spPr/>
        <p:txBody>
          <a:bodyPr/>
          <a:lstStyle/>
          <a:p>
            <a:r>
              <a:rPr lang="en-US" altLang="en-US"/>
              <a:t>When we tried to access beyond limits the actual access is made at the very start.</a:t>
            </a:r>
          </a:p>
          <a:p>
            <a:r>
              <a:rPr lang="en-US" altLang="en-US">
                <a:solidFill>
                  <a:srgbClr val="00B0F0"/>
                </a:solidFill>
              </a:rPr>
              <a:t>This second wraparound is a bit different in newer processor with more address lines.</a:t>
            </a:r>
          </a:p>
        </p:txBody>
      </p:sp>
      <p:sp>
        <p:nvSpPr>
          <p:cNvPr id="45059" name="Rectangle 2">
            <a:extLst>
              <a:ext uri="{FF2B5EF4-FFF2-40B4-BE49-F238E27FC236}">
                <a16:creationId xmlns:a16="http://schemas.microsoft.com/office/drawing/2014/main" id="{32208867-7EA2-4658-8012-D73E753AA19A}"/>
              </a:ext>
            </a:extLst>
          </p:cNvPr>
          <p:cNvSpPr>
            <a:spLocks noGrp="1"/>
          </p:cNvSpPr>
          <p:nvPr>
            <p:ph type="title"/>
          </p:nvPr>
        </p:nvSpPr>
        <p:spPr>
          <a:xfrm>
            <a:off x="2152650" y="365125"/>
            <a:ext cx="7886700" cy="1325563"/>
          </a:xfrm>
        </p:spPr>
        <p:txBody>
          <a:bodyPr/>
          <a:lstStyle/>
          <a:p>
            <a:pPr marL="742950" indent="-742950" eaLnBrk="1" hangingPunct="1">
              <a:buFont typeface="Calibri Light" panose="020F0302020204030204" pitchFamily="34" charset="0"/>
              <a:buAutoNum type="arabicPeriod" startAt="2"/>
            </a:pPr>
            <a:r>
              <a:rPr lang="en-US" altLang="en-US"/>
              <a:t>Address Wraparound inside the whole physical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descr="Large confetti">
            <a:extLst>
              <a:ext uri="{FF2B5EF4-FFF2-40B4-BE49-F238E27FC236}">
                <a16:creationId xmlns:a16="http://schemas.microsoft.com/office/drawing/2014/main" id="{696EB3B7-7E58-4633-ABD6-4D5A5B0B190E}"/>
              </a:ext>
            </a:extLst>
          </p:cNvPr>
          <p:cNvSpPr>
            <a:spLocks noGrp="1"/>
          </p:cNvSpPr>
          <p:nvPr>
            <p:ph type="title"/>
          </p:nvPr>
        </p:nvSpPr>
        <p:spPr/>
        <p:txBody>
          <a:bodyPr/>
          <a:lstStyle/>
          <a:p>
            <a:pPr eaLnBrk="1" hangingPunct="1"/>
            <a:r>
              <a:rPr lang="en-US" altLang="en-US" sz="4000" b="1"/>
              <a:t>Addressing Modes</a:t>
            </a:r>
            <a:endParaRPr lang="en-GB" altLang="en-US" sz="4000" b="1"/>
          </a:p>
        </p:txBody>
      </p:sp>
      <p:sp>
        <p:nvSpPr>
          <p:cNvPr id="6147" name="Rectangle 17">
            <a:extLst>
              <a:ext uri="{FF2B5EF4-FFF2-40B4-BE49-F238E27FC236}">
                <a16:creationId xmlns:a16="http://schemas.microsoft.com/office/drawing/2014/main" id="{A7FBB263-9973-4A23-BEBB-4B3309A1DFDA}"/>
              </a:ext>
            </a:extLst>
          </p:cNvPr>
          <p:cNvSpPr>
            <a:spLocks noGrp="1"/>
          </p:cNvSpPr>
          <p:nvPr>
            <p:ph type="body" idx="1"/>
          </p:nvPr>
        </p:nvSpPr>
        <p:spPr>
          <a:noFill/>
        </p:spPr>
        <p:txBody>
          <a:bodyPr/>
          <a:lstStyle/>
          <a:p>
            <a:pPr algn="ctr" eaLnBrk="1" hangingPunct="1">
              <a:buFontTx/>
              <a:buNone/>
            </a:pPr>
            <a:r>
              <a:rPr lang="en-US" altLang="en-US"/>
              <a:t>Base Addressing</a:t>
            </a:r>
          </a:p>
          <a:p>
            <a:pPr eaLnBrk="1" hangingPunct="1"/>
            <a:endParaRPr lang="en-US" altLang="en-US" sz="2400"/>
          </a:p>
          <a:p>
            <a:pPr eaLnBrk="1" hangingPunct="1">
              <a:buFontTx/>
              <a:buNone/>
            </a:pPr>
            <a:r>
              <a:rPr lang="en-US" altLang="en-US" sz="2000" b="1">
                <a:latin typeface="Courier New" panose="02070309020205020404" pitchFamily="49" charset="0"/>
              </a:rPr>
              <a:t>; Default segment = ds</a:t>
            </a:r>
          </a:p>
          <a:p>
            <a:pPr eaLnBrk="1" hangingPunct="1">
              <a:buFontTx/>
              <a:buNone/>
            </a:pPr>
            <a:r>
              <a:rPr lang="en-US" altLang="en-US" sz="2000" b="1">
                <a:latin typeface="Courier New" panose="02070309020205020404" pitchFamily="49" charset="0"/>
              </a:rPr>
              <a:t>	mov ax,  [bx]</a:t>
            </a:r>
          </a:p>
          <a:p>
            <a:pPr eaLnBrk="1" hangingPunct="1">
              <a:buFontTx/>
              <a:buNone/>
            </a:pPr>
            <a:r>
              <a:rPr lang="en-US" altLang="en-US" sz="2000" b="1">
                <a:latin typeface="Courier New" panose="02070309020205020404" pitchFamily="49" charset="0"/>
              </a:rPr>
              <a:t>	mov byte [bx], 10</a:t>
            </a:r>
          </a:p>
          <a:p>
            <a:pPr eaLnBrk="1" hangingPunct="1">
              <a:buFontTx/>
              <a:buNone/>
            </a:pPr>
            <a:r>
              <a:rPr lang="en-US" altLang="en-US" sz="2000" b="1">
                <a:latin typeface="Courier New" panose="02070309020205020404" pitchFamily="49" charset="0"/>
              </a:rPr>
              <a:t>	mov word [bx], 10</a:t>
            </a:r>
          </a:p>
          <a:p>
            <a:pPr eaLnBrk="1" hangingPunct="1">
              <a:buFontTx/>
              <a:buNone/>
            </a:pPr>
            <a:r>
              <a:rPr lang="en-US" altLang="en-US" sz="2000" b="1">
                <a:latin typeface="Courier New" panose="02070309020205020404" pitchFamily="49" charset="0"/>
              </a:rPr>
              <a:t>; Default segment = ss</a:t>
            </a:r>
          </a:p>
          <a:p>
            <a:pPr eaLnBrk="1" hangingPunct="1">
              <a:buFontTx/>
              <a:buNone/>
            </a:pPr>
            <a:r>
              <a:rPr lang="en-US" altLang="en-US" sz="2000" b="1">
                <a:latin typeface="Courier New" panose="02070309020205020404" pitchFamily="49" charset="0"/>
              </a:rPr>
              <a:t>	mov ax,  [bp]</a:t>
            </a:r>
          </a:p>
          <a:p>
            <a:pPr eaLnBrk="1" hangingPunct="1">
              <a:buFontTx/>
              <a:buNone/>
            </a:pPr>
            <a:r>
              <a:rPr lang="en-US" altLang="en-US" sz="2000" b="1">
                <a:latin typeface="Courier New" panose="02070309020205020404" pitchFamily="49" charset="0"/>
              </a:rPr>
              <a:t>	mov byte [bp], 10</a:t>
            </a:r>
          </a:p>
          <a:p>
            <a:pPr eaLnBrk="1" hangingPunct="1">
              <a:buFontTx/>
              <a:buNone/>
            </a:pPr>
            <a:r>
              <a:rPr lang="en-US" altLang="en-US" sz="2000" b="1">
                <a:latin typeface="Courier New" panose="02070309020205020404" pitchFamily="49" charset="0"/>
              </a:rPr>
              <a:t>	mov word [bp], 10</a:t>
            </a:r>
          </a:p>
          <a:p>
            <a:pPr eaLnBrk="1" hangingPunct="1">
              <a:buFontTx/>
              <a:buNone/>
            </a:pPr>
            <a:endParaRPr lang="en-US" altLang="en-US" sz="1400" b="1">
              <a:latin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3" descr="Large confetti">
            <a:extLst>
              <a:ext uri="{FF2B5EF4-FFF2-40B4-BE49-F238E27FC236}">
                <a16:creationId xmlns:a16="http://schemas.microsoft.com/office/drawing/2014/main" id="{D0D5A623-5A11-455B-BC9B-06F0D818CDDF}"/>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8195" name="Rectangle 26">
            <a:extLst>
              <a:ext uri="{FF2B5EF4-FFF2-40B4-BE49-F238E27FC236}">
                <a16:creationId xmlns:a16="http://schemas.microsoft.com/office/drawing/2014/main" id="{F36E2450-46C6-4042-B3E6-72CD7094FC10}"/>
              </a:ext>
            </a:extLst>
          </p:cNvPr>
          <p:cNvSpPr>
            <a:spLocks noGrp="1"/>
          </p:cNvSpPr>
          <p:nvPr>
            <p:ph type="body" idx="1"/>
          </p:nvPr>
        </p:nvSpPr>
        <p:spPr>
          <a:noFill/>
        </p:spPr>
        <p:txBody>
          <a:bodyPr/>
          <a:lstStyle/>
          <a:p>
            <a:pPr algn="ctr" eaLnBrk="1" hangingPunct="1">
              <a:buFontTx/>
              <a:buNone/>
            </a:pPr>
            <a:r>
              <a:rPr lang="en-US" altLang="en-US"/>
              <a:t>Index Addressing</a:t>
            </a:r>
          </a:p>
          <a:p>
            <a:pPr eaLnBrk="1" hangingPunct="1">
              <a:buFontTx/>
              <a:buNone/>
            </a:pPr>
            <a:endParaRPr lang="en-US" altLang="en-US"/>
          </a:p>
          <a:p>
            <a:pPr eaLnBrk="1" hangingPunct="1">
              <a:buFontTx/>
              <a:buNone/>
            </a:pPr>
            <a:r>
              <a:rPr lang="en-US" altLang="en-US" b="1">
                <a:latin typeface="Courier New" panose="02070309020205020404" pitchFamily="49" charset="0"/>
              </a:rPr>
              <a:t>; Default segment = ds</a:t>
            </a:r>
          </a:p>
          <a:p>
            <a:pPr eaLnBrk="1" hangingPunct="1">
              <a:buFontTx/>
              <a:buNone/>
            </a:pPr>
            <a:r>
              <a:rPr lang="en-US" altLang="en-US" b="1">
                <a:latin typeface="Courier New" panose="02070309020205020404" pitchFamily="49" charset="0"/>
              </a:rPr>
              <a:t>	mov ax,  [si]</a:t>
            </a:r>
          </a:p>
          <a:p>
            <a:pPr eaLnBrk="1" hangingPunct="1">
              <a:buFontTx/>
              <a:buNone/>
            </a:pPr>
            <a:r>
              <a:rPr lang="en-US" altLang="en-US" b="1">
                <a:latin typeface="Courier New" panose="02070309020205020404" pitchFamily="49" charset="0"/>
              </a:rPr>
              <a:t>	mov byte [di], 10</a:t>
            </a:r>
          </a:p>
          <a:p>
            <a:pPr eaLnBrk="1" hangingPunct="1">
              <a:buFontTx/>
              <a:buNone/>
            </a:pPr>
            <a:r>
              <a:rPr lang="en-US" altLang="en-US" b="1">
                <a:latin typeface="Courier New" panose="02070309020205020404" pitchFamily="49" charset="0"/>
              </a:rPr>
              <a:t>	mov word [si], 10</a:t>
            </a:r>
          </a:p>
          <a:p>
            <a:pPr eaLnBrk="1" hangingPunct="1">
              <a:buFontTx/>
              <a:buNone/>
            </a:pPr>
            <a:endParaRPr lang="en-US" altLang="en-US" b="1">
              <a:latin typeface="Courier New" panose="02070309020205020404" pitchFamily="49" charset="0"/>
            </a:endParaRPr>
          </a:p>
          <a:p>
            <a:pPr eaLnBrk="1" hangingPunct="1">
              <a:buFontTx/>
              <a:buNone/>
            </a:pPr>
            <a:endParaRPr lang="en-US" altLang="en-US" b="1">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53" descr="Large confetti">
            <a:extLst>
              <a:ext uri="{FF2B5EF4-FFF2-40B4-BE49-F238E27FC236}">
                <a16:creationId xmlns:a16="http://schemas.microsoft.com/office/drawing/2014/main" id="{C441E9EA-5B3D-41AF-89BF-4C4A417655EB}"/>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0243" name="Rectangle 54">
            <a:extLst>
              <a:ext uri="{FF2B5EF4-FFF2-40B4-BE49-F238E27FC236}">
                <a16:creationId xmlns:a16="http://schemas.microsoft.com/office/drawing/2014/main" id="{C3A60B00-FCE3-4CD2-B8E4-5E76FF9D6AF4}"/>
              </a:ext>
            </a:extLst>
          </p:cNvPr>
          <p:cNvSpPr>
            <a:spLocks noGrp="1"/>
          </p:cNvSpPr>
          <p:nvPr>
            <p:ph type="body" idx="1"/>
          </p:nvPr>
        </p:nvSpPr>
        <p:spPr>
          <a:noFill/>
        </p:spPr>
        <p:txBody>
          <a:bodyPr/>
          <a:lstStyle/>
          <a:p>
            <a:pPr algn="ctr" eaLnBrk="1" hangingPunct="1">
              <a:lnSpc>
                <a:spcPct val="80000"/>
              </a:lnSpc>
              <a:buFontTx/>
              <a:buNone/>
            </a:pPr>
            <a:endParaRPr lang="en-GB" altLang="en-US" sz="2400"/>
          </a:p>
          <a:p>
            <a:pPr algn="ctr" eaLnBrk="1" hangingPunct="1">
              <a:lnSpc>
                <a:spcPct val="80000"/>
              </a:lnSpc>
              <a:buFontTx/>
              <a:buNone/>
            </a:pPr>
            <a:r>
              <a:rPr lang="en-GB" altLang="en-US" sz="2400"/>
              <a:t>Base + Offset Addressing</a:t>
            </a:r>
          </a:p>
          <a:p>
            <a:pPr algn="ctr" eaLnBrk="1" hangingPunct="1">
              <a:lnSpc>
                <a:spcPct val="80000"/>
              </a:lnSpc>
              <a:buFontTx/>
              <a:buNone/>
            </a:pPr>
            <a:endParaRPr lang="en-GB" altLang="en-US" sz="2400"/>
          </a:p>
          <a:p>
            <a:pPr eaLnBrk="1" hangingPunct="1">
              <a:lnSpc>
                <a:spcPct val="80000"/>
              </a:lnSpc>
              <a:buFontTx/>
              <a:buNone/>
            </a:pPr>
            <a:r>
              <a:rPr lang="en-US" altLang="en-US" sz="2400" b="1">
                <a:latin typeface="Courier New" panose="02070309020205020404" pitchFamily="49" charset="0"/>
              </a:rPr>
              <a:t>; Default segment = ds</a:t>
            </a:r>
          </a:p>
          <a:p>
            <a:pPr eaLnBrk="1" hangingPunct="1">
              <a:lnSpc>
                <a:spcPct val="80000"/>
              </a:lnSpc>
              <a:buFontTx/>
              <a:buNone/>
            </a:pPr>
            <a:r>
              <a:rPr lang="en-US" altLang="en-US" sz="2400" b="1">
                <a:latin typeface="Courier New" panose="02070309020205020404" pitchFamily="49" charset="0"/>
              </a:rPr>
              <a:t>	mov ax,  [bx+0x0100]</a:t>
            </a:r>
          </a:p>
          <a:p>
            <a:pPr eaLnBrk="1" hangingPunct="1">
              <a:lnSpc>
                <a:spcPct val="80000"/>
              </a:lnSpc>
              <a:buFontTx/>
              <a:buNone/>
            </a:pPr>
            <a:r>
              <a:rPr lang="en-US" altLang="en-US" sz="2400" b="1">
                <a:latin typeface="Courier New" panose="02070309020205020404" pitchFamily="49" charset="0"/>
              </a:rPr>
              <a:t>	mov byte [bx+0x100], 10</a:t>
            </a:r>
          </a:p>
          <a:p>
            <a:pPr eaLnBrk="1" hangingPunct="1">
              <a:lnSpc>
                <a:spcPct val="80000"/>
              </a:lnSpc>
              <a:buFontTx/>
              <a:buNone/>
            </a:pPr>
            <a:r>
              <a:rPr lang="en-US" altLang="en-US" sz="2400" b="1">
                <a:latin typeface="Courier New" panose="02070309020205020404" pitchFamily="49" charset="0"/>
              </a:rPr>
              <a:t>	mov word [bx+0x100], 10</a:t>
            </a:r>
          </a:p>
          <a:p>
            <a:pPr eaLnBrk="1" hangingPunct="1">
              <a:lnSpc>
                <a:spcPct val="80000"/>
              </a:lnSpc>
              <a:buFontTx/>
              <a:buNone/>
            </a:pPr>
            <a:endParaRPr lang="en-US" altLang="en-US" sz="2400" b="1">
              <a:latin typeface="Courier New" panose="02070309020205020404" pitchFamily="49" charset="0"/>
            </a:endParaRPr>
          </a:p>
          <a:p>
            <a:pPr eaLnBrk="1" hangingPunct="1">
              <a:lnSpc>
                <a:spcPct val="80000"/>
              </a:lnSpc>
              <a:buFontTx/>
              <a:buNone/>
            </a:pPr>
            <a:r>
              <a:rPr lang="en-US" altLang="en-US" sz="2400" b="1">
                <a:latin typeface="Courier New" panose="02070309020205020404" pitchFamily="49" charset="0"/>
              </a:rPr>
              <a:t>; Default segment = ss</a:t>
            </a:r>
          </a:p>
          <a:p>
            <a:pPr eaLnBrk="1" hangingPunct="1">
              <a:lnSpc>
                <a:spcPct val="80000"/>
              </a:lnSpc>
              <a:buFontTx/>
              <a:buNone/>
            </a:pPr>
            <a:r>
              <a:rPr lang="en-US" altLang="en-US" sz="2400" b="1">
                <a:latin typeface="Courier New" panose="02070309020205020404" pitchFamily="49" charset="0"/>
              </a:rPr>
              <a:t>	mov byte [bp+0x10], 10</a:t>
            </a:r>
          </a:p>
          <a:p>
            <a:pPr eaLnBrk="1" hangingPunct="1">
              <a:lnSpc>
                <a:spcPct val="80000"/>
              </a:lnSpc>
              <a:buFontTx/>
              <a:buNone/>
            </a:pPr>
            <a:r>
              <a:rPr lang="en-US" altLang="en-US" sz="2400" b="1">
                <a:latin typeface="Courier New" panose="02070309020205020404" pitchFamily="49" charset="0"/>
              </a:rPr>
              <a:t>	mov word [bp+0x100], 10</a:t>
            </a:r>
            <a:endParaRPr lang="en-GB" altLang="en-US" sz="2400" b="1"/>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0" descr="Large confetti">
            <a:extLst>
              <a:ext uri="{FF2B5EF4-FFF2-40B4-BE49-F238E27FC236}">
                <a16:creationId xmlns:a16="http://schemas.microsoft.com/office/drawing/2014/main" id="{02EA28F6-3946-417C-8FFB-B7FAA922825A}"/>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2291" name="Rectangle 31">
            <a:extLst>
              <a:ext uri="{FF2B5EF4-FFF2-40B4-BE49-F238E27FC236}">
                <a16:creationId xmlns:a16="http://schemas.microsoft.com/office/drawing/2014/main" id="{8F01E35E-ED4C-480C-8341-4913B79D603A}"/>
              </a:ext>
            </a:extLst>
          </p:cNvPr>
          <p:cNvSpPr>
            <a:spLocks noGrp="1"/>
          </p:cNvSpPr>
          <p:nvPr>
            <p:ph type="body" idx="1"/>
          </p:nvPr>
        </p:nvSpPr>
        <p:spPr>
          <a:noFill/>
        </p:spPr>
        <p:txBody>
          <a:bodyPr/>
          <a:lstStyle/>
          <a:p>
            <a:pPr algn="ctr" eaLnBrk="1" hangingPunct="1">
              <a:lnSpc>
                <a:spcPct val="80000"/>
              </a:lnSpc>
              <a:buFontTx/>
              <a:buNone/>
            </a:pPr>
            <a:endParaRPr lang="en-GB" altLang="en-US"/>
          </a:p>
          <a:p>
            <a:pPr algn="ctr" eaLnBrk="1" hangingPunct="1">
              <a:lnSpc>
                <a:spcPct val="80000"/>
              </a:lnSpc>
              <a:buFontTx/>
              <a:buNone/>
            </a:pPr>
            <a:r>
              <a:rPr lang="en-US" altLang="en-US"/>
              <a:t>Index + Offset Addressing</a:t>
            </a:r>
          </a:p>
          <a:p>
            <a:pPr eaLnBrk="1" hangingPunct="1">
              <a:lnSpc>
                <a:spcPct val="80000"/>
              </a:lnSpc>
              <a:buFontTx/>
              <a:buNone/>
            </a:pPr>
            <a:endParaRPr lang="en-US" altLang="en-US"/>
          </a:p>
          <a:p>
            <a:pPr eaLnBrk="1" hangingPunct="1">
              <a:lnSpc>
                <a:spcPct val="80000"/>
              </a:lnSpc>
              <a:buFontTx/>
              <a:buNone/>
            </a:pPr>
            <a:r>
              <a:rPr lang="en-US" altLang="en-US" b="1">
                <a:latin typeface="Courier New" panose="02070309020205020404" pitchFamily="49" charset="0"/>
              </a:rPr>
              <a:t>; Default segment = ds</a:t>
            </a:r>
          </a:p>
          <a:p>
            <a:pPr eaLnBrk="1" hangingPunct="1">
              <a:lnSpc>
                <a:spcPct val="80000"/>
              </a:lnSpc>
              <a:buFontTx/>
              <a:buNone/>
            </a:pPr>
            <a:r>
              <a:rPr lang="en-US" altLang="en-US" b="1">
                <a:latin typeface="Courier New" panose="02070309020205020404" pitchFamily="49" charset="0"/>
              </a:rPr>
              <a:t>	mov ax,  [si+0x0100]</a:t>
            </a:r>
          </a:p>
          <a:p>
            <a:pPr eaLnBrk="1" hangingPunct="1">
              <a:lnSpc>
                <a:spcPct val="80000"/>
              </a:lnSpc>
              <a:buFontTx/>
              <a:buNone/>
            </a:pPr>
            <a:r>
              <a:rPr lang="en-US" altLang="en-US" b="1">
                <a:latin typeface="Courier New" panose="02070309020205020404" pitchFamily="49" charset="0"/>
              </a:rPr>
              <a:t>	mov byte [di+0x100], 10</a:t>
            </a:r>
          </a:p>
          <a:p>
            <a:pPr eaLnBrk="1" hangingPunct="1">
              <a:lnSpc>
                <a:spcPct val="80000"/>
              </a:lnSpc>
              <a:buFontTx/>
              <a:buNone/>
            </a:pPr>
            <a:r>
              <a:rPr lang="en-US" altLang="en-US" b="1">
                <a:latin typeface="Courier New" panose="02070309020205020404" pitchFamily="49" charset="0"/>
              </a:rPr>
              <a:t>	mov word [di+0x100], 10</a:t>
            </a:r>
          </a:p>
          <a:p>
            <a:pPr eaLnBrk="1" hangingPunct="1">
              <a:lnSpc>
                <a:spcPct val="80000"/>
              </a:lnSpc>
              <a:buFontTx/>
              <a:buNone/>
            </a:pPr>
            <a:r>
              <a:rPr lang="en-GB" altLang="en-US" b="1"/>
              <a:t>	</a:t>
            </a:r>
            <a:r>
              <a:rPr lang="en-US" altLang="en-US" b="1">
                <a:latin typeface="Courier New" panose="02070309020205020404" pitchFamily="49" charset="0"/>
              </a:rPr>
              <a:t>mov byte [si+0x10], 10</a:t>
            </a:r>
          </a:p>
          <a:p>
            <a:pPr eaLnBrk="1" hangingPunct="1">
              <a:lnSpc>
                <a:spcPct val="80000"/>
              </a:lnSpc>
              <a:buFontTx/>
              <a:buNone/>
            </a:pPr>
            <a:r>
              <a:rPr lang="en-US" altLang="en-US" b="1">
                <a:latin typeface="Courier New" panose="02070309020205020404" pitchFamily="49" charset="0"/>
              </a:rPr>
              <a:t>	mov word [si+0x0100], 10</a:t>
            </a:r>
            <a:endParaRPr lang="en-GB" altLang="en-US" b="1"/>
          </a:p>
          <a:p>
            <a:pPr eaLnBrk="1" hangingPunct="1">
              <a:lnSpc>
                <a:spcPct val="80000"/>
              </a:lnSpc>
              <a:buFontTx/>
              <a:buNone/>
            </a:pPr>
            <a:endParaRPr lang="en-GB" altLang="en-US" b="1"/>
          </a:p>
          <a:p>
            <a:pPr eaLnBrk="1" hangingPunct="1">
              <a:lnSpc>
                <a:spcPct val="80000"/>
              </a:lnSpc>
            </a:pPr>
            <a:endParaRPr lang="en-GB"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6" descr="Large confetti">
            <a:extLst>
              <a:ext uri="{FF2B5EF4-FFF2-40B4-BE49-F238E27FC236}">
                <a16:creationId xmlns:a16="http://schemas.microsoft.com/office/drawing/2014/main" id="{80778EA2-FB2F-4339-B3FE-B6B49F36E1DF}"/>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4339" name="Rectangle 7">
            <a:extLst>
              <a:ext uri="{FF2B5EF4-FFF2-40B4-BE49-F238E27FC236}">
                <a16:creationId xmlns:a16="http://schemas.microsoft.com/office/drawing/2014/main" id="{BD322538-B2CF-49EF-A527-3FB8476E5AAC}"/>
              </a:ext>
            </a:extLst>
          </p:cNvPr>
          <p:cNvSpPr>
            <a:spLocks noGrp="1"/>
          </p:cNvSpPr>
          <p:nvPr>
            <p:ph type="body" idx="1"/>
          </p:nvPr>
        </p:nvSpPr>
        <p:spPr>
          <a:noFill/>
        </p:spPr>
        <p:txBody>
          <a:bodyPr/>
          <a:lstStyle/>
          <a:p>
            <a:pPr algn="ctr" eaLnBrk="1" hangingPunct="1">
              <a:lnSpc>
                <a:spcPct val="80000"/>
              </a:lnSpc>
              <a:buFontTx/>
              <a:buNone/>
            </a:pPr>
            <a:endParaRPr lang="en-GB" altLang="en-US" sz="2400"/>
          </a:p>
          <a:p>
            <a:pPr algn="ctr" eaLnBrk="1" hangingPunct="1">
              <a:lnSpc>
                <a:spcPct val="80000"/>
              </a:lnSpc>
              <a:buFontTx/>
              <a:buNone/>
            </a:pPr>
            <a:r>
              <a:rPr lang="en-GB" altLang="en-US" sz="2400"/>
              <a:t>Base + Index Addressing</a:t>
            </a:r>
          </a:p>
          <a:p>
            <a:pPr algn="ctr" eaLnBrk="1" hangingPunct="1">
              <a:lnSpc>
                <a:spcPct val="80000"/>
              </a:lnSpc>
              <a:buFontTx/>
              <a:buNone/>
            </a:pPr>
            <a:endParaRPr lang="en-GB" altLang="en-US" sz="2400"/>
          </a:p>
          <a:p>
            <a:pPr eaLnBrk="1" hangingPunct="1">
              <a:lnSpc>
                <a:spcPct val="80000"/>
              </a:lnSpc>
              <a:buFontTx/>
              <a:buNone/>
            </a:pPr>
            <a:r>
              <a:rPr lang="en-US" altLang="en-US" sz="2400" b="1">
                <a:latin typeface="Courier New" panose="02070309020205020404" pitchFamily="49" charset="0"/>
              </a:rPr>
              <a:t>; Default segment = ds</a:t>
            </a:r>
          </a:p>
          <a:p>
            <a:pPr eaLnBrk="1" hangingPunct="1">
              <a:lnSpc>
                <a:spcPct val="80000"/>
              </a:lnSpc>
              <a:buFontTx/>
              <a:buNone/>
            </a:pPr>
            <a:r>
              <a:rPr lang="en-US" altLang="en-US" sz="2400" b="1">
                <a:latin typeface="Courier New" panose="02070309020205020404" pitchFamily="49" charset="0"/>
              </a:rPr>
              <a:t>	mov ax,  [bx+si]</a:t>
            </a:r>
          </a:p>
          <a:p>
            <a:pPr eaLnBrk="1" hangingPunct="1">
              <a:lnSpc>
                <a:spcPct val="80000"/>
              </a:lnSpc>
              <a:buFontTx/>
              <a:buNone/>
            </a:pPr>
            <a:r>
              <a:rPr lang="en-US" altLang="en-US" sz="2400" b="1">
                <a:latin typeface="Courier New" panose="02070309020205020404" pitchFamily="49" charset="0"/>
              </a:rPr>
              <a:t>	mov byte [bx+si], 10</a:t>
            </a:r>
          </a:p>
          <a:p>
            <a:pPr eaLnBrk="1" hangingPunct="1">
              <a:lnSpc>
                <a:spcPct val="80000"/>
              </a:lnSpc>
              <a:buFontTx/>
              <a:buNone/>
            </a:pPr>
            <a:r>
              <a:rPr lang="en-US" altLang="en-US" sz="2400" b="1">
                <a:latin typeface="Courier New" panose="02070309020205020404" pitchFamily="49" charset="0"/>
              </a:rPr>
              <a:t>	mov word [bx+di], 10</a:t>
            </a:r>
          </a:p>
          <a:p>
            <a:pPr eaLnBrk="1" hangingPunct="1">
              <a:lnSpc>
                <a:spcPct val="80000"/>
              </a:lnSpc>
              <a:buFontTx/>
              <a:buNone/>
            </a:pPr>
            <a:endParaRPr lang="en-US" altLang="en-US" sz="2400" b="1">
              <a:latin typeface="Courier New" panose="02070309020205020404" pitchFamily="49" charset="0"/>
            </a:endParaRPr>
          </a:p>
          <a:p>
            <a:pPr eaLnBrk="1" hangingPunct="1">
              <a:lnSpc>
                <a:spcPct val="80000"/>
              </a:lnSpc>
              <a:buFontTx/>
              <a:buNone/>
            </a:pPr>
            <a:r>
              <a:rPr lang="en-US" altLang="en-US" sz="2400" b="1">
                <a:latin typeface="Courier New" panose="02070309020205020404" pitchFamily="49" charset="0"/>
              </a:rPr>
              <a:t>; Default segment = ss</a:t>
            </a:r>
          </a:p>
          <a:p>
            <a:pPr eaLnBrk="1" hangingPunct="1">
              <a:lnSpc>
                <a:spcPct val="80000"/>
              </a:lnSpc>
              <a:buFontTx/>
              <a:buNone/>
            </a:pPr>
            <a:r>
              <a:rPr lang="en-US" altLang="en-US" sz="2400" b="1">
                <a:latin typeface="Courier New" panose="02070309020205020404" pitchFamily="49" charset="0"/>
              </a:rPr>
              <a:t>	mov byte [bp+si], 10</a:t>
            </a:r>
          </a:p>
          <a:p>
            <a:pPr eaLnBrk="1" hangingPunct="1">
              <a:lnSpc>
                <a:spcPct val="80000"/>
              </a:lnSpc>
              <a:buFontTx/>
              <a:buNone/>
            </a:pPr>
            <a:r>
              <a:rPr lang="en-US" altLang="en-US" sz="2400" b="1">
                <a:latin typeface="Courier New" panose="02070309020205020404" pitchFamily="49" charset="0"/>
              </a:rPr>
              <a:t>	mov word [bp+di], 10</a:t>
            </a:r>
            <a:endParaRPr lang="en-GB" altLang="en-US" sz="2400" b="1"/>
          </a:p>
          <a:p>
            <a:pPr eaLnBrk="1" hangingPunct="1">
              <a:lnSpc>
                <a:spcPct val="80000"/>
              </a:lnSpc>
              <a:buFontTx/>
              <a:buNone/>
            </a:pPr>
            <a:endParaRPr lang="en-GB" altLang="en-US" sz="2400" b="1"/>
          </a:p>
          <a:p>
            <a:pPr eaLnBrk="1" hangingPunct="1">
              <a:lnSpc>
                <a:spcPct val="80000"/>
              </a:lnSpc>
            </a:pPr>
            <a:endParaRPr lang="en-GB" alt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6" descr="Large confetti">
            <a:extLst>
              <a:ext uri="{FF2B5EF4-FFF2-40B4-BE49-F238E27FC236}">
                <a16:creationId xmlns:a16="http://schemas.microsoft.com/office/drawing/2014/main" id="{626E3FBC-A17D-4143-B5BB-B2D97C8FAC37}"/>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6387" name="Rectangle 7">
            <a:extLst>
              <a:ext uri="{FF2B5EF4-FFF2-40B4-BE49-F238E27FC236}">
                <a16:creationId xmlns:a16="http://schemas.microsoft.com/office/drawing/2014/main" id="{11684B39-7B02-4CBD-A0A9-B0CD9B56EA04}"/>
              </a:ext>
            </a:extLst>
          </p:cNvPr>
          <p:cNvSpPr>
            <a:spLocks noGrp="1"/>
          </p:cNvSpPr>
          <p:nvPr>
            <p:ph type="body" idx="1"/>
          </p:nvPr>
        </p:nvSpPr>
        <p:spPr>
          <a:noFill/>
        </p:spPr>
        <p:txBody>
          <a:bodyPr/>
          <a:lstStyle/>
          <a:p>
            <a:pPr eaLnBrk="1" hangingPunct="1">
              <a:lnSpc>
                <a:spcPct val="80000"/>
              </a:lnSpc>
              <a:buFontTx/>
              <a:buNone/>
            </a:pPr>
            <a:endParaRPr lang="en-GB" altLang="en-US" sz="2400" b="1">
              <a:latin typeface="Courier New" panose="02070309020205020404" pitchFamily="49" charset="0"/>
            </a:endParaRPr>
          </a:p>
          <a:p>
            <a:pPr algn="ctr" eaLnBrk="1" hangingPunct="1">
              <a:lnSpc>
                <a:spcPct val="80000"/>
              </a:lnSpc>
              <a:buFontTx/>
              <a:buNone/>
            </a:pPr>
            <a:r>
              <a:rPr lang="en-GB" altLang="en-US" sz="2400"/>
              <a:t>Base + Index + Offset Addressing</a:t>
            </a:r>
          </a:p>
          <a:p>
            <a:pPr algn="ctr" eaLnBrk="1" hangingPunct="1">
              <a:lnSpc>
                <a:spcPct val="80000"/>
              </a:lnSpc>
              <a:buFontTx/>
              <a:buNone/>
            </a:pPr>
            <a:endParaRPr lang="en-GB" altLang="en-US" sz="2400"/>
          </a:p>
          <a:p>
            <a:pPr eaLnBrk="1" hangingPunct="1">
              <a:lnSpc>
                <a:spcPct val="80000"/>
              </a:lnSpc>
              <a:buFontTx/>
              <a:buNone/>
            </a:pPr>
            <a:r>
              <a:rPr lang="en-US" altLang="en-US" sz="2400" b="1">
                <a:latin typeface="Courier New" panose="02070309020205020404" pitchFamily="49" charset="0"/>
              </a:rPr>
              <a:t>; Default segment = ds</a:t>
            </a:r>
          </a:p>
          <a:p>
            <a:pPr eaLnBrk="1" hangingPunct="1">
              <a:lnSpc>
                <a:spcPct val="80000"/>
              </a:lnSpc>
              <a:buFontTx/>
              <a:buNone/>
            </a:pPr>
            <a:r>
              <a:rPr lang="en-US" altLang="en-US" sz="2400" b="1">
                <a:latin typeface="Courier New" panose="02070309020205020404" pitchFamily="49" charset="0"/>
              </a:rPr>
              <a:t>	mov ax,  [bx+si+0x0100]</a:t>
            </a:r>
          </a:p>
          <a:p>
            <a:pPr eaLnBrk="1" hangingPunct="1">
              <a:lnSpc>
                <a:spcPct val="80000"/>
              </a:lnSpc>
              <a:buFontTx/>
              <a:buNone/>
            </a:pPr>
            <a:r>
              <a:rPr lang="en-US" altLang="en-US" sz="2400" b="1">
                <a:latin typeface="Courier New" panose="02070309020205020404" pitchFamily="49" charset="0"/>
              </a:rPr>
              <a:t>	mov byte [bx+si+0x0100], 10</a:t>
            </a:r>
          </a:p>
          <a:p>
            <a:pPr eaLnBrk="1" hangingPunct="1">
              <a:lnSpc>
                <a:spcPct val="80000"/>
              </a:lnSpc>
              <a:buFontTx/>
              <a:buNone/>
            </a:pPr>
            <a:r>
              <a:rPr lang="en-US" altLang="en-US" sz="2400" b="1">
                <a:latin typeface="Courier New" panose="02070309020205020404" pitchFamily="49" charset="0"/>
              </a:rPr>
              <a:t>	mov word [bx+di+0x0100], 10</a:t>
            </a:r>
          </a:p>
          <a:p>
            <a:pPr eaLnBrk="1" hangingPunct="1">
              <a:lnSpc>
                <a:spcPct val="80000"/>
              </a:lnSpc>
              <a:buFontTx/>
              <a:buNone/>
            </a:pPr>
            <a:endParaRPr lang="en-US" altLang="en-US" sz="2400" b="1">
              <a:latin typeface="Courier New" panose="02070309020205020404" pitchFamily="49" charset="0"/>
            </a:endParaRPr>
          </a:p>
          <a:p>
            <a:pPr eaLnBrk="1" hangingPunct="1">
              <a:lnSpc>
                <a:spcPct val="80000"/>
              </a:lnSpc>
              <a:buFontTx/>
              <a:buNone/>
            </a:pPr>
            <a:r>
              <a:rPr lang="en-US" altLang="en-US" sz="2400" b="1">
                <a:latin typeface="Courier New" panose="02070309020205020404" pitchFamily="49" charset="0"/>
              </a:rPr>
              <a:t>; Default segment = ss</a:t>
            </a:r>
          </a:p>
          <a:p>
            <a:pPr eaLnBrk="1" hangingPunct="1">
              <a:lnSpc>
                <a:spcPct val="80000"/>
              </a:lnSpc>
              <a:buFontTx/>
              <a:buNone/>
            </a:pPr>
            <a:r>
              <a:rPr lang="en-US" altLang="en-US" sz="2400" b="1">
                <a:latin typeface="Courier New" panose="02070309020205020404" pitchFamily="49" charset="0"/>
              </a:rPr>
              <a:t>	mov byte [bp+si+0x0100], 10</a:t>
            </a:r>
          </a:p>
          <a:p>
            <a:pPr eaLnBrk="1" hangingPunct="1">
              <a:lnSpc>
                <a:spcPct val="80000"/>
              </a:lnSpc>
              <a:buFontTx/>
              <a:buNone/>
            </a:pPr>
            <a:r>
              <a:rPr lang="en-US" altLang="en-US" sz="2400" b="1">
                <a:latin typeface="Courier New" panose="02070309020205020404" pitchFamily="49" charset="0"/>
              </a:rPr>
              <a:t>	mov word [bp+di+0x0100], 10</a:t>
            </a:r>
            <a:endParaRPr lang="en-GB" altLang="en-US" sz="2400" b="1">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5" descr="Large confetti">
            <a:extLst>
              <a:ext uri="{FF2B5EF4-FFF2-40B4-BE49-F238E27FC236}">
                <a16:creationId xmlns:a16="http://schemas.microsoft.com/office/drawing/2014/main" id="{D8D3C7B9-BF70-4E91-912B-4E4A25DA1D08}"/>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8435" name="Rectangle 16">
            <a:extLst>
              <a:ext uri="{FF2B5EF4-FFF2-40B4-BE49-F238E27FC236}">
                <a16:creationId xmlns:a16="http://schemas.microsoft.com/office/drawing/2014/main" id="{2153A834-D204-424E-8C98-4380F2426E8A}"/>
              </a:ext>
            </a:extLst>
          </p:cNvPr>
          <p:cNvSpPr>
            <a:spLocks noGrp="1"/>
          </p:cNvSpPr>
          <p:nvPr>
            <p:ph type="body" idx="1"/>
          </p:nvPr>
        </p:nvSpPr>
        <p:spPr>
          <a:noFill/>
        </p:spPr>
        <p:txBody>
          <a:bodyPr/>
          <a:lstStyle/>
          <a:p>
            <a:pPr algn="ctr" eaLnBrk="1" hangingPunct="1">
              <a:buFontTx/>
              <a:buNone/>
            </a:pPr>
            <a:r>
              <a:rPr lang="en-GB" altLang="en-US"/>
              <a:t>    General Form</a:t>
            </a:r>
          </a:p>
          <a:p>
            <a:pPr algn="ctr" eaLnBrk="1" hangingPunct="1">
              <a:buFontTx/>
              <a:buNone/>
            </a:pPr>
            <a:endParaRPr lang="en-GB" altLang="en-US"/>
          </a:p>
          <a:p>
            <a:pPr algn="ctr" eaLnBrk="1" hangingPunct="1">
              <a:buFontTx/>
              <a:buNone/>
            </a:pPr>
            <a:r>
              <a:rPr lang="en-GB" altLang="en-US" b="1">
                <a:latin typeface="Courier New" panose="02070309020205020404" pitchFamily="49" charset="0"/>
              </a:rPr>
              <a:t>[base + index + offset]</a:t>
            </a:r>
          </a:p>
        </p:txBody>
      </p:sp>
    </p:spTree>
  </p:cSld>
  <p:clrMapOvr>
    <a:masterClrMapping/>
  </p:clrMapOvr>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D85C4E-9986-487E-AF9D-667985F4CA80}"/>
</file>

<file path=customXml/itemProps2.xml><?xml version="1.0" encoding="utf-8"?>
<ds:datastoreItem xmlns:ds="http://schemas.openxmlformats.org/officeDocument/2006/customXml" ds:itemID="{D7F5DDD6-6468-4FF7-AD21-C0C9C1677902}"/>
</file>

<file path=customXml/itemProps3.xml><?xml version="1.0" encoding="utf-8"?>
<ds:datastoreItem xmlns:ds="http://schemas.openxmlformats.org/officeDocument/2006/customXml" ds:itemID="{57E51ADC-A008-444A-9225-604EC3012BB2}"/>
</file>

<file path=docProps/app.xml><?xml version="1.0" encoding="utf-8"?>
<Properties xmlns="http://schemas.openxmlformats.org/officeDocument/2006/extended-properties" xmlns:vt="http://schemas.openxmlformats.org/officeDocument/2006/docPropsVTypes">
  <Template>Office Theme</Template>
  <TotalTime>1828</TotalTime>
  <Words>946</Words>
  <Application>Microsoft Office PowerPoint</Application>
  <PresentationFormat>Widescreen</PresentationFormat>
  <Paragraphs>204</Paragraphs>
  <Slides>25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Arial</vt:lpstr>
      <vt:lpstr>Calibri Light</vt:lpstr>
      <vt:lpstr>Calibri</vt:lpstr>
      <vt:lpstr>宋体</vt:lpstr>
      <vt:lpstr>Courier New</vt:lpstr>
      <vt:lpstr>Ricepaper</vt:lpstr>
      <vt:lpstr>CS2523 - Computer Organisation and Assembly Language</vt:lpstr>
      <vt:lpstr>Addressing Modes</vt:lpstr>
      <vt:lpstr>Addressing Modes</vt:lpstr>
      <vt:lpstr>Addressing Modes</vt:lpstr>
      <vt:lpstr>Addressing Modes</vt:lpstr>
      <vt:lpstr>Addressing Modes</vt:lpstr>
      <vt:lpstr>Addressing Modes</vt:lpstr>
      <vt:lpstr>Addressing Modes</vt:lpstr>
      <vt:lpstr>Addressing Modes</vt:lpstr>
      <vt:lpstr>Illegal Addressing</vt:lpstr>
      <vt:lpstr>PowerPoint Presentation</vt:lpstr>
      <vt:lpstr>Illegal Addressing</vt:lpstr>
      <vt:lpstr>Illegal Addressing</vt:lpstr>
      <vt:lpstr>Illegal Addressing</vt:lpstr>
      <vt:lpstr>Physical Address Calculation</vt:lpstr>
      <vt:lpstr>Physical Address Calculation</vt:lpstr>
      <vt:lpstr>Physical Address Calculation</vt:lpstr>
      <vt:lpstr>Physical Address Calculation</vt:lpstr>
      <vt:lpstr>Address Wraparound</vt:lpstr>
      <vt:lpstr>Address Wraparound</vt:lpstr>
      <vt:lpstr>Address Wraparound</vt:lpstr>
      <vt:lpstr>Address Wraparound Within a Single Segment</vt:lpstr>
      <vt:lpstr>Address Wraparound Within a Single Segment</vt:lpstr>
      <vt:lpstr>Address Wraparound inside the whole physical memory</vt:lpstr>
      <vt:lpstr>Address Wraparound inside the whole physical memory</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418</cp:revision>
  <cp:lastPrinted>1601-01-01T00:00:00Z</cp:lastPrinted>
  <dcterms:created xsi:type="dcterms:W3CDTF">2003-04-07T11:54:57Z</dcterms:created>
  <dcterms:modified xsi:type="dcterms:W3CDTF">2022-11-03T13:01:53Z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